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77" r:id="rId2"/>
    <p:sldId id="283" r:id="rId3"/>
    <p:sldId id="293" r:id="rId4"/>
    <p:sldId id="294" r:id="rId5"/>
    <p:sldId id="282" r:id="rId6"/>
    <p:sldId id="284" r:id="rId7"/>
    <p:sldId id="285" r:id="rId8"/>
    <p:sldId id="281" r:id="rId9"/>
    <p:sldId id="279" r:id="rId10"/>
    <p:sldId id="257" r:id="rId11"/>
    <p:sldId id="258" r:id="rId12"/>
    <p:sldId id="292" r:id="rId13"/>
    <p:sldId id="270" r:id="rId14"/>
    <p:sldId id="271" r:id="rId15"/>
    <p:sldId id="272" r:id="rId16"/>
    <p:sldId id="260" r:id="rId17"/>
    <p:sldId id="261" r:id="rId18"/>
    <p:sldId id="262" r:id="rId19"/>
    <p:sldId id="273" r:id="rId20"/>
    <p:sldId id="289" r:id="rId21"/>
    <p:sldId id="288" r:id="rId22"/>
    <p:sldId id="287" r:id="rId23"/>
    <p:sldId id="275" r:id="rId24"/>
    <p:sldId id="276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46"/>
    <p:restoredTop sz="94565"/>
  </p:normalViewPr>
  <p:slideViewPr>
    <p:cSldViewPr>
      <p:cViewPr varScale="1">
        <p:scale>
          <a:sx n="83" d="100"/>
          <a:sy n="83" d="100"/>
        </p:scale>
        <p:origin x="136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09D62-996B-DC41-B065-D04D8281BD2A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A7B031-4192-6745-868B-088678E3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0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D3253-672E-D947-8DD1-3E44CDBE85BB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4C4D8-5A8A-E14D-B2A1-45D663ED3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77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956F-39F7-F241-A530-83D5CF8BD157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1F080-3046-B942-A3C5-497F94C45B6B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5941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91BF8-416A-A44B-8C99-7859ED45EBAB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BA8813-CDF1-004E-AF88-1D5613A09045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0032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C6F88-DADE-E148-BFEE-9CCAE1FF628C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AC648-F32C-6C42-B71F-16A8B205666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96399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44275-38AB-5840-B23A-545A40279779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1A7A9-5BD6-1E4C-AE8F-584F513E9E28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7593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E72FD-B4B7-E741-A836-9F1E3B5F7FD8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B025B-9AA2-3C43-AB59-FA849EEF6BF6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5438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E0B4E-D0D7-0546-9D24-6B994267EC69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2756F-BF9A-1F4E-AFE5-C29A28E6E443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4976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5B481-F0FD-2D4F-968E-5A5EF1F0A3B5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DAB5D-A1E3-2D49-852D-4C729ED6BE48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55333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67793-EE53-E743-AAA0-028847EAFE43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4A1752-05E8-F146-80F1-C336FD7D4ED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9324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EC37B-945B-2246-9A81-8F64167F07E3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C679DB-BA5E-B845-8798-4E99674F2C85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84521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D879C-8F63-8D49-9772-D51F71212F4E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DED8AB-288C-9C42-A6F1-D4DF20C713DC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70524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F5DE1-1300-3A40-9419-1728B0075CAF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26BF8-20F7-1E4C-86B5-40451D203A67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291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2B4E5E0-A8DE-8B4E-9E45-0B45C734F007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DDB7209C-2DAE-664B-AC9D-83119F2C8133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file:///\\upload.wikimedia.org\wikipedia\commons\a\aa\Distribution_of_Annual_Household_Income_in_the_United_States.p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66800" y="4114800"/>
            <a:ext cx="6553200" cy="4572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ea typeface="Calibri"/>
                <a:cs typeface="Times New Roman"/>
              </a:rPr>
              <a:t>Chong Ho </a:t>
            </a:r>
            <a:r>
              <a:rPr lang="en-US" dirty="0" smtClean="0">
                <a:solidFill>
                  <a:schemeClr val="tx1"/>
                </a:solidFill>
                <a:ea typeface="Calibri"/>
                <a:cs typeface="Times New Roman"/>
              </a:rPr>
              <a:t>Yu</a:t>
            </a:r>
            <a:endParaRPr lang="en-US" dirty="0"/>
          </a:p>
        </p:txBody>
      </p:sp>
      <p:sp>
        <p:nvSpPr>
          <p:cNvPr id="2051" name="Title 2"/>
          <p:cNvSpPr>
            <a:spLocks noGrp="1"/>
          </p:cNvSpPr>
          <p:nvPr>
            <p:ph type="ctrTitle"/>
          </p:nvPr>
        </p:nvSpPr>
        <p:spPr>
          <a:xfrm>
            <a:off x="990600" y="1905000"/>
            <a:ext cx="6629400" cy="1219200"/>
          </a:xfrm>
        </p:spPr>
        <p:txBody>
          <a:bodyPr/>
          <a:lstStyle/>
          <a:p>
            <a:r>
              <a:rPr lang="en-US" altLang="en-US" dirty="0"/>
              <a:t>Chapter </a:t>
            </a:r>
            <a:r>
              <a:rPr lang="en-US" altLang="en-US" dirty="0" smtClean="0"/>
              <a:t>3 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Central tendency and variation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814" y="1676400"/>
            <a:ext cx="4392386" cy="4525963"/>
          </a:xfrm>
        </p:spPr>
        <p:txBody>
          <a:bodyPr/>
          <a:lstStyle/>
          <a:p>
            <a:r>
              <a:rPr lang="en-US" sz="2800" dirty="0" smtClean="0"/>
              <a:t>A </a:t>
            </a:r>
            <a:r>
              <a:rPr lang="en-US" sz="2800" dirty="0" smtClean="0">
                <a:solidFill>
                  <a:srgbClr val="FF0000"/>
                </a:solidFill>
              </a:rPr>
              <a:t>frequency distribution </a:t>
            </a:r>
            <a:r>
              <a:rPr lang="en-US" sz="2800" dirty="0" smtClean="0"/>
              <a:t>is graphical depiction of all distinct values of a variable and the number of times they occur.</a:t>
            </a:r>
          </a:p>
          <a:p>
            <a:r>
              <a:rPr lang="en-US" sz="2800" dirty="0" smtClean="0"/>
              <a:t>If the data are continuous, it is a </a:t>
            </a:r>
            <a:r>
              <a:rPr lang="en-US" sz="2800" dirty="0" smtClean="0">
                <a:solidFill>
                  <a:srgbClr val="FF0000"/>
                </a:solidFill>
              </a:rPr>
              <a:t>histogram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Today we should call it </a:t>
            </a:r>
            <a:r>
              <a:rPr lang="en-US" sz="2800" dirty="0" err="1" smtClean="0"/>
              <a:t>hertogram</a:t>
            </a:r>
            <a:r>
              <a:rPr lang="en-US" sz="2800" dirty="0" smtClean="0"/>
              <a:t>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500" y="1676400"/>
            <a:ext cx="3797300" cy="1955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648200" y="3861933"/>
            <a:ext cx="42817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 smtClean="0"/>
              <a:t>Variable: Age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/>
              <a:t>Distinct values: 16, 17, 17, 18, 18, 18, 19, 19, 20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/>
              <a:t>Tick marks: between 16 and 17, between 17 and 18</a:t>
            </a:r>
            <a:r>
              <a:rPr lang="mr-IN" sz="2800" dirty="0" smtClean="0"/>
              <a:t>…</a:t>
            </a:r>
            <a:r>
              <a:rPr lang="en-US" sz="2800" dirty="0" smtClean="0"/>
              <a:t>etc.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02948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tendency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Central: The concentration of the data at the center</a:t>
            </a:r>
          </a:p>
          <a:p>
            <a:r>
              <a:rPr lang="en-US" dirty="0" smtClean="0"/>
              <a:t>Tendency: Propensity, what is typical?</a:t>
            </a:r>
          </a:p>
          <a:p>
            <a:r>
              <a:rPr lang="en-US" dirty="0" smtClean="0"/>
              <a:t>The average GPA of psychology majors is 3.54. Most GPAs </a:t>
            </a:r>
            <a:r>
              <a:rPr lang="en-US" dirty="0" smtClean="0">
                <a:solidFill>
                  <a:srgbClr val="FF0000"/>
                </a:solidFill>
              </a:rPr>
              <a:t>concentrate</a:t>
            </a:r>
            <a:r>
              <a:rPr lang="en-US" dirty="0" smtClean="0"/>
              <a:t> on the high end. If I randomly select a psychology student, he or </a:t>
            </a:r>
            <a:r>
              <a:rPr lang="en-US" smtClean="0"/>
              <a:t>she </a:t>
            </a:r>
            <a:r>
              <a:rPr lang="en-US" smtClean="0">
                <a:solidFill>
                  <a:srgbClr val="FF0000"/>
                </a:solidFill>
              </a:rPr>
              <a:t>tends </a:t>
            </a:r>
            <a:r>
              <a:rPr lang="en-US" dirty="0" smtClean="0">
                <a:solidFill>
                  <a:srgbClr val="FF0000"/>
                </a:solidFill>
              </a:rPr>
              <a:t>to be </a:t>
            </a:r>
            <a:r>
              <a:rPr lang="en-US" dirty="0" smtClean="0"/>
              <a:t>a high-performing student.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134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Central tendency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Mean: </a:t>
            </a:r>
            <a:r>
              <a:rPr lang="en-US" altLang="en-US" dirty="0">
                <a:solidFill>
                  <a:srgbClr val="FF0000"/>
                </a:solidFill>
              </a:rPr>
              <a:t>Average</a:t>
            </a:r>
            <a:r>
              <a:rPr lang="en-US" altLang="en-US" dirty="0"/>
              <a:t> (sum of all numbers/sample size)</a:t>
            </a:r>
          </a:p>
          <a:p>
            <a:r>
              <a:rPr lang="en-US" altLang="en-US" dirty="0"/>
              <a:t>Median: </a:t>
            </a:r>
            <a:r>
              <a:rPr lang="en-US" altLang="en-US" dirty="0">
                <a:solidFill>
                  <a:srgbClr val="FF0000"/>
                </a:solidFill>
              </a:rPr>
              <a:t>middle</a:t>
            </a:r>
            <a:r>
              <a:rPr lang="en-US" altLang="en-US" dirty="0"/>
              <a:t> </a:t>
            </a:r>
            <a:r>
              <a:rPr lang="en-US" altLang="en-US" dirty="0" smtClean="0"/>
              <a:t>(rank the scores from lowest to highest, the median is at 50%)</a:t>
            </a:r>
            <a:endParaRPr lang="en-US" altLang="en-US" dirty="0"/>
          </a:p>
          <a:p>
            <a:r>
              <a:rPr lang="en-US" altLang="en-US" dirty="0"/>
              <a:t>Mode: </a:t>
            </a:r>
            <a:r>
              <a:rPr lang="en-US" altLang="en-US" dirty="0">
                <a:solidFill>
                  <a:srgbClr val="FF0000"/>
                </a:solidFill>
              </a:rPr>
              <a:t>Most</a:t>
            </a:r>
            <a:r>
              <a:rPr lang="en-US" altLang="en-US" dirty="0"/>
              <a:t> recurring frequency (What is the most popular car among APU students? What is the most common GPA?)</a:t>
            </a:r>
          </a:p>
        </p:txBody>
      </p:sp>
    </p:spTree>
    <p:extLst>
      <p:ext uri="{BB962C8B-B14F-4D97-AF65-F5344CB8AC3E}">
        <p14:creationId xmlns:p14="http://schemas.microsoft.com/office/powerpoint/2010/main" val="641179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/>
          <a:lstStyle/>
          <a:p>
            <a:r>
              <a:rPr lang="en-US" dirty="0" smtClean="0"/>
              <a:t>The mean works very well when we have a normal (symmetrical) distribution (More information about Normal curve will be given in the next unit (Unit </a:t>
            </a:r>
            <a:r>
              <a:rPr lang="en-US" smtClean="0"/>
              <a:t>4).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752600"/>
            <a:ext cx="3797300" cy="1955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8688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Skewed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However, when you have skewed distributions, the mean might be misleading. </a:t>
            </a:r>
          </a:p>
          <a:p>
            <a:r>
              <a:rPr lang="en-US" dirty="0" smtClean="0"/>
              <a:t>Skewed: the data concentrate on one side (left or right), not on the center.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863180"/>
            <a:ext cx="7334298" cy="261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5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Skewed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positions of mean, median, mode in skewed distributions.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2819399"/>
            <a:ext cx="7606729" cy="348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70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practice!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Semi-hand-calculation or full hand-calculation</a:t>
            </a:r>
          </a:p>
          <a:p>
            <a:r>
              <a:rPr lang="en-US" dirty="0" smtClean="0"/>
              <a:t>Open the file “Exercise_3_1.docx” in Unit 3 folder for the instruction.</a:t>
            </a:r>
          </a:p>
          <a:p>
            <a:r>
              <a:rPr lang="en-US" dirty="0" smtClean="0"/>
              <a:t>Open the data file “Exercise_3_1.xlsx”</a:t>
            </a:r>
          </a:p>
          <a:p>
            <a:r>
              <a:rPr lang="en-US" dirty="0" smtClean="0"/>
              <a:t>Do Part 1 only</a:t>
            </a:r>
          </a:p>
          <a:p>
            <a:r>
              <a:rPr lang="en-US" dirty="0" smtClean="0"/>
              <a:t>We will do Part II together in Excel. If you don’t have Excel, you can use Open office, Google sheet, or do it on pencil and paper.</a:t>
            </a:r>
          </a:p>
        </p:txBody>
      </p:sp>
    </p:spTree>
    <p:extLst>
      <p:ext uri="{BB962C8B-B14F-4D97-AF65-F5344CB8AC3E}">
        <p14:creationId xmlns:p14="http://schemas.microsoft.com/office/powerpoint/2010/main" val="689367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5791200" cy="4525963"/>
          </a:xfrm>
        </p:spPr>
        <p:txBody>
          <a:bodyPr/>
          <a:lstStyle/>
          <a:p>
            <a:r>
              <a:rPr lang="en-US" dirty="0" smtClean="0"/>
              <a:t>The median savings account balance of American households is $5,200. The average, or mean balance is $33,766.49.</a:t>
            </a:r>
          </a:p>
          <a:p>
            <a:r>
              <a:rPr lang="en-US" dirty="0" smtClean="0"/>
              <a:t>Which one is more representative of the US population?</a:t>
            </a:r>
          </a:p>
          <a:p>
            <a:r>
              <a:rPr lang="en-US" dirty="0" smtClean="0"/>
              <a:t>How about household income?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6002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053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4100" name="Picture 2" descr="File:Distribution of Annual Household Income in the United States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8513763" cy="5715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Resistance!</a:t>
            </a:r>
            <a:endParaRPr lang="en-US" altLang="en-US" dirty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5562600" cy="4876800"/>
          </a:xfrm>
        </p:spPr>
        <p:txBody>
          <a:bodyPr/>
          <a:lstStyle/>
          <a:p>
            <a:r>
              <a:rPr lang="en-US" altLang="en-US" dirty="0" smtClean="0"/>
              <a:t>If you report the mean, our income may look much higher than what it should be. The super-rich would pull up the average.</a:t>
            </a:r>
          </a:p>
          <a:p>
            <a:r>
              <a:rPr lang="en-US" altLang="en-US" dirty="0" smtClean="0"/>
              <a:t>Both the median and the mode are </a:t>
            </a:r>
            <a:r>
              <a:rPr lang="en-US" altLang="en-US" dirty="0" smtClean="0">
                <a:solidFill>
                  <a:srgbClr val="FF0000"/>
                </a:solidFill>
              </a:rPr>
              <a:t>resistant </a:t>
            </a:r>
            <a:r>
              <a:rPr lang="en-US" altLang="en-US" dirty="0" smtClean="0"/>
              <a:t>against outliers.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800" y="1600200"/>
            <a:ext cx="2767439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Resistance!</a:t>
            </a:r>
            <a:endParaRPr lang="en-US" altLang="en-US" dirty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5562600" cy="4876800"/>
          </a:xfrm>
        </p:spPr>
        <p:txBody>
          <a:bodyPr/>
          <a:lstStyle/>
          <a:p>
            <a:r>
              <a:rPr lang="en-US" altLang="en-US" dirty="0" smtClean="0"/>
              <a:t>The mode is more resistant than the median.</a:t>
            </a:r>
          </a:p>
          <a:p>
            <a:r>
              <a:rPr lang="en-US" altLang="en-US" dirty="0" smtClean="0"/>
              <a:t>But usually the median is used more than the mode.</a:t>
            </a:r>
          </a:p>
          <a:p>
            <a:r>
              <a:rPr lang="en-US" altLang="en-US" dirty="0" smtClean="0"/>
              <a:t>If </a:t>
            </a:r>
            <a:r>
              <a:rPr lang="en-US" altLang="en-US" dirty="0"/>
              <a:t>you report the mode, our income may look much worse than what it should be. We may look like a third-world country</a:t>
            </a:r>
            <a:r>
              <a:rPr lang="en-US" altLang="en-US" dirty="0" smtClean="0"/>
              <a:t>.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600200"/>
            <a:ext cx="2767439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8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Crash test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393113" cy="4525963"/>
          </a:xfrm>
        </p:spPr>
        <p:txBody>
          <a:bodyPr/>
          <a:lstStyle/>
          <a:p>
            <a:r>
              <a:rPr lang="en-US" altLang="en-US"/>
              <a:t>I test-crashed a Toyota Highlander, a Ford Explorer, and a Benz GLK. Assume that all tests were conducted properly. I report that Toyota Highlander is the most crash-resistant vehicle. Is it a valid conclusion?  </a:t>
            </a:r>
          </a:p>
          <a:p>
            <a:endParaRPr lang="en-US" altLang="en-US"/>
          </a:p>
        </p:txBody>
      </p:sp>
      <p:pic>
        <p:nvPicPr>
          <p:cNvPr id="6148" name="Picture 4" descr="http://i1.ytimg.com/vi/jRo-ZO8eXo8/maxresdefault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3717925"/>
            <a:ext cx="37338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Variation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altLang="en-US"/>
              <a:t>Variation: dispersion, distribution, </a:t>
            </a:r>
            <a:r>
              <a:rPr lang="en-US" altLang="en-US">
                <a:solidFill>
                  <a:srgbClr val="FF0000"/>
                </a:solidFill>
              </a:rPr>
              <a:t>not everyone is the same</a:t>
            </a:r>
            <a:r>
              <a:rPr lang="en-US" altLang="en-US"/>
              <a:t>.</a:t>
            </a:r>
          </a:p>
          <a:p>
            <a:r>
              <a:rPr lang="en-US" altLang="en-US"/>
              <a:t>Variation is expected to be observed among humans, and thus it is dangerous to use one single point (e.g. mean, median, or mode) to represent the whole group. </a:t>
            </a:r>
          </a:p>
          <a:p>
            <a:r>
              <a:rPr lang="en-US" altLang="en-US"/>
              <a:t>In statistics it could be expressed by</a:t>
            </a:r>
          </a:p>
          <a:p>
            <a:pPr lvl="1"/>
            <a:r>
              <a:rPr lang="en-US" altLang="en-US">
                <a:solidFill>
                  <a:srgbClr val="FF0000"/>
                </a:solidFill>
              </a:rPr>
              <a:t>Variance</a:t>
            </a:r>
          </a:p>
          <a:p>
            <a:pPr lvl="1"/>
            <a:r>
              <a:rPr lang="en-US" altLang="en-US">
                <a:solidFill>
                  <a:srgbClr val="FF0000"/>
                </a:solidFill>
              </a:rPr>
              <a:t>Standard deviation</a:t>
            </a:r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SD and variance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458200" cy="4525963"/>
          </a:xfrm>
        </p:spPr>
        <p:txBody>
          <a:bodyPr/>
          <a:lstStyle/>
          <a:p>
            <a:r>
              <a:rPr lang="en-US" altLang="en-US" sz="2800"/>
              <a:t>Start from a reference point or baseline (mean)</a:t>
            </a:r>
          </a:p>
          <a:p>
            <a:r>
              <a:rPr lang="en-US" altLang="en-US" sz="2800"/>
              <a:t>Deviation score: Subtract the mean from every score (X – bar X)</a:t>
            </a:r>
          </a:p>
          <a:p>
            <a:r>
              <a:rPr lang="en-US" altLang="en-US" sz="2800"/>
              <a:t>Squared deviation: But if I sum all the deviation scores, I got zero! No deviation? I need to square each deviation.</a:t>
            </a:r>
          </a:p>
          <a:p>
            <a:r>
              <a:rPr lang="en-US" altLang="en-US" sz="2800"/>
              <a:t>Adjust the Squared deviation: But if I have a bigger sample size, then the squared deviation scores will be bigger. The sample size must be taken into account </a:t>
            </a:r>
            <a:r>
              <a:rPr lang="en-US" altLang="en-US" sz="2800">
                <a:sym typeface="Wingdings" charset="2"/>
              </a:rPr>
              <a:t></a:t>
            </a:r>
            <a:r>
              <a:rPr lang="en-US" altLang="en-US" sz="2800"/>
              <a:t> variance</a:t>
            </a:r>
          </a:p>
          <a:p>
            <a:r>
              <a:rPr lang="en-US" altLang="en-US" sz="2800"/>
              <a:t>Square root of variance </a:t>
            </a:r>
            <a:r>
              <a:rPr lang="en-US" altLang="en-US" sz="2800">
                <a:sym typeface="Wingdings" charset="2"/>
              </a:rPr>
              <a:t></a:t>
            </a:r>
            <a:r>
              <a:rPr lang="en-US" altLang="en-US" sz="2800"/>
              <a:t> SD</a:t>
            </a:r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63" y="5410200"/>
            <a:ext cx="8229600" cy="8683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N – 1 = degrees of freedom = effective sample size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921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4000500" cy="312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1676400"/>
            <a:ext cx="4092575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 is for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5259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When we have access to the population, we know exactly what the population value is.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When we have a sample only, we need to estimate the population value based on the sample value. Can we do any estimation with one and only one observation?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1725613"/>
            <a:ext cx="361632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Useful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The degree of freedom is zero (</a:t>
            </a:r>
            <a:r>
              <a:rPr lang="en-US" dirty="0" err="1"/>
              <a:t>df</a:t>
            </a:r>
            <a:r>
              <a:rPr lang="en-US" dirty="0"/>
              <a:t> = n - 1 = 1 - 1 = 0). There is no way to make any meaningful estimation.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/>
              <a:t>Df</a:t>
            </a:r>
            <a:r>
              <a:rPr lang="en-US" dirty="0"/>
              <a:t> is the </a:t>
            </a:r>
            <a:r>
              <a:rPr lang="en-US" dirty="0">
                <a:solidFill>
                  <a:srgbClr val="FF0000"/>
                </a:solidFill>
              </a:rPr>
              <a:t>effective</a:t>
            </a:r>
            <a:r>
              <a:rPr lang="en-US" dirty="0"/>
              <a:t> sample size; it tells you how many pieces of </a:t>
            </a:r>
            <a:r>
              <a:rPr lang="en-US" dirty="0">
                <a:solidFill>
                  <a:srgbClr val="FF0000"/>
                </a:solidFill>
              </a:rPr>
              <a:t>useful information </a:t>
            </a:r>
            <a:r>
              <a:rPr lang="en-US" dirty="0"/>
              <a:t>you have at hand. For example, if you have 10 subjects, </a:t>
            </a:r>
            <a:r>
              <a:rPr lang="en-US" dirty="0" err="1"/>
              <a:t>df</a:t>
            </a:r>
            <a:r>
              <a:rPr lang="en-US" dirty="0"/>
              <a:t> = 10 – 1 = 9. “1” does not count as a piece of useful information.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In the population you don’t need to do any estimation. You use n instead of n-1.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Computation: Excel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Mean: =average(from cell to cell)</a:t>
            </a:r>
          </a:p>
          <a:p>
            <a:r>
              <a:rPr lang="en-US" altLang="en-US" dirty="0"/>
              <a:t>Median: =median(from cell to cell)</a:t>
            </a:r>
          </a:p>
          <a:p>
            <a:r>
              <a:rPr lang="en-US" altLang="en-US" dirty="0"/>
              <a:t>Mode: = mode(from cell to cell)</a:t>
            </a:r>
          </a:p>
          <a:p>
            <a:r>
              <a:rPr lang="en-US" altLang="en-US" dirty="0"/>
              <a:t>Sample SD: =STDEV.S(from cell to cell)</a:t>
            </a:r>
          </a:p>
          <a:p>
            <a:r>
              <a:rPr lang="en-US" altLang="en-US" dirty="0"/>
              <a:t>Population SD: =STDEV.P(from cell to cell</a:t>
            </a:r>
            <a:r>
              <a:rPr lang="en-US" altLang="en-US" dirty="0" smtClean="0"/>
              <a:t>)</a:t>
            </a:r>
          </a:p>
          <a:p>
            <a:r>
              <a:rPr lang="en-US" altLang="en-US" dirty="0" smtClean="0"/>
              <a:t>We will also go through the </a:t>
            </a:r>
            <a:r>
              <a:rPr lang="en-US" altLang="en-US" dirty="0" smtClean="0">
                <a:solidFill>
                  <a:srgbClr val="FF0000"/>
                </a:solidFill>
              </a:rPr>
              <a:t>semi-hand-calculation</a:t>
            </a:r>
            <a:r>
              <a:rPr lang="en-US" altLang="en-US" dirty="0" smtClean="0"/>
              <a:t> of SD and variance.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Computation: SPSS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Your screen may not look exactly the same (depends on software version and the computer OS) </a:t>
            </a:r>
          </a:p>
          <a:p>
            <a:r>
              <a:rPr lang="en-US" sz="2800" dirty="0" smtClean="0"/>
              <a:t>Analyze </a:t>
            </a:r>
            <a:r>
              <a:rPr lang="en-US" sz="2800" dirty="0" smtClean="0">
                <a:sym typeface="Wingdings"/>
              </a:rPr>
              <a:t> Descriptive statistics  Explore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3352800"/>
            <a:ext cx="6629400" cy="320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4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Computation: SPSS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Put the variable(s) that you want to compute into the dependent list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271" y="2667000"/>
            <a:ext cx="62992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99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Computation: SPSS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histogram so that you can also see the frequency distribution.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743200"/>
            <a:ext cx="5316124" cy="379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53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381000" y="4953000"/>
            <a:ext cx="8534400" cy="1752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“95% upper bound and lower bound” is the same as “Upper 95% ad lower 95% mean.” We will talk about this and also skewness/kurtosis in later chapters.</a:t>
            </a:r>
          </a:p>
          <a:p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04800"/>
            <a:ext cx="5981700" cy="421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Assignment 3 (Canvas</a:t>
            </a:r>
            <a:r>
              <a:rPr lang="en-US" altLang="en-US" dirty="0" smtClean="0"/>
              <a:t>)</a:t>
            </a:r>
            <a:endParaRPr lang="en-US" alt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5105400"/>
          </a:xfrm>
        </p:spPr>
        <p:txBody>
          <a:bodyPr/>
          <a:lstStyle/>
          <a:p>
            <a:r>
              <a:rPr lang="en-US" altLang="en-US" sz="2400" dirty="0"/>
              <a:t>Download the data set “central</a:t>
            </a:r>
            <a:r>
              <a:rPr lang="en-US" altLang="en-US" sz="2400" dirty="0" smtClean="0"/>
              <a:t>” from Unit 3 folder. </a:t>
            </a:r>
            <a:r>
              <a:rPr lang="en-US" altLang="en-US" sz="2400" dirty="0"/>
              <a:t>There are </a:t>
            </a:r>
            <a:r>
              <a:rPr lang="en-US" altLang="en-US" sz="2400" dirty="0" smtClean="0"/>
              <a:t>two </a:t>
            </a:r>
            <a:r>
              <a:rPr lang="en-US" altLang="en-US" sz="2400" dirty="0"/>
              <a:t>versions: </a:t>
            </a:r>
            <a:r>
              <a:rPr lang="en-US" altLang="en-US" sz="2400" dirty="0" smtClean="0"/>
              <a:t>Excel and </a:t>
            </a:r>
            <a:r>
              <a:rPr lang="en-US" altLang="en-US" sz="2400" dirty="0"/>
              <a:t>SPSS. Download all.</a:t>
            </a:r>
          </a:p>
          <a:p>
            <a:r>
              <a:rPr lang="en-US" altLang="en-US" sz="2400" dirty="0"/>
              <a:t>Use </a:t>
            </a:r>
            <a:r>
              <a:rPr lang="en-US" altLang="en-US" sz="2400" b="1" dirty="0"/>
              <a:t>Excel</a:t>
            </a:r>
            <a:r>
              <a:rPr lang="en-US" altLang="en-US" sz="2400" dirty="0"/>
              <a:t> function to obtain the mean, the median, the mode, and the sample SD for Variable B-E.</a:t>
            </a:r>
          </a:p>
          <a:p>
            <a:r>
              <a:rPr lang="en-US" altLang="en-US" sz="2400" dirty="0" smtClean="0"/>
              <a:t>In </a:t>
            </a:r>
            <a:r>
              <a:rPr lang="en-US" altLang="en-US" sz="2400" b="1" dirty="0" smtClean="0"/>
              <a:t>SPSS</a:t>
            </a:r>
            <a:r>
              <a:rPr lang="en-US" altLang="en-US" sz="2400" dirty="0"/>
              <a:t>, open </a:t>
            </a:r>
            <a:r>
              <a:rPr lang="en-US" altLang="en-US" sz="2400" dirty="0" err="1"/>
              <a:t>central.sav</a:t>
            </a:r>
            <a:r>
              <a:rPr lang="en-US" altLang="en-US" sz="2400" dirty="0"/>
              <a:t> and compute the mean, the median, and the SD of Variable </a:t>
            </a:r>
            <a:r>
              <a:rPr lang="en-US" altLang="en-US" sz="2400" dirty="0" smtClean="0"/>
              <a:t>B-E</a:t>
            </a:r>
            <a:r>
              <a:rPr lang="en-US" altLang="en-US" sz="2400" dirty="0" smtClean="0"/>
              <a:t>.</a:t>
            </a: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1040</Words>
  <Application>Microsoft Office PowerPoint</Application>
  <PresentationFormat>On-screen Show (4:3)</PresentationFormat>
  <Paragraphs>82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Times New Roman</vt:lpstr>
      <vt:lpstr>Wingdings</vt:lpstr>
      <vt:lpstr>Office Theme</vt:lpstr>
      <vt:lpstr>Chapter 3  Central tendency and variation</vt:lpstr>
      <vt:lpstr>Frequency distribution</vt:lpstr>
      <vt:lpstr>Central tendency</vt:lpstr>
      <vt:lpstr>Central tendency</vt:lpstr>
      <vt:lpstr>Normal distribution</vt:lpstr>
      <vt:lpstr>Skewed distribution</vt:lpstr>
      <vt:lpstr>Skewed distribution</vt:lpstr>
      <vt:lpstr>Let’s practice!</vt:lpstr>
      <vt:lpstr>Questions</vt:lpstr>
      <vt:lpstr>PowerPoint Presentation</vt:lpstr>
      <vt:lpstr>Resistance!</vt:lpstr>
      <vt:lpstr>Resistance!</vt:lpstr>
      <vt:lpstr>Crash test</vt:lpstr>
      <vt:lpstr>Variation</vt:lpstr>
      <vt:lpstr>SD and variance</vt:lpstr>
      <vt:lpstr>PowerPoint Presentation</vt:lpstr>
      <vt:lpstr>Sample is for estimation</vt:lpstr>
      <vt:lpstr>Useful information</vt:lpstr>
      <vt:lpstr>Computation: Excel</vt:lpstr>
      <vt:lpstr>Computation: SPSS</vt:lpstr>
      <vt:lpstr>Computation: SPSS</vt:lpstr>
      <vt:lpstr>Computation: SPSS</vt:lpstr>
      <vt:lpstr>PowerPoint Presentation</vt:lpstr>
      <vt:lpstr>Assignment 3 (Canvas)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Chong Ho Yu</cp:lastModifiedBy>
  <cp:revision>98</cp:revision>
  <dcterms:created xsi:type="dcterms:W3CDTF">2006-08-16T00:00:00Z</dcterms:created>
  <dcterms:modified xsi:type="dcterms:W3CDTF">2020-01-02T21:14:01Z</dcterms:modified>
</cp:coreProperties>
</file>