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18" r:id="rId2"/>
    <p:sldId id="319" r:id="rId3"/>
    <p:sldId id="327" r:id="rId4"/>
    <p:sldId id="328" r:id="rId5"/>
    <p:sldId id="326" r:id="rId6"/>
    <p:sldId id="329" r:id="rId7"/>
    <p:sldId id="330" r:id="rId8"/>
    <p:sldId id="359" r:id="rId9"/>
    <p:sldId id="331" r:id="rId10"/>
    <p:sldId id="334" r:id="rId11"/>
    <p:sldId id="335" r:id="rId12"/>
    <p:sldId id="339" r:id="rId13"/>
    <p:sldId id="367" r:id="rId14"/>
    <p:sldId id="344" r:id="rId15"/>
    <p:sldId id="345" r:id="rId16"/>
    <p:sldId id="348" r:id="rId17"/>
    <p:sldId id="349" r:id="rId18"/>
    <p:sldId id="350" r:id="rId19"/>
    <p:sldId id="360" r:id="rId20"/>
    <p:sldId id="361" r:id="rId21"/>
    <p:sldId id="366" r:id="rId22"/>
    <p:sldId id="362" r:id="rId23"/>
    <p:sldId id="363" r:id="rId24"/>
    <p:sldId id="364" r:id="rId25"/>
    <p:sldId id="351" r:id="rId26"/>
    <p:sldId id="353" r:id="rId27"/>
    <p:sldId id="365" r:id="rId28"/>
    <p:sldId id="35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5" autoAdjust="0"/>
    <p:restoredTop sz="87097" autoAdjust="0"/>
  </p:normalViewPr>
  <p:slideViewPr>
    <p:cSldViewPr>
      <p:cViewPr varScale="1">
        <p:scale>
          <a:sx n="90" d="100"/>
          <a:sy n="90" d="100"/>
        </p:scale>
        <p:origin x="12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25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6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Based</a:t>
            </a:r>
            <a:r>
              <a:rPr lang="en-US" baseline="0" dirty="0" smtClean="0"/>
              <a:t> on empirical evidence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Stability – Important parts of our lives that make up a consistent core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Change – Opposite of stability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What happens over time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Continuity – Slow and gradual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Stages – Abrupt changes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Normative Age-Graded Influences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1 – Biology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Biological clock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2 – Shared experiences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Social clock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Ageism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Family life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3 – Internal change processes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Changes linked to both biological</a:t>
            </a:r>
            <a:r>
              <a:rPr lang="en-US" baseline="0" dirty="0" smtClean="0"/>
              <a:t> and social clocks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endParaRPr lang="en-US" baseline="0" dirty="0" smtClean="0"/>
          </a:p>
          <a:p>
            <a:pPr marL="0" lvl="0" indent="0">
              <a:buFont typeface="Arial" panose="020B0604020202020204" pitchFamily="34" charset="0"/>
              <a:buNone/>
              <a:defRPr/>
            </a:pPr>
            <a:r>
              <a:rPr lang="en-US" b="1" dirty="0" smtClean="0"/>
              <a:t>Normative History-Graded Influences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Point 1 – Cultures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Large social environments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Point 2 – Cohort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Common historical experience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Great</a:t>
            </a:r>
            <a:r>
              <a:rPr lang="en-US" b="0" baseline="0" dirty="0" smtClean="0"/>
              <a:t> Depression</a:t>
            </a:r>
            <a:endParaRPr lang="en-US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9/11/2001</a:t>
            </a:r>
            <a:r>
              <a:rPr lang="en-US" baseline="0" dirty="0" smtClean="0"/>
              <a:t> is an example of a normative history-graded influence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276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 err="1" smtClean="0"/>
              <a:t>Nonnormative</a:t>
            </a:r>
            <a:r>
              <a:rPr lang="en-US" b="1" dirty="0" smtClean="0"/>
              <a:t> Life Events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1 – Unique</a:t>
            </a:r>
            <a:r>
              <a:rPr lang="en-US" baseline="0" dirty="0" smtClean="0"/>
              <a:t> aspects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Timing of an event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0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 smtClean="0"/>
              <a:t>Genetics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1 – Behavior</a:t>
            </a:r>
            <a:r>
              <a:rPr lang="en-US" baseline="0" dirty="0" smtClean="0"/>
              <a:t> genetics</a:t>
            </a:r>
            <a:endParaRPr lang="en-US" dirty="0" smtClean="0"/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Heredity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Broad range of behaviors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2 – Twin</a:t>
            </a:r>
            <a:r>
              <a:rPr lang="en-US" baseline="0" dirty="0" smtClean="0"/>
              <a:t> studies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Monozygotic vs. Dizygotic twins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baseline="0" dirty="0" smtClean="0"/>
          </a:p>
          <a:p>
            <a:pPr marL="0" lvl="0" indent="0">
              <a:buFont typeface="Arial" panose="020B0604020202020204" pitchFamily="34" charset="0"/>
              <a:buNone/>
              <a:defRPr/>
            </a:pPr>
            <a:r>
              <a:rPr lang="en-US" b="1" baseline="0" dirty="0" smtClean="0"/>
              <a:t>Environment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Point 1 – Early family experience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Grant Study of Harvard Men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b="0" baseline="0" dirty="0" smtClean="0"/>
          </a:p>
          <a:p>
            <a:pPr marL="0" lvl="0" indent="0">
              <a:buFont typeface="Arial" panose="020B0604020202020204" pitchFamily="34" charset="0"/>
              <a:buNone/>
              <a:defRPr/>
            </a:pPr>
            <a:r>
              <a:rPr lang="en-US" b="1" dirty="0" smtClean="0"/>
              <a:t> Interactionist View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Point 1 – Epigenetic</a:t>
            </a:r>
            <a:r>
              <a:rPr lang="en-US" b="0" baseline="0" dirty="0" smtClean="0"/>
              <a:t> inheritance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Genes are modified by environment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DNA methylation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Chronological 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Biological</a:t>
            </a:r>
            <a:r>
              <a:rPr lang="en-US" baseline="0" dirty="0" smtClean="0"/>
              <a:t> 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Psychological 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Social 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Functional 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 smtClean="0"/>
              <a:t>Life-Span Developmental Psychology Approach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1 – Development is lifelong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Multidimensional 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Complex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marL="0" lvl="0" indent="0">
              <a:buFont typeface="Arial" panose="020B0604020202020204" pitchFamily="34" charset="0"/>
              <a:buNone/>
              <a:defRPr/>
            </a:pPr>
            <a:r>
              <a:rPr lang="en-US" b="1" dirty="0" err="1" smtClean="0"/>
              <a:t>Bioecological</a:t>
            </a:r>
            <a:r>
              <a:rPr lang="en-US" b="1" dirty="0" smtClean="0"/>
              <a:t> Model of Development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Point 1 – Multiple environments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Biological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Social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Psychological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Point 2 – Five systems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Microsystem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err="1" smtClean="0"/>
              <a:t>Exosystem</a:t>
            </a:r>
            <a:endParaRPr lang="en-US" b="0" dirty="0" smtClean="0"/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err="1" smtClean="0"/>
              <a:t>Macrosystem</a:t>
            </a:r>
            <a:endParaRPr lang="en-US" b="0" dirty="0" smtClean="0"/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smtClean="0"/>
              <a:t>Mesosystem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dirty="0" err="1" smtClean="0"/>
              <a:t>Chronosystem</a:t>
            </a:r>
            <a:r>
              <a:rPr lang="en-US" b="0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 smtClean="0"/>
              <a:t>Development is interactive and complex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 smtClean="0"/>
              <a:t>Source: </a:t>
            </a:r>
            <a:r>
              <a:rPr lang="en-US" sz="1200" dirty="0" smtClean="0"/>
              <a:t>Based on Bronfenbrenner (1979)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 smtClean="0"/>
              <a:t>Methods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1 – Cross-sectional study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Data gathered</a:t>
            </a:r>
            <a:r>
              <a:rPr lang="en-US" baseline="0" dirty="0" smtClean="0"/>
              <a:t> at one time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Multiple groups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Midlife in the United States National Study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Point 2 – Longitudinal study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Same group of people over a period of time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Age-related changes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Galambos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Barker, 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Krahn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Study (2006)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Demonstrates change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Drawbacks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Point 3 – Sequential study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Series of longitudinal studies at different points of time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Longitudinal and cross-sectional data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Whitbourne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Study (1992)</a:t>
            </a:r>
            <a:endParaRPr lang="en-US" baseline="0" dirty="0" smtClean="0"/>
          </a:p>
          <a:p>
            <a:pPr marL="0" lvl="0" indent="0">
              <a:buFont typeface="Arial" panose="020B0604020202020204" pitchFamily="34" charset="0"/>
              <a:buNone/>
              <a:defRPr/>
            </a:pPr>
            <a:endParaRPr lang="en-US" b="1" baseline="0" dirty="0" smtClean="0"/>
          </a:p>
          <a:p>
            <a:pPr marL="0" lvl="0" indent="0">
              <a:buFont typeface="Arial" panose="020B0604020202020204" pitchFamily="34" charset="0"/>
              <a:buNone/>
              <a:defRPr/>
            </a:pPr>
            <a:r>
              <a:rPr lang="en-US" b="1" baseline="0" dirty="0" smtClean="0"/>
              <a:t>Measures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Point 1 – Personal interviews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Structured, open-ended, or both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Advantages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Drawbacks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Point 2 – Survey questionnaire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Large scale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Advantages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Drawbacks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Point 3 – Standardized tests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Established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Advantages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Disadvantages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Validity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b="0" baseline="0" dirty="0" smtClean="0"/>
              <a:t>Reliability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Effort spent</a:t>
            </a:r>
            <a:r>
              <a:rPr lang="en-US" baseline="0" dirty="0" smtClean="0"/>
              <a:t> </a:t>
            </a:r>
            <a:r>
              <a:rPr lang="en-US" dirty="0" smtClean="0"/>
              <a:t>on personal</a:t>
            </a:r>
            <a:r>
              <a:rPr lang="en-US" baseline="0" dirty="0" smtClean="0"/>
              <a:t> healthcare is higher for women and increases with age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Source: </a:t>
            </a:r>
            <a:r>
              <a:rPr lang="en-US" dirty="0" smtClean="0"/>
              <a:t>Cleary, </a:t>
            </a:r>
            <a:r>
              <a:rPr lang="en-US" dirty="0" err="1" smtClean="0"/>
              <a:t>Zaborski</a:t>
            </a:r>
            <a:r>
              <a:rPr lang="en-US" dirty="0" smtClean="0"/>
              <a:t>, &amp; </a:t>
            </a:r>
            <a:r>
              <a:rPr lang="en-US" dirty="0" err="1" smtClean="0"/>
              <a:t>Ayanian</a:t>
            </a:r>
            <a:r>
              <a:rPr lang="en-US" dirty="0" smtClean="0"/>
              <a:t> (2004)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their ages and also the number of students who returned the questionnaires (</a:t>
            </a:r>
            <a:r>
              <a:rPr lang="en-US" i="1" dirty="0" smtClean="0"/>
              <a:t>n</a:t>
            </a:r>
            <a:r>
              <a:rPr lang="en-US" dirty="0" smtClean="0"/>
              <a:t>)</a:t>
            </a:r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Source: </a:t>
            </a:r>
            <a:r>
              <a:rPr lang="en-US" dirty="0" smtClean="0"/>
              <a:t>Data from </a:t>
            </a:r>
            <a:r>
              <a:rPr lang="en-US" dirty="0" err="1" smtClean="0"/>
              <a:t>Galambos</a:t>
            </a:r>
            <a:r>
              <a:rPr lang="en-US" dirty="0" smtClean="0"/>
              <a:t>, Barker, &amp; </a:t>
            </a:r>
            <a:r>
              <a:rPr lang="en-US" dirty="0" err="1" smtClean="0"/>
              <a:t>Krahn</a:t>
            </a:r>
            <a:r>
              <a:rPr lang="en-US" dirty="0" smtClean="0"/>
              <a:t> (2006)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 the different rates of increase for males and females</a:t>
            </a:r>
          </a:p>
          <a:p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Source: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Galambos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Barker, &amp;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Krahn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(2006)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 ages and number of participants (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Comparing longitudinal results, Cohort 1 shows a sharper increase in industry scores between 20 and 31 years than does Cohort 2, though both have similar scores at age 31;</a:t>
            </a:r>
            <a:r>
              <a:rPr lang="en-US" baseline="0" dirty="0" smtClean="0"/>
              <a:t> c</a:t>
            </a:r>
            <a:r>
              <a:rPr lang="en-US" dirty="0" smtClean="0"/>
              <a:t>ross-sectional results suggest that the normative history-graded influences (Vietnam War, civil rights issues) lowered the young adults’ scores in 1966</a:t>
            </a:r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Source: </a:t>
            </a:r>
            <a:r>
              <a:rPr lang="en-US" dirty="0" smtClean="0"/>
              <a:t>Adapted from </a:t>
            </a:r>
            <a:r>
              <a:rPr lang="en-US" dirty="0" err="1" smtClean="0"/>
              <a:t>Whitbourne</a:t>
            </a:r>
            <a:r>
              <a:rPr lang="en-US" dirty="0" smtClean="0"/>
              <a:t>, </a:t>
            </a:r>
            <a:r>
              <a:rPr lang="en-US" dirty="0" err="1" smtClean="0"/>
              <a:t>Zuschlag</a:t>
            </a:r>
            <a:r>
              <a:rPr lang="en-US" dirty="0" smtClean="0"/>
              <a:t>, Elliot, et al. (1992)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 smtClean="0"/>
              <a:t>Analyses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1 – Comparison</a:t>
            </a:r>
            <a:r>
              <a:rPr lang="en-US" baseline="0" dirty="0" smtClean="0"/>
              <a:t> of means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Cross-sectional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Longitudinal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Divide into smaller groups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Point 2 – Correlational analysis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Extent to which two sets of scores on the same people tend to vary together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Relationships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causality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Twin study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 3 – Meta-analysis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Combines data from a large number of studies that deal with the same research question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  <a:defRPr/>
            </a:pPr>
            <a:r>
              <a:rPr lang="en-US" sz="14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 1 – Experimental design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 group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True experiments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Pre-</a:t>
            </a:r>
            <a:r>
              <a:rPr lang="en-US" sz="14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preexperiments</a:t>
            </a:r>
            <a:endParaRPr lang="en-US" sz="14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Quasi-experiments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 2 – Descriptive research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Current state of participants on some measure of interest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Lack of experimenter control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 3 – Qualitative research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 without numbers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Archival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In-depth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 4 – Quantitative research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4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 with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02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Aerobic exercise helps with cognitive abilities</a:t>
            </a:r>
          </a:p>
          <a:p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Source: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Colcombe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Kramer (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Comparison of experimental designs.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Searching for basic rules or processes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Similarities and differences of aging processes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33338" y="6408738"/>
            <a:ext cx="9156700" cy="465137"/>
            <a:chOff x="33338" y="6408738"/>
            <a:chExt cx="9156700" cy="465137"/>
          </a:xfrm>
        </p:grpSpPr>
        <p:pic>
          <p:nvPicPr>
            <p:cNvPr id="7" name="Always Learning Logo" descr="Pearson_Strap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opyright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1" name="Pearson Logo" descr="Pearson_Bound_Whit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798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Add edition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44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 smtClean="0"/>
              <a:t>Chapter ##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3338" y="6408738"/>
            <a:ext cx="9156700" cy="465137"/>
            <a:chOff x="33338" y="6408738"/>
            <a:chExt cx="9156700" cy="465137"/>
          </a:xfrm>
        </p:grpSpPr>
        <p:pic>
          <p:nvPicPr>
            <p:cNvPr id="13" name="Always Learning Logo" descr="Pearson: Always Learning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Copyright" descr="Copyright 2015, 2012, 2009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Click to add Learning Objective(s)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buClr>
                <a:schemeClr val="bg1"/>
              </a:buClr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  <a:lvl6pPr>
              <a:buClr>
                <a:schemeClr val="bg1"/>
              </a:buClr>
              <a:defRPr/>
            </a:lvl6pPr>
            <a:lvl7pPr>
              <a:buClr>
                <a:schemeClr val="bg1"/>
              </a:buClr>
              <a:defRPr/>
            </a:lvl7pPr>
            <a:lvl8pPr>
              <a:buClr>
                <a:schemeClr val="bg1"/>
              </a:buClr>
              <a:defRPr/>
            </a:lvl8pPr>
            <a:lvl9pPr>
              <a:buClr>
                <a:schemeClr val="bg1"/>
              </a:buCl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6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A head , L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Click to add Learning Objective(s)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  <a:lvl6pPr>
              <a:buClrTx/>
              <a:defRPr/>
            </a:lvl6pPr>
            <a:lvl7pPr>
              <a:buClrTx/>
              <a:defRPr/>
            </a:lvl7pPr>
            <a:lvl8pPr>
              <a:buClrTx/>
              <a:defRPr/>
            </a:lvl8pPr>
            <a:lvl9pPr>
              <a:buClrTx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0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chemeClr val="bg1"/>
              </a:buClr>
              <a:buSzPct val="25000"/>
              <a:defRPr sz="2400"/>
            </a:lvl1pPr>
            <a:lvl2pPr marL="569913" indent="-285750">
              <a:defRPr sz="2000"/>
            </a:lvl2pPr>
            <a:lvl3pPr>
              <a:defRPr sz="2000"/>
            </a:lvl3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figure number and title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40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0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2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13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8/29/2019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13" name="Copyright" descr="Pearson: Copyright 2015, 2012, 2009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61" r:id="rId4"/>
    <p:sldLayoutId id="2147483650" r:id="rId5"/>
    <p:sldLayoutId id="2147483659" r:id="rId6"/>
    <p:sldLayoutId id="2147483658" r:id="rId7"/>
    <p:sldLayoutId id="2147483660" r:id="rId8"/>
    <p:sldLayoutId id="2147483651" r:id="rId9"/>
    <p:sldLayoutId id="2147483654" r:id="rId10"/>
    <p:sldLayoutId id="214748365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1AH7D0Lsa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JfxIAgw5ml0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PZsrLAkpK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e-wisdom.com/teaching/WBI/es.shtm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and Health Disorders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Eighth Edition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/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Introduction to Adult Development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10" y="1426968"/>
            <a:ext cx="3886200" cy="497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6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r>
              <a:rPr lang="en-US" sz="2000" dirty="0" smtClean="0"/>
              <a:t> (1 of 3)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en-US" b="1" dirty="0" smtClean="0"/>
              <a:t>1.1</a:t>
            </a:r>
            <a:r>
              <a:rPr lang="en-US" dirty="0" smtClean="0"/>
              <a:t>	</a:t>
            </a:r>
            <a:r>
              <a:rPr lang="en-US" dirty="0"/>
              <a:t>Explain adult development in terms of 'stability and change' and 'stages and continuity'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Who am I or what am I?</a:t>
            </a:r>
            <a:r>
              <a:rPr lang="en-US" dirty="0" smtClean="0"/>
              <a:t>)</a:t>
            </a:r>
          </a:p>
          <a:p>
            <a:pPr>
              <a:buClr>
                <a:schemeClr val="bg1"/>
              </a:buClr>
            </a:pPr>
            <a:r>
              <a:rPr lang="en-US" b="1" dirty="0" smtClean="0"/>
              <a:t>1.2</a:t>
            </a:r>
            <a:r>
              <a:rPr lang="en-US" dirty="0"/>
              <a:t>	Explain sources of change that influence adult development as per gradations of age and history and life </a:t>
            </a:r>
            <a:r>
              <a:rPr lang="en-US" dirty="0" smtClean="0"/>
              <a:t>events</a:t>
            </a:r>
          </a:p>
          <a:p>
            <a:pPr>
              <a:buClr>
                <a:schemeClr val="bg1"/>
              </a:buClr>
            </a:pPr>
            <a:r>
              <a:rPr lang="en-US" b="1" dirty="0" smtClean="0"/>
              <a:t>1.3</a:t>
            </a:r>
            <a:r>
              <a:rPr lang="en-US" dirty="0"/>
              <a:t>	Explain sources of stability that influence adult development as per </a:t>
            </a:r>
            <a:r>
              <a:rPr lang="en-US" dirty="0">
                <a:solidFill>
                  <a:srgbClr val="FF0000"/>
                </a:solidFill>
              </a:rPr>
              <a:t>genetic</a:t>
            </a:r>
            <a:r>
              <a:rPr lang="en-US" dirty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environment</a:t>
            </a: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7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r>
              <a:rPr lang="en-US" sz="2000" dirty="0" smtClean="0"/>
              <a:t> (2 of 3)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en-US" b="1" dirty="0" smtClean="0"/>
              <a:t>1.4</a:t>
            </a:r>
            <a:r>
              <a:rPr lang="en-US" dirty="0" smtClean="0"/>
              <a:t>	</a:t>
            </a:r>
            <a:r>
              <a:rPr lang="en-US" dirty="0"/>
              <a:t>Illustrate adult development in terms of biological, social, psychological and chronological </a:t>
            </a:r>
            <a:r>
              <a:rPr lang="en-US" dirty="0" smtClean="0"/>
              <a:t>ages</a:t>
            </a:r>
          </a:p>
          <a:p>
            <a:pPr>
              <a:buClr>
                <a:schemeClr val="bg1"/>
              </a:buClr>
            </a:pPr>
            <a:r>
              <a:rPr lang="en-US" b="1" dirty="0" smtClean="0"/>
              <a:t>1.5</a:t>
            </a:r>
            <a:r>
              <a:rPr lang="en-US" dirty="0"/>
              <a:t>	Identify adult development as life long and the adult is exposed to multiple </a:t>
            </a:r>
            <a:r>
              <a:rPr lang="en-US" dirty="0" smtClean="0"/>
              <a:t>environments</a:t>
            </a:r>
          </a:p>
          <a:p>
            <a:pPr>
              <a:buClr>
                <a:schemeClr val="bg1"/>
              </a:buClr>
            </a:pPr>
            <a:r>
              <a:rPr lang="en-US" b="1" dirty="0" smtClean="0"/>
              <a:t>1.6</a:t>
            </a:r>
            <a:r>
              <a:rPr lang="en-US" dirty="0"/>
              <a:t>	Analyze research methods, behavioral measures and analyses methods and experimental </a:t>
            </a:r>
            <a:r>
              <a:rPr lang="en-US" dirty="0" smtClean="0"/>
              <a:t>design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0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r>
              <a:rPr lang="en-US" sz="2000" dirty="0" smtClean="0"/>
              <a:t> (3 of 3)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en-US" b="1" dirty="0" smtClean="0"/>
              <a:t>1.7</a:t>
            </a:r>
            <a:r>
              <a:rPr lang="en-US" dirty="0" smtClean="0"/>
              <a:t>	</a:t>
            </a:r>
            <a:r>
              <a:rPr lang="en-US" dirty="0"/>
              <a:t>Express the quest to know the universal rules and processes that influence aging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dirty="0"/>
              <a:t>Basic Concepts in Adult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r>
              <a:rPr lang="en-US" altLang="en-US" dirty="0" smtClean="0"/>
              <a:t>Objective </a:t>
            </a:r>
            <a:r>
              <a:rPr lang="en-US" altLang="en-US" dirty="0"/>
              <a:t>1</a:t>
            </a:r>
            <a:r>
              <a:rPr lang="en-US" altLang="en-US" dirty="0" smtClean="0"/>
              <a:t>.1 – </a:t>
            </a:r>
            <a:r>
              <a:rPr lang="en-US" altLang="en-US" dirty="0"/>
              <a:t>Explain adult development in terms of 'stability and change' and 'stages and continuity' </a:t>
            </a:r>
          </a:p>
        </p:txBody>
      </p:sp>
    </p:spTree>
    <p:extLst>
      <p:ext uri="{BB962C8B-B14F-4D97-AF65-F5344CB8AC3E}">
        <p14:creationId xmlns:p14="http://schemas.microsoft.com/office/powerpoint/2010/main" val="233555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dirty="0" smtClean="0"/>
              <a:t>Sources of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r>
              <a:rPr lang="en-US" altLang="en-US" dirty="0" smtClean="0"/>
              <a:t>Objective 1.2 – Explain </a:t>
            </a:r>
            <a:r>
              <a:rPr lang="en-US" altLang="en-US" dirty="0"/>
              <a:t>sources of change that influence adult development as per gradations of age and history and life events</a:t>
            </a:r>
          </a:p>
        </p:txBody>
      </p:sp>
    </p:spTree>
    <p:extLst>
      <p:ext uri="{BB962C8B-B14F-4D97-AF65-F5344CB8AC3E}">
        <p14:creationId xmlns:p14="http://schemas.microsoft.com/office/powerpoint/2010/main" val="52665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Change </a:t>
            </a:r>
            <a:r>
              <a:rPr lang="en-US" sz="2000" dirty="0" smtClean="0"/>
              <a:t>(1 of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Learning Objective 1.2</a:t>
            </a:r>
            <a:r>
              <a:rPr lang="en-US" dirty="0"/>
              <a:t> </a:t>
            </a:r>
            <a:r>
              <a:rPr lang="en-US" dirty="0" smtClean="0"/>
              <a:t> Explain </a:t>
            </a:r>
            <a:r>
              <a:rPr lang="en-US" dirty="0"/>
              <a:t>sources of change that influence adult development as per gradations of age and history and life events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Normative Age-Graded </a:t>
            </a:r>
            <a:r>
              <a:rPr lang="en-US" dirty="0" smtClean="0"/>
              <a:t>Influences</a:t>
            </a:r>
          </a:p>
          <a:p>
            <a:pPr lvl="1"/>
            <a:r>
              <a:rPr lang="en-US" dirty="0" smtClean="0"/>
              <a:t>Biology</a:t>
            </a:r>
          </a:p>
          <a:p>
            <a:pPr lvl="1"/>
            <a:r>
              <a:rPr lang="en-US" dirty="0" smtClean="0"/>
              <a:t>Shared experiences</a:t>
            </a:r>
          </a:p>
          <a:p>
            <a:pPr lvl="1"/>
            <a:r>
              <a:rPr lang="en-US" dirty="0" smtClean="0"/>
              <a:t>Internal change processes</a:t>
            </a:r>
          </a:p>
          <a:p>
            <a:r>
              <a:rPr lang="en-US" dirty="0"/>
              <a:t>Normative History-Graded </a:t>
            </a:r>
            <a:r>
              <a:rPr lang="en-US" dirty="0" smtClean="0"/>
              <a:t>Influences</a:t>
            </a:r>
          </a:p>
          <a:p>
            <a:pPr lvl="1"/>
            <a:r>
              <a:rPr lang="en-US" dirty="0" smtClean="0"/>
              <a:t>Cultures</a:t>
            </a:r>
          </a:p>
          <a:p>
            <a:pPr lvl="1"/>
            <a:r>
              <a:rPr lang="en-US" dirty="0" smtClean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28619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 1.1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657600" y="1576179"/>
            <a:ext cx="4724400" cy="307202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terrorist attacks of September 11, 2001, is surely a </a:t>
            </a:r>
            <a:r>
              <a:rPr lang="en-US" sz="2400" dirty="0" smtClean="0">
                <a:solidFill>
                  <a:srgbClr val="FF0000"/>
                </a:solidFill>
              </a:rPr>
              <a:t>defining moment </a:t>
            </a:r>
            <a:r>
              <a:rPr lang="en-US" sz="2400" dirty="0" smtClean="0"/>
              <a:t>for the cohorts who experienced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www.youtube.com/watch?v=y1AH7D0LsaU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hlinkClick r:id="rId4"/>
              </a:rPr>
              <a:t>https://www.youtube.com/watch?v=JfxIAgw5ml0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74" y="1576179"/>
            <a:ext cx="2585744" cy="379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11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Learning Objective 1.2  </a:t>
            </a:r>
            <a:r>
              <a:rPr lang="en-US" dirty="0" smtClean="0"/>
              <a:t>Explain </a:t>
            </a:r>
            <a:r>
              <a:rPr lang="en-US" dirty="0"/>
              <a:t>sources of change that influence adult development as per gradations of age and history and life events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err="1"/>
              <a:t>Nonnormative</a:t>
            </a:r>
            <a:r>
              <a:rPr lang="en-US" dirty="0"/>
              <a:t> Life </a:t>
            </a:r>
            <a:r>
              <a:rPr lang="en-US" dirty="0" smtClean="0"/>
              <a:t>Events</a:t>
            </a:r>
          </a:p>
          <a:p>
            <a:pPr lvl="1"/>
            <a:r>
              <a:rPr lang="en-US" dirty="0" smtClean="0"/>
              <a:t>Unique aspects</a:t>
            </a:r>
          </a:p>
          <a:p>
            <a:r>
              <a:rPr lang="en-US" dirty="0" smtClean="0"/>
              <a:t>Can you share what event(s) substantively change your life (optional)?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Change </a:t>
            </a:r>
            <a:r>
              <a:rPr lang="en-US" sz="2000" dirty="0" smtClean="0"/>
              <a:t>(2 </a:t>
            </a:r>
            <a:r>
              <a:rPr lang="en-US" sz="2000" dirty="0"/>
              <a:t>of 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dirty="0"/>
              <a:t>Sources of Stability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r>
              <a:rPr lang="en-US" altLang="en-US" dirty="0" smtClean="0"/>
              <a:t>Objective 1.3 – </a:t>
            </a:r>
            <a:r>
              <a:rPr lang="en-US" altLang="en-US" dirty="0"/>
              <a:t>Explain sources of stability that influence adult development as per genetic and environment</a:t>
            </a:r>
          </a:p>
        </p:txBody>
      </p:sp>
    </p:spTree>
    <p:extLst>
      <p:ext uri="{BB962C8B-B14F-4D97-AF65-F5344CB8AC3E}">
        <p14:creationId xmlns:p14="http://schemas.microsoft.com/office/powerpoint/2010/main" val="52665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Stability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Learning Objective 1.3  </a:t>
            </a:r>
            <a:r>
              <a:rPr lang="en-US" dirty="0" smtClean="0"/>
              <a:t>Explain </a:t>
            </a:r>
            <a:r>
              <a:rPr lang="en-US" dirty="0"/>
              <a:t>sources of stability that influence adult development as per genetic and environment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Genetics</a:t>
            </a:r>
          </a:p>
          <a:p>
            <a:pPr lvl="1"/>
            <a:r>
              <a:rPr lang="en-US" dirty="0" smtClean="0"/>
              <a:t>Behavior genetics</a:t>
            </a:r>
          </a:p>
          <a:p>
            <a:pPr lvl="1"/>
            <a:r>
              <a:rPr lang="en-US" dirty="0" smtClean="0"/>
              <a:t>Twin studies</a:t>
            </a:r>
          </a:p>
          <a:p>
            <a:r>
              <a:rPr lang="en-US" dirty="0" smtClean="0"/>
              <a:t>Environment</a:t>
            </a:r>
          </a:p>
          <a:p>
            <a:pPr lvl="1"/>
            <a:r>
              <a:rPr lang="en-US" dirty="0" smtClean="0"/>
              <a:t>Early family </a:t>
            </a:r>
            <a:r>
              <a:rPr lang="en-US" dirty="0" smtClean="0"/>
              <a:t>experience</a:t>
            </a:r>
          </a:p>
          <a:p>
            <a:pPr lvl="1"/>
            <a:r>
              <a:rPr lang="en-US" dirty="0" smtClean="0"/>
              <a:t>Margaret Mead’s Samoa study</a:t>
            </a:r>
            <a:endParaRPr lang="en-US" dirty="0" smtClean="0"/>
          </a:p>
          <a:p>
            <a:r>
              <a:rPr lang="en-US" dirty="0" smtClean="0"/>
              <a:t>Interactionist </a:t>
            </a:r>
            <a:r>
              <a:rPr lang="en-US" dirty="0"/>
              <a:t>View</a:t>
            </a:r>
          </a:p>
          <a:p>
            <a:pPr lvl="1"/>
            <a:r>
              <a:rPr lang="en-US" dirty="0" smtClean="0"/>
              <a:t>Epigenetic inheritance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www.youtube.com/watch?v=IPZsrLAkpKM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1026" name="Picture 2" descr="Image result for twin stud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362" y="1600200"/>
            <a:ext cx="3042438" cy="257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9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dirty="0"/>
              <a:t>A Word About "Age"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r>
              <a:rPr lang="en-US" altLang="en-US" dirty="0" smtClean="0"/>
              <a:t>Objective 1.4 – </a:t>
            </a:r>
            <a:r>
              <a:rPr lang="en-US" altLang="en-US" dirty="0"/>
              <a:t>Illustrate adult development in terms of biological, social, psychological and chronological ages</a:t>
            </a:r>
          </a:p>
        </p:txBody>
      </p:sp>
    </p:spTree>
    <p:extLst>
      <p:ext uri="{BB962C8B-B14F-4D97-AF65-F5344CB8AC3E}">
        <p14:creationId xmlns:p14="http://schemas.microsoft.com/office/powerpoint/2010/main" val="52665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03822"/>
            <a:ext cx="7772400" cy="9636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Psychology of Adulthood:  Introductory Overview:  </a:t>
            </a:r>
            <a:r>
              <a:rPr lang="en-US" sz="2800" dirty="0" smtClean="0"/>
              <a:t>Nine Stages of Adult Development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143000"/>
            <a:ext cx="6705600" cy="4953000"/>
          </a:xfrm>
        </p:spPr>
        <p:txBody>
          <a:bodyPr rtlCol="0">
            <a:normAutofit fontScale="77500" lnSpcReduction="2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early </a:t>
            </a:r>
            <a:r>
              <a:rPr lang="en-US" sz="3400" dirty="0" err="1" smtClean="0">
                <a:latin typeface="Times New Roman" pitchFamily="18" charset="0"/>
              </a:rPr>
              <a:t>early</a:t>
            </a:r>
            <a:r>
              <a:rPr lang="en-US" sz="3400" dirty="0" smtClean="0">
                <a:latin typeface="Times New Roman" pitchFamily="18" charset="0"/>
              </a:rPr>
              <a:t> adulthood 18-24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middle early adulthood 25-32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late early adulthood 33-38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early middle adulthood 39-44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middle </a:t>
            </a:r>
            <a:r>
              <a:rPr lang="en-US" sz="3400" dirty="0" err="1" smtClean="0">
                <a:latin typeface="Times New Roman" pitchFamily="18" charset="0"/>
              </a:rPr>
              <a:t>middle</a:t>
            </a:r>
            <a:r>
              <a:rPr lang="en-US" sz="3400" dirty="0" smtClean="0">
                <a:latin typeface="Times New Roman" pitchFamily="18" charset="0"/>
              </a:rPr>
              <a:t> adulthood 45-53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late middle adulthood 54-62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early late adulthood 63-72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middle late adulthood 73- 82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latin typeface="Times New Roman" pitchFamily="18" charset="0"/>
              </a:rPr>
              <a:t>late </a:t>
            </a:r>
            <a:r>
              <a:rPr lang="en-US" sz="3400" dirty="0" err="1" smtClean="0">
                <a:latin typeface="Times New Roman" pitchFamily="18" charset="0"/>
              </a:rPr>
              <a:t>late</a:t>
            </a:r>
            <a:r>
              <a:rPr lang="en-US" sz="3400" dirty="0" smtClean="0">
                <a:latin typeface="Times New Roman" pitchFamily="18" charset="0"/>
              </a:rPr>
              <a:t> adulthood 83-100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</a:rPr>
              <a:t>Note:  Different theorists will have minor variations in these ages</a:t>
            </a:r>
            <a:endParaRPr lang="en-US" dirty="0" smtClean="0"/>
          </a:p>
        </p:txBody>
      </p:sp>
      <p:pic>
        <p:nvPicPr>
          <p:cNvPr id="7172" name="Picture 4" descr="MCj0154914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151020"/>
            <a:ext cx="3013197" cy="273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73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98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98" decel="100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98" decel="100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98" decel="1000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98" decel="1000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98" decel="100000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dirty="0"/>
              <a:t>Setting the Course: Some Guiding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r>
              <a:rPr lang="en-US" altLang="en-US" dirty="0" smtClean="0"/>
              <a:t>Objective 1.5 – </a:t>
            </a:r>
            <a:r>
              <a:rPr lang="en-US" altLang="en-US" dirty="0"/>
              <a:t>Identify adult development as life long and the adult is exposed to </a:t>
            </a:r>
            <a:r>
              <a:rPr lang="en-US" altLang="en-US" dirty="0">
                <a:solidFill>
                  <a:srgbClr val="FF0000"/>
                </a:solidFill>
              </a:rPr>
              <a:t>multiple</a:t>
            </a:r>
            <a:r>
              <a:rPr lang="en-US" altLang="en-US" dirty="0"/>
              <a:t> </a:t>
            </a:r>
            <a:r>
              <a:rPr lang="en-US" altLang="en-US" dirty="0" smtClean="0"/>
              <a:t>environments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>Group discussion: We are in multiple environments: family, school, church, work, peer groups…etc. Which one is more influential to you?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5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Setting the Course: Some Guiding Perspectives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Learning Objective 1.5</a:t>
            </a:r>
            <a:r>
              <a:rPr lang="en-US" dirty="0"/>
              <a:t> </a:t>
            </a:r>
            <a:r>
              <a:rPr lang="en-US" dirty="0" smtClean="0"/>
              <a:t> Identify </a:t>
            </a:r>
            <a:r>
              <a:rPr lang="en-US" dirty="0"/>
              <a:t>adult development as life long and the adult is exposed to multiple environments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dirty="0"/>
              <a:t>Life-Span Developmental Psychology </a:t>
            </a:r>
            <a:r>
              <a:rPr lang="en-US" dirty="0" smtClean="0"/>
              <a:t>Approach</a:t>
            </a:r>
          </a:p>
          <a:p>
            <a:pPr lvl="1"/>
            <a:r>
              <a:rPr lang="en-US" dirty="0" smtClean="0"/>
              <a:t>Development is lifelong</a:t>
            </a:r>
          </a:p>
          <a:p>
            <a:r>
              <a:rPr lang="en-US" dirty="0" err="1" smtClean="0"/>
              <a:t>Bioecological</a:t>
            </a:r>
            <a:r>
              <a:rPr lang="en-US" dirty="0" smtClean="0"/>
              <a:t> </a:t>
            </a:r>
            <a:r>
              <a:rPr lang="en-US" dirty="0"/>
              <a:t>Model of </a:t>
            </a:r>
            <a:r>
              <a:rPr lang="en-US" dirty="0" smtClean="0"/>
              <a:t>Development</a:t>
            </a:r>
          </a:p>
          <a:p>
            <a:pPr lvl="1"/>
            <a:r>
              <a:rPr lang="en-US" dirty="0" smtClean="0"/>
              <a:t>Multiple environments</a:t>
            </a:r>
          </a:p>
          <a:p>
            <a:pPr lvl="1"/>
            <a:r>
              <a:rPr lang="en-US" dirty="0" smtClean="0"/>
              <a:t>Five </a:t>
            </a:r>
            <a:r>
              <a:rPr lang="en-US" dirty="0" smtClean="0"/>
              <a:t>systems</a:t>
            </a:r>
          </a:p>
          <a:p>
            <a:r>
              <a:rPr lang="en-US" dirty="0" smtClean="0"/>
              <a:t>Activity: Google search for an example </a:t>
            </a:r>
            <a:r>
              <a:rPr lang="en-US" smtClean="0"/>
              <a:t>for each</a:t>
            </a:r>
            <a:endParaRPr lang="en-US" dirty="0" smtClean="0"/>
          </a:p>
        </p:txBody>
      </p:sp>
      <p:pic>
        <p:nvPicPr>
          <p:cNvPr id="2050" name="Picture 2" descr="Image result for five systems of bioecological mod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958" y="1805781"/>
            <a:ext cx="453257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9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Figure 1.1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Bronfenbrenner’s Model of Ecological-Systems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371600"/>
            <a:ext cx="3294483" cy="367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51816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Bronfenbrenner’s model of the ecological-systems approach to studying development. He suggested that researchers look beyond behavior in </a:t>
            </a:r>
            <a:r>
              <a:rPr lang="en-US" sz="1600" dirty="0">
                <a:solidFill>
                  <a:srgbClr val="FF0000"/>
                </a:solidFill>
              </a:rPr>
              <a:t>laboratory settings </a:t>
            </a:r>
            <a:r>
              <a:rPr lang="en-US" sz="1600" dirty="0"/>
              <a:t>and consider how development takes place within multiple environments and through time.</a:t>
            </a:r>
          </a:p>
          <a:p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23787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dirty="0"/>
              <a:t>Developmental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r>
              <a:rPr lang="en-US" altLang="en-US" dirty="0" smtClean="0"/>
              <a:t>Objective 1.6 – </a:t>
            </a:r>
            <a:r>
              <a:rPr lang="en-US" altLang="en-US" dirty="0"/>
              <a:t>Analyze research methods, behavioral measures and analyses methods and experimental design</a:t>
            </a:r>
          </a:p>
        </p:txBody>
      </p:sp>
    </p:spTree>
    <p:extLst>
      <p:ext uri="{BB962C8B-B14F-4D97-AF65-F5344CB8AC3E}">
        <p14:creationId xmlns:p14="http://schemas.microsoft.com/office/powerpoint/2010/main" val="52665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Developmental </a:t>
            </a:r>
            <a:r>
              <a:rPr lang="en-US" dirty="0" smtClean="0"/>
              <a:t>Research </a:t>
            </a:r>
            <a:r>
              <a:rPr lang="en-US" sz="2000" dirty="0" smtClean="0"/>
              <a:t>(1 of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Learning Objective 1.6</a:t>
            </a:r>
            <a:r>
              <a:rPr lang="en-US" dirty="0"/>
              <a:t> </a:t>
            </a:r>
            <a:r>
              <a:rPr lang="en-US" dirty="0" smtClean="0"/>
              <a:t> Analyze </a:t>
            </a:r>
            <a:r>
              <a:rPr lang="en-US" dirty="0"/>
              <a:t>research methods, behavioral measures and analyses methods and experimental design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</a:p>
          <a:p>
            <a:pPr lvl="1"/>
            <a:r>
              <a:rPr lang="en-US" dirty="0" smtClean="0"/>
              <a:t>Cross-sectional study (One-time)</a:t>
            </a:r>
          </a:p>
          <a:p>
            <a:pPr lvl="1"/>
            <a:r>
              <a:rPr lang="en-US" dirty="0" smtClean="0"/>
              <a:t>Longitudinal study (Over a long period of time)</a:t>
            </a:r>
          </a:p>
          <a:p>
            <a:pPr lvl="1"/>
            <a:r>
              <a:rPr lang="en-US" dirty="0" smtClean="0"/>
              <a:t>Sequential study (Multiple longitudinal)</a:t>
            </a:r>
          </a:p>
          <a:p>
            <a:r>
              <a:rPr lang="en-US" dirty="0" smtClean="0"/>
              <a:t>Measures</a:t>
            </a:r>
          </a:p>
          <a:p>
            <a:pPr lvl="1"/>
            <a:r>
              <a:rPr lang="en-US" dirty="0" smtClean="0"/>
              <a:t>Personal interviews</a:t>
            </a:r>
          </a:p>
          <a:p>
            <a:pPr lvl="1"/>
            <a:r>
              <a:rPr lang="en-US" dirty="0" smtClean="0"/>
              <a:t>Survey questionnaire </a:t>
            </a:r>
          </a:p>
          <a:p>
            <a:pPr lvl="1"/>
            <a:r>
              <a:rPr lang="en-US" dirty="0" smtClean="0"/>
              <a:t>Standardized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Figure 1.2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of Cross-Sectional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Cross-sectional </a:t>
            </a:r>
            <a:r>
              <a:rPr lang="en-US" dirty="0"/>
              <a:t>data showing that the amount of effort spent on personal health care increases with age and is greater for women than for men at every age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5638800" cy="3709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77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Figure 1.3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of Longitudinal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45168" y="5181600"/>
            <a:ext cx="8229600" cy="91685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Model of a longitudinal study in which 983 students were surveyed in 1984 and then again in 1985, 1986, 1988, and 1992.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Can you see something funny?</a:t>
            </a:r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79" y="2009434"/>
            <a:ext cx="8468124" cy="301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77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9897"/>
            <a:ext cx="7696200" cy="111091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What is </a:t>
            </a:r>
            <a:r>
              <a:rPr lang="en-US" sz="3600" dirty="0" err="1" smtClean="0">
                <a:solidFill>
                  <a:schemeClr val="tx1"/>
                </a:solidFill>
              </a:rPr>
              <a:t>cohort?</a:t>
            </a:r>
            <a:r>
              <a:rPr lang="en-US" sz="3600" dirty="0" err="1" smtClean="0"/>
              <a:t>An</a:t>
            </a:r>
            <a:r>
              <a:rPr lang="en-US" sz="3600" dirty="0" smtClean="0"/>
              <a:t> </a:t>
            </a:r>
            <a:r>
              <a:rPr lang="en-US" sz="3600" dirty="0" smtClean="0"/>
              <a:t>Introductory Overview:  The Influences of Cohort Groups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2286000"/>
            <a:ext cx="8382000" cy="3844925"/>
          </a:xfrm>
        </p:spPr>
        <p:txBody>
          <a:bodyPr/>
          <a:lstStyle/>
          <a:p>
            <a:pPr eaLnBrk="1" hangingPunct="1"/>
            <a:r>
              <a:rPr lang="en-US" altLang="en-US" sz="2200" b="1" dirty="0" smtClean="0"/>
              <a:t>Cohorts </a:t>
            </a:r>
            <a:r>
              <a:rPr lang="en-US" altLang="en-US" sz="2200" dirty="0" smtClean="0"/>
              <a:t>are groups of people born at or near the same time in a particular culture.  Both </a:t>
            </a:r>
            <a:r>
              <a:rPr lang="en-US" altLang="en-US" sz="2200" b="1" dirty="0" smtClean="0"/>
              <a:t>culture and time of birth</a:t>
            </a:r>
            <a:r>
              <a:rPr lang="en-US" altLang="en-US" sz="2200" dirty="0" smtClean="0"/>
              <a:t> influence cohort effects.  For example APU students designate a culture (APU community), and age designates a time period (students at APU born between 1990 and 1993).</a:t>
            </a:r>
          </a:p>
          <a:p>
            <a:pPr eaLnBrk="1" hangingPunct="1"/>
            <a:r>
              <a:rPr lang="en-US" altLang="en-US" sz="2200" dirty="0" smtClean="0"/>
              <a:t>One must always consider culture and time of birth to determine cohort effects.  For example APU students is not a strong enough designation to constitute a cohort.  APU students who attended APU in </a:t>
            </a:r>
            <a:r>
              <a:rPr lang="en-US" altLang="en-US" sz="2200" dirty="0" smtClean="0"/>
              <a:t>1989, 1999, 2009, </a:t>
            </a:r>
            <a:r>
              <a:rPr lang="en-US" altLang="en-US" sz="2200" dirty="0" smtClean="0"/>
              <a:t>and now in </a:t>
            </a:r>
            <a:r>
              <a:rPr lang="en-US" altLang="en-US" sz="2200" dirty="0" smtClean="0"/>
              <a:t>2019 </a:t>
            </a:r>
            <a:r>
              <a:rPr lang="en-US" altLang="en-US" sz="2200" dirty="0" smtClean="0"/>
              <a:t>are not the same students, nor are they the same culture or cohort group.</a:t>
            </a:r>
          </a:p>
        </p:txBody>
      </p:sp>
      <p:pic>
        <p:nvPicPr>
          <p:cNvPr id="10244" name="Picture 4" descr="C:\Users\slambert\AppData\Local\Microsoft\Windows\Temporary Internet Files\Content.IE5\DTGOOWBZ\MP90043942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9897"/>
            <a:ext cx="231616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40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Figure 1.4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of Longitudinal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Young adults increase in self-esteem between the ages of 18 and 25, according to this longitudinal study.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28800"/>
            <a:ext cx="527685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77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Figure 1.5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of Sequential Study with Two Cohorts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Model of a sequential study in which two cohorts were followed beginning at age 20. One cohort was followed for 22 years; one for 11 years.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14358"/>
            <a:ext cx="4143375" cy="249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2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Figure 1.6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of Sequential Data with Two Cohorts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5368160"/>
            <a:ext cx="8458200" cy="916856"/>
          </a:xfrm>
        </p:spPr>
        <p:txBody>
          <a:bodyPr/>
          <a:lstStyle/>
          <a:p>
            <a:r>
              <a:rPr lang="en-US" dirty="0"/>
              <a:t>Results from a sequential study of two cohorts tested at three ages and at three different points in time.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5350389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18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Developmental </a:t>
            </a:r>
            <a:r>
              <a:rPr lang="en-US" dirty="0" smtClean="0"/>
              <a:t>Research </a:t>
            </a:r>
            <a:r>
              <a:rPr lang="en-US" sz="2000" dirty="0" smtClean="0"/>
              <a:t>(2 of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Learning Objective 1.6</a:t>
            </a:r>
            <a:r>
              <a:rPr lang="en-US" dirty="0"/>
              <a:t> </a:t>
            </a:r>
            <a:r>
              <a:rPr lang="en-US" dirty="0" smtClean="0"/>
              <a:t> Analyze </a:t>
            </a:r>
            <a:r>
              <a:rPr lang="en-US" dirty="0"/>
              <a:t>research methods, behavioral measures and analyses methods and experimental design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pPr>
              <a:buClrTx/>
            </a:pPr>
            <a:r>
              <a:rPr lang="en-US" dirty="0" smtClean="0"/>
              <a:t>Analyses</a:t>
            </a:r>
          </a:p>
          <a:p>
            <a:pPr lvl="1"/>
            <a:r>
              <a:rPr lang="en-US" dirty="0" smtClean="0"/>
              <a:t>Comparison of means</a:t>
            </a:r>
          </a:p>
          <a:p>
            <a:pPr lvl="1"/>
            <a:r>
              <a:rPr lang="en-US" dirty="0" smtClean="0"/>
              <a:t>Correlational analysis</a:t>
            </a:r>
          </a:p>
          <a:p>
            <a:pPr lvl="1"/>
            <a:r>
              <a:rPr lang="en-US" dirty="0" smtClean="0"/>
              <a:t>Meta-analysis (meta=above and beyond)</a:t>
            </a:r>
          </a:p>
          <a:p>
            <a:pPr lvl="1"/>
            <a:r>
              <a:rPr lang="en-US" sz="2000" dirty="0" smtClean="0"/>
              <a:t>Optional: </a:t>
            </a:r>
            <a:r>
              <a:rPr lang="en-US" sz="2000" dirty="0">
                <a:hlinkClick r:id="rId3"/>
              </a:rPr>
              <a:t>http://www.creative-wisdom.com/teaching/WBI/es.shtml</a:t>
            </a:r>
            <a:endParaRPr lang="en-US" sz="2000" dirty="0" smtClean="0"/>
          </a:p>
          <a:p>
            <a:r>
              <a:rPr lang="en-US" dirty="0" smtClean="0"/>
              <a:t>Designs</a:t>
            </a:r>
          </a:p>
          <a:p>
            <a:pPr lvl="1"/>
            <a:r>
              <a:rPr lang="en-US" dirty="0" smtClean="0"/>
              <a:t>Experimental design</a:t>
            </a:r>
          </a:p>
          <a:p>
            <a:pPr lvl="1"/>
            <a:r>
              <a:rPr lang="en-US" dirty="0" smtClean="0"/>
              <a:t>Descriptive research</a:t>
            </a:r>
          </a:p>
          <a:p>
            <a:pPr lvl="1"/>
            <a:r>
              <a:rPr lang="en-US" dirty="0" smtClean="0"/>
              <a:t>Qualitative research</a:t>
            </a:r>
          </a:p>
          <a:p>
            <a:pPr lvl="1"/>
            <a:r>
              <a:rPr lang="en-US" dirty="0" smtClean="0"/>
              <a:t>Quantitative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Figure 1.8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of Meta-Analysis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Meta-analysis of 18 studies shows that aerobic exercise causes better performance in older adults on four types of cognitive tasks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95500"/>
            <a:ext cx="6487341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87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Figure 1.9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Experimental Designs and Their Comparative Features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199"/>
            <a:ext cx="6705600" cy="354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07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dirty="0"/>
              <a:t>A Final Word about Adulthood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r>
              <a:rPr lang="en-US" altLang="en-US" dirty="0" smtClean="0"/>
              <a:t>Objective </a:t>
            </a:r>
            <a:r>
              <a:rPr lang="en-US" altLang="en-US" smtClean="0"/>
              <a:t>1.7 – </a:t>
            </a:r>
            <a:r>
              <a:rPr lang="en-US" altLang="en-US" dirty="0"/>
              <a:t>Express the quest to know the universal rules and processes that influence aging</a:t>
            </a:r>
          </a:p>
        </p:txBody>
      </p:sp>
    </p:spTree>
    <p:extLst>
      <p:ext uri="{BB962C8B-B14F-4D97-AF65-F5344CB8AC3E}">
        <p14:creationId xmlns:p14="http://schemas.microsoft.com/office/powerpoint/2010/main" val="52665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508 Lectur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680</TotalTime>
  <Words>1536</Words>
  <Application>Microsoft Office PowerPoint</Application>
  <PresentationFormat>On-screen Show (4:3)</PresentationFormat>
  <Paragraphs>304</Paragraphs>
  <Slides>28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Times New Roman</vt:lpstr>
      <vt:lpstr>Verdana</vt:lpstr>
      <vt:lpstr>Wingdings</vt:lpstr>
      <vt:lpstr>508 Lecture</vt:lpstr>
      <vt:lpstr>Health and Health Disorders</vt:lpstr>
      <vt:lpstr>Learning Objectives (1 of 3)</vt:lpstr>
      <vt:lpstr>Learning Objectives (2 of 3)</vt:lpstr>
      <vt:lpstr>Learning Objectives (3 of 3)</vt:lpstr>
      <vt:lpstr>Basic Concepts in Adult Development</vt:lpstr>
      <vt:lpstr>Sources of Change</vt:lpstr>
      <vt:lpstr>Sources of Change (1 of 2)</vt:lpstr>
      <vt:lpstr>Photo 1.1</vt:lpstr>
      <vt:lpstr>Sources of Change (2 of 2)</vt:lpstr>
      <vt:lpstr>Sources of Stability</vt:lpstr>
      <vt:lpstr>Sources of Stability</vt:lpstr>
      <vt:lpstr>A Word About "Age"</vt:lpstr>
      <vt:lpstr>Psychology of Adulthood:  Introductory Overview:  Nine Stages of Adult Development</vt:lpstr>
      <vt:lpstr>Setting the Course: Some Guiding Perspectives</vt:lpstr>
      <vt:lpstr>Setting the Course: Some Guiding Perspectives</vt:lpstr>
      <vt:lpstr>Figure 1.1 Bronfenbrenner’s Model of Ecological-Systems</vt:lpstr>
      <vt:lpstr>Developmental Research</vt:lpstr>
      <vt:lpstr>Developmental Research (1 of 2)</vt:lpstr>
      <vt:lpstr>Figure 1.2 Example of Cross-Sectional Data</vt:lpstr>
      <vt:lpstr>Figure 1.3 Example of Longitudinal Data</vt:lpstr>
      <vt:lpstr>What is cohort?An Introductory Overview:  The Influences of Cohort Groups</vt:lpstr>
      <vt:lpstr>Figure 1.4 Example of Longitudinal Data</vt:lpstr>
      <vt:lpstr>Figure 1.5 Example of Sequential Study with Two Cohorts</vt:lpstr>
      <vt:lpstr>Figure 1.6 Example of Sequential Data with Two Cohorts</vt:lpstr>
      <vt:lpstr>Developmental Research (2 of 2)</vt:lpstr>
      <vt:lpstr>Figure 1.8 Example of Meta-Analysis Data</vt:lpstr>
      <vt:lpstr>Figure 1.9 Experimental Designs and Their Comparative Features</vt:lpstr>
      <vt:lpstr>A Final Word about Adulthood Development</vt:lpstr>
    </vt:vector>
  </TitlesOfParts>
  <Company>echosvoice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Compliant Lecture PowerPoint</dc:title>
  <dc:subject>Introduction to Psychology</dc:subject>
  <dc:creator>Echo Swinford</dc:creator>
  <cp:lastModifiedBy>Chong Ho Yu</cp:lastModifiedBy>
  <cp:revision>138</cp:revision>
  <dcterms:created xsi:type="dcterms:W3CDTF">2014-07-14T20:04:21Z</dcterms:created>
  <dcterms:modified xsi:type="dcterms:W3CDTF">2019-08-29T19:19:58Z</dcterms:modified>
</cp:coreProperties>
</file>