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318" r:id="rId2"/>
    <p:sldId id="326" r:id="rId3"/>
    <p:sldId id="320" r:id="rId4"/>
    <p:sldId id="367" r:id="rId5"/>
    <p:sldId id="368" r:id="rId6"/>
    <p:sldId id="369" r:id="rId7"/>
    <p:sldId id="338" r:id="rId8"/>
    <p:sldId id="370" r:id="rId9"/>
    <p:sldId id="339" r:id="rId10"/>
    <p:sldId id="348" r:id="rId11"/>
    <p:sldId id="343" r:id="rId12"/>
    <p:sldId id="344" r:id="rId13"/>
    <p:sldId id="372" r:id="rId14"/>
    <p:sldId id="371" r:id="rId15"/>
    <p:sldId id="373" r:id="rId16"/>
    <p:sldId id="345" r:id="rId17"/>
    <p:sldId id="346" r:id="rId18"/>
    <p:sldId id="362" r:id="rId19"/>
    <p:sldId id="374" r:id="rId20"/>
    <p:sldId id="347" r:id="rId21"/>
    <p:sldId id="363" r:id="rId22"/>
    <p:sldId id="375" r:id="rId23"/>
    <p:sldId id="364" r:id="rId24"/>
    <p:sldId id="349" r:id="rId25"/>
    <p:sldId id="350" r:id="rId26"/>
    <p:sldId id="390" r:id="rId27"/>
    <p:sldId id="391" r:id="rId28"/>
    <p:sldId id="395" r:id="rId29"/>
    <p:sldId id="396" r:id="rId30"/>
    <p:sldId id="384" r:id="rId31"/>
    <p:sldId id="385" r:id="rId32"/>
    <p:sldId id="386" r:id="rId33"/>
    <p:sldId id="388" r:id="rId34"/>
    <p:sldId id="389" r:id="rId35"/>
    <p:sldId id="380" r:id="rId36"/>
    <p:sldId id="381" r:id="rId37"/>
    <p:sldId id="382" r:id="rId38"/>
    <p:sldId id="383" r:id="rId39"/>
    <p:sldId id="392" r:id="rId40"/>
    <p:sldId id="393" r:id="rId41"/>
    <p:sldId id="39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12" autoAdjust="0"/>
    <p:restoredTop sz="80243" autoAdjust="0"/>
  </p:normalViewPr>
  <p:slideViewPr>
    <p:cSldViewPr>
      <p:cViewPr varScale="1">
        <p:scale>
          <a:sx n="70" d="100"/>
          <a:sy n="70" d="100"/>
        </p:scale>
        <p:origin x="2190" y="78"/>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12/5/2019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dioms.thefreedictionary.com/the+straw+that+broke+the+camel's+bac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148007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1786195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760043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hlinkClick r:id="rId3"/>
              </a:rPr>
              <a:t>https://idioms.thefreedictionary.com</a:t>
            </a:r>
            <a:r>
              <a:rPr lang="en-US">
                <a:hlinkClick r:id="rId3"/>
              </a:rPr>
              <a:t>/the+straw+that+broke+the+camel%27s+back</a:t>
            </a:r>
            <a:endParaRPr lang="en-US"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Note the high percentage of stress from interpersonal tensions</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a:t>
            </a:r>
            <a:r>
              <a:rPr lang="en-US" sz="1200" b="0" i="0" u="none" strike="noStrike" kern="1200" baseline="0" dirty="0">
                <a:solidFill>
                  <a:schemeClr val="tx1"/>
                </a:solidFill>
                <a:latin typeface="+mn-lt"/>
                <a:ea typeface="+mn-ea"/>
                <a:cs typeface="+mn-cs"/>
              </a:rPr>
              <a:t>: Data from Almeida (2005)</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1068050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396325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577055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Women and men experience different types of trauma</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Yehuda (2002)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4053114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Adults older than 75 had higher incidences of posttraumatic stress, but all ages declined within a year</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Scott, </a:t>
            </a:r>
            <a:r>
              <a:rPr lang="en-US" sz="1200" b="0" i="0" u="none" strike="noStrike" kern="1200" baseline="0" dirty="0" err="1">
                <a:solidFill>
                  <a:schemeClr val="tx1"/>
                </a:solidFill>
                <a:latin typeface="+mn-lt"/>
                <a:ea typeface="+mn-ea"/>
                <a:cs typeface="+mn-cs"/>
              </a:rPr>
              <a:t>Poulin</a:t>
            </a:r>
            <a:r>
              <a:rPr lang="en-US" sz="1200" b="0" i="0" u="none" strike="noStrike" kern="1200" baseline="0" dirty="0">
                <a:solidFill>
                  <a:schemeClr val="tx1"/>
                </a:solidFill>
                <a:latin typeface="+mn-lt"/>
                <a:ea typeface="+mn-ea"/>
                <a:cs typeface="+mn-cs"/>
              </a:rPr>
              <a:t>, &amp; Silver (2013)</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fear starts to peak on the anniversaries of the attack for all ages</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Scott, </a:t>
            </a:r>
            <a:r>
              <a:rPr lang="en-US" sz="1200" b="0" i="0" u="none" strike="noStrike" kern="1200" baseline="0" dirty="0" err="1">
                <a:solidFill>
                  <a:schemeClr val="tx1"/>
                </a:solidFill>
                <a:latin typeface="+mn-lt"/>
                <a:ea typeface="+mn-ea"/>
                <a:cs typeface="+mn-cs"/>
              </a:rPr>
              <a:t>Poulin</a:t>
            </a:r>
            <a:r>
              <a:rPr lang="en-US" sz="1200" b="0" i="0" u="none" strike="noStrike" kern="1200" baseline="0" dirty="0">
                <a:solidFill>
                  <a:schemeClr val="tx1"/>
                </a:solidFill>
                <a:latin typeface="+mn-lt"/>
                <a:ea typeface="+mn-ea"/>
                <a:cs typeface="+mn-cs"/>
              </a:rPr>
              <a:t>, &amp; Silver (2013)</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3707411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a:t>
            </a:r>
            <a:r>
              <a:rPr lang="en-US" baseline="0" dirty="0"/>
              <a:t> which does not kill us, makes us stronger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a:t>
            </a:r>
            <a:r>
              <a:rPr lang="en-US" sz="1200" b="0" i="0" u="none" strike="noStrike" kern="1200" baseline="0" dirty="0" err="1">
                <a:solidFill>
                  <a:schemeClr val="tx1"/>
                </a:solidFill>
                <a:latin typeface="+mn-lt"/>
                <a:ea typeface="+mn-ea"/>
                <a:cs typeface="+mn-cs"/>
              </a:rPr>
              <a:t>Zivotofsky</a:t>
            </a:r>
            <a:r>
              <a:rPr lang="en-US" sz="1200" b="0" i="0" u="none" strike="noStrike" kern="1200" baseline="0" dirty="0">
                <a:solidFill>
                  <a:schemeClr val="tx1"/>
                </a:solidFill>
                <a:latin typeface="+mn-lt"/>
                <a:ea typeface="+mn-ea"/>
                <a:cs typeface="+mn-cs"/>
              </a:rPr>
              <a:t> &amp; </a:t>
            </a:r>
            <a:r>
              <a:rPr lang="en-US" sz="1200" b="0" i="0" u="none" strike="noStrike" kern="1200" baseline="0" dirty="0" err="1">
                <a:solidFill>
                  <a:schemeClr val="tx1"/>
                </a:solidFill>
                <a:latin typeface="+mn-lt"/>
                <a:ea typeface="+mn-ea"/>
                <a:cs typeface="+mn-cs"/>
              </a:rPr>
              <a:t>Koslowsky</a:t>
            </a:r>
            <a:r>
              <a:rPr lang="en-US" sz="1200" b="0" i="0" u="none" strike="noStrike" kern="1200" baseline="0" dirty="0">
                <a:solidFill>
                  <a:schemeClr val="tx1"/>
                </a:solidFill>
                <a:latin typeface="+mn-lt"/>
                <a:ea typeface="+mn-ea"/>
                <a:cs typeface="+mn-cs"/>
              </a:rPr>
              <a:t> (2004)</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4262162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1351391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7347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12/5/2019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12/5/2019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12/5/2019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12/5/2019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12/5/2019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12/5/2019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12/5/2019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m2GywoS77qc"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stress.org/holmes-rahe-stress-inventory"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cs6vNXcMux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W6BYAjhjt38"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SS1dO0JC2EE"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20jbY6awlTw"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vNKPEp6aEqQ" TargetMode="Externa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and Health Disorders</a:t>
            </a:r>
          </a:p>
        </p:txBody>
      </p:sp>
      <p:sp>
        <p:nvSpPr>
          <p:cNvPr id="3" name="Text Placeholder 2"/>
          <p:cNvSpPr>
            <a:spLocks noGrp="1"/>
          </p:cNvSpPr>
          <p:nvPr>
            <p:ph type="body" sz="quarter" idx="13"/>
          </p:nvPr>
        </p:nvSpPr>
        <p:spPr/>
        <p:txBody>
          <a:bodyPr/>
          <a:lstStyle/>
          <a:p>
            <a:r>
              <a:rPr lang="en-US"/>
              <a:t>Eighth Edition</a:t>
            </a:r>
            <a:endParaRPr lang="en-US" dirty="0"/>
          </a:p>
        </p:txBody>
      </p:sp>
      <p:sp>
        <p:nvSpPr>
          <p:cNvPr id="4" name="Text Placeholder 3"/>
          <p:cNvSpPr>
            <a:spLocks noGrp="1"/>
          </p:cNvSpPr>
          <p:nvPr>
            <p:ph type="body" sz="quarter" idx="14"/>
          </p:nvPr>
        </p:nvSpPr>
        <p:spPr/>
        <p:txBody>
          <a:bodyPr/>
          <a:lstStyle/>
          <a:p>
            <a:r>
              <a:rPr lang="en-US" dirty="0"/>
              <a:t>Chapter 10</a:t>
            </a:r>
          </a:p>
        </p:txBody>
      </p:sp>
      <p:sp>
        <p:nvSpPr>
          <p:cNvPr id="5" name="Text Placeholder 4"/>
          <p:cNvSpPr>
            <a:spLocks noGrp="1"/>
          </p:cNvSpPr>
          <p:nvPr>
            <p:ph type="body" sz="quarter" idx="15"/>
          </p:nvPr>
        </p:nvSpPr>
        <p:spPr/>
        <p:txBody>
          <a:bodyPr/>
          <a:lstStyle/>
          <a:p>
            <a:r>
              <a:rPr lang="en-US" dirty="0"/>
              <a:t>Stress, Coping, and Resilience</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Stress, Stressors, and Stress Reactions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10.1 – 1. Define stress, stressors, and stress reactions 2. Discuss response-oriented viewpoint and stimulus-oriented viewpoint</a:t>
            </a:r>
          </a:p>
        </p:txBody>
      </p:sp>
    </p:spTree>
    <p:extLst>
      <p:ext uri="{BB962C8B-B14F-4D97-AF65-F5344CB8AC3E}">
        <p14:creationId xmlns:p14="http://schemas.microsoft.com/office/powerpoint/2010/main" val="233555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Stressors, and Stress Reactions</a:t>
            </a:r>
          </a:p>
        </p:txBody>
      </p:sp>
      <p:sp>
        <p:nvSpPr>
          <p:cNvPr id="3" name="Text Placeholder 2"/>
          <p:cNvSpPr>
            <a:spLocks noGrp="1"/>
          </p:cNvSpPr>
          <p:nvPr>
            <p:ph type="body" sz="quarter" idx="13"/>
          </p:nvPr>
        </p:nvSpPr>
        <p:spPr/>
        <p:txBody>
          <a:bodyPr/>
          <a:lstStyle/>
          <a:p>
            <a:r>
              <a:rPr lang="en-US" b="1" dirty="0"/>
              <a:t>Objective 10.1</a:t>
            </a:r>
            <a:r>
              <a:rPr lang="en-US" dirty="0"/>
              <a:t>  1. Define stress, stressors, and stress reactions / 2. Discuss response-oriented viewpoint and stimulus-oriented viewpoint</a:t>
            </a:r>
          </a:p>
        </p:txBody>
      </p:sp>
      <p:sp>
        <p:nvSpPr>
          <p:cNvPr id="4" name="Content Placeholder 3"/>
          <p:cNvSpPr>
            <a:spLocks noGrp="1"/>
          </p:cNvSpPr>
          <p:nvPr>
            <p:ph sz="quarter" idx="14"/>
          </p:nvPr>
        </p:nvSpPr>
        <p:spPr>
          <a:xfrm>
            <a:off x="228600" y="1832958"/>
            <a:ext cx="8229600" cy="4525963"/>
          </a:xfrm>
        </p:spPr>
        <p:txBody>
          <a:bodyPr/>
          <a:lstStyle/>
          <a:p>
            <a:pPr lvl="1"/>
            <a:r>
              <a:rPr lang="en-US" dirty="0"/>
              <a:t>Stress: Set of physical, cognitive, and emotional responses displayed in reaction to demands from the environment</a:t>
            </a:r>
          </a:p>
          <a:p>
            <a:pPr lvl="1"/>
            <a:r>
              <a:rPr lang="en-US" dirty="0"/>
              <a:t>Stressors: Environmental demands that cause stress</a:t>
            </a:r>
          </a:p>
        </p:txBody>
      </p:sp>
    </p:spTree>
    <p:extLst>
      <p:ext uri="{BB962C8B-B14F-4D97-AF65-F5344CB8AC3E}">
        <p14:creationId xmlns:p14="http://schemas.microsoft.com/office/powerpoint/2010/main" val="1733781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Stressors, and Stress Reactions</a:t>
            </a:r>
          </a:p>
        </p:txBody>
      </p:sp>
      <p:sp>
        <p:nvSpPr>
          <p:cNvPr id="3" name="Text Placeholder 2"/>
          <p:cNvSpPr>
            <a:spLocks noGrp="1"/>
          </p:cNvSpPr>
          <p:nvPr>
            <p:ph type="body" sz="quarter" idx="13"/>
          </p:nvPr>
        </p:nvSpPr>
        <p:spPr/>
        <p:txBody>
          <a:bodyPr/>
          <a:lstStyle/>
          <a:p>
            <a:r>
              <a:rPr lang="en-US" b="1" dirty="0"/>
              <a:t>Objective 10.1</a:t>
            </a:r>
            <a:r>
              <a:rPr lang="en-US" dirty="0"/>
              <a:t>  1. Define stress, stressors, and stress reactions / 2. Discuss response-oriented viewpoint and stimulus-oriented viewpoint</a:t>
            </a:r>
          </a:p>
        </p:txBody>
      </p:sp>
      <p:sp>
        <p:nvSpPr>
          <p:cNvPr id="4" name="Content Placeholder 3"/>
          <p:cNvSpPr>
            <a:spLocks noGrp="1"/>
          </p:cNvSpPr>
          <p:nvPr>
            <p:ph sz="quarter" idx="14"/>
          </p:nvPr>
        </p:nvSpPr>
        <p:spPr/>
        <p:txBody>
          <a:bodyPr/>
          <a:lstStyle/>
          <a:p>
            <a:pPr lvl="1"/>
            <a:r>
              <a:rPr lang="en-US" sz="2800" dirty="0"/>
              <a:t>General Adaption Syndrome</a:t>
            </a:r>
          </a:p>
          <a:p>
            <a:pPr marL="1200150" lvl="2" indent="-342900">
              <a:defRPr/>
            </a:pPr>
            <a:r>
              <a:rPr lang="en-US" sz="2800" dirty="0"/>
              <a:t>Alarm reaction: Fight or flight</a:t>
            </a:r>
          </a:p>
          <a:p>
            <a:pPr marL="1657350" lvl="3" indent="-342900">
              <a:defRPr/>
            </a:pPr>
            <a:r>
              <a:rPr lang="en-US" sz="2600" dirty="0">
                <a:hlinkClick r:id="rId3"/>
              </a:rPr>
              <a:t>https://www.youtube.com/watch?v=m2GywoS77qc</a:t>
            </a:r>
            <a:endParaRPr lang="en-US" sz="2600" dirty="0"/>
          </a:p>
          <a:p>
            <a:pPr marL="1200150" lvl="2" indent="-342900">
              <a:defRPr/>
            </a:pPr>
            <a:r>
              <a:rPr lang="en-US" sz="2800" dirty="0"/>
              <a:t>Resistance: try to regain normality</a:t>
            </a:r>
          </a:p>
          <a:p>
            <a:pPr marL="1200150" lvl="2" indent="-342900">
              <a:defRPr/>
            </a:pPr>
            <a:r>
              <a:rPr lang="en-US" sz="2800" dirty="0"/>
              <a:t>Exhaustion</a:t>
            </a:r>
          </a:p>
        </p:txBody>
      </p:sp>
    </p:spTree>
    <p:extLst>
      <p:ext uri="{BB962C8B-B14F-4D97-AF65-F5344CB8AC3E}">
        <p14:creationId xmlns:p14="http://schemas.microsoft.com/office/powerpoint/2010/main" val="54097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Stressors, and Stress Reactions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pPr marL="457200" lvl="1" indent="0">
              <a:buNone/>
              <a:defRPr/>
            </a:pPr>
            <a:endParaRPr lang="en-US" dirty="0"/>
          </a:p>
          <a:p>
            <a:pPr lvl="1"/>
            <a:r>
              <a:rPr lang="en-US" dirty="0"/>
              <a:t>Evaluation</a:t>
            </a:r>
          </a:p>
          <a:p>
            <a:pPr marL="628650" lvl="1" indent="-171450">
              <a:buFont typeface="Arial" panose="020B0604020202020204" pitchFamily="34" charset="0"/>
              <a:buChar char="•"/>
              <a:defRPr/>
            </a:pPr>
            <a:r>
              <a:rPr lang="en-US" dirty="0"/>
              <a:t>Holmes &amp; </a:t>
            </a:r>
            <a:r>
              <a:rPr lang="en-US" dirty="0" err="1"/>
              <a:t>Rahe</a:t>
            </a:r>
            <a:r>
              <a:rPr lang="en-US" dirty="0"/>
              <a:t> (1967)</a:t>
            </a:r>
          </a:p>
          <a:p>
            <a:pPr marL="628650" lvl="1" indent="-171450">
              <a:buFont typeface="Arial" panose="020B0604020202020204" pitchFamily="34" charset="0"/>
              <a:buChar char="•"/>
              <a:defRPr/>
            </a:pPr>
            <a:r>
              <a:rPr lang="en-US" dirty="0"/>
              <a:t>Stressors based on </a:t>
            </a:r>
            <a:r>
              <a:rPr lang="en-US" dirty="0">
                <a:solidFill>
                  <a:srgbClr val="FF0000"/>
                </a:solidFill>
              </a:rPr>
              <a:t>life-change events</a:t>
            </a:r>
          </a:p>
          <a:p>
            <a:pPr marL="628650" lvl="1" indent="-171450">
              <a:buFont typeface="Arial" panose="020B0604020202020204" pitchFamily="34" charset="0"/>
              <a:buChar char="•"/>
              <a:defRPr/>
            </a:pPr>
            <a:r>
              <a:rPr lang="en-US" dirty="0"/>
              <a:t>Stimulus-oriented viewpoint</a:t>
            </a:r>
          </a:p>
          <a:p>
            <a:pPr lvl="1"/>
            <a:endParaRPr lang="en-US" dirty="0"/>
          </a:p>
        </p:txBody>
      </p:sp>
    </p:spTree>
    <p:extLst>
      <p:ext uri="{BB962C8B-B14F-4D97-AF65-F5344CB8AC3E}">
        <p14:creationId xmlns:p14="http://schemas.microsoft.com/office/powerpoint/2010/main" val="417486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a:t>
            </a:r>
            <a:r>
              <a:rPr lang="en-US"/>
              <a:t>exercise: </a:t>
            </a:r>
            <a:br>
              <a:rPr lang="en-US"/>
            </a:br>
            <a:r>
              <a:rPr lang="en-US"/>
              <a:t>Is </a:t>
            </a:r>
            <a:r>
              <a:rPr lang="en-US" dirty="0"/>
              <a:t>your life stressful?</a:t>
            </a:r>
          </a:p>
        </p:txBody>
      </p:sp>
      <p:sp>
        <p:nvSpPr>
          <p:cNvPr id="3" name="Content Placeholder 2"/>
          <p:cNvSpPr>
            <a:spLocks noGrp="1"/>
          </p:cNvSpPr>
          <p:nvPr>
            <p:ph idx="1"/>
          </p:nvPr>
        </p:nvSpPr>
        <p:spPr/>
        <p:txBody>
          <a:bodyPr/>
          <a:lstStyle/>
          <a:p>
            <a:r>
              <a:rPr lang="en-US" dirty="0"/>
              <a:t>Holmes-</a:t>
            </a:r>
            <a:r>
              <a:rPr lang="en-US" dirty="0" err="1"/>
              <a:t>Rahe</a:t>
            </a:r>
            <a:r>
              <a:rPr lang="en-US" dirty="0"/>
              <a:t> Stress Scale</a:t>
            </a:r>
          </a:p>
          <a:p>
            <a:r>
              <a:rPr lang="en-US" dirty="0"/>
              <a:t>Go to </a:t>
            </a:r>
            <a:r>
              <a:rPr lang="en-US" dirty="0">
                <a:hlinkClick r:id="rId2"/>
              </a:rPr>
              <a:t>https://www.stress.org/holmes-rahe-stress-inventory</a:t>
            </a:r>
            <a:endParaRPr lang="en-US" dirty="0"/>
          </a:p>
          <a:p>
            <a:r>
              <a:rPr lang="en-US" dirty="0"/>
              <a:t>Take the assessment</a:t>
            </a:r>
          </a:p>
          <a:p>
            <a:r>
              <a:rPr lang="en-US" dirty="0"/>
              <a:t>Are you at risk?</a:t>
            </a:r>
          </a:p>
          <a:p>
            <a:r>
              <a:rPr lang="en-US" dirty="0"/>
              <a:t>What are the major factors of stress?</a:t>
            </a:r>
          </a:p>
        </p:txBody>
      </p:sp>
    </p:spTree>
    <p:extLst>
      <p:ext uri="{BB962C8B-B14F-4D97-AF65-F5344CB8AC3E}">
        <p14:creationId xmlns:p14="http://schemas.microsoft.com/office/powerpoint/2010/main" val="401633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 Types of Stress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10.2 – Describe the characteristics of stressors and the characteristics of individuals which determines their daily well being</a:t>
            </a:r>
          </a:p>
        </p:txBody>
      </p:sp>
    </p:spTree>
    <p:extLst>
      <p:ext uri="{BB962C8B-B14F-4D97-AF65-F5344CB8AC3E}">
        <p14:creationId xmlns:p14="http://schemas.microsoft.com/office/powerpoint/2010/main" val="2829107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Types of Stress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pPr lvl="1"/>
            <a:r>
              <a:rPr lang="en-US" sz="2800" dirty="0"/>
              <a:t>Short-term life events vs. chronic life strains</a:t>
            </a:r>
          </a:p>
          <a:p>
            <a:pPr lvl="2"/>
            <a:r>
              <a:rPr lang="en-US" sz="2800" dirty="0"/>
              <a:t>Immediate vs. on-going</a:t>
            </a:r>
          </a:p>
          <a:p>
            <a:pPr lvl="1"/>
            <a:r>
              <a:rPr lang="en-US" sz="2800" dirty="0"/>
              <a:t>Job-related</a:t>
            </a:r>
          </a:p>
          <a:p>
            <a:pPr marL="1028700" lvl="2" indent="-171450">
              <a:buFont typeface="Arial" panose="020B0604020202020204" pitchFamily="34" charset="0"/>
              <a:buChar char="•"/>
              <a:defRPr/>
            </a:pPr>
            <a:r>
              <a:rPr lang="en-US" sz="2800" dirty="0"/>
              <a:t>Work stress: high demand, good control</a:t>
            </a:r>
          </a:p>
          <a:p>
            <a:pPr marL="1028700" lvl="2" indent="-171450">
              <a:buFont typeface="Arial" panose="020B0604020202020204" pitchFamily="34" charset="0"/>
              <a:buChar char="•"/>
              <a:defRPr/>
            </a:pPr>
            <a:r>
              <a:rPr lang="en-US" sz="2800" dirty="0"/>
              <a:t>Work strain: high demand, low control</a:t>
            </a:r>
          </a:p>
          <a:p>
            <a:pPr marL="1028700" lvl="2" indent="-171450">
              <a:buFont typeface="Arial" panose="020B0604020202020204" pitchFamily="34" charset="0"/>
              <a:buChar char="•"/>
              <a:defRPr/>
            </a:pPr>
            <a:r>
              <a:rPr lang="en-US" sz="2800" dirty="0">
                <a:hlinkClick r:id="rId3"/>
              </a:rPr>
              <a:t>https://www.youtube.com/watch?v=cs6vNXcMuxs</a:t>
            </a:r>
            <a:endParaRPr lang="en-US" sz="2800" dirty="0"/>
          </a:p>
          <a:p>
            <a:pPr lvl="1"/>
            <a:endParaRPr lang="en-US" dirty="0"/>
          </a:p>
        </p:txBody>
      </p:sp>
    </p:spTree>
    <p:extLst>
      <p:ext uri="{BB962C8B-B14F-4D97-AF65-F5344CB8AC3E}">
        <p14:creationId xmlns:p14="http://schemas.microsoft.com/office/powerpoint/2010/main" val="2156898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Types of Stress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152400" y="1600200"/>
            <a:ext cx="5638800" cy="4525963"/>
          </a:xfrm>
        </p:spPr>
        <p:txBody>
          <a:bodyPr/>
          <a:lstStyle/>
          <a:p>
            <a:pPr lvl="1"/>
            <a:r>
              <a:rPr lang="en-US" dirty="0"/>
              <a:t>Major life events vs. daily stressors</a:t>
            </a:r>
          </a:p>
          <a:p>
            <a:pPr lvl="2"/>
            <a:r>
              <a:rPr lang="en-US" sz="2400" dirty="0"/>
              <a:t>Daily stressors can be cumulative</a:t>
            </a:r>
          </a:p>
          <a:p>
            <a:pPr lvl="2"/>
            <a:r>
              <a:rPr lang="en-US" sz="2400" dirty="0"/>
              <a:t>the last straw that breaks the camel's back</a:t>
            </a:r>
          </a:p>
          <a:p>
            <a:pPr lvl="2"/>
            <a:r>
              <a:rPr lang="en-US" sz="2400" dirty="0"/>
              <a:t>“A seemingly small or inconsequential issue, problem, or burden that proves to be the final catalyst in causing an overworked or overburdened person, system, organization.”</a:t>
            </a:r>
          </a:p>
          <a:p>
            <a:pPr lvl="1"/>
            <a:endParaRPr lang="en-US" dirty="0"/>
          </a:p>
        </p:txBody>
      </p:sp>
      <p:pic>
        <p:nvPicPr>
          <p:cNvPr id="5" name="Picture 4">
            <a:extLst>
              <a:ext uri="{FF2B5EF4-FFF2-40B4-BE49-F238E27FC236}">
                <a16:creationId xmlns:a16="http://schemas.microsoft.com/office/drawing/2014/main" xmlns="" id="{2AE7375C-99FA-BA47-A8C9-0AB85BCC2483}"/>
              </a:ext>
            </a:extLst>
          </p:cNvPr>
          <p:cNvPicPr>
            <a:picLocks noChangeAspect="1"/>
          </p:cNvPicPr>
          <p:nvPr/>
        </p:nvPicPr>
        <p:blipFill>
          <a:blip r:embed="rId3"/>
          <a:stretch>
            <a:fillRect/>
          </a:stretch>
        </p:blipFill>
        <p:spPr>
          <a:xfrm>
            <a:off x="5791200" y="215372"/>
            <a:ext cx="2247900" cy="3606800"/>
          </a:xfrm>
          <a:prstGeom prst="rect">
            <a:avLst/>
          </a:prstGeom>
          <a:ln>
            <a:solidFill>
              <a:schemeClr val="tx1"/>
            </a:solidFill>
          </a:ln>
        </p:spPr>
      </p:pic>
      <p:pic>
        <p:nvPicPr>
          <p:cNvPr id="6" name="Picture 5">
            <a:extLst>
              <a:ext uri="{FF2B5EF4-FFF2-40B4-BE49-F238E27FC236}">
                <a16:creationId xmlns:a16="http://schemas.microsoft.com/office/drawing/2014/main" xmlns="" id="{62377566-36E3-A646-811D-621C4787A7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9400" y="3992167"/>
            <a:ext cx="2262982" cy="2262982"/>
          </a:xfrm>
          <a:prstGeom prst="rect">
            <a:avLst/>
          </a:prstGeom>
        </p:spPr>
      </p:pic>
    </p:spTree>
    <p:extLst>
      <p:ext uri="{BB962C8B-B14F-4D97-AF65-F5344CB8AC3E}">
        <p14:creationId xmlns:p14="http://schemas.microsoft.com/office/powerpoint/2010/main" val="793426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10.1</a:t>
            </a:r>
            <a:r>
              <a:rPr lang="en-US" dirty="0"/>
              <a:t/>
            </a:r>
            <a:br>
              <a:rPr lang="en-US" dirty="0"/>
            </a:br>
            <a:r>
              <a:rPr lang="en-US" dirty="0"/>
              <a:t>Sources of Daily Stressors</a:t>
            </a:r>
          </a:p>
        </p:txBody>
      </p:sp>
      <p:sp>
        <p:nvSpPr>
          <p:cNvPr id="3" name="Text Placeholder 2"/>
          <p:cNvSpPr>
            <a:spLocks noGrp="1"/>
          </p:cNvSpPr>
          <p:nvPr>
            <p:ph type="body" sz="quarter" idx="13"/>
          </p:nvPr>
        </p:nvSpPr>
        <p:spPr/>
        <p:txBody>
          <a:bodyPr/>
          <a:lstStyle/>
          <a:p>
            <a:r>
              <a:rPr lang="en-US" dirty="0"/>
              <a:t>U.S. adults from 25 to 74 years report that the largest proportion of their daily stressors arise from interpersonal tensions, followed by stressful events that happen to other people in their networks and events that happen at work or school.</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05000" y="1685924"/>
            <a:ext cx="5274820"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45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Effects of Stress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10.3 – Analyze the physical and emotional effects of stress and individual differences in stress reactions</a:t>
            </a:r>
          </a:p>
        </p:txBody>
      </p:sp>
    </p:spTree>
    <p:extLst>
      <p:ext uri="{BB962C8B-B14F-4D97-AF65-F5344CB8AC3E}">
        <p14:creationId xmlns:p14="http://schemas.microsoft.com/office/powerpoint/2010/main" val="282910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Stress</a:t>
            </a:r>
            <a:r>
              <a:rPr lang="en-US" sz="2000" dirty="0"/>
              <a:t>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369837" y="1465114"/>
            <a:ext cx="3059163" cy="4525963"/>
          </a:xfrm>
        </p:spPr>
        <p:txBody>
          <a:bodyPr/>
          <a:lstStyle/>
          <a:p>
            <a:r>
              <a:rPr lang="en-US" dirty="0"/>
              <a:t>Physical Disease</a:t>
            </a:r>
          </a:p>
          <a:p>
            <a:pPr lvl="1"/>
            <a:r>
              <a:rPr lang="en-US" dirty="0"/>
              <a:t>Heart </a:t>
            </a:r>
            <a:r>
              <a:rPr lang="en-US" dirty="0" smtClean="0"/>
              <a:t>disease </a:t>
            </a:r>
          </a:p>
          <a:p>
            <a:pPr lvl="1"/>
            <a:r>
              <a:rPr lang="en-US" dirty="0" smtClean="0"/>
              <a:t>cancer </a:t>
            </a:r>
          </a:p>
          <a:p>
            <a:pPr lvl="1"/>
            <a:r>
              <a:rPr lang="en-US" dirty="0" smtClean="0"/>
              <a:t>diabetes</a:t>
            </a:r>
            <a:endParaRPr lang="en-US" dirty="0"/>
          </a:p>
          <a:p>
            <a:pPr marL="457200" lvl="1" indent="0">
              <a:buNone/>
            </a:pPr>
            <a:endParaRPr lang="en-US" dirty="0"/>
          </a:p>
        </p:txBody>
      </p:sp>
      <p:sp>
        <p:nvSpPr>
          <p:cNvPr id="5" name="Text Placeholder 2"/>
          <p:cNvSpPr txBox="1">
            <a:spLocks/>
          </p:cNvSpPr>
          <p:nvPr/>
        </p:nvSpPr>
        <p:spPr>
          <a:xfrm>
            <a:off x="429530" y="5292000"/>
            <a:ext cx="8229600" cy="916856"/>
          </a:xfrm>
          <a:prstGeom prst="rect">
            <a:avLst/>
          </a:prstGeom>
        </p:spPr>
        <p:txBody>
          <a:bodyPr vert="horz" lIns="0" tIns="0" rIns="0" bIns="0" rtlCol="0">
            <a:noAutofit/>
          </a:bodyPr>
          <a:lstStyle>
            <a:lvl1pPr marL="0" indent="0" algn="l" defTabSz="914400" rtl="0" eaLnBrk="1" latinLnBrk="0" hangingPunct="1">
              <a:spcBef>
                <a:spcPts val="0"/>
              </a:spcBef>
              <a:buClr>
                <a:schemeClr val="accent1"/>
              </a:buClr>
              <a:buFont typeface="Arial" panose="020B0604020202020204" pitchFamily="34" charset="0"/>
              <a:buNone/>
              <a:defRPr sz="1600" kern="1200">
                <a:solidFill>
                  <a:schemeClr val="bg1"/>
                </a:solidFill>
                <a:latin typeface="+mn-lt"/>
                <a:ea typeface="+mn-ea"/>
                <a:cs typeface="+mn-cs"/>
              </a:defRPr>
            </a:lvl1pPr>
            <a:lvl2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2pPr>
            <a:lvl3pPr marL="0" indent="0" algn="l" defTabSz="914400" rtl="0" eaLnBrk="1" latinLnBrk="0" hangingPunct="1">
              <a:spcBef>
                <a:spcPts val="0"/>
              </a:spcBef>
              <a:buClr>
                <a:schemeClr val="accent1"/>
              </a:buClr>
              <a:buFont typeface="Wingdings" panose="05000000000000000000" pitchFamily="2" charset="2"/>
              <a:buNone/>
              <a:defRPr sz="2400" kern="1200">
                <a:solidFill>
                  <a:schemeClr val="bg1"/>
                </a:solidFill>
                <a:latin typeface="+mn-lt"/>
                <a:ea typeface="+mn-ea"/>
                <a:cs typeface="+mn-cs"/>
              </a:defRPr>
            </a:lvl3pPr>
            <a:lvl4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4pPr>
            <a:lvl5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5pPr>
            <a:lvl6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6pPr>
            <a:lvl7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7pPr>
            <a:lvl8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8pPr>
            <a:lvl9pPr marL="0" indent="0" algn="l" defTabSz="914400" rtl="0" eaLnBrk="1" latinLnBrk="0" hangingPunct="1">
              <a:spcBef>
                <a:spcPts val="0"/>
              </a:spcBef>
              <a:buClr>
                <a:schemeClr val="accent1"/>
              </a:buClr>
              <a:buFont typeface="Arial" panose="020B0604020202020204" pitchFamily="34" charset="0"/>
              <a:buNone/>
              <a:defRPr sz="2400" kern="1200">
                <a:solidFill>
                  <a:schemeClr val="bg1"/>
                </a:solidFill>
                <a:latin typeface="+mn-lt"/>
                <a:ea typeface="+mn-ea"/>
                <a:cs typeface="+mn-cs"/>
              </a:defRPr>
            </a:lvl9pPr>
          </a:lstStyle>
          <a:p>
            <a:r>
              <a:rPr lang="en-US" dirty="0" smtClean="0">
                <a:solidFill>
                  <a:schemeClr val="tx1"/>
                </a:solidFill>
              </a:rPr>
              <a:t>Women who reported one, two, or three or more major life events in the previous five years were significantly more likely to be diagnosed with breast cancer during the next 15 years than those who reported no major life events. </a:t>
            </a:r>
            <a:endParaRPr lang="en-US" dirty="0">
              <a:solidFill>
                <a:schemeClr val="tx1"/>
              </a:solidFill>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24200" y="2008028"/>
            <a:ext cx="5534930" cy="3066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3426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a:t>
            </a:r>
            <a:r>
              <a:rPr lang="en-US" dirty="0" smtClean="0"/>
              <a:t>Stress</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5181600" cy="4525963"/>
          </a:xfrm>
        </p:spPr>
        <p:txBody>
          <a:bodyPr/>
          <a:lstStyle/>
          <a:p>
            <a:pPr marL="0" indent="0">
              <a:buNone/>
            </a:pPr>
            <a:r>
              <a:rPr lang="en-US" dirty="0" smtClean="0"/>
              <a:t>Mental </a:t>
            </a:r>
            <a:r>
              <a:rPr lang="en-US" dirty="0"/>
              <a:t>Health Disorders</a:t>
            </a:r>
          </a:p>
          <a:p>
            <a:pPr lvl="1"/>
            <a:r>
              <a:rPr lang="en-US" dirty="0"/>
              <a:t>Depression and </a:t>
            </a:r>
            <a:r>
              <a:rPr lang="en-US" dirty="0" smtClean="0"/>
              <a:t>anxiety</a:t>
            </a:r>
          </a:p>
          <a:p>
            <a:pPr lvl="1"/>
            <a:r>
              <a:rPr lang="en-US" dirty="0" smtClean="0"/>
              <a:t>Depends </a:t>
            </a:r>
            <a:r>
              <a:rPr lang="en-US" dirty="0"/>
              <a:t>on individual reaction to </a:t>
            </a:r>
            <a:r>
              <a:rPr lang="en-US" dirty="0" smtClean="0"/>
              <a:t>stressors </a:t>
            </a:r>
          </a:p>
          <a:p>
            <a:pPr lvl="1"/>
            <a:r>
              <a:rPr lang="en-US" dirty="0" smtClean="0"/>
              <a:t>e.g. break-up in a relationship</a:t>
            </a:r>
            <a:endParaRPr lang="en-US" dirty="0"/>
          </a:p>
          <a:p>
            <a:pPr lvl="1"/>
            <a:r>
              <a:rPr lang="en-US" dirty="0">
                <a:hlinkClick r:id="rId3"/>
              </a:rPr>
              <a:t>https://</a:t>
            </a:r>
            <a:r>
              <a:rPr lang="en-US" dirty="0" smtClean="0">
                <a:hlinkClick r:id="rId3"/>
              </a:rPr>
              <a:t>www.youtube.com/watch?v=W6BYAjhjt38</a:t>
            </a:r>
            <a:endParaRPr lang="en-US" dirty="0" smtClean="0"/>
          </a:p>
          <a:p>
            <a:pPr lvl="1"/>
            <a:r>
              <a:rPr lang="en-US" dirty="0" smtClean="0"/>
              <a:t>Ask yourself: What is the worst part of it? Can I live without him/her?</a:t>
            </a:r>
            <a:endParaRPr lang="en-US" dirty="0"/>
          </a:p>
        </p:txBody>
      </p:sp>
      <p:pic>
        <p:nvPicPr>
          <p:cNvPr id="5" name="Picture 4"/>
          <p:cNvPicPr>
            <a:picLocks noChangeAspect="1"/>
          </p:cNvPicPr>
          <p:nvPr/>
        </p:nvPicPr>
        <p:blipFill>
          <a:blip r:embed="rId4"/>
          <a:stretch>
            <a:fillRect/>
          </a:stretch>
        </p:blipFill>
        <p:spPr>
          <a:xfrm>
            <a:off x="5791200" y="1600200"/>
            <a:ext cx="3133457" cy="1998449"/>
          </a:xfrm>
          <a:prstGeom prst="rect">
            <a:avLst/>
          </a:prstGeom>
        </p:spPr>
      </p:pic>
    </p:spTree>
    <p:extLst>
      <p:ext uri="{BB962C8B-B14F-4D97-AF65-F5344CB8AC3E}">
        <p14:creationId xmlns:p14="http://schemas.microsoft.com/office/powerpoint/2010/main" val="299466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a:t>
            </a:r>
            <a:r>
              <a:rPr lang="en-US" dirty="0" smtClean="0"/>
              <a:t>Stress</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304800" y="1463876"/>
            <a:ext cx="4419600" cy="4525963"/>
          </a:xfrm>
        </p:spPr>
        <p:txBody>
          <a:bodyPr/>
          <a:lstStyle/>
          <a:p>
            <a:pPr marL="0" indent="0">
              <a:buNone/>
            </a:pPr>
            <a:r>
              <a:rPr lang="en-US" dirty="0" smtClean="0"/>
              <a:t>Mental </a:t>
            </a:r>
            <a:r>
              <a:rPr lang="en-US" dirty="0"/>
              <a:t>Health Disorders</a:t>
            </a:r>
          </a:p>
          <a:p>
            <a:pPr lvl="1"/>
            <a:r>
              <a:rPr lang="en-US" dirty="0" smtClean="0"/>
              <a:t>Post-traumatic </a:t>
            </a:r>
            <a:r>
              <a:rPr lang="en-US" dirty="0"/>
              <a:t>stress disorder (PTSD) </a:t>
            </a:r>
            <a:endParaRPr lang="en-US" dirty="0" smtClean="0"/>
          </a:p>
          <a:p>
            <a:pPr lvl="1"/>
            <a:r>
              <a:rPr lang="en-US" dirty="0" smtClean="0"/>
              <a:t>About </a:t>
            </a:r>
            <a:r>
              <a:rPr lang="en-US" dirty="0"/>
              <a:t>one third of people will show symptoms of PTSD immediately after a traumatic event, and about 10% will continue showing </a:t>
            </a:r>
            <a:r>
              <a:rPr lang="en-US" dirty="0" smtClean="0"/>
              <a:t>the </a:t>
            </a:r>
            <a:r>
              <a:rPr lang="en-US" dirty="0"/>
              <a:t>symptoms a year </a:t>
            </a:r>
            <a:r>
              <a:rPr lang="en-US" dirty="0" smtClean="0"/>
              <a:t>later.</a:t>
            </a:r>
          </a:p>
          <a:p>
            <a:pPr lvl="1"/>
            <a:r>
              <a:rPr lang="en-US" dirty="0"/>
              <a:t>e</a:t>
            </a:r>
            <a:r>
              <a:rPr lang="en-US" dirty="0" smtClean="0"/>
              <a:t>.g. Hurricane Katrina.</a:t>
            </a:r>
            <a:endParaRPr lang="en-US" dirty="0"/>
          </a:p>
          <a:p>
            <a:pPr lvl="1"/>
            <a:endParaRPr lang="en-US" dirty="0"/>
          </a:p>
          <a:p>
            <a:pPr lvl="2"/>
            <a:endParaRPr lang="en-US" dirty="0" smtClean="0"/>
          </a:p>
          <a:p>
            <a:pPr marL="457200" lvl="1" indent="0">
              <a:buNone/>
            </a:pPr>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724400" y="3726857"/>
            <a:ext cx="4290930" cy="2468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1711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a:t>
            </a:r>
            <a:r>
              <a:rPr lang="en-US" dirty="0" smtClean="0"/>
              <a:t>Stress</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pPr marL="0" indent="0">
              <a:buNone/>
            </a:pPr>
            <a:r>
              <a:rPr lang="en-US" dirty="0" smtClean="0"/>
              <a:t>Mental </a:t>
            </a:r>
            <a:r>
              <a:rPr lang="en-US" dirty="0"/>
              <a:t>Health Disorders</a:t>
            </a:r>
          </a:p>
          <a:p>
            <a:pPr lvl="1"/>
            <a:r>
              <a:rPr lang="en-US" dirty="0" smtClean="0"/>
              <a:t>Post-traumatic </a:t>
            </a:r>
            <a:r>
              <a:rPr lang="en-US" dirty="0"/>
              <a:t>stress disorder (PTSD) </a:t>
            </a:r>
            <a:endParaRPr lang="en-US" dirty="0" smtClean="0"/>
          </a:p>
          <a:p>
            <a:pPr lvl="2"/>
            <a:r>
              <a:rPr lang="en-US" sz="2200" dirty="0" smtClean="0"/>
              <a:t>About </a:t>
            </a:r>
            <a:r>
              <a:rPr lang="en-US" sz="2200" dirty="0"/>
              <a:t>one third of people will show symptoms of PTSD immediately after a traumatic event, and about 10% will continue showing </a:t>
            </a:r>
            <a:r>
              <a:rPr lang="en-US" sz="2200" dirty="0" smtClean="0"/>
              <a:t>the </a:t>
            </a:r>
            <a:r>
              <a:rPr lang="en-US" sz="2200" dirty="0"/>
              <a:t>symptoms a year </a:t>
            </a:r>
            <a:r>
              <a:rPr lang="en-US" sz="2200" dirty="0" smtClean="0"/>
              <a:t>later.</a:t>
            </a:r>
            <a:endParaRPr lang="en-US" sz="2200" dirty="0"/>
          </a:p>
          <a:p>
            <a:pPr lvl="2"/>
            <a:r>
              <a:rPr lang="en-US" sz="2200" dirty="0" smtClean="0"/>
              <a:t>e.g</a:t>
            </a:r>
            <a:r>
              <a:rPr lang="en-US" sz="2200" dirty="0"/>
              <a:t>. military </a:t>
            </a:r>
            <a:r>
              <a:rPr lang="en-US" sz="2200" dirty="0" smtClean="0"/>
              <a:t>combat (shell shock), </a:t>
            </a:r>
            <a:r>
              <a:rPr lang="en-US" sz="2200" dirty="0"/>
              <a:t>rape, terrorist attacks, natural disasters, or automobile </a:t>
            </a:r>
            <a:r>
              <a:rPr lang="en-US" sz="2200" dirty="0" smtClean="0"/>
              <a:t>accidents.</a:t>
            </a:r>
          </a:p>
          <a:p>
            <a:pPr lvl="2"/>
            <a:r>
              <a:rPr lang="en-US" sz="2200" dirty="0">
                <a:hlinkClick r:id="rId3"/>
              </a:rPr>
              <a:t>https://www.youtube.com/watch?v=SS1dO0JC2EE</a:t>
            </a:r>
            <a:endParaRPr lang="en-US" sz="2200" dirty="0" smtClean="0"/>
          </a:p>
          <a:p>
            <a:pPr lvl="2"/>
            <a:r>
              <a:rPr lang="en-US" sz="2200" dirty="0"/>
              <a:t>does not decline over time and is not alleviated by social </a:t>
            </a:r>
            <a:r>
              <a:rPr lang="en-US" sz="2200" dirty="0" smtClean="0"/>
              <a:t>support; need professional help (e.g. medication and counselling)</a:t>
            </a:r>
          </a:p>
          <a:p>
            <a:pPr lvl="2"/>
            <a:endParaRPr lang="en-US" dirty="0" smtClean="0"/>
          </a:p>
          <a:p>
            <a:pPr marL="457200" lvl="1" indent="0">
              <a:buNone/>
            </a:pPr>
            <a:endParaRPr lang="en-US" dirty="0"/>
          </a:p>
        </p:txBody>
      </p:sp>
    </p:spTree>
    <p:extLst>
      <p:ext uri="{BB962C8B-B14F-4D97-AF65-F5344CB8AC3E}">
        <p14:creationId xmlns:p14="http://schemas.microsoft.com/office/powerpoint/2010/main" val="201678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Stress </a:t>
            </a:r>
            <a:r>
              <a:rPr lang="en-US" sz="2000" dirty="0"/>
              <a:t>(2 of 2)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r>
              <a:rPr lang="en-US" dirty="0"/>
              <a:t>Individual Differences in Stress-Related Disorders</a:t>
            </a:r>
          </a:p>
          <a:p>
            <a:pPr lvl="1"/>
            <a:r>
              <a:rPr lang="en-US" dirty="0" smtClean="0"/>
              <a:t>Gender difference</a:t>
            </a:r>
          </a:p>
          <a:p>
            <a:pPr lvl="1"/>
            <a:r>
              <a:rPr lang="en-US" dirty="0" smtClean="0"/>
              <a:t>Men</a:t>
            </a:r>
            <a:r>
              <a:rPr lang="en-US" dirty="0"/>
              <a:t>: financial </a:t>
            </a:r>
            <a:r>
              <a:rPr lang="en-US" dirty="0" smtClean="0"/>
              <a:t>stress</a:t>
            </a:r>
          </a:p>
          <a:p>
            <a:pPr lvl="1"/>
            <a:r>
              <a:rPr lang="en-US" dirty="0" smtClean="0"/>
              <a:t>Women</a:t>
            </a:r>
            <a:r>
              <a:rPr lang="en-US" dirty="0"/>
              <a:t>: relational </a:t>
            </a:r>
            <a:r>
              <a:rPr lang="en-US" dirty="0" smtClean="0"/>
              <a:t>stress</a:t>
            </a:r>
          </a:p>
          <a:p>
            <a:pPr lvl="1"/>
            <a:r>
              <a:rPr lang="en-US" dirty="0" smtClean="0"/>
              <a:t>Some </a:t>
            </a:r>
            <a:r>
              <a:rPr lang="en-US" dirty="0"/>
              <a:t>theorists believe fight or flight only relates to </a:t>
            </a:r>
            <a:r>
              <a:rPr lang="en-US" dirty="0" smtClean="0"/>
              <a:t>men</a:t>
            </a:r>
            <a:r>
              <a:rPr lang="en-US" dirty="0"/>
              <a:t>.</a:t>
            </a:r>
            <a:endParaRPr lang="en-US" dirty="0" smtClean="0"/>
          </a:p>
        </p:txBody>
      </p:sp>
    </p:spTree>
    <p:extLst>
      <p:ext uri="{BB962C8B-B14F-4D97-AF65-F5344CB8AC3E}">
        <p14:creationId xmlns:p14="http://schemas.microsoft.com/office/powerpoint/2010/main" val="1864908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Photo 10.2</a:t>
            </a:r>
          </a:p>
        </p:txBody>
      </p:sp>
      <p:sp>
        <p:nvSpPr>
          <p:cNvPr id="5" name="Text Placeholder 4"/>
          <p:cNvSpPr>
            <a:spLocks noGrp="1"/>
          </p:cNvSpPr>
          <p:nvPr>
            <p:ph type="body" sz="quarter" idx="13"/>
          </p:nvPr>
        </p:nvSpPr>
        <p:spPr/>
        <p:txBody>
          <a:bodyPr/>
          <a:lstStyle/>
          <a:p>
            <a:r>
              <a:rPr lang="en-US" sz="2000" dirty="0"/>
              <a:t>Women have the role of </a:t>
            </a:r>
            <a:r>
              <a:rPr lang="en-US" sz="2000" dirty="0" err="1"/>
              <a:t>kinkeeper</a:t>
            </a:r>
            <a:r>
              <a:rPr lang="en-US" sz="2000" dirty="0"/>
              <a:t> in almost all cultures. This may cause them to react to stress by “tending and befriending” instead of “fighting or fleeing</a:t>
            </a:r>
            <a:r>
              <a:rPr lang="en-US" sz="2000" dirty="0" smtClean="0"/>
              <a:t>”</a:t>
            </a:r>
            <a:endParaRPr lang="en-US" sz="2000"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38313" y="1524000"/>
            <a:ext cx="566737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1243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10.4</a:t>
            </a:r>
            <a:r>
              <a:rPr lang="en-US" dirty="0"/>
              <a:t/>
            </a:r>
            <a:br>
              <a:rPr lang="en-US" dirty="0"/>
            </a:br>
            <a:r>
              <a:rPr lang="en-US" dirty="0"/>
              <a:t>Gender and Trauma, PTSD</a:t>
            </a:r>
          </a:p>
        </p:txBody>
      </p:sp>
      <p:sp>
        <p:nvSpPr>
          <p:cNvPr id="3" name="Text Placeholder 2"/>
          <p:cNvSpPr>
            <a:spLocks noGrp="1"/>
          </p:cNvSpPr>
          <p:nvPr>
            <p:ph type="body" sz="quarter" idx="13"/>
          </p:nvPr>
        </p:nvSpPr>
        <p:spPr/>
        <p:txBody>
          <a:bodyPr/>
          <a:lstStyle/>
          <a:p>
            <a:r>
              <a:rPr lang="en-US" sz="2000" dirty="0"/>
              <a:t>Men experience more trauma in their lifetimes, but women are more likely to develop PTSD.</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05000" y="2271713"/>
            <a:ext cx="5384642" cy="2681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316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Stress </a:t>
            </a:r>
            <a:r>
              <a:rPr lang="en-US" sz="2000" dirty="0"/>
              <a:t>(2 of 2) </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r>
              <a:rPr lang="en-US" dirty="0"/>
              <a:t>Individual Differences in Stress-Related Disorders</a:t>
            </a:r>
          </a:p>
          <a:p>
            <a:pPr marL="628650" lvl="1" indent="-171450">
              <a:buFont typeface="Arial" panose="020B0604020202020204" pitchFamily="34" charset="0"/>
              <a:buChar char="•"/>
              <a:defRPr/>
            </a:pPr>
            <a:r>
              <a:rPr lang="en-US" dirty="0"/>
              <a:t>Stress decreases with </a:t>
            </a:r>
            <a:r>
              <a:rPr lang="en-US" dirty="0" smtClean="0"/>
              <a:t>age</a:t>
            </a:r>
          </a:p>
          <a:p>
            <a:pPr marL="628650" lvl="1" indent="-171450">
              <a:buFont typeface="Arial" panose="020B0604020202020204" pitchFamily="34" charset="0"/>
              <a:buChar char="•"/>
              <a:defRPr/>
            </a:pPr>
            <a:r>
              <a:rPr lang="en-US" dirty="0" smtClean="0"/>
              <a:t>Why?</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438399" y="2590800"/>
            <a:ext cx="5710971" cy="353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5126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10.6</a:t>
            </a:r>
            <a:r>
              <a:rPr lang="en-US" dirty="0"/>
              <a:t/>
            </a:r>
            <a:br>
              <a:rPr lang="en-US" dirty="0"/>
            </a:br>
            <a:r>
              <a:rPr lang="en-US" dirty="0"/>
              <a:t>Post-Traumatic Stress and 9/11</a:t>
            </a:r>
          </a:p>
        </p:txBody>
      </p:sp>
      <p:sp>
        <p:nvSpPr>
          <p:cNvPr id="3" name="Text Placeholder 2"/>
          <p:cNvSpPr>
            <a:spLocks noGrp="1"/>
          </p:cNvSpPr>
          <p:nvPr>
            <p:ph type="body" sz="quarter" idx="13"/>
          </p:nvPr>
        </p:nvSpPr>
        <p:spPr/>
        <p:txBody>
          <a:bodyPr/>
          <a:lstStyle/>
          <a:p>
            <a:r>
              <a:rPr lang="en-US" dirty="0"/>
              <a:t>Adults 75 years of age and older who lived in the vicinity of the World Trade Center showed more incidences of posttraumatic stress in the first 12 months, but then declined in symptoms.</a:t>
            </a: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05000" y="2024063"/>
            <a:ext cx="4595813" cy="3347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6924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10.7</a:t>
            </a:r>
            <a:r>
              <a:rPr lang="en-US" dirty="0"/>
              <a:t/>
            </a:r>
            <a:br>
              <a:rPr lang="en-US" dirty="0"/>
            </a:br>
            <a:r>
              <a:rPr lang="en-US" dirty="0"/>
              <a:t>Fear of Future Terrorism and Age, Months Post 9/11</a:t>
            </a:r>
          </a:p>
        </p:txBody>
      </p:sp>
      <p:sp>
        <p:nvSpPr>
          <p:cNvPr id="3" name="Text Placeholder 2"/>
          <p:cNvSpPr>
            <a:spLocks noGrp="1"/>
          </p:cNvSpPr>
          <p:nvPr>
            <p:ph type="body" sz="quarter" idx="13"/>
          </p:nvPr>
        </p:nvSpPr>
        <p:spPr/>
        <p:txBody>
          <a:bodyPr/>
          <a:lstStyle/>
          <a:p>
            <a:r>
              <a:rPr lang="en-US" dirty="0"/>
              <a:t>Adults 65 years of age and older continue to express fear of future terrorism more than younger adults. </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057400" y="1905000"/>
            <a:ext cx="4552950" cy="3380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7150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Stress </a:t>
            </a:r>
            <a:r>
              <a:rPr lang="en-US" sz="2000" dirty="0"/>
              <a:t>(2 of 2) </a:t>
            </a:r>
            <a:endParaRPr lang="en-US" dirty="0"/>
          </a:p>
        </p:txBody>
      </p:sp>
      <p:sp>
        <p:nvSpPr>
          <p:cNvPr id="3" name="Text Placeholder 2"/>
          <p:cNvSpPr>
            <a:spLocks noGrp="1"/>
          </p:cNvSpPr>
          <p:nvPr>
            <p:ph type="body" sz="quarter" idx="13"/>
          </p:nvPr>
        </p:nvSpPr>
        <p:spPr/>
        <p:txBody>
          <a:bodyPr/>
          <a:lstStyle/>
          <a:p>
            <a:r>
              <a:rPr lang="en-US" b="1" dirty="0"/>
              <a:t>Objective 10.3</a:t>
            </a:r>
            <a:r>
              <a:rPr lang="en-US" dirty="0"/>
              <a:t>  Analyze the physical and emotional effects of stress and individual differences in stress reactions</a:t>
            </a:r>
          </a:p>
        </p:txBody>
      </p:sp>
      <p:sp>
        <p:nvSpPr>
          <p:cNvPr id="4" name="Content Placeholder 3"/>
          <p:cNvSpPr>
            <a:spLocks noGrp="1"/>
          </p:cNvSpPr>
          <p:nvPr>
            <p:ph sz="quarter" idx="14"/>
          </p:nvPr>
        </p:nvSpPr>
        <p:spPr>
          <a:xfrm>
            <a:off x="457200" y="1600200"/>
            <a:ext cx="4495800" cy="4525963"/>
          </a:xfrm>
        </p:spPr>
        <p:txBody>
          <a:bodyPr/>
          <a:lstStyle/>
          <a:p>
            <a:r>
              <a:rPr lang="en-US" dirty="0" smtClean="0"/>
              <a:t>Stress-Related </a:t>
            </a:r>
            <a:r>
              <a:rPr lang="en-US" dirty="0"/>
              <a:t>Growth</a:t>
            </a:r>
          </a:p>
          <a:p>
            <a:pPr lvl="1"/>
            <a:r>
              <a:rPr lang="en-US" dirty="0"/>
              <a:t>Positive change from </a:t>
            </a:r>
            <a:r>
              <a:rPr lang="en-US" dirty="0" smtClean="0"/>
              <a:t>stress</a:t>
            </a:r>
          </a:p>
          <a:p>
            <a:pPr lvl="1"/>
            <a:r>
              <a:rPr lang="en-US" dirty="0"/>
              <a:t>the Chinese word for “crisis” is made up of two characters—one meaning “danger” and one meaning “opportunity.” </a:t>
            </a:r>
            <a:endParaRPr lang="en-US" dirty="0" smtClean="0"/>
          </a:p>
          <a:p>
            <a:pPr lvl="1"/>
            <a:r>
              <a:rPr lang="en-US" dirty="0" smtClean="0"/>
              <a:t>E.g. WWII veterans</a:t>
            </a:r>
            <a:r>
              <a:rPr lang="en-US" dirty="0"/>
              <a:t>, breast cancer survivors</a:t>
            </a:r>
          </a:p>
        </p:txBody>
      </p:sp>
      <p:pic>
        <p:nvPicPr>
          <p:cNvPr id="5" name="Picture 4"/>
          <p:cNvPicPr>
            <a:picLocks noChangeAspect="1"/>
          </p:cNvPicPr>
          <p:nvPr/>
        </p:nvPicPr>
        <p:blipFill>
          <a:blip r:embed="rId3"/>
          <a:stretch>
            <a:fillRect/>
          </a:stretch>
        </p:blipFill>
        <p:spPr>
          <a:xfrm>
            <a:off x="5638800" y="1600200"/>
            <a:ext cx="2057400" cy="3794762"/>
          </a:xfrm>
          <a:prstGeom prst="rect">
            <a:avLst/>
          </a:prstGeom>
        </p:spPr>
      </p:pic>
    </p:spTree>
    <p:extLst>
      <p:ext uri="{BB962C8B-B14F-4D97-AF65-F5344CB8AC3E}">
        <p14:creationId xmlns:p14="http://schemas.microsoft.com/office/powerpoint/2010/main" val="3771850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Stress-related growth</a:t>
            </a:r>
            <a:endParaRPr lang="en-US" dirty="0"/>
          </a:p>
        </p:txBody>
      </p:sp>
      <p:sp>
        <p:nvSpPr>
          <p:cNvPr id="5" name="Text Placeholder 4"/>
          <p:cNvSpPr>
            <a:spLocks noGrp="1"/>
          </p:cNvSpPr>
          <p:nvPr>
            <p:ph type="body" sz="quarter" idx="13"/>
          </p:nvPr>
        </p:nvSpPr>
        <p:spPr/>
        <p:txBody>
          <a:bodyPr/>
          <a:lstStyle/>
          <a:p>
            <a:r>
              <a:rPr lang="en-US" dirty="0"/>
              <a:t>Older people who experienced stressful events in their younger years may show personal growth and wisdom in later years as a result.</a:t>
            </a:r>
          </a:p>
          <a:p>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38313" y="1633538"/>
            <a:ext cx="5667375"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070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Coping with Stress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10.4 – Relate stress coping with personal traits, behavior and social support </a:t>
            </a:r>
          </a:p>
        </p:txBody>
      </p:sp>
    </p:spTree>
    <p:extLst>
      <p:ext uri="{BB962C8B-B14F-4D97-AF65-F5344CB8AC3E}">
        <p14:creationId xmlns:p14="http://schemas.microsoft.com/office/powerpoint/2010/main" val="2262182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Coping with </a:t>
            </a:r>
            <a:r>
              <a:rPr lang="en-US" dirty="0" smtClean="0"/>
              <a:t>Stress</a:t>
            </a:r>
            <a:endParaRPr lang="en-US" dirty="0"/>
          </a:p>
        </p:txBody>
      </p:sp>
      <p:sp>
        <p:nvSpPr>
          <p:cNvPr id="4" name="Content Placeholder 3"/>
          <p:cNvSpPr>
            <a:spLocks noGrp="1"/>
          </p:cNvSpPr>
          <p:nvPr>
            <p:ph sz="quarter" idx="14"/>
          </p:nvPr>
        </p:nvSpPr>
        <p:spPr/>
        <p:txBody>
          <a:bodyPr/>
          <a:lstStyle/>
          <a:p>
            <a:r>
              <a:rPr lang="en-US" dirty="0"/>
              <a:t>Problem-focused </a:t>
            </a:r>
            <a:r>
              <a:rPr lang="en-US" dirty="0" smtClean="0"/>
              <a:t>coping e.g. try to find the remedy</a:t>
            </a:r>
            <a:endParaRPr lang="en-US" dirty="0"/>
          </a:p>
          <a:p>
            <a:r>
              <a:rPr lang="en-US" dirty="0"/>
              <a:t>Emotion-focused </a:t>
            </a:r>
            <a:r>
              <a:rPr lang="en-US" dirty="0" smtClean="0"/>
              <a:t>coping: e.g. running, drinking, shopping…etc</a:t>
            </a:r>
            <a:r>
              <a:rPr lang="en-US" dirty="0" smtClean="0"/>
              <a:t>. Could lead to negative results</a:t>
            </a:r>
            <a:endParaRPr lang="en-US" dirty="0"/>
          </a:p>
          <a:p>
            <a:r>
              <a:rPr lang="en-US" dirty="0"/>
              <a:t>Meaning-focused </a:t>
            </a:r>
            <a:r>
              <a:rPr lang="en-US" dirty="0" smtClean="0"/>
              <a:t>coping: find a rational explanation and something bigger than yourself e.g. God taught me a lesson</a:t>
            </a:r>
            <a:endParaRPr lang="en-US" dirty="0"/>
          </a:p>
          <a:p>
            <a:r>
              <a:rPr lang="en-US" dirty="0"/>
              <a:t>Social </a:t>
            </a:r>
            <a:r>
              <a:rPr lang="en-US" dirty="0" smtClean="0"/>
              <a:t>coping: talk to friends</a:t>
            </a:r>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630854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 Sniper attack in 2002</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5715000" cy="4525963"/>
          </a:xfrm>
        </p:spPr>
        <p:txBody>
          <a:bodyPr/>
          <a:lstStyle/>
          <a:p>
            <a:r>
              <a:rPr lang="en-US" sz="2400" dirty="0" smtClean="0"/>
              <a:t>In Oct. 2002 sniping attacks killed 10 </a:t>
            </a:r>
            <a:r>
              <a:rPr lang="en-US" sz="2400" dirty="0"/>
              <a:t>people and injured 3 over a three-week </a:t>
            </a:r>
            <a:r>
              <a:rPr lang="en-US" sz="2400" dirty="0" smtClean="0"/>
              <a:t>period. </a:t>
            </a:r>
          </a:p>
          <a:p>
            <a:r>
              <a:rPr lang="en-US" sz="2400" dirty="0" smtClean="0"/>
              <a:t>The </a:t>
            </a:r>
            <a:r>
              <a:rPr lang="en-US" sz="2400" dirty="0"/>
              <a:t>shooters, John Muhammad and Lee Boyd </a:t>
            </a:r>
            <a:r>
              <a:rPr lang="en-US" sz="2400" dirty="0" err="1"/>
              <a:t>Malvo</a:t>
            </a:r>
            <a:r>
              <a:rPr lang="en-US" sz="2400" dirty="0"/>
              <a:t>, chose </a:t>
            </a:r>
            <a:r>
              <a:rPr lang="en-US" sz="2400" dirty="0" smtClean="0"/>
              <a:t>victims at </a:t>
            </a:r>
            <a:r>
              <a:rPr lang="en-US" sz="2400" dirty="0"/>
              <a:t>random and brought daily life in </a:t>
            </a:r>
            <a:r>
              <a:rPr lang="en-US" sz="2400" dirty="0" smtClean="0"/>
              <a:t>DC to </a:t>
            </a:r>
            <a:r>
              <a:rPr lang="en-US" sz="2400" dirty="0"/>
              <a:t>a </a:t>
            </a:r>
            <a:r>
              <a:rPr lang="en-US" sz="2400" dirty="0" smtClean="0"/>
              <a:t>standstill.</a:t>
            </a:r>
          </a:p>
          <a:p>
            <a:r>
              <a:rPr lang="en-US" sz="2400" dirty="0"/>
              <a:t>A hole was cut at the rear of </a:t>
            </a:r>
            <a:r>
              <a:rPr lang="en-US" sz="2400" dirty="0" smtClean="0"/>
              <a:t>a car as </a:t>
            </a:r>
            <a:r>
              <a:rPr lang="en-US" sz="2400" dirty="0"/>
              <a:t>a firing </a:t>
            </a:r>
            <a:r>
              <a:rPr lang="en-US" sz="2400" dirty="0" smtClean="0"/>
              <a:t>port and that’s why the shooter is undetected.</a:t>
            </a:r>
            <a:endParaRPr lang="en-US" sz="2400" dirty="0"/>
          </a:p>
        </p:txBody>
      </p:sp>
      <p:pic>
        <p:nvPicPr>
          <p:cNvPr id="1026" name="Picture 2" descr="https://upload.wikimedia.org/wikipedia/commons/0/0c/D.C._Sniper_1990_Chevrolet_Caprice_Trunk.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4600" y="1600200"/>
            <a:ext cx="2362200" cy="21240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198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276600" cy="1066800"/>
          </a:xfrm>
        </p:spPr>
        <p:txBody>
          <a:bodyPr/>
          <a:lstStyle/>
          <a:p>
            <a:r>
              <a:rPr lang="en-US" b="1" dirty="0"/>
              <a:t>Figure 10.8</a:t>
            </a:r>
            <a:r>
              <a:rPr lang="en-US" dirty="0"/>
              <a:t/>
            </a:r>
            <a:br>
              <a:rPr lang="en-US" dirty="0"/>
            </a:br>
            <a:r>
              <a:rPr lang="en-US" dirty="0"/>
              <a:t>Gender and Problem Focused-Coping </a:t>
            </a:r>
          </a:p>
        </p:txBody>
      </p:sp>
      <p:sp>
        <p:nvSpPr>
          <p:cNvPr id="3" name="Text Placeholder 2"/>
          <p:cNvSpPr>
            <a:spLocks noGrp="1"/>
          </p:cNvSpPr>
          <p:nvPr>
            <p:ph type="body" sz="quarter" idx="13"/>
          </p:nvPr>
        </p:nvSpPr>
        <p:spPr>
          <a:xfrm>
            <a:off x="457200" y="4267200"/>
            <a:ext cx="8229600" cy="2017816"/>
          </a:xfrm>
        </p:spPr>
        <p:txBody>
          <a:bodyPr/>
          <a:lstStyle/>
          <a:p>
            <a:pPr marL="342900" indent="-342900">
              <a:buFont typeface="Arial" panose="020B0604020202020204" pitchFamily="34" charset="0"/>
              <a:buChar char="•"/>
            </a:pPr>
            <a:r>
              <a:rPr lang="en-US" sz="2000" dirty="0"/>
              <a:t>Men and women in Washington, DC, used </a:t>
            </a:r>
            <a:r>
              <a:rPr lang="en-US" sz="2000" dirty="0">
                <a:solidFill>
                  <a:srgbClr val="FF0000"/>
                </a:solidFill>
              </a:rPr>
              <a:t>problem focused-coping </a:t>
            </a:r>
            <a:r>
              <a:rPr lang="en-US" sz="2000" dirty="0"/>
              <a:t>with the DC sniper attacks by restricting their usual activities in many areas. </a:t>
            </a:r>
            <a:endParaRPr lang="en-US" sz="2000" dirty="0" smtClean="0"/>
          </a:p>
          <a:p>
            <a:pPr marL="342900" indent="-342900">
              <a:buFont typeface="Arial" panose="020B0604020202020204" pitchFamily="34" charset="0"/>
              <a:buChar char="•"/>
            </a:pPr>
            <a:r>
              <a:rPr lang="en-US" sz="2000" dirty="0"/>
              <a:t>Women reduced activities significantly more than men for all types of activities except </a:t>
            </a:r>
            <a:r>
              <a:rPr lang="en-US" sz="2000" dirty="0">
                <a:solidFill>
                  <a:srgbClr val="FF0000"/>
                </a:solidFill>
              </a:rPr>
              <a:t>socializing with friends </a:t>
            </a:r>
            <a:r>
              <a:rPr lang="en-US" sz="2000" dirty="0"/>
              <a:t>(a source of social support)</a:t>
            </a:r>
          </a:p>
          <a:p>
            <a:endParaRPr lang="en-US" sz="2000"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05200" y="533400"/>
            <a:ext cx="5433049" cy="36290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7839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sides of over-coping</a:t>
            </a:r>
            <a:endParaRPr lang="en-US" dirty="0"/>
          </a:p>
        </p:txBody>
      </p:sp>
      <p:sp>
        <p:nvSpPr>
          <p:cNvPr id="4" name="Content Placeholder 3"/>
          <p:cNvSpPr>
            <a:spLocks noGrp="1"/>
          </p:cNvSpPr>
          <p:nvPr>
            <p:ph sz="quarter" idx="14"/>
          </p:nvPr>
        </p:nvSpPr>
        <p:spPr>
          <a:xfrm>
            <a:off x="457200" y="1695853"/>
            <a:ext cx="5257800" cy="4525963"/>
          </a:xfrm>
        </p:spPr>
        <p:txBody>
          <a:bodyPr/>
          <a:lstStyle/>
          <a:p>
            <a:r>
              <a:rPr lang="en-US" sz="2400" dirty="0"/>
              <a:t>Over-reaction or </a:t>
            </a:r>
            <a:r>
              <a:rPr lang="en-US" sz="2400" dirty="0" smtClean="0"/>
              <a:t>over-compensation: Excessive </a:t>
            </a:r>
            <a:r>
              <a:rPr lang="en-US" sz="2400" dirty="0"/>
              <a:t>reaction to </a:t>
            </a:r>
            <a:r>
              <a:rPr lang="en-US" sz="2400" dirty="0" smtClean="0"/>
              <a:t>a traumatic event or a </a:t>
            </a:r>
            <a:r>
              <a:rPr lang="en-US" sz="2400" dirty="0"/>
              <a:t>feeling of </a:t>
            </a:r>
            <a:r>
              <a:rPr lang="en-US" sz="2400" dirty="0" smtClean="0"/>
              <a:t>guilt.</a:t>
            </a:r>
          </a:p>
          <a:p>
            <a:r>
              <a:rPr lang="en-US" sz="2400" dirty="0" smtClean="0"/>
              <a:t>Example: the story of “Footloose.”</a:t>
            </a:r>
          </a:p>
          <a:p>
            <a:r>
              <a:rPr lang="en-US" sz="2400" dirty="0" smtClean="0"/>
              <a:t>After overnight partying</a:t>
            </a:r>
            <a:r>
              <a:rPr lang="en-US" sz="2400" dirty="0"/>
              <a:t>, </a:t>
            </a:r>
            <a:r>
              <a:rPr lang="en-US" sz="2400" dirty="0" smtClean="0"/>
              <a:t>a young man named Bobby </a:t>
            </a:r>
            <a:r>
              <a:rPr lang="en-US" sz="2400" dirty="0"/>
              <a:t>Moore and his friends are killed </a:t>
            </a:r>
            <a:r>
              <a:rPr lang="en-US" sz="2400" dirty="0" smtClean="0"/>
              <a:t>in a car accident. </a:t>
            </a:r>
          </a:p>
          <a:p>
            <a:r>
              <a:rPr lang="en-US" sz="2400" dirty="0" smtClean="0"/>
              <a:t>The autopsy found that their bodies had alcohol and illegal drug. </a:t>
            </a:r>
          </a:p>
        </p:txBody>
      </p:sp>
      <p:sp>
        <p:nvSpPr>
          <p:cNvPr id="5" name="Text Placeholder 4"/>
          <p:cNvSpPr>
            <a:spLocks noGrp="1"/>
          </p:cNvSpPr>
          <p:nvPr>
            <p:ph type="body" sz="quarter" idx="13"/>
          </p:nvPr>
        </p:nvSpPr>
        <p:spPr/>
        <p:txBody>
          <a:bodyPr/>
          <a:lstStyle/>
          <a:p>
            <a:endParaRPr lang="en-US"/>
          </a:p>
        </p:txBody>
      </p:sp>
      <p:pic>
        <p:nvPicPr>
          <p:cNvPr id="7170" name="Picture 2" descr="Footloose2011Poster.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67400" y="1682112"/>
            <a:ext cx="2925228" cy="433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232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Over-reaction or over-compensation</a:t>
            </a:r>
            <a:endParaRPr lang="en-US" dirty="0"/>
          </a:p>
        </p:txBody>
      </p:sp>
      <p:sp>
        <p:nvSpPr>
          <p:cNvPr id="4" name="Content Placeholder 3"/>
          <p:cNvSpPr>
            <a:spLocks noGrp="1"/>
          </p:cNvSpPr>
          <p:nvPr>
            <p:ph sz="quarter" idx="14"/>
          </p:nvPr>
        </p:nvSpPr>
        <p:spPr>
          <a:xfrm>
            <a:off x="457200" y="1600200"/>
            <a:ext cx="8229600" cy="4525963"/>
          </a:xfrm>
        </p:spPr>
        <p:txBody>
          <a:bodyPr/>
          <a:lstStyle/>
          <a:p>
            <a:r>
              <a:rPr lang="en-US" dirty="0" smtClean="0"/>
              <a:t>His </a:t>
            </a:r>
            <a:r>
              <a:rPr lang="en-US" dirty="0"/>
              <a:t>father Shaw </a:t>
            </a:r>
            <a:r>
              <a:rPr lang="en-US" dirty="0" smtClean="0"/>
              <a:t>Moore is a Pastor. He persuaded </a:t>
            </a:r>
            <a:r>
              <a:rPr lang="en-US" dirty="0"/>
              <a:t>the city council to pass several </a:t>
            </a:r>
            <a:r>
              <a:rPr lang="en-US" dirty="0" smtClean="0"/>
              <a:t>strict </a:t>
            </a:r>
            <a:r>
              <a:rPr lang="en-US" dirty="0"/>
              <a:t>laws, including a ban on all </a:t>
            </a:r>
            <a:r>
              <a:rPr lang="en-US" dirty="0" smtClean="0"/>
              <a:t>“immoral” behaviors, such as unsupervised </a:t>
            </a:r>
            <a:r>
              <a:rPr lang="en-US" dirty="0"/>
              <a:t>dancing within the city limits</a:t>
            </a:r>
            <a:r>
              <a:rPr lang="en-US" dirty="0" smtClean="0"/>
              <a:t>.</a:t>
            </a:r>
          </a:p>
          <a:p>
            <a:r>
              <a:rPr lang="en-US" dirty="0">
                <a:hlinkClick r:id="rId3"/>
              </a:rPr>
              <a:t>https://www.youtube.com/watch?v=20jbY6awlTw</a:t>
            </a:r>
            <a:endParaRPr lang="en-US" dirty="0" smtClean="0"/>
          </a:p>
          <a:p>
            <a:r>
              <a:rPr lang="en-US" dirty="0" smtClean="0"/>
              <a:t>It takes a long time for Pastor Moore to realize that he has gone too far; he has been unconsciously punishing himself and the whole city by overprotecting young people. At last he set himself free by approving dancing.</a:t>
            </a:r>
          </a:p>
          <a:p>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609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sides of social support</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4572000" cy="4525963"/>
          </a:xfrm>
        </p:spPr>
        <p:txBody>
          <a:bodyPr/>
          <a:lstStyle/>
          <a:p>
            <a:r>
              <a:rPr lang="en-US" sz="2400" dirty="0"/>
              <a:t>W</a:t>
            </a:r>
            <a:r>
              <a:rPr lang="en-US" sz="2400" dirty="0" smtClean="0"/>
              <a:t>hen </a:t>
            </a:r>
            <a:r>
              <a:rPr lang="en-US" sz="2400" dirty="0"/>
              <a:t>the support given is not what is needed, or the offer of support is perceived as criticism, or intrusion, or an insult to our independence. </a:t>
            </a:r>
            <a:endParaRPr lang="en-US" sz="2400" dirty="0" smtClean="0"/>
          </a:p>
          <a:p>
            <a:r>
              <a:rPr lang="en-US" sz="2400" dirty="0" smtClean="0"/>
              <a:t>Classical example: In the Old Testament Job suffered for no reason.</a:t>
            </a:r>
          </a:p>
          <a:p>
            <a:r>
              <a:rPr lang="en-US" sz="2400" dirty="0" smtClean="0"/>
              <a:t>Friends of Job: “It is your own fault! God is punishing you!”</a:t>
            </a:r>
            <a:endParaRPr lang="en-US" sz="2400" dirty="0"/>
          </a:p>
        </p:txBody>
      </p:sp>
      <p:pic>
        <p:nvPicPr>
          <p:cNvPr id="1026" name="Picture 2" descr="Image result for friends of job bibl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29200" y="1600200"/>
            <a:ext cx="3959225" cy="2505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495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sides of social support</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8229600" cy="4525963"/>
          </a:xfrm>
        </p:spPr>
        <p:txBody>
          <a:bodyPr/>
          <a:lstStyle/>
          <a:p>
            <a:r>
              <a:rPr lang="en-US" sz="2400" dirty="0" smtClean="0"/>
              <a:t>First friend: “Consider </a:t>
            </a:r>
            <a:r>
              <a:rPr lang="en-US" sz="2400" dirty="0"/>
              <a:t>now: Who, being innocent, has ever </a:t>
            </a:r>
            <a:r>
              <a:rPr lang="en-US" sz="2400" dirty="0" smtClean="0"/>
              <a:t>perished? Where </a:t>
            </a:r>
            <a:r>
              <a:rPr lang="en-US" sz="2400" dirty="0"/>
              <a:t>were the upright ever </a:t>
            </a:r>
            <a:r>
              <a:rPr lang="en-US" sz="2400" dirty="0" smtClean="0"/>
              <a:t>destroyed? As </a:t>
            </a:r>
            <a:r>
              <a:rPr lang="en-US" sz="2400" dirty="0"/>
              <a:t>I have observed, those who plow </a:t>
            </a:r>
            <a:r>
              <a:rPr lang="en-US" sz="2400" dirty="0" smtClean="0"/>
              <a:t>evil and </a:t>
            </a:r>
            <a:r>
              <a:rPr lang="en-US" sz="2400" dirty="0"/>
              <a:t>those who sow trouble reap </a:t>
            </a:r>
            <a:r>
              <a:rPr lang="en-US" sz="2400" dirty="0" smtClean="0"/>
              <a:t>it” (Job 4:7-8).</a:t>
            </a:r>
          </a:p>
          <a:p>
            <a:r>
              <a:rPr lang="en-US" sz="2400" dirty="0"/>
              <a:t>Second friend: </a:t>
            </a:r>
            <a:r>
              <a:rPr lang="en-US" sz="2400" dirty="0" smtClean="0"/>
              <a:t>“Surely </a:t>
            </a:r>
            <a:r>
              <a:rPr lang="en-US" sz="2400" dirty="0"/>
              <a:t>God does not reject one who is </a:t>
            </a:r>
            <a:r>
              <a:rPr lang="en-US" sz="2400" dirty="0" smtClean="0"/>
              <a:t>blameless or </a:t>
            </a:r>
            <a:r>
              <a:rPr lang="en-US" sz="2400" dirty="0"/>
              <a:t>strengthen the hands of </a:t>
            </a:r>
            <a:r>
              <a:rPr lang="en-US" sz="2400" dirty="0" smtClean="0"/>
              <a:t>evildoers” (Job 8:20).</a:t>
            </a:r>
          </a:p>
          <a:p>
            <a:r>
              <a:rPr lang="en-US" sz="2400" dirty="0"/>
              <a:t>Third friend: “If iniquity is in your hand, put it far away, do not let wickedness reside in your tents. Surely then you will lift up your face without blemish; you will be secure, and will not fear.…Your life will be brighter than the noonday” (Job 11:14-15, 17).</a:t>
            </a:r>
          </a:p>
          <a:p>
            <a:endParaRPr lang="en-US" sz="2400" dirty="0" smtClean="0"/>
          </a:p>
          <a:p>
            <a:endParaRPr lang="en-US" sz="2400" dirty="0"/>
          </a:p>
        </p:txBody>
      </p:sp>
    </p:spTree>
    <p:extLst>
      <p:ext uri="{BB962C8B-B14F-4D97-AF65-F5344CB8AC3E}">
        <p14:creationId xmlns:p14="http://schemas.microsoft.com/office/powerpoint/2010/main" val="3513559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sides of social support</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8229600" cy="4525963"/>
          </a:xfrm>
        </p:spPr>
        <p:txBody>
          <a:bodyPr/>
          <a:lstStyle/>
          <a:p>
            <a:r>
              <a:rPr lang="en-US" dirty="0" smtClean="0"/>
              <a:t>We might not accuse others as what Job’s friends did, but some well-intentional “support” could be nothing more than adding salt on the wound.</a:t>
            </a:r>
          </a:p>
          <a:p>
            <a:r>
              <a:rPr lang="en-US" dirty="0" smtClean="0"/>
              <a:t>Example: “analyze” his/her case without sufficient information, giving advice (you should do this and that) but he/she had already done what you said…etc.</a:t>
            </a:r>
          </a:p>
          <a:p>
            <a:endParaRPr lang="en-US" sz="2400" dirty="0"/>
          </a:p>
        </p:txBody>
      </p:sp>
    </p:spTree>
    <p:extLst>
      <p:ext uri="{BB962C8B-B14F-4D97-AF65-F5344CB8AC3E}">
        <p14:creationId xmlns:p14="http://schemas.microsoft.com/office/powerpoint/2010/main" val="2082635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support</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sz="2400" dirty="0" smtClean="0"/>
              <a:t>Giving appropriate social support is a </a:t>
            </a:r>
            <a:r>
              <a:rPr lang="en-US" sz="2400" dirty="0" smtClean="0">
                <a:solidFill>
                  <a:srgbClr val="FF0000"/>
                </a:solidFill>
              </a:rPr>
              <a:t>skill</a:t>
            </a:r>
            <a:r>
              <a:rPr lang="en-US" sz="2400" dirty="0" smtClean="0"/>
              <a:t>. You need to know when to give what type of support.</a:t>
            </a:r>
          </a:p>
          <a:p>
            <a:r>
              <a:rPr lang="en-US" sz="2400" dirty="0" smtClean="0"/>
              <a:t>Emotional support: rather than giving any advice, just listen, hug, or pat on the back. </a:t>
            </a:r>
          </a:p>
          <a:p>
            <a:r>
              <a:rPr lang="en-US" sz="2400" dirty="0" smtClean="0"/>
              <a:t>Esteem support: “I believe in you!” </a:t>
            </a:r>
          </a:p>
          <a:p>
            <a:r>
              <a:rPr lang="en-US" sz="2400" dirty="0" smtClean="0"/>
              <a:t>Information support: Only give people information and advice when they request it.</a:t>
            </a:r>
          </a:p>
          <a:p>
            <a:r>
              <a:rPr lang="en-US" sz="2400" dirty="0" smtClean="0"/>
              <a:t>Tangible support: taking on responsibility  e.g. give money to your friend when she lost her job. Give a student an extension for the term paper when she has a crisis.</a:t>
            </a:r>
            <a:endParaRPr lang="en-US" sz="2400" dirty="0"/>
          </a:p>
        </p:txBody>
      </p:sp>
    </p:spTree>
    <p:extLst>
      <p:ext uri="{BB962C8B-B14F-4D97-AF65-F5344CB8AC3E}">
        <p14:creationId xmlns:p14="http://schemas.microsoft.com/office/powerpoint/2010/main" val="2397673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smtClean="0"/>
              <a:t>Form a small group of 3-5 to discuss the following:</a:t>
            </a:r>
          </a:p>
          <a:p>
            <a:r>
              <a:rPr lang="en-US" dirty="0" smtClean="0"/>
              <a:t>Researchers at the </a:t>
            </a:r>
            <a:r>
              <a:rPr lang="en-US" dirty="0"/>
              <a:t>University of Waterloo and Wilfrid Laurier University </a:t>
            </a:r>
            <a:r>
              <a:rPr lang="en-US" dirty="0" smtClean="0"/>
              <a:t>found that individuals </a:t>
            </a:r>
            <a:r>
              <a:rPr lang="en-US" dirty="0"/>
              <a:t>with low self-esteem are less receptive than </a:t>
            </a:r>
            <a:r>
              <a:rPr lang="en-US" dirty="0" smtClean="0"/>
              <a:t>individuals </a:t>
            </a:r>
            <a:r>
              <a:rPr lang="en-US" dirty="0"/>
              <a:t>with high self-esteem to </a:t>
            </a:r>
            <a:r>
              <a:rPr lang="en-US" dirty="0" smtClean="0"/>
              <a:t>social support. </a:t>
            </a:r>
          </a:p>
          <a:p>
            <a:r>
              <a:rPr lang="en-US" dirty="0" smtClean="0"/>
              <a:t>What strategy would you use to help them (e.g. emotional support, esteem support, information support, and tangible support…etc.)</a:t>
            </a:r>
          </a:p>
          <a:p>
            <a:r>
              <a:rPr lang="en-US" dirty="0" smtClean="0"/>
              <a:t>There is no right or wrong answer.</a:t>
            </a:r>
            <a:endParaRPr lang="en-US" dirty="0"/>
          </a:p>
        </p:txBody>
      </p:sp>
    </p:spTree>
    <p:extLst>
      <p:ext uri="{BB962C8B-B14F-4D97-AF65-F5344CB8AC3E}">
        <p14:creationId xmlns:p14="http://schemas.microsoft.com/office/powerpoint/2010/main" val="3824247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Meaning-focused copying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5638800" cy="4525963"/>
          </a:xfrm>
        </p:spPr>
        <p:txBody>
          <a:bodyPr/>
          <a:lstStyle/>
          <a:p>
            <a:r>
              <a:rPr lang="en-US" sz="2400" dirty="0" smtClean="0"/>
              <a:t>Finding some meaning and purpose for your life after experiencing a trauma.</a:t>
            </a:r>
          </a:p>
          <a:p>
            <a:r>
              <a:rPr lang="en-US" sz="2400" dirty="0" smtClean="0"/>
              <a:t>Example: Mark Hogancamp and </a:t>
            </a:r>
            <a:r>
              <a:rPr lang="en-US" sz="2400" dirty="0" err="1" smtClean="0"/>
              <a:t>Marwencol</a:t>
            </a:r>
            <a:endParaRPr lang="en-US" sz="2400" dirty="0" smtClean="0"/>
          </a:p>
          <a:p>
            <a:r>
              <a:rPr lang="en-US" sz="2400" dirty="0" smtClean="0"/>
              <a:t>Occasionally he wore high heel shoes. On August 6, 2000 five men disliked his clothing style attacked him.</a:t>
            </a:r>
          </a:p>
          <a:p>
            <a:r>
              <a:rPr lang="en-US" sz="2400" dirty="0" smtClean="0"/>
              <a:t>Hogancamp spent five days in coma. He received </a:t>
            </a:r>
            <a:r>
              <a:rPr lang="en-US" sz="2400" dirty="0"/>
              <a:t>physical, cognitive, and occupational therapy for a </a:t>
            </a:r>
            <a:r>
              <a:rPr lang="en-US" sz="2400" dirty="0" smtClean="0"/>
              <a:t>year to relearn how to speak and walk.</a:t>
            </a:r>
          </a:p>
        </p:txBody>
      </p:sp>
      <p:pic>
        <p:nvPicPr>
          <p:cNvPr id="6" name="Picture 5"/>
          <p:cNvPicPr>
            <a:picLocks noChangeAspect="1"/>
          </p:cNvPicPr>
          <p:nvPr/>
        </p:nvPicPr>
        <p:blipFill>
          <a:blip r:embed="rId2"/>
          <a:stretch>
            <a:fillRect/>
          </a:stretch>
        </p:blipFill>
        <p:spPr>
          <a:xfrm>
            <a:off x="6172200" y="2819400"/>
            <a:ext cx="2583437" cy="3095469"/>
          </a:xfrm>
          <a:prstGeom prst="rect">
            <a:avLst/>
          </a:prstGeom>
        </p:spPr>
      </p:pic>
    </p:spTree>
    <p:extLst>
      <p:ext uri="{BB962C8B-B14F-4D97-AF65-F5344CB8AC3E}">
        <p14:creationId xmlns:p14="http://schemas.microsoft.com/office/powerpoint/2010/main" val="210645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Meaning-focused copying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8382000" cy="4525963"/>
          </a:xfrm>
        </p:spPr>
        <p:txBody>
          <a:bodyPr/>
          <a:lstStyle/>
          <a:p>
            <a:r>
              <a:rPr lang="en-US" sz="2400" dirty="0" smtClean="0"/>
              <a:t>After a year his insurance could no longer cover the expense of his therapy.</a:t>
            </a:r>
          </a:p>
          <a:p>
            <a:r>
              <a:rPr lang="en-US" sz="2400" dirty="0" smtClean="0">
                <a:solidFill>
                  <a:srgbClr val="FF0000"/>
                </a:solidFill>
              </a:rPr>
              <a:t>Art became therapy</a:t>
            </a:r>
            <a:r>
              <a:rPr lang="en-US" sz="2400" dirty="0" smtClean="0"/>
              <a:t>: He used dolls and models to create a WWII-era town named </a:t>
            </a:r>
            <a:r>
              <a:rPr lang="en-US" sz="2400" dirty="0" err="1" smtClean="0"/>
              <a:t>Marwencol</a:t>
            </a:r>
            <a:r>
              <a:rPr lang="en-US" sz="2400" dirty="0" smtClean="0"/>
              <a:t>.</a:t>
            </a:r>
          </a:p>
        </p:txBody>
      </p:sp>
      <p:pic>
        <p:nvPicPr>
          <p:cNvPr id="3074" name="Picture 2" descr="Mark Hogencamp in his garde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3613131"/>
            <a:ext cx="41910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57800" y="3611563"/>
            <a:ext cx="2977708" cy="2517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840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Meaning-focused copying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8382000" cy="4525963"/>
          </a:xfrm>
        </p:spPr>
        <p:txBody>
          <a:bodyPr/>
          <a:lstStyle/>
          <a:p>
            <a:r>
              <a:rPr lang="en-US" sz="2400" dirty="0" smtClean="0"/>
              <a:t>His work draws attention from artists and later he travels around to exhibit his work.</a:t>
            </a:r>
          </a:p>
          <a:p>
            <a:r>
              <a:rPr lang="en-US" sz="2400" dirty="0">
                <a:hlinkClick r:id="rId2"/>
              </a:rPr>
              <a:t>https://www.youtube.com/watch?v=vNKPEp6aEqQ</a:t>
            </a:r>
            <a:endParaRPr lang="en-US" sz="2400" dirty="0" smtClean="0"/>
          </a:p>
        </p:txBody>
      </p:sp>
      <p:pic>
        <p:nvPicPr>
          <p:cNvPr id="4104" name="Picture 8" descr="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72933" y="3090655"/>
            <a:ext cx="5418667" cy="304800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Marwencol exhibiti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3090655"/>
            <a:ext cx="4572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03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Proactive coping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5410200" cy="4525963"/>
          </a:xfrm>
        </p:spPr>
        <p:txBody>
          <a:bodyPr/>
          <a:lstStyle/>
          <a:p>
            <a:r>
              <a:rPr lang="en-US" sz="2400" dirty="0" smtClean="0"/>
              <a:t>Cope </a:t>
            </a:r>
            <a:r>
              <a:rPr lang="en-US" sz="2400" dirty="0"/>
              <a:t>in advance to prevent or mute the impact of a stressful event that will happen in the </a:t>
            </a:r>
            <a:r>
              <a:rPr lang="en-US" sz="2400" dirty="0" smtClean="0"/>
              <a:t>future e.g. divorce, layoff, sickness…etc.</a:t>
            </a:r>
          </a:p>
          <a:p>
            <a:r>
              <a:rPr lang="en-US" sz="2400" dirty="0" smtClean="0"/>
              <a:t>Recognize potential stressors or failures</a:t>
            </a:r>
          </a:p>
          <a:p>
            <a:r>
              <a:rPr lang="en-US" sz="2400" dirty="0"/>
              <a:t>Psychologically prepare for it (“I might fail the final exam.” “My girlfriend might break up with me</a:t>
            </a:r>
            <a:r>
              <a:rPr lang="en-US" sz="2400" dirty="0" smtClean="0"/>
              <a:t>.”)</a:t>
            </a:r>
          </a:p>
          <a:p>
            <a:r>
              <a:rPr lang="en-US" sz="2400" dirty="0" smtClean="0"/>
              <a:t>Gather resources for Plan B, Plan C, or even Plan D. </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2199" y="3863180"/>
            <a:ext cx="2575060" cy="2304975"/>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2199" y="1620672"/>
            <a:ext cx="2575060" cy="1913542"/>
          </a:xfrm>
          <a:prstGeom prst="rect">
            <a:avLst/>
          </a:prstGeom>
          <a:ln>
            <a:solidFill>
              <a:schemeClr val="tx1"/>
            </a:solidFill>
          </a:ln>
        </p:spPr>
      </p:pic>
    </p:spTree>
    <p:extLst>
      <p:ext uri="{BB962C8B-B14F-4D97-AF65-F5344CB8AC3E}">
        <p14:creationId xmlns:p14="http://schemas.microsoft.com/office/powerpoint/2010/main" val="6634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Proactive coping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3505200" cy="4525963"/>
          </a:xfrm>
        </p:spPr>
        <p:txBody>
          <a:bodyPr/>
          <a:lstStyle/>
          <a:p>
            <a:r>
              <a:rPr lang="en-US" dirty="0"/>
              <a:t>Classical example: </a:t>
            </a:r>
            <a:r>
              <a:rPr lang="en-US" dirty="0" smtClean="0"/>
              <a:t>In 1944 General Eisenhower drafted two speeches for the Normandy Invasion (The D-Day). </a:t>
            </a:r>
          </a:p>
          <a:p>
            <a:r>
              <a:rPr lang="en-US" dirty="0"/>
              <a:t>The success of the landing was not guaranteed. </a:t>
            </a:r>
          </a:p>
          <a:p>
            <a:endParaRPr lang="en-US" dirty="0" smtClean="0"/>
          </a:p>
        </p:txBody>
      </p:sp>
      <p:pic>
        <p:nvPicPr>
          <p:cNvPr id="2052" name="Picture 4" descr="In this June 6, 1944, file photo, U.S. Gen. Dwight D. Eisenhower, left, gives the order of the day to paratroopers in England prior to boarding their planes to participate in the first assault of the Normandy invasion. A dwindling number of D-Day veterans will be on hand in Normandy in June 2019, when international leaders gather to honor them on the invasion’s 75th anniversary. (U.S. Army Signal Corps via A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14800" y="1600200"/>
            <a:ext cx="4765710" cy="3703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794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Proactive coping</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271072" y="1600200"/>
            <a:ext cx="5867400" cy="4525963"/>
          </a:xfrm>
        </p:spPr>
        <p:txBody>
          <a:bodyPr/>
          <a:lstStyle/>
          <a:p>
            <a:pPr marL="0" indent="0">
              <a:buNone/>
            </a:pPr>
            <a:r>
              <a:rPr lang="en-US" dirty="0" smtClean="0"/>
              <a:t>Version </a:t>
            </a:r>
            <a:r>
              <a:rPr lang="en-US" dirty="0"/>
              <a:t>2: "Our landings </a:t>
            </a:r>
            <a:r>
              <a:rPr lang="en-US" dirty="0" smtClean="0"/>
              <a:t>…have </a:t>
            </a:r>
            <a:r>
              <a:rPr lang="en-US" dirty="0"/>
              <a:t>failed to gain a satisfactory foothold and I have withdrawn the </a:t>
            </a:r>
            <a:r>
              <a:rPr lang="en-US" dirty="0" smtClean="0"/>
              <a:t>troops…My </a:t>
            </a:r>
            <a:r>
              <a:rPr lang="en-US" dirty="0"/>
              <a:t>decision to attack at this time and place was based upon the best information available. The troops, the air and the Navy did all that bravery and devotion to duty could do. If any blame or fault attaches to the attempt it is mine alone." </a:t>
            </a:r>
            <a:endParaRPr lang="en-US" dirty="0" smtClean="0"/>
          </a:p>
        </p:txBody>
      </p:sp>
      <p:pic>
        <p:nvPicPr>
          <p:cNvPr id="6" name="Picture 2" descr="https://media.npr.org/assets/img/2013/06/07/in_case_of_failure_message_custom-fa890dddaaa2c9f3aa36285ae7e2a680711d10bb-s300-c8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9734" y="1554163"/>
            <a:ext cx="28575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599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57200" y="1600200"/>
            <a:ext cx="8229600" cy="4525963"/>
          </a:xfrm>
        </p:spPr>
        <p:txBody>
          <a:bodyPr/>
          <a:lstStyle/>
          <a:p>
            <a:r>
              <a:rPr lang="en-US" dirty="0" smtClean="0"/>
              <a:t>Form a small group of 3-5 to discuss the following:</a:t>
            </a:r>
          </a:p>
          <a:p>
            <a:r>
              <a:rPr lang="en-US" dirty="0" smtClean="0"/>
              <a:t>Identify a potential stressful situation.</a:t>
            </a:r>
          </a:p>
          <a:p>
            <a:r>
              <a:rPr lang="en-US" dirty="0" smtClean="0"/>
              <a:t>How could you psychologically prepare for it? For example, would you openly discuss with your boyfriend or girlfriend about the possibility of breaking up?</a:t>
            </a:r>
          </a:p>
          <a:p>
            <a:r>
              <a:rPr lang="en-US" dirty="0" smtClean="0"/>
              <a:t>What is your Plan B or Plan C? What resources would you gather for Plan B or Plan C?</a:t>
            </a:r>
          </a:p>
          <a:p>
            <a:endParaRPr lang="en-US" dirty="0" smtClean="0"/>
          </a:p>
        </p:txBody>
      </p:sp>
    </p:spTree>
    <p:extLst>
      <p:ext uri="{BB962C8B-B14F-4D97-AF65-F5344CB8AC3E}">
        <p14:creationId xmlns:p14="http://schemas.microsoft.com/office/powerpoint/2010/main" val="939070196"/>
      </p:ext>
    </p:extLst>
  </p:cSld>
  <p:clrMapOvr>
    <a:masterClrMapping/>
  </p:clrMapOvr>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660</TotalTime>
  <Words>2107</Words>
  <Application>Microsoft Office PowerPoint</Application>
  <PresentationFormat>On-screen Show (4:3)</PresentationFormat>
  <Paragraphs>224</Paragraphs>
  <Slides>41</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Verdana</vt:lpstr>
      <vt:lpstr>Wingdings</vt:lpstr>
      <vt:lpstr>508 Lecture</vt:lpstr>
      <vt:lpstr>Health and Health Disorders</vt:lpstr>
      <vt:lpstr>Stress, Stressors, and Stress Reactions</vt:lpstr>
      <vt:lpstr>Stress, Stressors, and Stress Reactions</vt:lpstr>
      <vt:lpstr>Stress, Stressors, and Stress Reactions</vt:lpstr>
      <vt:lpstr>Stress, Stressors, and Stress Reactions</vt:lpstr>
      <vt:lpstr>Ungraded exercise:  Is your life stressful?</vt:lpstr>
      <vt:lpstr> Types of Stress</vt:lpstr>
      <vt:lpstr> Types of Stress</vt:lpstr>
      <vt:lpstr> Types of Stress</vt:lpstr>
      <vt:lpstr>Figure 10.1 Sources of Daily Stressors</vt:lpstr>
      <vt:lpstr>Effects of Stress</vt:lpstr>
      <vt:lpstr>Effects of Stress </vt:lpstr>
      <vt:lpstr>Effects of Stress</vt:lpstr>
      <vt:lpstr>Effects of Stress</vt:lpstr>
      <vt:lpstr>Effects of Stress</vt:lpstr>
      <vt:lpstr>Effects of Stress (2 of 2) </vt:lpstr>
      <vt:lpstr>Photo 10.2</vt:lpstr>
      <vt:lpstr>Figure 10.4 Gender and Trauma, PTSD</vt:lpstr>
      <vt:lpstr>Effects of Stress (2 of 2) </vt:lpstr>
      <vt:lpstr>Figure 10.6 Post-Traumatic Stress and 9/11</vt:lpstr>
      <vt:lpstr>Figure 10.7 Fear of Future Terrorism and Age, Months Post 9/11</vt:lpstr>
      <vt:lpstr>Effects of Stress (2 of 2) </vt:lpstr>
      <vt:lpstr>Stress-related growth</vt:lpstr>
      <vt:lpstr>Coping with Stress</vt:lpstr>
      <vt:lpstr>Coping with Stress</vt:lpstr>
      <vt:lpstr>DC Sniper attack in 2002</vt:lpstr>
      <vt:lpstr>Figure 10.8 Gender and Problem Focused-Coping </vt:lpstr>
      <vt:lpstr>Negative sides of over-coping</vt:lpstr>
      <vt:lpstr>Over-reaction or over-compensation</vt:lpstr>
      <vt:lpstr>Negative sides of social support</vt:lpstr>
      <vt:lpstr>Negative sides of social support</vt:lpstr>
      <vt:lpstr>Negative sides of social support</vt:lpstr>
      <vt:lpstr>Social support</vt:lpstr>
      <vt:lpstr>Assignment</vt:lpstr>
      <vt:lpstr>Meaning-focused copying</vt:lpstr>
      <vt:lpstr>Meaning-focused copying</vt:lpstr>
      <vt:lpstr>Meaning-focused copying</vt:lpstr>
      <vt:lpstr>Proactive coping</vt:lpstr>
      <vt:lpstr>Proactive coping</vt:lpstr>
      <vt:lpstr>Proactive coping</vt:lpstr>
      <vt:lpstr>Assignment</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Yu</cp:lastModifiedBy>
  <cp:revision>203</cp:revision>
  <dcterms:created xsi:type="dcterms:W3CDTF">2014-07-14T20:04:21Z</dcterms:created>
  <dcterms:modified xsi:type="dcterms:W3CDTF">2019-12-05T11:12:35Z</dcterms:modified>
</cp:coreProperties>
</file>