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9"/>
  </p:notesMasterIdLst>
  <p:sldIdLst>
    <p:sldId id="256" r:id="rId3"/>
    <p:sldId id="257" r:id="rId4"/>
    <p:sldId id="276" r:id="rId5"/>
    <p:sldId id="273" r:id="rId6"/>
    <p:sldId id="258" r:id="rId7"/>
    <p:sldId id="275" r:id="rId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9" autoAdjust="0"/>
    <p:restoredTop sz="94660"/>
  </p:normalViewPr>
  <p:slideViewPr>
    <p:cSldViewPr>
      <p:cViewPr varScale="1">
        <p:scale>
          <a:sx n="92" d="100"/>
          <a:sy n="92" d="100"/>
        </p:scale>
        <p:origin x="123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85426-8859-ED4A-A8AE-FFE12EDECB01}" type="datetimeFigureOut">
              <a:rPr lang="en-US" smtClean="0"/>
              <a:t>8/28/2019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BE01-416C-5749-B345-7E68ED379D1C}" type="slidenum">
              <a:rPr lang="en-US" smtClean="0"/>
              <a:t>‹#›</a:t>
            </a:fld>
            <a:endParaRPr lang="en-US"/>
          </a:p>
        </p:txBody>
      </p:sp>
    </p:spTree>
    <p:extLst>
      <p:ext uri="{BB962C8B-B14F-4D97-AF65-F5344CB8AC3E}">
        <p14:creationId xmlns:p14="http://schemas.microsoft.com/office/powerpoint/2010/main" val="73897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Week 1: Ungraded review 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explain your answer?</a:t>
            </a:r>
            <a:endParaRPr lang="en-US" dirty="0"/>
          </a:p>
        </p:txBody>
      </p:sp>
      <p:sp>
        <p:nvSpPr>
          <p:cNvPr id="3" name="Content Placeholder 2"/>
          <p:cNvSpPr>
            <a:spLocks noGrp="1"/>
          </p:cNvSpPr>
          <p:nvPr>
            <p:ph idx="1"/>
          </p:nvPr>
        </p:nvSpPr>
        <p:spPr/>
        <p:txBody>
          <a:bodyPr>
            <a:normAutofit/>
          </a:bodyPr>
          <a:lstStyle/>
          <a:p>
            <a:r>
              <a:rPr lang="en-US" sz="2800" dirty="0" smtClean="0"/>
              <a:t>Use your fingers to indicate your answer: 1=A, 2=B, 3=C, 4=D.</a:t>
            </a:r>
          </a:p>
          <a:p>
            <a:r>
              <a:rPr lang="en-US" sz="2800" dirty="0" smtClean="0"/>
              <a:t>After viewing the question, show me your answer in 15 seconds.</a:t>
            </a:r>
          </a:p>
          <a:p>
            <a:r>
              <a:rPr lang="en-US" sz="2800" dirty="0" smtClean="0"/>
              <a:t>Next, turn to your neighbor and you have one minute to convince him/her that you are right.</a:t>
            </a:r>
            <a:endParaRPr lang="en-US" sz="2800" dirty="0"/>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2400" dirty="0" smtClean="0"/>
              <a:t>Real case: Mary found ten references from the library. In the entire paper she </a:t>
            </a:r>
            <a:r>
              <a:rPr lang="en-US" sz="2400" u="sng" dirty="0" smtClean="0"/>
              <a:t>only</a:t>
            </a:r>
            <a:r>
              <a:rPr lang="en-US" sz="2400" dirty="0" smtClean="0"/>
              <a:t> made a direct quotation from each reference. Each original passage is put inside a pair of direct quotation marks. The professor turned down her paper, but Mary argued that she didn’t violate any academic honesty policy. Is she right?</a:t>
            </a:r>
            <a:endParaRPr lang="en-US" sz="2400" dirty="0"/>
          </a:p>
        </p:txBody>
      </p:sp>
      <p:sp>
        <p:nvSpPr>
          <p:cNvPr id="3" name="Content Placeholder 2"/>
          <p:cNvSpPr>
            <a:spLocks noGrp="1"/>
          </p:cNvSpPr>
          <p:nvPr>
            <p:ph idx="1"/>
          </p:nvPr>
        </p:nvSpPr>
        <p:spPr>
          <a:xfrm>
            <a:off x="1752600" y="3733800"/>
            <a:ext cx="6591985" cy="2558422"/>
          </a:xfrm>
        </p:spPr>
        <p:txBody>
          <a:bodyPr>
            <a:normAutofit fontScale="92500" lnSpcReduction="10000"/>
          </a:bodyPr>
          <a:lstStyle/>
          <a:p>
            <a:pPr marL="514350" indent="-514350">
              <a:buFont typeface="+mj-lt"/>
              <a:buAutoNum type="alphaUcPeriod"/>
            </a:pPr>
            <a:r>
              <a:rPr lang="en-US" sz="2400" dirty="0" smtClean="0"/>
              <a:t>Yes, she followed all the citation protocols of APA.</a:t>
            </a:r>
          </a:p>
          <a:p>
            <a:pPr marL="514350" indent="-514350">
              <a:buFont typeface="+mj-lt"/>
              <a:buAutoNum type="alphaUcPeriod"/>
            </a:pPr>
            <a:r>
              <a:rPr lang="en-US" sz="2400" dirty="0" smtClean="0"/>
              <a:t>No, it is still plagiarism. </a:t>
            </a:r>
          </a:p>
          <a:p>
            <a:pPr marL="514350" indent="-514350">
              <a:buFont typeface="+mj-lt"/>
              <a:buAutoNum type="alphaUcPeriod"/>
            </a:pPr>
            <a:r>
              <a:rPr lang="en-US" sz="2400" dirty="0" smtClean="0"/>
              <a:t>It is not considered research misconduct. However, even though she cited the sources correctly, she didn’t write her own paper.</a:t>
            </a:r>
          </a:p>
        </p:txBody>
      </p:sp>
    </p:spTree>
    <p:extLst>
      <p:ext uri="{BB962C8B-B14F-4D97-AF65-F5344CB8AC3E}">
        <p14:creationId xmlns:p14="http://schemas.microsoft.com/office/powerpoint/2010/main" val="1336630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24110"/>
            <a:ext cx="7238999" cy="1280890"/>
          </a:xfrm>
        </p:spPr>
        <p:txBody>
          <a:bodyPr>
            <a:noAutofit/>
          </a:bodyPr>
          <a:lstStyle/>
          <a:p>
            <a:r>
              <a:rPr lang="en-US" sz="2000" dirty="0" smtClean="0"/>
              <a:t>Real case: After the September 11 attack Professor Ward Churchill wrote an essay to declare that the 911 attack was an unavoidable consequence of unjust US foreign policies. He asserted that </a:t>
            </a:r>
            <a:r>
              <a:rPr lang="en-US" sz="2000" dirty="0"/>
              <a:t>smallpox was intentionally spread to Native </a:t>
            </a:r>
            <a:r>
              <a:rPr lang="en-US" sz="2000" dirty="0" smtClean="0"/>
              <a:t>Americans as a tool of genocide. In 2005 the University of Colorado charged him of research misconduct (fabrication and falsification of history), and then fired him. Did U. of Colorado make the right decision? </a:t>
            </a:r>
            <a:endParaRPr lang="en-US" sz="2000" dirty="0"/>
          </a:p>
        </p:txBody>
      </p:sp>
      <p:sp>
        <p:nvSpPr>
          <p:cNvPr id="3" name="Content Placeholder 2"/>
          <p:cNvSpPr>
            <a:spLocks noGrp="1"/>
          </p:cNvSpPr>
          <p:nvPr>
            <p:ph idx="1"/>
          </p:nvPr>
        </p:nvSpPr>
        <p:spPr>
          <a:xfrm>
            <a:off x="1600201" y="3733800"/>
            <a:ext cx="6934200" cy="2863222"/>
          </a:xfrm>
        </p:spPr>
        <p:txBody>
          <a:bodyPr>
            <a:normAutofit/>
          </a:bodyPr>
          <a:lstStyle/>
          <a:p>
            <a:pPr marL="457200" indent="-457200">
              <a:buFont typeface="+mj-lt"/>
              <a:buAutoNum type="alphaUcPeriod"/>
            </a:pPr>
            <a:r>
              <a:rPr lang="en-US" sz="2000" dirty="0" smtClean="0"/>
              <a:t>No, research misconduct is not about academic disagreement or debate.</a:t>
            </a:r>
            <a:r>
              <a:rPr lang="en-US" sz="2000" dirty="0"/>
              <a:t>		</a:t>
            </a:r>
            <a:endParaRPr lang="en-US" sz="2000" dirty="0" smtClean="0"/>
          </a:p>
          <a:p>
            <a:pPr marL="457200" indent="-457200">
              <a:buFont typeface="+mj-lt"/>
              <a:buAutoNum type="alphaUcPeriod"/>
            </a:pPr>
            <a:r>
              <a:rPr lang="en-US" sz="2000" dirty="0" smtClean="0"/>
              <a:t>Yes, research misconduct represents a significant departure from the truth, including historical truth.</a:t>
            </a:r>
            <a:endParaRPr lang="en-US" sz="2000" dirty="0"/>
          </a:p>
          <a:p>
            <a:pPr marL="457200" indent="-457200">
              <a:buFont typeface="+mj-lt"/>
              <a:buAutoNum type="alphaUcPeriod"/>
            </a:pPr>
            <a:r>
              <a:rPr lang="en-US" sz="2000" dirty="0" smtClean="0"/>
              <a:t>It depends on whether the misrepresentation is intentional or unintentional.</a:t>
            </a:r>
            <a:r>
              <a:rPr lang="en-US" sz="2000" dirty="0"/>
              <a:t>	</a:t>
            </a:r>
            <a:endParaRPr lang="en-US" sz="2000" dirty="0" smtClean="0"/>
          </a:p>
          <a:p>
            <a:pPr marL="457200" indent="-457200">
              <a:buFont typeface="+mj-lt"/>
              <a:buAutoNum type="alphaUcPeriod"/>
            </a:pPr>
            <a:r>
              <a:rPr lang="en-US" sz="2000" dirty="0" smtClean="0"/>
              <a:t>Too complicated to tell </a:t>
            </a:r>
            <a:endParaRPr lang="en-US" sz="2000" dirty="0"/>
          </a:p>
          <a:p>
            <a:endParaRPr lang="en-US" dirty="0"/>
          </a:p>
        </p:txBody>
      </p:sp>
    </p:spTree>
    <p:extLst>
      <p:ext uri="{BB962C8B-B14F-4D97-AF65-F5344CB8AC3E}">
        <p14:creationId xmlns:p14="http://schemas.microsoft.com/office/powerpoint/2010/main" val="3553207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2271490"/>
          </a:xfrm>
        </p:spPr>
        <p:txBody>
          <a:bodyPr>
            <a:noAutofit/>
          </a:bodyPr>
          <a:lstStyle/>
          <a:p>
            <a:r>
              <a:rPr lang="en-US" dirty="0" smtClean="0"/>
              <a:t>Which of the following is NOT considered research misconduct?</a:t>
            </a:r>
            <a:endParaRPr lang="en-US" dirty="0"/>
          </a:p>
        </p:txBody>
      </p:sp>
      <p:sp>
        <p:nvSpPr>
          <p:cNvPr id="3" name="Content Placeholder 2"/>
          <p:cNvSpPr>
            <a:spLocks noGrp="1"/>
          </p:cNvSpPr>
          <p:nvPr>
            <p:ph idx="1"/>
          </p:nvPr>
        </p:nvSpPr>
        <p:spPr>
          <a:xfrm>
            <a:off x="1942415" y="3124200"/>
            <a:ext cx="6591985" cy="2787022"/>
          </a:xfrm>
        </p:spPr>
        <p:txBody>
          <a:bodyPr>
            <a:normAutofit/>
          </a:bodyPr>
          <a:lstStyle/>
          <a:p>
            <a:pPr marL="457200" indent="-457200">
              <a:buFont typeface="+mj-lt"/>
              <a:buAutoNum type="alphaUcPeriod"/>
            </a:pPr>
            <a:r>
              <a:rPr lang="en-US" sz="2400" dirty="0" smtClean="0"/>
              <a:t>Fabrication</a:t>
            </a:r>
            <a:r>
              <a:rPr lang="en-US" sz="2400" dirty="0"/>
              <a:t>		</a:t>
            </a:r>
            <a:endParaRPr lang="en-US" sz="2400" dirty="0" smtClean="0"/>
          </a:p>
          <a:p>
            <a:pPr marL="457200" indent="-457200">
              <a:buFont typeface="+mj-lt"/>
              <a:buAutoNum type="alphaUcPeriod"/>
            </a:pPr>
            <a:r>
              <a:rPr lang="en-US" sz="2400" dirty="0" smtClean="0"/>
              <a:t>Falsification</a:t>
            </a:r>
            <a:endParaRPr lang="en-US" sz="2400" dirty="0"/>
          </a:p>
          <a:p>
            <a:pPr marL="457200" indent="-457200">
              <a:buFont typeface="+mj-lt"/>
              <a:buAutoNum type="alphaUcPeriod"/>
            </a:pPr>
            <a:r>
              <a:rPr lang="en-US" sz="2400" dirty="0" smtClean="0"/>
              <a:t>Plagiarism</a:t>
            </a:r>
            <a:r>
              <a:rPr lang="en-US" sz="2400" dirty="0"/>
              <a:t>		</a:t>
            </a:r>
            <a:endParaRPr lang="en-US" sz="2400" dirty="0" smtClean="0"/>
          </a:p>
          <a:p>
            <a:pPr marL="457200" indent="-457200">
              <a:buFont typeface="+mj-lt"/>
              <a:buAutoNum type="alphaUcPeriod"/>
            </a:pPr>
            <a:r>
              <a:rPr lang="en-US" sz="2400" dirty="0" smtClean="0"/>
              <a:t>Misclassification</a:t>
            </a:r>
            <a:endParaRPr lang="en-US" sz="2400" dirty="0"/>
          </a:p>
          <a:p>
            <a:endParaRPr lang="en-US" dirty="0"/>
          </a:p>
        </p:txBody>
      </p:sp>
    </p:spTree>
    <p:extLst>
      <p:ext uri="{BB962C8B-B14F-4D97-AF65-F5344CB8AC3E}">
        <p14:creationId xmlns:p14="http://schemas.microsoft.com/office/powerpoint/2010/main" val="218770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Which of the following studies is an example of conflicts of interest?</a:t>
            </a:r>
            <a:r>
              <a:rPr lang="en-US" sz="2400" dirty="0"/>
              <a:t/>
            </a:r>
            <a:br>
              <a:rPr lang="en-US" sz="2400" dirty="0"/>
            </a:br>
            <a:endParaRPr lang="en-US" sz="2400" dirty="0"/>
          </a:p>
        </p:txBody>
      </p:sp>
      <p:sp>
        <p:nvSpPr>
          <p:cNvPr id="3" name="Content Placeholder 2"/>
          <p:cNvSpPr>
            <a:spLocks noGrp="1"/>
          </p:cNvSpPr>
          <p:nvPr>
            <p:ph idx="1"/>
          </p:nvPr>
        </p:nvSpPr>
        <p:spPr>
          <a:xfrm>
            <a:off x="1942415" y="2438400"/>
            <a:ext cx="6591985" cy="3472822"/>
          </a:xfrm>
        </p:spPr>
        <p:txBody>
          <a:bodyPr>
            <a:normAutofit/>
          </a:bodyPr>
          <a:lstStyle/>
          <a:p>
            <a:pPr marL="457200" indent="-457200">
              <a:buFont typeface="+mj-lt"/>
              <a:buAutoNum type="alphaUcPeriod"/>
            </a:pPr>
            <a:r>
              <a:rPr lang="en-US" sz="2400" dirty="0" smtClean="0"/>
              <a:t>Sugar study by </a:t>
            </a:r>
            <a:r>
              <a:rPr lang="en-US" sz="2400" dirty="0" err="1" smtClean="0"/>
              <a:t>Ancel</a:t>
            </a:r>
            <a:r>
              <a:rPr lang="en-US" sz="2400" dirty="0" smtClean="0"/>
              <a:t> Keys. </a:t>
            </a:r>
            <a:r>
              <a:rPr lang="en-US" sz="2400" dirty="0"/>
              <a:t>	</a:t>
            </a:r>
            <a:endParaRPr lang="en-US" sz="2400" dirty="0" smtClean="0"/>
          </a:p>
          <a:p>
            <a:pPr marL="457200" indent="-457200">
              <a:buFont typeface="+mj-lt"/>
              <a:buAutoNum type="alphaUcPeriod"/>
            </a:pPr>
            <a:r>
              <a:rPr lang="en-US" sz="2400" dirty="0" smtClean="0"/>
              <a:t>The relationship between autism and vaccine by Wakefield.</a:t>
            </a:r>
            <a:endParaRPr lang="en-US" sz="2400" dirty="0"/>
          </a:p>
          <a:p>
            <a:pPr marL="457200" indent="-457200">
              <a:buFont typeface="+mj-lt"/>
              <a:buAutoNum type="alphaUcPeriod"/>
            </a:pPr>
            <a:r>
              <a:rPr lang="en-US" sz="2400" dirty="0" smtClean="0"/>
              <a:t>Study of DNA structure by Watson and Crick</a:t>
            </a:r>
          </a:p>
          <a:p>
            <a:pPr marL="457200" indent="-457200">
              <a:buFont typeface="+mj-lt"/>
              <a:buAutoNum type="alphaUcPeriod"/>
            </a:pPr>
            <a:r>
              <a:rPr lang="en-US" sz="2400" dirty="0" smtClean="0"/>
              <a:t>Stanley Miller’s experiment</a:t>
            </a:r>
            <a:endParaRPr lang="en-US" sz="2400" dirty="0" smtClean="0"/>
          </a:p>
        </p:txBody>
      </p:sp>
    </p:spTree>
    <p:extLst>
      <p:ext uri="{BB962C8B-B14F-4D97-AF65-F5344CB8AC3E}">
        <p14:creationId xmlns:p14="http://schemas.microsoft.com/office/powerpoint/2010/main" val="356308715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249</TotalTime>
  <Words>284</Words>
  <Application>Microsoft Office PowerPoint</Application>
  <PresentationFormat>On-screen Show (4:3)</PresentationFormat>
  <Paragraphs>24</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Century Gothic</vt:lpstr>
      <vt:lpstr>Times New Roman</vt:lpstr>
      <vt:lpstr>Wingdings 3</vt:lpstr>
      <vt:lpstr>Wisp</vt:lpstr>
      <vt:lpstr>Week 1: Ungraded review questions</vt:lpstr>
      <vt:lpstr>Can you explain your answer?</vt:lpstr>
      <vt:lpstr>Real case: Mary found ten references from the library. In the entire paper she only made a direct quotation from each reference. Each original passage is put inside a pair of direct quotation marks. The professor turned down her paper, but Mary argued that she didn’t violate any academic honesty policy. Is she right?</vt:lpstr>
      <vt:lpstr>Real case: After the September 11 attack Professor Ward Churchill wrote an essay to declare that the 911 attack was an unavoidable consequence of unjust US foreign policies. He asserted that smallpox was intentionally spread to Native Americans as a tool of genocide. In 2005 the University of Colorado charged him of research misconduct (fabrication and falsification of history), and then fired him. Did U. of Colorado make the right decision? </vt:lpstr>
      <vt:lpstr>Which of the following is NOT considered research misconduct?</vt:lpstr>
      <vt:lpstr>Which of the following studies is an example of conflicts of interest?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Yu</cp:lastModifiedBy>
  <cp:revision>54</cp:revision>
  <cp:lastPrinted>1601-01-01T00:00:00Z</cp:lastPrinted>
  <dcterms:created xsi:type="dcterms:W3CDTF">2015-03-25T05:36:38Z</dcterms:created>
  <dcterms:modified xsi:type="dcterms:W3CDTF">2019-08-28T09:55:51Z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