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sldIdLst>
    <p:sldId id="256" r:id="rId3"/>
    <p:sldId id="263" r:id="rId4"/>
    <p:sldId id="264" r:id="rId5"/>
    <p:sldId id="273" r:id="rId6"/>
    <p:sldId id="262" r:id="rId7"/>
    <p:sldId id="274" r:id="rId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10" autoAdjust="0"/>
    <p:restoredTop sz="94660"/>
  </p:normalViewPr>
  <p:slideViewPr>
    <p:cSldViewPr>
      <p:cViewPr varScale="1">
        <p:scale>
          <a:sx n="95" d="100"/>
          <a:sy n="95" d="100"/>
        </p:scale>
        <p:origin x="94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Quantitative design: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Peter </a:t>
            </a:r>
            <a:r>
              <a:rPr lang="en-US" sz="2400" dirty="0" smtClean="0"/>
              <a:t>Pan recruited </a:t>
            </a:r>
            <a:r>
              <a:rPr lang="en-US" sz="2400" dirty="0"/>
              <a:t>20 students and then put their names into a container. He closed his eyes and blindly distributed the names into two other containers. He called the set on the right the treatment group and the other one the control group. This is an example of: </a:t>
            </a:r>
          </a:p>
        </p:txBody>
      </p:sp>
      <p:sp>
        <p:nvSpPr>
          <p:cNvPr id="3" name="Content Placeholder 2"/>
          <p:cNvSpPr>
            <a:spLocks noGrp="1"/>
          </p:cNvSpPr>
          <p:nvPr>
            <p:ph idx="1"/>
          </p:nvPr>
        </p:nvSpPr>
        <p:spPr>
          <a:xfrm>
            <a:off x="1942415" y="3505200"/>
            <a:ext cx="6591985" cy="2406022"/>
          </a:xfrm>
        </p:spPr>
        <p:txBody>
          <a:bodyPr>
            <a:normAutofit/>
          </a:bodyPr>
          <a:lstStyle/>
          <a:p>
            <a:pPr marL="457200" lvl="0" indent="-457200">
              <a:buFont typeface="+mj-lt"/>
              <a:buAutoNum type="alphaUcPeriod"/>
            </a:pPr>
            <a:r>
              <a:rPr lang="en-US" sz="2400" dirty="0"/>
              <a:t>Random sampling			</a:t>
            </a:r>
            <a:endParaRPr lang="en-US" sz="2400" dirty="0" smtClean="0"/>
          </a:p>
          <a:p>
            <a:pPr marL="457200" lvl="0" indent="-457200">
              <a:buFont typeface="+mj-lt"/>
              <a:buAutoNum type="alphaUcPeriod"/>
            </a:pPr>
            <a:r>
              <a:rPr lang="en-US" sz="2400" dirty="0" smtClean="0"/>
              <a:t>Randomization </a:t>
            </a:r>
            <a:endParaRPr lang="en-US" sz="2400" dirty="0"/>
          </a:p>
          <a:p>
            <a:pPr marL="457200" indent="-457200">
              <a:buFont typeface="+mj-lt"/>
              <a:buAutoNum type="alphaUcPeriod"/>
            </a:pPr>
            <a:r>
              <a:rPr lang="en-US" sz="2400" dirty="0"/>
              <a:t>Experimenter manipulation 		</a:t>
            </a:r>
            <a:endParaRPr lang="en-US" sz="2400" dirty="0" smtClean="0"/>
          </a:p>
          <a:p>
            <a:pPr marL="457200" indent="-457200">
              <a:buFont typeface="+mj-lt"/>
              <a:buAutoNum type="alphaUcPeriod"/>
            </a:pPr>
            <a:r>
              <a:rPr lang="en-US" sz="2400" dirty="0" smtClean="0"/>
              <a:t>Control </a:t>
            </a:r>
            <a:endParaRPr lang="en-US" dirty="0"/>
          </a:p>
        </p:txBody>
      </p:sp>
    </p:spTree>
    <p:extLst>
      <p:ext uri="{BB962C8B-B14F-4D97-AF65-F5344CB8AC3E}">
        <p14:creationId xmlns:p14="http://schemas.microsoft.com/office/powerpoint/2010/main" val="1637271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400" dirty="0" smtClean="0"/>
              <a:t>Jim Jones wanted </a:t>
            </a:r>
            <a:r>
              <a:rPr lang="en-US" sz="2400" dirty="0"/>
              <a:t>to make sure that every participant in his study could take the test without interference from variables that might create unfair results. Thus, every one used the same model of computer and took the test under the same lighting condition. This is an example of: </a:t>
            </a:r>
            <a:br>
              <a:rPr lang="en-US" sz="2400" dirty="0"/>
            </a:br>
            <a:endParaRPr lang="en-US" sz="2400" dirty="0"/>
          </a:p>
        </p:txBody>
      </p:sp>
      <p:sp>
        <p:nvSpPr>
          <p:cNvPr id="3" name="Content Placeholder 2"/>
          <p:cNvSpPr>
            <a:spLocks noGrp="1"/>
          </p:cNvSpPr>
          <p:nvPr>
            <p:ph idx="1"/>
          </p:nvPr>
        </p:nvSpPr>
        <p:spPr>
          <a:xfrm>
            <a:off x="1942415" y="3505200"/>
            <a:ext cx="6591985" cy="2406022"/>
          </a:xfrm>
        </p:spPr>
        <p:txBody>
          <a:bodyPr>
            <a:normAutofit/>
          </a:bodyPr>
          <a:lstStyle/>
          <a:p>
            <a:pPr marL="457200" lvl="0" indent="-457200">
              <a:buFont typeface="+mj-lt"/>
              <a:buAutoNum type="alphaUcPeriod"/>
            </a:pPr>
            <a:r>
              <a:rPr lang="en-US" sz="2400" dirty="0"/>
              <a:t>Randomization.		</a:t>
            </a:r>
          </a:p>
          <a:p>
            <a:pPr marL="457200" lvl="0" indent="-457200">
              <a:buFont typeface="+mj-lt"/>
              <a:buAutoNum type="alphaUcPeriod"/>
            </a:pPr>
            <a:r>
              <a:rPr lang="en-US" sz="2400" dirty="0" smtClean="0"/>
              <a:t>Experimenter manipulation.</a:t>
            </a:r>
            <a:endParaRPr lang="en-US" sz="2400" dirty="0"/>
          </a:p>
          <a:p>
            <a:pPr marL="457200" lvl="0" indent="-457200">
              <a:buFont typeface="+mj-lt"/>
              <a:buAutoNum type="alphaUcPeriod"/>
            </a:pPr>
            <a:r>
              <a:rPr lang="en-US" sz="2400" dirty="0" smtClean="0"/>
              <a:t>Experimenter control</a:t>
            </a:r>
          </a:p>
          <a:p>
            <a:pPr marL="457200" lvl="0" indent="-457200">
              <a:buFont typeface="+mj-lt"/>
              <a:buAutoNum type="alphaUcPeriod"/>
            </a:pPr>
            <a:r>
              <a:rPr lang="en-US" sz="2400" dirty="0" smtClean="0"/>
              <a:t>All </a:t>
            </a:r>
            <a:r>
              <a:rPr lang="en-US" sz="2400" dirty="0"/>
              <a:t>of </a:t>
            </a:r>
            <a:r>
              <a:rPr lang="en-US" sz="2400"/>
              <a:t>the </a:t>
            </a:r>
            <a:r>
              <a:rPr lang="en-US" sz="2400" smtClean="0"/>
              <a:t>above</a:t>
            </a:r>
            <a:endParaRPr lang="en-US" sz="2400" dirty="0"/>
          </a:p>
        </p:txBody>
      </p:sp>
    </p:spTree>
    <p:extLst>
      <p:ext uri="{BB962C8B-B14F-4D97-AF65-F5344CB8AC3E}">
        <p14:creationId xmlns:p14="http://schemas.microsoft.com/office/powerpoint/2010/main" val="645075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dirty="0" smtClean="0"/>
              <a:t>Dr. Lily Li </a:t>
            </a:r>
            <a:r>
              <a:rPr lang="en-US" sz="3200" smtClean="0"/>
              <a:t>announced her </a:t>
            </a:r>
            <a:r>
              <a:rPr lang="en-US" sz="3200" dirty="0" smtClean="0"/>
              <a:t>study in class and offered extra credit to students who participated in the study. </a:t>
            </a:r>
            <a:r>
              <a:rPr lang="en-US" sz="3200" dirty="0"/>
              <a:t>This is an example of: </a:t>
            </a:r>
            <a:br>
              <a:rPr lang="en-US" sz="3200" dirty="0"/>
            </a:br>
            <a:endParaRPr lang="en-US" sz="3200" dirty="0"/>
          </a:p>
        </p:txBody>
      </p:sp>
      <p:sp>
        <p:nvSpPr>
          <p:cNvPr id="3" name="Content Placeholder 2"/>
          <p:cNvSpPr>
            <a:spLocks noGrp="1"/>
          </p:cNvSpPr>
          <p:nvPr>
            <p:ph idx="1"/>
          </p:nvPr>
        </p:nvSpPr>
        <p:spPr>
          <a:xfrm>
            <a:off x="1942415" y="3505200"/>
            <a:ext cx="6591985" cy="2406022"/>
          </a:xfrm>
        </p:spPr>
        <p:txBody>
          <a:bodyPr>
            <a:normAutofit/>
          </a:bodyPr>
          <a:lstStyle/>
          <a:p>
            <a:pPr marL="457200" lvl="0" indent="-457200">
              <a:buFont typeface="+mj-lt"/>
              <a:buAutoNum type="alphaUcPeriod"/>
            </a:pPr>
            <a:r>
              <a:rPr lang="en-US" sz="2400" dirty="0"/>
              <a:t>Randomization.		</a:t>
            </a:r>
          </a:p>
          <a:p>
            <a:pPr marL="457200" lvl="0" indent="-457200">
              <a:buFont typeface="+mj-lt"/>
              <a:buAutoNum type="alphaUcPeriod"/>
            </a:pPr>
            <a:r>
              <a:rPr lang="en-US" sz="2400" dirty="0" smtClean="0"/>
              <a:t>Random sampling.</a:t>
            </a:r>
            <a:endParaRPr lang="en-US" sz="2400" dirty="0"/>
          </a:p>
          <a:p>
            <a:pPr marL="457200" lvl="0" indent="-457200">
              <a:buFont typeface="+mj-lt"/>
              <a:buAutoNum type="alphaUcPeriod"/>
            </a:pPr>
            <a:r>
              <a:rPr lang="en-US" sz="2400" dirty="0" smtClean="0"/>
              <a:t>Convenience sampling</a:t>
            </a:r>
          </a:p>
          <a:p>
            <a:pPr marL="457200" lvl="0" indent="-457200">
              <a:buFont typeface="+mj-lt"/>
              <a:buAutoNum type="alphaUcPeriod"/>
            </a:pPr>
            <a:r>
              <a:rPr lang="en-US" sz="2400" dirty="0" smtClean="0"/>
              <a:t>All </a:t>
            </a:r>
            <a:r>
              <a:rPr lang="en-US" sz="2400" dirty="0"/>
              <a:t>of the </a:t>
            </a:r>
            <a:r>
              <a:rPr lang="en-US" sz="2400" dirty="0" smtClean="0"/>
              <a:t>above</a:t>
            </a:r>
            <a:endParaRPr lang="en-US" sz="2400" dirty="0"/>
          </a:p>
        </p:txBody>
      </p:sp>
    </p:spTree>
    <p:extLst>
      <p:ext uri="{BB962C8B-B14F-4D97-AF65-F5344CB8AC3E}">
        <p14:creationId xmlns:p14="http://schemas.microsoft.com/office/powerpoint/2010/main" val="1692976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347690"/>
          </a:xfrm>
        </p:spPr>
        <p:txBody>
          <a:bodyPr>
            <a:noAutofit/>
          </a:bodyPr>
          <a:lstStyle/>
          <a:p>
            <a:pPr lvl="0"/>
            <a:r>
              <a:rPr lang="en-US" sz="2800" dirty="0" smtClean="0"/>
              <a:t>Peter, Paul, and Mary </a:t>
            </a:r>
            <a:r>
              <a:rPr lang="en-US" sz="2800" dirty="0"/>
              <a:t>downloaded the test scores of Program of International Student Assessment (PISA) and compared test performance between the US and the UK students. This is an example of:</a:t>
            </a:r>
          </a:p>
        </p:txBody>
      </p:sp>
      <p:sp>
        <p:nvSpPr>
          <p:cNvPr id="3" name="Content Placeholder 2"/>
          <p:cNvSpPr>
            <a:spLocks noGrp="1"/>
          </p:cNvSpPr>
          <p:nvPr>
            <p:ph idx="1"/>
          </p:nvPr>
        </p:nvSpPr>
        <p:spPr>
          <a:xfrm>
            <a:off x="1942415" y="3962400"/>
            <a:ext cx="6591985" cy="2329822"/>
          </a:xfrm>
        </p:spPr>
        <p:txBody>
          <a:bodyPr>
            <a:normAutofit/>
          </a:bodyPr>
          <a:lstStyle/>
          <a:p>
            <a:pPr marL="457200" lvl="0" indent="-457200">
              <a:buFont typeface="+mj-lt"/>
              <a:buAutoNum type="alphaUcPeriod"/>
            </a:pPr>
            <a:r>
              <a:rPr lang="en-US" sz="2400" dirty="0" smtClean="0"/>
              <a:t>Archival </a:t>
            </a:r>
            <a:r>
              <a:rPr lang="en-US" sz="2400" dirty="0"/>
              <a:t>research. 		</a:t>
            </a:r>
          </a:p>
          <a:p>
            <a:pPr marL="457200" lvl="0" indent="-457200">
              <a:buFont typeface="+mj-lt"/>
              <a:buAutoNum type="alphaUcPeriod"/>
            </a:pPr>
            <a:r>
              <a:rPr lang="en-US" sz="2400" dirty="0" smtClean="0"/>
              <a:t>Experiment</a:t>
            </a:r>
            <a:endParaRPr lang="en-US" sz="2400" dirty="0"/>
          </a:p>
          <a:p>
            <a:pPr marL="457200" indent="-457200">
              <a:buFont typeface="+mj-lt"/>
              <a:buAutoNum type="alphaUcPeriod"/>
            </a:pPr>
            <a:r>
              <a:rPr lang="en-US" sz="2400" dirty="0" smtClean="0"/>
              <a:t>Survey </a:t>
            </a:r>
            <a:r>
              <a:rPr lang="en-US" sz="2400" dirty="0"/>
              <a:t>research		</a:t>
            </a:r>
          </a:p>
          <a:p>
            <a:pPr marL="457200" indent="-457200">
              <a:buFont typeface="+mj-lt"/>
              <a:buAutoNum type="alphaUcPeriod"/>
            </a:pPr>
            <a:r>
              <a:rPr lang="en-US" sz="2400" dirty="0" smtClean="0"/>
              <a:t>Quasi</a:t>
            </a:r>
            <a:r>
              <a:rPr lang="en-US" sz="2400" dirty="0"/>
              <a:t>-experiment</a:t>
            </a:r>
          </a:p>
          <a:p>
            <a:endParaRPr lang="en-US" dirty="0"/>
          </a:p>
        </p:txBody>
      </p:sp>
    </p:spTree>
    <p:extLst>
      <p:ext uri="{BB962C8B-B14F-4D97-AF65-F5344CB8AC3E}">
        <p14:creationId xmlns:p14="http://schemas.microsoft.com/office/powerpoint/2010/main" val="419099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6705600" cy="2667000"/>
          </a:xfrm>
        </p:spPr>
        <p:txBody>
          <a:bodyPr>
            <a:noAutofit/>
          </a:bodyPr>
          <a:lstStyle/>
          <a:p>
            <a:r>
              <a:rPr lang="en-US" sz="2800" dirty="0"/>
              <a:t>In the US some states legalize marijuana and some don’t. </a:t>
            </a:r>
            <a:r>
              <a:rPr lang="en-US" sz="2800" dirty="0" smtClean="0"/>
              <a:t>Dr. Rolla Joint </a:t>
            </a:r>
            <a:r>
              <a:rPr lang="en-US" sz="2800" dirty="0"/>
              <a:t>conducted a study to investigate whether states legalizing marijuana had </a:t>
            </a:r>
            <a:r>
              <a:rPr lang="en-US" sz="2800"/>
              <a:t>a </a:t>
            </a:r>
            <a:r>
              <a:rPr lang="en-US" sz="2800" smtClean="0"/>
              <a:t>lower </a:t>
            </a:r>
            <a:r>
              <a:rPr lang="en-US" sz="2800" dirty="0"/>
              <a:t>crime rate related to drug use. This is an example of: </a:t>
            </a:r>
          </a:p>
        </p:txBody>
      </p:sp>
      <p:sp>
        <p:nvSpPr>
          <p:cNvPr id="3" name="Content Placeholder 2"/>
          <p:cNvSpPr>
            <a:spLocks noGrp="1"/>
          </p:cNvSpPr>
          <p:nvPr>
            <p:ph idx="1"/>
          </p:nvPr>
        </p:nvSpPr>
        <p:spPr>
          <a:xfrm>
            <a:off x="1524000" y="4038600"/>
            <a:ext cx="6934200" cy="2286000"/>
          </a:xfrm>
        </p:spPr>
        <p:txBody>
          <a:bodyPr>
            <a:normAutofit/>
          </a:bodyPr>
          <a:lstStyle/>
          <a:p>
            <a:pPr marL="514350" indent="-514350">
              <a:buFont typeface="+mj-lt"/>
              <a:buAutoNum type="alphaUcPeriod"/>
            </a:pPr>
            <a:r>
              <a:rPr lang="en-US" sz="2800" dirty="0" smtClean="0"/>
              <a:t>Experiment</a:t>
            </a:r>
            <a:endParaRPr lang="en-US" sz="2800" dirty="0"/>
          </a:p>
          <a:p>
            <a:pPr marL="514350" indent="-514350">
              <a:buFont typeface="+mj-lt"/>
              <a:buAutoNum type="alphaUcPeriod"/>
            </a:pPr>
            <a:r>
              <a:rPr lang="en-US" sz="2800" dirty="0" smtClean="0"/>
              <a:t>Quasi</a:t>
            </a:r>
            <a:r>
              <a:rPr lang="en-US" sz="2800" dirty="0"/>
              <a:t>-</a:t>
            </a:r>
            <a:r>
              <a:rPr lang="en-US" sz="2800" dirty="0" smtClean="0"/>
              <a:t>experiment</a:t>
            </a:r>
          </a:p>
          <a:p>
            <a:pPr marL="514350" indent="-514350">
              <a:buFont typeface="+mj-lt"/>
              <a:buAutoNum type="alphaUcPeriod"/>
            </a:pPr>
            <a:r>
              <a:rPr lang="en-US" sz="2800" dirty="0" smtClean="0"/>
              <a:t>Natural experiment</a:t>
            </a:r>
          </a:p>
          <a:p>
            <a:pPr marL="514350" indent="-514350">
              <a:buFont typeface="+mj-lt"/>
              <a:buAutoNum type="alphaUcPeriod"/>
            </a:pPr>
            <a:r>
              <a:rPr lang="en-US" sz="2800" dirty="0" smtClean="0"/>
              <a:t>Case</a:t>
            </a:r>
            <a:r>
              <a:rPr lang="en-US" sz="2800" dirty="0"/>
              <a:t>-control study </a:t>
            </a:r>
          </a:p>
        </p:txBody>
      </p:sp>
    </p:spTree>
    <p:extLst>
      <p:ext uri="{BB962C8B-B14F-4D97-AF65-F5344CB8AC3E}">
        <p14:creationId xmlns:p14="http://schemas.microsoft.com/office/powerpoint/2010/main" val="110027584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201</TotalTime>
  <Words>229</Words>
  <Application>Microsoft Macintosh PowerPoint</Application>
  <PresentationFormat>On-screen Show (4:3)</PresentationFormat>
  <Paragraphs>26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Century Gothic</vt:lpstr>
      <vt:lpstr>Times New Roman</vt:lpstr>
      <vt:lpstr>Wingdings 3</vt:lpstr>
      <vt:lpstr>Arial</vt:lpstr>
      <vt:lpstr>Wisp</vt:lpstr>
      <vt:lpstr>Quantitative design: Ungraded review questions</vt:lpstr>
      <vt:lpstr>Peter Pan recruited 20 students and then put their names into a container. He closed his eyes and blindly distributed the names into two other containers. He called the set on the right the treatment group and the other one the control group. This is an example of: </vt:lpstr>
      <vt:lpstr>Jim Jones wanted to make sure that every participant in his study could take the test without interference from variables that might create unfair results. Thus, every one used the same model of computer and took the test under the same lighting condition. This is an example of:  </vt:lpstr>
      <vt:lpstr>Dr. Lily Li announced her study in class and offered extra credit to students who participated in the study. This is an example of:  </vt:lpstr>
      <vt:lpstr>Peter, Paul, and Mary downloaded the test scores of Program of International Student Assessment (PISA) and compared test performance between the US and the UK students. This is an example of:</vt:lpstr>
      <vt:lpstr>In the US some states legalize marijuana and some don’t. Dr. Rolla Joint conducted a study to investigate whether states legalizing marijuana had a lower crime rate related to drug use. This is an example of: </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Microsoft Office User</cp:lastModifiedBy>
  <cp:revision>51</cp:revision>
  <cp:lastPrinted>1601-01-01T00:00:00Z</cp:lastPrinted>
  <dcterms:created xsi:type="dcterms:W3CDTF">2015-03-25T05:36:38Z</dcterms:created>
  <dcterms:modified xsi:type="dcterms:W3CDTF">2019-01-17T20:15:43Z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