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sldIdLst>
    <p:sldId id="256" r:id="rId3"/>
    <p:sldId id="276" r:id="rId4"/>
    <p:sldId id="273" r:id="rId5"/>
    <p:sldId id="258" r:id="rId6"/>
    <p:sldId id="275" r:id="rId7"/>
    <p:sldId id="277" r:id="rId8"/>
    <p:sldId id="278" r:id="rId9"/>
    <p:sldId id="279"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1" autoAdjust="0"/>
    <p:restoredTop sz="94660"/>
  </p:normalViewPr>
  <p:slideViewPr>
    <p:cSldViewPr>
      <p:cViewPr varScale="1">
        <p:scale>
          <a:sx n="90" d="100"/>
          <a:sy n="90" d="100"/>
        </p:scale>
        <p:origin x="76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Quantitative design: Ungraded review questions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2590800"/>
          </a:xfrm>
        </p:spPr>
        <p:txBody>
          <a:bodyPr>
            <a:noAutofit/>
          </a:bodyPr>
          <a:lstStyle/>
          <a:p>
            <a:r>
              <a:rPr lang="en-US" sz="2400" dirty="0" smtClean="0"/>
              <a:t>Mary Mei conducted a longitudinal study by following cohorts from 2001 to 2008. She implemented a new math program at Grade 4 and monitor student progress until Grade 10. What is/are the possible threat(s) against internal validity of this study? </a:t>
            </a:r>
            <a:endParaRPr lang="en-US" sz="2400" dirty="0"/>
          </a:p>
        </p:txBody>
      </p:sp>
      <p:sp>
        <p:nvSpPr>
          <p:cNvPr id="3" name="Content Placeholder 2"/>
          <p:cNvSpPr>
            <a:spLocks noGrp="1"/>
          </p:cNvSpPr>
          <p:nvPr>
            <p:ph idx="1"/>
          </p:nvPr>
        </p:nvSpPr>
        <p:spPr>
          <a:xfrm>
            <a:off x="1752600" y="3733800"/>
            <a:ext cx="6591985" cy="2558422"/>
          </a:xfrm>
        </p:spPr>
        <p:txBody>
          <a:bodyPr>
            <a:normAutofit/>
          </a:bodyPr>
          <a:lstStyle/>
          <a:p>
            <a:pPr marL="514350" indent="-514350">
              <a:buFont typeface="+mj-lt"/>
              <a:buAutoNum type="alphaUcPeriod"/>
            </a:pPr>
            <a:r>
              <a:rPr lang="en-US" sz="2400" dirty="0" smtClean="0"/>
              <a:t>History.</a:t>
            </a:r>
          </a:p>
          <a:p>
            <a:pPr marL="514350" indent="-514350">
              <a:buFont typeface="+mj-lt"/>
              <a:buAutoNum type="alphaUcPeriod"/>
            </a:pPr>
            <a:r>
              <a:rPr lang="en-US" sz="2400" dirty="0" smtClean="0"/>
              <a:t>Maturation. </a:t>
            </a:r>
          </a:p>
          <a:p>
            <a:pPr marL="514350" indent="-514350">
              <a:buFont typeface="+mj-lt"/>
              <a:buAutoNum type="alphaUcPeriod"/>
            </a:pPr>
            <a:r>
              <a:rPr lang="en-US" sz="2400" dirty="0" smtClean="0"/>
              <a:t>Regression to the mean.</a:t>
            </a:r>
          </a:p>
          <a:p>
            <a:pPr marL="514350" indent="-514350">
              <a:buFont typeface="+mj-lt"/>
              <a:buAutoNum type="alphaUcPeriod"/>
            </a:pPr>
            <a:r>
              <a:rPr lang="en-US" sz="2400" dirty="0" smtClean="0"/>
              <a:t>All of the above</a:t>
            </a:r>
          </a:p>
        </p:txBody>
      </p:sp>
    </p:spTree>
    <p:extLst>
      <p:ext uri="{BB962C8B-B14F-4D97-AF65-F5344CB8AC3E}">
        <p14:creationId xmlns:p14="http://schemas.microsoft.com/office/powerpoint/2010/main" val="1336630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7238999" cy="1280890"/>
          </a:xfrm>
        </p:spPr>
        <p:txBody>
          <a:bodyPr>
            <a:noAutofit/>
          </a:bodyPr>
          <a:lstStyle/>
          <a:p>
            <a:r>
              <a:rPr lang="en-US" sz="2400" dirty="0" smtClean="0"/>
              <a:t>Sue Yu recruited 100 youths from a church by convenience sampling, and then introduced a 6-month discipleship program to them. She compared the pretest and the posttest scores of spirituality to investigate whether the program could make a difference. Assume that the spirituality scale is good (reliable and valid), what is/are the possible threat(s) against internal validity of this study?</a:t>
            </a:r>
            <a:endParaRPr lang="en-US" sz="2400" dirty="0"/>
          </a:p>
        </p:txBody>
      </p:sp>
      <p:sp>
        <p:nvSpPr>
          <p:cNvPr id="3" name="Content Placeholder 2"/>
          <p:cNvSpPr>
            <a:spLocks noGrp="1"/>
          </p:cNvSpPr>
          <p:nvPr>
            <p:ph idx="1"/>
          </p:nvPr>
        </p:nvSpPr>
        <p:spPr>
          <a:xfrm>
            <a:off x="1600201" y="4343400"/>
            <a:ext cx="6934200" cy="2253622"/>
          </a:xfrm>
        </p:spPr>
        <p:txBody>
          <a:bodyPr>
            <a:normAutofit/>
          </a:bodyPr>
          <a:lstStyle/>
          <a:p>
            <a:pPr marL="457200" indent="-457200">
              <a:buFont typeface="+mj-lt"/>
              <a:buAutoNum type="alphaUcPeriod"/>
            </a:pPr>
            <a:r>
              <a:rPr lang="en-US" sz="2400" dirty="0" smtClean="0"/>
              <a:t>Selection of subjects (sampling bias)</a:t>
            </a:r>
            <a:r>
              <a:rPr lang="en-US" sz="2400" dirty="0"/>
              <a:t>		</a:t>
            </a:r>
            <a:endParaRPr lang="en-US" sz="2400" dirty="0" smtClean="0"/>
          </a:p>
          <a:p>
            <a:pPr marL="457200" indent="-457200">
              <a:buFont typeface="+mj-lt"/>
              <a:buAutoNum type="alphaUcPeriod"/>
            </a:pPr>
            <a:r>
              <a:rPr lang="en-US" sz="2400" dirty="0" smtClean="0"/>
              <a:t>Mortality (drop out).</a:t>
            </a:r>
            <a:endParaRPr lang="en-US" sz="2400" dirty="0"/>
          </a:p>
          <a:p>
            <a:pPr marL="457200" indent="-457200">
              <a:buFont typeface="+mj-lt"/>
              <a:buAutoNum type="alphaUcPeriod"/>
            </a:pPr>
            <a:r>
              <a:rPr lang="en-US" sz="2400" dirty="0" smtClean="0"/>
              <a:t>Testing effect</a:t>
            </a:r>
            <a:r>
              <a:rPr lang="en-US" sz="2400" dirty="0"/>
              <a:t>	</a:t>
            </a:r>
            <a:endParaRPr lang="en-US" sz="2400" dirty="0" smtClean="0"/>
          </a:p>
          <a:p>
            <a:pPr marL="457200" indent="-457200">
              <a:buFont typeface="+mj-lt"/>
              <a:buAutoNum type="alphaUcPeriod"/>
            </a:pPr>
            <a:r>
              <a:rPr lang="en-US" sz="2400" dirty="0" smtClean="0"/>
              <a:t>All of the above</a:t>
            </a:r>
            <a:endParaRPr lang="en-US" sz="2400" dirty="0"/>
          </a:p>
          <a:p>
            <a:endParaRPr lang="en-US" dirty="0"/>
          </a:p>
        </p:txBody>
      </p:sp>
    </p:spTree>
    <p:extLst>
      <p:ext uri="{BB962C8B-B14F-4D97-AF65-F5344CB8AC3E}">
        <p14:creationId xmlns:p14="http://schemas.microsoft.com/office/powerpoint/2010/main" val="355320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Dr. Digging Grave ran an experiment by assigning the students into two groups. The control group used the regular curriculum whereas the treatment group adopted a new one used by the honor program. What is/are the potential problem(s) in this study?</a:t>
            </a:r>
            <a:endParaRPr lang="en-US" sz="2400" dirty="0"/>
          </a:p>
        </p:txBody>
      </p:sp>
      <p:sp>
        <p:nvSpPr>
          <p:cNvPr id="3" name="Content Placeholder 2"/>
          <p:cNvSpPr>
            <a:spLocks noGrp="1"/>
          </p:cNvSpPr>
          <p:nvPr>
            <p:ph idx="1"/>
          </p:nvPr>
        </p:nvSpPr>
        <p:spPr>
          <a:xfrm>
            <a:off x="1942415" y="3505200"/>
            <a:ext cx="6591985" cy="2406022"/>
          </a:xfrm>
        </p:spPr>
        <p:txBody>
          <a:bodyPr>
            <a:normAutofit/>
          </a:bodyPr>
          <a:lstStyle/>
          <a:p>
            <a:pPr marL="457200" indent="-457200">
              <a:buFont typeface="+mj-lt"/>
              <a:buAutoNum type="alphaUcPeriod"/>
            </a:pPr>
            <a:r>
              <a:rPr lang="en-US" sz="2400" dirty="0" smtClean="0"/>
              <a:t>John Henry effect</a:t>
            </a:r>
            <a:r>
              <a:rPr lang="en-US" sz="2400" dirty="0"/>
              <a:t>		</a:t>
            </a:r>
            <a:endParaRPr lang="en-US" sz="2400" dirty="0" smtClean="0"/>
          </a:p>
          <a:p>
            <a:pPr marL="457200" indent="-457200">
              <a:buFont typeface="+mj-lt"/>
              <a:buAutoNum type="alphaUcPeriod"/>
            </a:pPr>
            <a:r>
              <a:rPr lang="en-US" sz="2400" dirty="0" smtClean="0"/>
              <a:t>The control is not comparable to the treatment. </a:t>
            </a:r>
            <a:endParaRPr lang="en-US" sz="2400" dirty="0"/>
          </a:p>
          <a:p>
            <a:pPr marL="457200" indent="-457200">
              <a:buFont typeface="+mj-lt"/>
              <a:buAutoNum type="alphaUcPeriod"/>
            </a:pPr>
            <a:r>
              <a:rPr lang="en-US" sz="2400" dirty="0" smtClean="0"/>
              <a:t>What Dr. Grave did is unethical. </a:t>
            </a:r>
            <a:r>
              <a:rPr lang="en-US" sz="2400" dirty="0"/>
              <a:t>		</a:t>
            </a:r>
            <a:endParaRPr lang="en-US" sz="2400" dirty="0" smtClean="0"/>
          </a:p>
          <a:p>
            <a:pPr marL="457200" indent="-457200">
              <a:buFont typeface="+mj-lt"/>
              <a:buAutoNum type="alphaUcPeriod"/>
            </a:pPr>
            <a:r>
              <a:rPr lang="en-US" sz="2400" dirty="0" smtClean="0"/>
              <a:t>All </a:t>
            </a:r>
            <a:r>
              <a:rPr lang="en-US" sz="2400" dirty="0"/>
              <a:t>of </a:t>
            </a:r>
            <a:r>
              <a:rPr lang="en-US" sz="2400" dirty="0" smtClean="0"/>
              <a:t>the above</a:t>
            </a:r>
            <a:endParaRPr lang="en-US" sz="2400"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Dr. Donald Doug randomly assigned students into two groups. In the treatment group the participants watched a multimedia tutorial on statistics. Dr. Doug wants to know whether using multimedia could enhance test performance in statistics. What is/are the potential threat(s) against external validity of this study?</a:t>
            </a:r>
            <a:r>
              <a:rPr lang="en-US" sz="2400" dirty="0"/>
              <a:t/>
            </a:r>
            <a:br>
              <a:rPr lang="en-US" sz="2400" dirty="0"/>
            </a:br>
            <a:endParaRPr lang="en-US" sz="2400" dirty="0"/>
          </a:p>
        </p:txBody>
      </p:sp>
      <p:sp>
        <p:nvSpPr>
          <p:cNvPr id="3" name="Content Placeholder 2"/>
          <p:cNvSpPr>
            <a:spLocks noGrp="1"/>
          </p:cNvSpPr>
          <p:nvPr>
            <p:ph idx="1"/>
          </p:nvPr>
        </p:nvSpPr>
        <p:spPr>
          <a:xfrm>
            <a:off x="1942415" y="3962400"/>
            <a:ext cx="6591985" cy="1948822"/>
          </a:xfrm>
        </p:spPr>
        <p:txBody>
          <a:bodyPr>
            <a:normAutofit/>
          </a:bodyPr>
          <a:lstStyle/>
          <a:p>
            <a:pPr>
              <a:buFont typeface="+mj-lt"/>
              <a:buAutoNum type="alphaUcPeriod"/>
            </a:pPr>
            <a:r>
              <a:rPr lang="en-US" sz="2400" dirty="0" smtClean="0"/>
              <a:t>Multiple treatment interference</a:t>
            </a:r>
          </a:p>
          <a:p>
            <a:pPr>
              <a:buFont typeface="+mj-lt"/>
              <a:buAutoNum type="alphaUcPeriod"/>
            </a:pPr>
            <a:r>
              <a:rPr lang="en-US" sz="2400" dirty="0" smtClean="0"/>
              <a:t>John Henry effect</a:t>
            </a:r>
          </a:p>
          <a:p>
            <a:pPr>
              <a:buFont typeface="+mj-lt"/>
              <a:buAutoNum type="alphaUcPeriod"/>
            </a:pPr>
            <a:r>
              <a:rPr lang="en-US" sz="2400" dirty="0" smtClean="0"/>
              <a:t>Selection bias</a:t>
            </a:r>
          </a:p>
          <a:p>
            <a:pPr>
              <a:buFont typeface="+mj-lt"/>
              <a:buAutoNum type="alphaUcPeriod"/>
            </a:pPr>
            <a:r>
              <a:rPr lang="en-US" sz="2400" dirty="0" smtClean="0"/>
              <a:t>All of the above</a:t>
            </a:r>
          </a:p>
          <a:p>
            <a:pPr>
              <a:buFont typeface="+mj-lt"/>
              <a:buAutoNum type="alphaUcPeriod"/>
            </a:pPr>
            <a:endParaRPr lang="en-US" sz="2000" dirty="0" smtClean="0"/>
          </a:p>
          <a:p>
            <a:pPr>
              <a:buFont typeface="+mj-lt"/>
              <a:buAutoNum type="alphaUcPeriod"/>
            </a:pPr>
            <a:endParaRPr lang="en-US" dirty="0" smtClean="0"/>
          </a:p>
          <a:p>
            <a:endParaRPr lang="en-US" dirty="0"/>
          </a:p>
        </p:txBody>
      </p:sp>
    </p:spTree>
    <p:extLst>
      <p:ext uri="{BB962C8B-B14F-4D97-AF65-F5344CB8AC3E}">
        <p14:creationId xmlns:p14="http://schemas.microsoft.com/office/powerpoint/2010/main" val="3563087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In research design we need to be proactive by anticipating the potential threats against the validity of the study. This is in </a:t>
            </a:r>
            <a:r>
              <a:rPr lang="en-US" sz="2800" smtClean="0"/>
              <a:t>alignment with </a:t>
            </a:r>
            <a:r>
              <a:rPr lang="en-US" sz="2800" dirty="0" smtClean="0"/>
              <a:t>which criterion of research design?</a:t>
            </a:r>
            <a:endParaRPr lang="en-US" sz="2800" dirty="0"/>
          </a:p>
        </p:txBody>
      </p:sp>
      <p:sp>
        <p:nvSpPr>
          <p:cNvPr id="3" name="Content Placeholder 2"/>
          <p:cNvSpPr>
            <a:spLocks noGrp="1"/>
          </p:cNvSpPr>
          <p:nvPr>
            <p:ph idx="1"/>
          </p:nvPr>
        </p:nvSpPr>
        <p:spPr>
          <a:xfrm>
            <a:off x="1942415" y="2971800"/>
            <a:ext cx="6591985" cy="2939422"/>
          </a:xfrm>
        </p:spPr>
        <p:txBody>
          <a:bodyPr>
            <a:normAutofit/>
          </a:bodyPr>
          <a:lstStyle/>
          <a:p>
            <a:pPr marL="514350" indent="-514350">
              <a:buFont typeface="+mj-lt"/>
              <a:buAutoNum type="alphaUcPeriod"/>
            </a:pPr>
            <a:r>
              <a:rPr lang="en-US" sz="2800" dirty="0" smtClean="0"/>
              <a:t>Completeness</a:t>
            </a:r>
          </a:p>
          <a:p>
            <a:pPr marL="514350" indent="-514350">
              <a:buFont typeface="+mj-lt"/>
              <a:buAutoNum type="alphaUcPeriod"/>
            </a:pPr>
            <a:r>
              <a:rPr lang="en-US" sz="2800" dirty="0" smtClean="0"/>
              <a:t>Efficiency</a:t>
            </a:r>
          </a:p>
          <a:p>
            <a:pPr marL="514350" indent="-514350">
              <a:buFont typeface="+mj-lt"/>
              <a:buAutoNum type="alphaUcPeriod"/>
            </a:pPr>
            <a:r>
              <a:rPr lang="en-US" sz="2800" dirty="0" smtClean="0"/>
              <a:t>Insight</a:t>
            </a:r>
          </a:p>
          <a:p>
            <a:pPr marL="514350" indent="-514350">
              <a:buFont typeface="+mj-lt"/>
              <a:buAutoNum type="alphaUcPeriod"/>
            </a:pPr>
            <a:r>
              <a:rPr lang="en-US" sz="2800" dirty="0" smtClean="0"/>
              <a:t>All of the above</a:t>
            </a:r>
            <a:endParaRPr lang="en-US" sz="2800" dirty="0"/>
          </a:p>
        </p:txBody>
      </p:sp>
    </p:spTree>
    <p:extLst>
      <p:ext uri="{BB962C8B-B14F-4D97-AF65-F5344CB8AC3E}">
        <p14:creationId xmlns:p14="http://schemas.microsoft.com/office/powerpoint/2010/main" val="102263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7239000" cy="3352800"/>
          </a:xfrm>
        </p:spPr>
        <p:txBody>
          <a:bodyPr>
            <a:noAutofit/>
          </a:bodyPr>
          <a:lstStyle/>
          <a:p>
            <a:r>
              <a:rPr lang="en-US" sz="2400" dirty="0"/>
              <a:t>In a study Dr. Penny Wise tried to find out whether Windows users or Mac users could score better in a test of computer literacy.  When some participants were taking the test, Dr. Penny walked around the test center to observe how students use their computers. Sometime she even looked over the shoulder of the student. What is likely to happen (Choose the best answer)?</a:t>
            </a:r>
            <a:endParaRPr lang="en-US" sz="2400" dirty="0"/>
          </a:p>
        </p:txBody>
      </p:sp>
      <p:sp>
        <p:nvSpPr>
          <p:cNvPr id="3" name="Content Placeholder 2"/>
          <p:cNvSpPr>
            <a:spLocks noGrp="1"/>
          </p:cNvSpPr>
          <p:nvPr>
            <p:ph idx="1"/>
          </p:nvPr>
        </p:nvSpPr>
        <p:spPr>
          <a:xfrm>
            <a:off x="1476153" y="4191000"/>
            <a:ext cx="6591985" cy="2057400"/>
          </a:xfrm>
        </p:spPr>
        <p:txBody>
          <a:bodyPr>
            <a:normAutofit/>
          </a:bodyPr>
          <a:lstStyle/>
          <a:p>
            <a:pPr marL="514350" indent="-514350">
              <a:buFont typeface="+mj-lt"/>
              <a:buAutoNum type="alphaUcPeriod"/>
            </a:pPr>
            <a:r>
              <a:rPr lang="en-US" sz="2400" dirty="0"/>
              <a:t>John Henry </a:t>
            </a:r>
            <a:r>
              <a:rPr lang="en-US" sz="2400" dirty="0" smtClean="0"/>
              <a:t>effect</a:t>
            </a:r>
          </a:p>
          <a:p>
            <a:pPr marL="514350" indent="-514350">
              <a:buFont typeface="+mj-lt"/>
              <a:buAutoNum type="alphaUcPeriod"/>
            </a:pPr>
            <a:r>
              <a:rPr lang="en-US" sz="2400" dirty="0"/>
              <a:t>Rosenthal’s </a:t>
            </a:r>
            <a:r>
              <a:rPr lang="en-US" sz="2400" dirty="0" smtClean="0"/>
              <a:t>effect</a:t>
            </a:r>
          </a:p>
          <a:p>
            <a:pPr marL="514350" indent="-514350">
              <a:buFont typeface="+mj-lt"/>
              <a:buAutoNum type="alphaUcPeriod"/>
            </a:pPr>
            <a:r>
              <a:rPr lang="en-US" sz="2400" dirty="0"/>
              <a:t>Pygmalion </a:t>
            </a:r>
            <a:r>
              <a:rPr lang="en-US" sz="2400" dirty="0" smtClean="0"/>
              <a:t>Effect</a:t>
            </a:r>
          </a:p>
          <a:p>
            <a:pPr marL="514350" indent="-514350">
              <a:buFont typeface="+mj-lt"/>
              <a:buAutoNum type="alphaUcPeriod"/>
            </a:pPr>
            <a:r>
              <a:rPr lang="en-US" sz="2400" dirty="0"/>
              <a:t>Hawthorne effect</a:t>
            </a:r>
            <a:endParaRPr lang="en-US" sz="2400" dirty="0"/>
          </a:p>
        </p:txBody>
      </p:sp>
    </p:spTree>
    <p:extLst>
      <p:ext uri="{BB962C8B-B14F-4D97-AF65-F5344CB8AC3E}">
        <p14:creationId xmlns:p14="http://schemas.microsoft.com/office/powerpoint/2010/main" val="2510608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7239000" cy="3352800"/>
          </a:xfrm>
        </p:spPr>
        <p:txBody>
          <a:bodyPr>
            <a:noAutofit/>
          </a:bodyPr>
          <a:lstStyle/>
          <a:p>
            <a:r>
              <a:rPr lang="en-US" sz="2400" dirty="0"/>
              <a:t>In an experiment Dr.  Art Major hoped to confirm his conjecture that his new math class could improve critical thinking. When he gave the assignment to the treatment group, he encouraged his students by saying: "I believe in you," "You can do it," "You are special," "You are smart," "You will be a successful student," and "You are the best of the best." But he said nothing to the control group. What is likely to happen (choose the best answer)?</a:t>
            </a:r>
            <a:endParaRPr lang="en-US" sz="2400" dirty="0"/>
          </a:p>
        </p:txBody>
      </p:sp>
      <p:sp>
        <p:nvSpPr>
          <p:cNvPr id="3" name="Content Placeholder 2"/>
          <p:cNvSpPr>
            <a:spLocks noGrp="1"/>
          </p:cNvSpPr>
          <p:nvPr>
            <p:ph idx="1"/>
          </p:nvPr>
        </p:nvSpPr>
        <p:spPr>
          <a:xfrm>
            <a:off x="1524000" y="4343400"/>
            <a:ext cx="6591985" cy="2057400"/>
          </a:xfrm>
        </p:spPr>
        <p:txBody>
          <a:bodyPr>
            <a:normAutofit/>
          </a:bodyPr>
          <a:lstStyle/>
          <a:p>
            <a:pPr marL="514350" indent="-514350">
              <a:buFont typeface="+mj-lt"/>
              <a:buAutoNum type="alphaUcPeriod"/>
            </a:pPr>
            <a:r>
              <a:rPr lang="en-US" sz="2400" dirty="0"/>
              <a:t>John Henry </a:t>
            </a:r>
            <a:r>
              <a:rPr lang="en-US" sz="2400" dirty="0" smtClean="0"/>
              <a:t>effect</a:t>
            </a:r>
          </a:p>
          <a:p>
            <a:pPr marL="514350" indent="-514350">
              <a:buFont typeface="+mj-lt"/>
              <a:buAutoNum type="alphaUcPeriod"/>
            </a:pPr>
            <a:r>
              <a:rPr lang="en-US" sz="2400" dirty="0"/>
              <a:t>Rosenthal’s </a:t>
            </a:r>
            <a:r>
              <a:rPr lang="en-US" sz="2400" dirty="0" smtClean="0"/>
              <a:t>effect</a:t>
            </a:r>
          </a:p>
          <a:p>
            <a:pPr marL="514350" indent="-514350">
              <a:buFont typeface="+mj-lt"/>
              <a:buAutoNum type="alphaUcPeriod"/>
            </a:pPr>
            <a:r>
              <a:rPr lang="en-US" sz="2400" dirty="0"/>
              <a:t>Pygmalion </a:t>
            </a:r>
            <a:r>
              <a:rPr lang="en-US" sz="2400" dirty="0" smtClean="0"/>
              <a:t>Effect</a:t>
            </a:r>
          </a:p>
          <a:p>
            <a:pPr marL="514350" indent="-514350">
              <a:buFont typeface="+mj-lt"/>
              <a:buAutoNum type="alphaUcPeriod"/>
            </a:pPr>
            <a:r>
              <a:rPr lang="en-US" sz="2400" dirty="0" smtClean="0"/>
              <a:t>B &amp; C</a:t>
            </a:r>
            <a:endParaRPr lang="en-US" sz="2400" dirty="0"/>
          </a:p>
        </p:txBody>
      </p:sp>
    </p:spTree>
    <p:extLst>
      <p:ext uri="{BB962C8B-B14F-4D97-AF65-F5344CB8AC3E}">
        <p14:creationId xmlns:p14="http://schemas.microsoft.com/office/powerpoint/2010/main" val="131492728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239</TotalTime>
  <Words>340</Words>
  <Application>Microsoft Office PowerPoint</Application>
  <PresentationFormat>On-screen Show (4:3)</PresentationFormat>
  <Paragraphs>37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Times New Roman</vt:lpstr>
      <vt:lpstr>Wingdings 3</vt:lpstr>
      <vt:lpstr>Wisp</vt:lpstr>
      <vt:lpstr>Quantitative design: Ungraded review questions</vt:lpstr>
      <vt:lpstr>Mary Mei conducted a longitudinal study by following cohorts from 2001 to 2008. She implemented a new math program at Grade 4 and monitor student progress until Grade 10. What is/are the possible threat(s) against internal validity of this study? </vt:lpstr>
      <vt:lpstr>Sue Yu recruited 100 youths from a church by convenience sampling, and then introduced a 6-month discipleship program to them. She compared the pretest and the posttest scores of spirituality to investigate whether the program could make a difference. Assume that the spirituality scale is good (reliable and valid), what is/are the possible threat(s) against internal validity of this study?</vt:lpstr>
      <vt:lpstr>Dr. Digging Grave ran an experiment by assigning the students into two groups. The control group used the regular curriculum whereas the treatment group adopted a new one used by the honor program. What is/are the potential problem(s) in this study?</vt:lpstr>
      <vt:lpstr>Dr. Donald Doug randomly assigned students into two groups. In the treatment group the participants watched a multimedia tutorial on statistics. Dr. Doug wants to know whether using multimedia could enhance test performance in statistics. What is/are the potential threat(s) against external validity of this study? </vt:lpstr>
      <vt:lpstr>In research design we need to be proactive by anticipating the potential threats against the validity of the study. This is in alignment with which criterion of research design?</vt:lpstr>
      <vt:lpstr>In a study Dr. Penny Wise tried to find out whether Windows users or Mac users could score better in a test of computer literacy.  When some participants were taking the test, Dr. Penny walked around the test center to observe how students use their computers. Sometime she even looked over the shoulder of the student. What is likely to happen (Choose the best answer)?</vt:lpstr>
      <vt:lpstr>In an experiment Dr.  Art Major hoped to confirm his conjecture that his new math class could improve critical thinking. When he gave the assignment to the treatment group, he encouraged his students by saying: "I believe in you," "You can do it," "You are special," "You are smart," "You will be a successful student," and "You are the best of the best." But he said nothing to the control group. What is likely to happen (choose the best answer)?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59</cp:revision>
  <cp:lastPrinted>1601-01-01T00:00:00Z</cp:lastPrinted>
  <dcterms:created xsi:type="dcterms:W3CDTF">2015-03-25T05:36:38Z</dcterms:created>
  <dcterms:modified xsi:type="dcterms:W3CDTF">2019-10-08T05:21:09Z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