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2"/>
  </p:sldMasterIdLst>
  <p:sldIdLst>
    <p:sldId id="256" r:id="rId3"/>
    <p:sldId id="257" r:id="rId4"/>
    <p:sldId id="258" r:id="rId5"/>
    <p:sldId id="259" r:id="rId6"/>
    <p:sldId id="260" r:id="rId7"/>
    <p:sldId id="300" r:id="rId8"/>
    <p:sldId id="264" r:id="rId9"/>
    <p:sldId id="261" r:id="rId10"/>
    <p:sldId id="262" r:id="rId11"/>
    <p:sldId id="263" r:id="rId12"/>
    <p:sldId id="316" r:id="rId13"/>
    <p:sldId id="314" r:id="rId14"/>
    <p:sldId id="315" r:id="rId15"/>
    <p:sldId id="317" r:id="rId16"/>
    <p:sldId id="297" r:id="rId17"/>
    <p:sldId id="298" r:id="rId18"/>
    <p:sldId id="299" r:id="rId19"/>
    <p:sldId id="265" r:id="rId20"/>
    <p:sldId id="308" r:id="rId21"/>
    <p:sldId id="318" r:id="rId22"/>
    <p:sldId id="319" r:id="rId23"/>
    <p:sldId id="276" r:id="rId24"/>
    <p:sldId id="321" r:id="rId25"/>
    <p:sldId id="320" r:id="rId26"/>
    <p:sldId id="277" r:id="rId27"/>
    <p:sldId id="278" r:id="rId28"/>
    <p:sldId id="279" r:id="rId29"/>
    <p:sldId id="322"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323" r:id="rId46"/>
    <p:sldId id="324" r:id="rId47"/>
    <p:sldId id="325" r:id="rId48"/>
    <p:sldId id="326" r:id="rId49"/>
    <p:sldId id="311" r:id="rId50"/>
    <p:sldId id="312" r:id="rId51"/>
    <p:sldId id="309" r:id="rId52"/>
    <p:sldId id="313" r:id="rId53"/>
    <p:sldId id="295" r:id="rId54"/>
    <p:sldId id="296" r:id="rId55"/>
    <p:sldId id="268" r:id="rId56"/>
    <p:sldId id="267" r:id="rId57"/>
    <p:sldId id="269" r:id="rId58"/>
    <p:sldId id="270" r:id="rId59"/>
    <p:sldId id="271" r:id="rId60"/>
    <p:sldId id="272" r:id="rId6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43" autoAdjust="0"/>
    <p:restoredTop sz="94660"/>
  </p:normalViewPr>
  <p:slideViewPr>
    <p:cSldViewPr>
      <p:cViewPr varScale="1">
        <p:scale>
          <a:sx n="130" d="100"/>
          <a:sy n="130" d="100"/>
        </p:scale>
        <p:origin x="1458" y="1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066" name="Group 18"/>
          <p:cNvGrpSpPr>
            <a:grpSpLocks/>
          </p:cNvGrpSpPr>
          <p:nvPr/>
        </p:nvGrpSpPr>
        <p:grpSpPr bwMode="auto">
          <a:xfrm>
            <a:off x="-17463" y="-20638"/>
            <a:ext cx="9159876" cy="6878638"/>
            <a:chOff x="-11" y="-13"/>
            <a:chExt cx="5770" cy="4333"/>
          </a:xfrm>
        </p:grpSpPr>
        <p:sp>
          <p:nvSpPr>
            <p:cNvPr id="2050" name="Rectangle 2"/>
            <p:cNvSpPr>
              <a:spLocks noChangeArrowheads="1"/>
            </p:cNvSpPr>
            <p:nvPr/>
          </p:nvSpPr>
          <p:spPr bwMode="hidden">
            <a:xfrm>
              <a:off x="1008" y="0"/>
              <a:ext cx="4751" cy="4319"/>
            </a:xfrm>
            <a:prstGeom prst="rect">
              <a:avLst/>
            </a:prstGeom>
            <a:gradFill rotWithShape="0">
              <a:gsLst>
                <a:gs pos="0">
                  <a:schemeClr val="folHlink"/>
                </a:gs>
                <a:gs pos="100000">
                  <a:schemeClr val="bg1"/>
                </a:gs>
              </a:gsLst>
              <a:path path="rect">
                <a:fillToRect l="100000" t="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1" name="Rectangle 3"/>
            <p:cNvSpPr>
              <a:spLocks noChangeArrowheads="1"/>
            </p:cNvSpPr>
            <p:nvPr/>
          </p:nvSpPr>
          <p:spPr bwMode="hidden">
            <a:xfrm>
              <a:off x="0" y="0"/>
              <a:ext cx="912" cy="3984"/>
            </a:xfrm>
            <a:prstGeom prst="rect">
              <a:avLst/>
            </a:prstGeom>
            <a:gradFill rotWithShape="0">
              <a:gsLst>
                <a:gs pos="0">
                  <a:schemeClr val="bg2"/>
                </a:gs>
                <a:gs pos="100000">
                  <a:schemeClr val="bg1"/>
                </a:gs>
              </a:gsLst>
              <a:path path="rect">
                <a:fillToRect r="100000" b="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2" name="Freeform 4"/>
            <p:cNvSpPr>
              <a:spLocks/>
            </p:cNvSpPr>
            <p:nvPr/>
          </p:nvSpPr>
          <p:spPr bwMode="grayWhite">
            <a:xfrm>
              <a:off x="77" y="83"/>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3" name="Freeform 5"/>
            <p:cNvSpPr>
              <a:spLocks/>
            </p:cNvSpPr>
            <p:nvPr/>
          </p:nvSpPr>
          <p:spPr bwMode="grayWhite">
            <a:xfrm>
              <a:off x="19" y="1775"/>
              <a:ext cx="462" cy="618"/>
            </a:xfrm>
            <a:custGeom>
              <a:avLst/>
              <a:gdLst>
                <a:gd name="T0" fmla="*/ 224 w 462"/>
                <a:gd name="T1" fmla="*/ 439 h 618"/>
                <a:gd name="T2" fmla="*/ 193 w 462"/>
                <a:gd name="T3" fmla="*/ 434 h 618"/>
                <a:gd name="T4" fmla="*/ 165 w 462"/>
                <a:gd name="T5" fmla="*/ 436 h 618"/>
                <a:gd name="T6" fmla="*/ 156 w 462"/>
                <a:gd name="T7" fmla="*/ 444 h 618"/>
                <a:gd name="T8" fmla="*/ 147 w 462"/>
                <a:gd name="T9" fmla="*/ 461 h 618"/>
                <a:gd name="T10" fmla="*/ 147 w 462"/>
                <a:gd name="T11" fmla="*/ 487 h 618"/>
                <a:gd name="T12" fmla="*/ 143 w 462"/>
                <a:gd name="T13" fmla="*/ 513 h 618"/>
                <a:gd name="T14" fmla="*/ 136 w 462"/>
                <a:gd name="T15" fmla="*/ 537 h 618"/>
                <a:gd name="T16" fmla="*/ 7 w 462"/>
                <a:gd name="T17" fmla="*/ 549 h 618"/>
                <a:gd name="T18" fmla="*/ 5 w 462"/>
                <a:gd name="T19" fmla="*/ 510 h 618"/>
                <a:gd name="T20" fmla="*/ 1 w 462"/>
                <a:gd name="T21" fmla="*/ 472 h 618"/>
                <a:gd name="T22" fmla="*/ 1 w 462"/>
                <a:gd name="T23" fmla="*/ 433 h 618"/>
                <a:gd name="T24" fmla="*/ 12 w 462"/>
                <a:gd name="T25" fmla="*/ 392 h 618"/>
                <a:gd name="T26" fmla="*/ 37 w 462"/>
                <a:gd name="T27" fmla="*/ 383 h 618"/>
                <a:gd name="T28" fmla="*/ 66 w 462"/>
                <a:gd name="T29" fmla="*/ 389 h 618"/>
                <a:gd name="T30" fmla="*/ 94 w 462"/>
                <a:gd name="T31" fmla="*/ 403 h 618"/>
                <a:gd name="T32" fmla="*/ 120 w 462"/>
                <a:gd name="T33" fmla="*/ 417 h 618"/>
                <a:gd name="T34" fmla="*/ 156 w 462"/>
                <a:gd name="T35" fmla="*/ 399 h 618"/>
                <a:gd name="T36" fmla="*/ 166 w 462"/>
                <a:gd name="T37" fmla="*/ 363 h 618"/>
                <a:gd name="T38" fmla="*/ 164 w 462"/>
                <a:gd name="T39" fmla="*/ 321 h 618"/>
                <a:gd name="T40" fmla="*/ 158 w 462"/>
                <a:gd name="T41" fmla="*/ 280 h 618"/>
                <a:gd name="T42" fmla="*/ 71 w 462"/>
                <a:gd name="T43" fmla="*/ 135 h 618"/>
                <a:gd name="T44" fmla="*/ 104 w 462"/>
                <a:gd name="T45" fmla="*/ 141 h 618"/>
                <a:gd name="T46" fmla="*/ 137 w 462"/>
                <a:gd name="T47" fmla="*/ 147 h 618"/>
                <a:gd name="T48" fmla="*/ 170 w 462"/>
                <a:gd name="T49" fmla="*/ 144 h 618"/>
                <a:gd name="T50" fmla="*/ 195 w 462"/>
                <a:gd name="T51" fmla="*/ 128 h 618"/>
                <a:gd name="T52" fmla="*/ 206 w 462"/>
                <a:gd name="T53" fmla="*/ 114 h 618"/>
                <a:gd name="T54" fmla="*/ 216 w 462"/>
                <a:gd name="T55" fmla="*/ 92 h 618"/>
                <a:gd name="T56" fmla="*/ 211 w 462"/>
                <a:gd name="T57" fmla="*/ 69 h 618"/>
                <a:gd name="T58" fmla="*/ 207 w 462"/>
                <a:gd name="T59" fmla="*/ 47 h 618"/>
                <a:gd name="T60" fmla="*/ 208 w 462"/>
                <a:gd name="T61" fmla="*/ 24 h 618"/>
                <a:gd name="T62" fmla="*/ 221 w 462"/>
                <a:gd name="T63" fmla="*/ 2 h 618"/>
                <a:gd name="T64" fmla="*/ 245 w 462"/>
                <a:gd name="T65" fmla="*/ 0 h 618"/>
                <a:gd name="T66" fmla="*/ 272 w 462"/>
                <a:gd name="T67" fmla="*/ 5 h 618"/>
                <a:gd name="T68" fmla="*/ 296 w 462"/>
                <a:gd name="T69" fmla="*/ 17 h 618"/>
                <a:gd name="T70" fmla="*/ 316 w 462"/>
                <a:gd name="T71" fmla="*/ 38 h 618"/>
                <a:gd name="T72" fmla="*/ 317 w 462"/>
                <a:gd name="T73" fmla="*/ 66 h 618"/>
                <a:gd name="T74" fmla="*/ 304 w 462"/>
                <a:gd name="T75" fmla="*/ 94 h 618"/>
                <a:gd name="T76" fmla="*/ 294 w 462"/>
                <a:gd name="T77" fmla="*/ 125 h 618"/>
                <a:gd name="T78" fmla="*/ 302 w 462"/>
                <a:gd name="T79" fmla="*/ 158 h 618"/>
                <a:gd name="T80" fmla="*/ 337 w 462"/>
                <a:gd name="T81" fmla="*/ 181 h 618"/>
                <a:gd name="T82" fmla="*/ 380 w 462"/>
                <a:gd name="T83" fmla="*/ 188 h 618"/>
                <a:gd name="T84" fmla="*/ 427 w 462"/>
                <a:gd name="T85" fmla="*/ 190 h 618"/>
                <a:gd name="T86" fmla="*/ 431 w 462"/>
                <a:gd name="T87" fmla="*/ 329 h 618"/>
                <a:gd name="T88" fmla="*/ 401 w 462"/>
                <a:gd name="T89" fmla="*/ 338 h 618"/>
                <a:gd name="T90" fmla="*/ 370 w 462"/>
                <a:gd name="T91" fmla="*/ 331 h 618"/>
                <a:gd name="T92" fmla="*/ 337 w 462"/>
                <a:gd name="T93" fmla="*/ 319 h 618"/>
                <a:gd name="T94" fmla="*/ 303 w 462"/>
                <a:gd name="T95" fmla="*/ 316 h 618"/>
                <a:gd name="T96" fmla="*/ 281 w 462"/>
                <a:gd name="T97" fmla="*/ 333 h 618"/>
                <a:gd name="T98" fmla="*/ 268 w 462"/>
                <a:gd name="T99" fmla="*/ 361 h 618"/>
                <a:gd name="T100" fmla="*/ 263 w 462"/>
                <a:gd name="T101" fmla="*/ 393 h 618"/>
                <a:gd name="T102" fmla="*/ 264 w 462"/>
                <a:gd name="T103" fmla="*/ 427 h 618"/>
                <a:gd name="T104" fmla="*/ 286 w 462"/>
                <a:gd name="T105" fmla="*/ 457 h 618"/>
                <a:gd name="T106" fmla="*/ 317 w 462"/>
                <a:gd name="T107" fmla="*/ 464 h 618"/>
                <a:gd name="T108" fmla="*/ 354 w 462"/>
                <a:gd name="T109" fmla="*/ 463 h 618"/>
                <a:gd name="T110" fmla="*/ 392 w 462"/>
                <a:gd name="T111" fmla="*/ 473 h 618"/>
                <a:gd name="T112" fmla="*/ 401 w 462"/>
                <a:gd name="T113" fmla="*/ 509 h 618"/>
                <a:gd name="T114" fmla="*/ 403 w 462"/>
                <a:gd name="T115" fmla="*/ 547 h 618"/>
                <a:gd name="T116" fmla="*/ 398 w 462"/>
                <a:gd name="T117" fmla="*/ 583 h 618"/>
                <a:gd name="T118" fmla="*/ 388 w 462"/>
                <a:gd name="T119" fmla="*/ 617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2" h="618">
                  <a:moveTo>
                    <a:pt x="384" y="617"/>
                  </a:moveTo>
                  <a:lnTo>
                    <a:pt x="248" y="578"/>
                  </a:lnTo>
                  <a:lnTo>
                    <a:pt x="231" y="442"/>
                  </a:lnTo>
                  <a:lnTo>
                    <a:pt x="224" y="439"/>
                  </a:lnTo>
                  <a:lnTo>
                    <a:pt x="217" y="436"/>
                  </a:lnTo>
                  <a:lnTo>
                    <a:pt x="209" y="435"/>
                  </a:lnTo>
                  <a:lnTo>
                    <a:pt x="201" y="434"/>
                  </a:lnTo>
                  <a:lnTo>
                    <a:pt x="193" y="434"/>
                  </a:lnTo>
                  <a:lnTo>
                    <a:pt x="185" y="434"/>
                  </a:lnTo>
                  <a:lnTo>
                    <a:pt x="176" y="435"/>
                  </a:lnTo>
                  <a:lnTo>
                    <a:pt x="167" y="435"/>
                  </a:lnTo>
                  <a:lnTo>
                    <a:pt x="165" y="436"/>
                  </a:lnTo>
                  <a:lnTo>
                    <a:pt x="162" y="438"/>
                  </a:lnTo>
                  <a:lnTo>
                    <a:pt x="160" y="440"/>
                  </a:lnTo>
                  <a:lnTo>
                    <a:pt x="158" y="442"/>
                  </a:lnTo>
                  <a:lnTo>
                    <a:pt x="156" y="444"/>
                  </a:lnTo>
                  <a:lnTo>
                    <a:pt x="153" y="448"/>
                  </a:lnTo>
                  <a:lnTo>
                    <a:pt x="151" y="452"/>
                  </a:lnTo>
                  <a:lnTo>
                    <a:pt x="147" y="456"/>
                  </a:lnTo>
                  <a:lnTo>
                    <a:pt x="147" y="461"/>
                  </a:lnTo>
                  <a:lnTo>
                    <a:pt x="147" y="468"/>
                  </a:lnTo>
                  <a:lnTo>
                    <a:pt x="147" y="474"/>
                  </a:lnTo>
                  <a:lnTo>
                    <a:pt x="147" y="480"/>
                  </a:lnTo>
                  <a:lnTo>
                    <a:pt x="147" y="487"/>
                  </a:lnTo>
                  <a:lnTo>
                    <a:pt x="146" y="493"/>
                  </a:lnTo>
                  <a:lnTo>
                    <a:pt x="146" y="499"/>
                  </a:lnTo>
                  <a:lnTo>
                    <a:pt x="145" y="506"/>
                  </a:lnTo>
                  <a:lnTo>
                    <a:pt x="143" y="513"/>
                  </a:lnTo>
                  <a:lnTo>
                    <a:pt x="143" y="520"/>
                  </a:lnTo>
                  <a:lnTo>
                    <a:pt x="141" y="525"/>
                  </a:lnTo>
                  <a:lnTo>
                    <a:pt x="139" y="532"/>
                  </a:lnTo>
                  <a:lnTo>
                    <a:pt x="136" y="537"/>
                  </a:lnTo>
                  <a:lnTo>
                    <a:pt x="134" y="543"/>
                  </a:lnTo>
                  <a:lnTo>
                    <a:pt x="131" y="549"/>
                  </a:lnTo>
                  <a:lnTo>
                    <a:pt x="128" y="553"/>
                  </a:lnTo>
                  <a:lnTo>
                    <a:pt x="7" y="549"/>
                  </a:lnTo>
                  <a:lnTo>
                    <a:pt x="7" y="539"/>
                  </a:lnTo>
                  <a:lnTo>
                    <a:pt x="7" y="530"/>
                  </a:lnTo>
                  <a:lnTo>
                    <a:pt x="6" y="521"/>
                  </a:lnTo>
                  <a:lnTo>
                    <a:pt x="5" y="510"/>
                  </a:lnTo>
                  <a:lnTo>
                    <a:pt x="4" y="501"/>
                  </a:lnTo>
                  <a:lnTo>
                    <a:pt x="2" y="492"/>
                  </a:lnTo>
                  <a:lnTo>
                    <a:pt x="1" y="482"/>
                  </a:lnTo>
                  <a:lnTo>
                    <a:pt x="1" y="472"/>
                  </a:lnTo>
                  <a:lnTo>
                    <a:pt x="0" y="463"/>
                  </a:lnTo>
                  <a:lnTo>
                    <a:pt x="0" y="453"/>
                  </a:lnTo>
                  <a:lnTo>
                    <a:pt x="0" y="442"/>
                  </a:lnTo>
                  <a:lnTo>
                    <a:pt x="1" y="433"/>
                  </a:lnTo>
                  <a:lnTo>
                    <a:pt x="3" y="423"/>
                  </a:lnTo>
                  <a:lnTo>
                    <a:pt x="5" y="413"/>
                  </a:lnTo>
                  <a:lnTo>
                    <a:pt x="8" y="402"/>
                  </a:lnTo>
                  <a:lnTo>
                    <a:pt x="12" y="392"/>
                  </a:lnTo>
                  <a:lnTo>
                    <a:pt x="18" y="388"/>
                  </a:lnTo>
                  <a:lnTo>
                    <a:pt x="24" y="386"/>
                  </a:lnTo>
                  <a:lnTo>
                    <a:pt x="30" y="384"/>
                  </a:lnTo>
                  <a:lnTo>
                    <a:pt x="37" y="383"/>
                  </a:lnTo>
                  <a:lnTo>
                    <a:pt x="45" y="384"/>
                  </a:lnTo>
                  <a:lnTo>
                    <a:pt x="52" y="385"/>
                  </a:lnTo>
                  <a:lnTo>
                    <a:pt x="59" y="387"/>
                  </a:lnTo>
                  <a:lnTo>
                    <a:pt x="66" y="389"/>
                  </a:lnTo>
                  <a:lnTo>
                    <a:pt x="73" y="392"/>
                  </a:lnTo>
                  <a:lnTo>
                    <a:pt x="80" y="396"/>
                  </a:lnTo>
                  <a:lnTo>
                    <a:pt x="87" y="400"/>
                  </a:lnTo>
                  <a:lnTo>
                    <a:pt x="94" y="403"/>
                  </a:lnTo>
                  <a:lnTo>
                    <a:pt x="100" y="407"/>
                  </a:lnTo>
                  <a:lnTo>
                    <a:pt x="107" y="411"/>
                  </a:lnTo>
                  <a:lnTo>
                    <a:pt x="113" y="415"/>
                  </a:lnTo>
                  <a:lnTo>
                    <a:pt x="120" y="417"/>
                  </a:lnTo>
                  <a:lnTo>
                    <a:pt x="136" y="417"/>
                  </a:lnTo>
                  <a:lnTo>
                    <a:pt x="143" y="412"/>
                  </a:lnTo>
                  <a:lnTo>
                    <a:pt x="151" y="406"/>
                  </a:lnTo>
                  <a:lnTo>
                    <a:pt x="156" y="399"/>
                  </a:lnTo>
                  <a:lnTo>
                    <a:pt x="160" y="391"/>
                  </a:lnTo>
                  <a:lnTo>
                    <a:pt x="163" y="383"/>
                  </a:lnTo>
                  <a:lnTo>
                    <a:pt x="165" y="373"/>
                  </a:lnTo>
                  <a:lnTo>
                    <a:pt x="166" y="363"/>
                  </a:lnTo>
                  <a:lnTo>
                    <a:pt x="166" y="353"/>
                  </a:lnTo>
                  <a:lnTo>
                    <a:pt x="166" y="343"/>
                  </a:lnTo>
                  <a:lnTo>
                    <a:pt x="166" y="333"/>
                  </a:lnTo>
                  <a:lnTo>
                    <a:pt x="164" y="321"/>
                  </a:lnTo>
                  <a:lnTo>
                    <a:pt x="163" y="311"/>
                  </a:lnTo>
                  <a:lnTo>
                    <a:pt x="161" y="301"/>
                  </a:lnTo>
                  <a:lnTo>
                    <a:pt x="159" y="290"/>
                  </a:lnTo>
                  <a:lnTo>
                    <a:pt x="158" y="280"/>
                  </a:lnTo>
                  <a:lnTo>
                    <a:pt x="156" y="270"/>
                  </a:lnTo>
                  <a:lnTo>
                    <a:pt x="39" y="241"/>
                  </a:lnTo>
                  <a:lnTo>
                    <a:pt x="63" y="135"/>
                  </a:lnTo>
                  <a:lnTo>
                    <a:pt x="71" y="135"/>
                  </a:lnTo>
                  <a:lnTo>
                    <a:pt x="79" y="136"/>
                  </a:lnTo>
                  <a:lnTo>
                    <a:pt x="87" y="137"/>
                  </a:lnTo>
                  <a:lnTo>
                    <a:pt x="96" y="139"/>
                  </a:lnTo>
                  <a:lnTo>
                    <a:pt x="104" y="141"/>
                  </a:lnTo>
                  <a:lnTo>
                    <a:pt x="113" y="143"/>
                  </a:lnTo>
                  <a:lnTo>
                    <a:pt x="120" y="144"/>
                  </a:lnTo>
                  <a:lnTo>
                    <a:pt x="129" y="146"/>
                  </a:lnTo>
                  <a:lnTo>
                    <a:pt x="137" y="147"/>
                  </a:lnTo>
                  <a:lnTo>
                    <a:pt x="146" y="147"/>
                  </a:lnTo>
                  <a:lnTo>
                    <a:pt x="154" y="147"/>
                  </a:lnTo>
                  <a:lnTo>
                    <a:pt x="162" y="146"/>
                  </a:lnTo>
                  <a:lnTo>
                    <a:pt x="170" y="144"/>
                  </a:lnTo>
                  <a:lnTo>
                    <a:pt x="177" y="141"/>
                  </a:lnTo>
                  <a:lnTo>
                    <a:pt x="185" y="136"/>
                  </a:lnTo>
                  <a:lnTo>
                    <a:pt x="192" y="132"/>
                  </a:lnTo>
                  <a:lnTo>
                    <a:pt x="195" y="128"/>
                  </a:lnTo>
                  <a:lnTo>
                    <a:pt x="197" y="125"/>
                  </a:lnTo>
                  <a:lnTo>
                    <a:pt x="200" y="121"/>
                  </a:lnTo>
                  <a:lnTo>
                    <a:pt x="204" y="118"/>
                  </a:lnTo>
                  <a:lnTo>
                    <a:pt x="206" y="114"/>
                  </a:lnTo>
                  <a:lnTo>
                    <a:pt x="210" y="108"/>
                  </a:lnTo>
                  <a:lnTo>
                    <a:pt x="212" y="104"/>
                  </a:lnTo>
                  <a:lnTo>
                    <a:pt x="216" y="97"/>
                  </a:lnTo>
                  <a:lnTo>
                    <a:pt x="216" y="92"/>
                  </a:lnTo>
                  <a:lnTo>
                    <a:pt x="214" y="86"/>
                  </a:lnTo>
                  <a:lnTo>
                    <a:pt x="214" y="80"/>
                  </a:lnTo>
                  <a:lnTo>
                    <a:pt x="212" y="76"/>
                  </a:lnTo>
                  <a:lnTo>
                    <a:pt x="211" y="69"/>
                  </a:lnTo>
                  <a:lnTo>
                    <a:pt x="210" y="65"/>
                  </a:lnTo>
                  <a:lnTo>
                    <a:pt x="209" y="58"/>
                  </a:lnTo>
                  <a:lnTo>
                    <a:pt x="208" y="53"/>
                  </a:lnTo>
                  <a:lnTo>
                    <a:pt x="207" y="47"/>
                  </a:lnTo>
                  <a:lnTo>
                    <a:pt x="206" y="41"/>
                  </a:lnTo>
                  <a:lnTo>
                    <a:pt x="206" y="35"/>
                  </a:lnTo>
                  <a:lnTo>
                    <a:pt x="207" y="29"/>
                  </a:lnTo>
                  <a:lnTo>
                    <a:pt x="208" y="24"/>
                  </a:lnTo>
                  <a:lnTo>
                    <a:pt x="210" y="17"/>
                  </a:lnTo>
                  <a:lnTo>
                    <a:pt x="212" y="11"/>
                  </a:lnTo>
                  <a:lnTo>
                    <a:pt x="216" y="5"/>
                  </a:lnTo>
                  <a:lnTo>
                    <a:pt x="221" y="2"/>
                  </a:lnTo>
                  <a:lnTo>
                    <a:pt x="226" y="1"/>
                  </a:lnTo>
                  <a:lnTo>
                    <a:pt x="233" y="0"/>
                  </a:lnTo>
                  <a:lnTo>
                    <a:pt x="239" y="0"/>
                  </a:lnTo>
                  <a:lnTo>
                    <a:pt x="245" y="0"/>
                  </a:lnTo>
                  <a:lnTo>
                    <a:pt x="251" y="0"/>
                  </a:lnTo>
                  <a:lnTo>
                    <a:pt x="258" y="1"/>
                  </a:lnTo>
                  <a:lnTo>
                    <a:pt x="264" y="3"/>
                  </a:lnTo>
                  <a:lnTo>
                    <a:pt x="272" y="5"/>
                  </a:lnTo>
                  <a:lnTo>
                    <a:pt x="278" y="8"/>
                  </a:lnTo>
                  <a:lnTo>
                    <a:pt x="284" y="11"/>
                  </a:lnTo>
                  <a:lnTo>
                    <a:pt x="290" y="13"/>
                  </a:lnTo>
                  <a:lnTo>
                    <a:pt x="296" y="17"/>
                  </a:lnTo>
                  <a:lnTo>
                    <a:pt x="302" y="21"/>
                  </a:lnTo>
                  <a:lnTo>
                    <a:pt x="307" y="26"/>
                  </a:lnTo>
                  <a:lnTo>
                    <a:pt x="311" y="30"/>
                  </a:lnTo>
                  <a:lnTo>
                    <a:pt x="316" y="38"/>
                  </a:lnTo>
                  <a:lnTo>
                    <a:pt x="318" y="44"/>
                  </a:lnTo>
                  <a:lnTo>
                    <a:pt x="319" y="52"/>
                  </a:lnTo>
                  <a:lnTo>
                    <a:pt x="318" y="59"/>
                  </a:lnTo>
                  <a:lnTo>
                    <a:pt x="317" y="66"/>
                  </a:lnTo>
                  <a:lnTo>
                    <a:pt x="314" y="73"/>
                  </a:lnTo>
                  <a:lnTo>
                    <a:pt x="311" y="80"/>
                  </a:lnTo>
                  <a:lnTo>
                    <a:pt x="308" y="87"/>
                  </a:lnTo>
                  <a:lnTo>
                    <a:pt x="304" y="94"/>
                  </a:lnTo>
                  <a:lnTo>
                    <a:pt x="301" y="102"/>
                  </a:lnTo>
                  <a:lnTo>
                    <a:pt x="297" y="110"/>
                  </a:lnTo>
                  <a:lnTo>
                    <a:pt x="294" y="118"/>
                  </a:lnTo>
                  <a:lnTo>
                    <a:pt x="294" y="125"/>
                  </a:lnTo>
                  <a:lnTo>
                    <a:pt x="293" y="133"/>
                  </a:lnTo>
                  <a:lnTo>
                    <a:pt x="294" y="140"/>
                  </a:lnTo>
                  <a:lnTo>
                    <a:pt x="295" y="147"/>
                  </a:lnTo>
                  <a:lnTo>
                    <a:pt x="302" y="158"/>
                  </a:lnTo>
                  <a:lnTo>
                    <a:pt x="309" y="165"/>
                  </a:lnTo>
                  <a:lnTo>
                    <a:pt x="317" y="172"/>
                  </a:lnTo>
                  <a:lnTo>
                    <a:pt x="327" y="176"/>
                  </a:lnTo>
                  <a:lnTo>
                    <a:pt x="337" y="181"/>
                  </a:lnTo>
                  <a:lnTo>
                    <a:pt x="347" y="183"/>
                  </a:lnTo>
                  <a:lnTo>
                    <a:pt x="357" y="186"/>
                  </a:lnTo>
                  <a:lnTo>
                    <a:pt x="369" y="187"/>
                  </a:lnTo>
                  <a:lnTo>
                    <a:pt x="380" y="188"/>
                  </a:lnTo>
                  <a:lnTo>
                    <a:pt x="392" y="188"/>
                  </a:lnTo>
                  <a:lnTo>
                    <a:pt x="403" y="189"/>
                  </a:lnTo>
                  <a:lnTo>
                    <a:pt x="415" y="189"/>
                  </a:lnTo>
                  <a:lnTo>
                    <a:pt x="427" y="190"/>
                  </a:lnTo>
                  <a:lnTo>
                    <a:pt x="438" y="191"/>
                  </a:lnTo>
                  <a:lnTo>
                    <a:pt x="450" y="192"/>
                  </a:lnTo>
                  <a:lnTo>
                    <a:pt x="461" y="195"/>
                  </a:lnTo>
                  <a:lnTo>
                    <a:pt x="431" y="329"/>
                  </a:lnTo>
                  <a:lnTo>
                    <a:pt x="424" y="334"/>
                  </a:lnTo>
                  <a:lnTo>
                    <a:pt x="416" y="336"/>
                  </a:lnTo>
                  <a:lnTo>
                    <a:pt x="408" y="338"/>
                  </a:lnTo>
                  <a:lnTo>
                    <a:pt x="401" y="338"/>
                  </a:lnTo>
                  <a:lnTo>
                    <a:pt x="393" y="337"/>
                  </a:lnTo>
                  <a:lnTo>
                    <a:pt x="385" y="336"/>
                  </a:lnTo>
                  <a:lnTo>
                    <a:pt x="377" y="334"/>
                  </a:lnTo>
                  <a:lnTo>
                    <a:pt x="370" y="331"/>
                  </a:lnTo>
                  <a:lnTo>
                    <a:pt x="361" y="327"/>
                  </a:lnTo>
                  <a:lnTo>
                    <a:pt x="353" y="325"/>
                  </a:lnTo>
                  <a:lnTo>
                    <a:pt x="345" y="321"/>
                  </a:lnTo>
                  <a:lnTo>
                    <a:pt x="337" y="319"/>
                  </a:lnTo>
                  <a:lnTo>
                    <a:pt x="328" y="317"/>
                  </a:lnTo>
                  <a:lnTo>
                    <a:pt x="320" y="316"/>
                  </a:lnTo>
                  <a:lnTo>
                    <a:pt x="311" y="315"/>
                  </a:lnTo>
                  <a:lnTo>
                    <a:pt x="303" y="316"/>
                  </a:lnTo>
                  <a:lnTo>
                    <a:pt x="297" y="319"/>
                  </a:lnTo>
                  <a:lnTo>
                    <a:pt x="291" y="323"/>
                  </a:lnTo>
                  <a:lnTo>
                    <a:pt x="286" y="327"/>
                  </a:lnTo>
                  <a:lnTo>
                    <a:pt x="281" y="333"/>
                  </a:lnTo>
                  <a:lnTo>
                    <a:pt x="277" y="339"/>
                  </a:lnTo>
                  <a:lnTo>
                    <a:pt x="274" y="346"/>
                  </a:lnTo>
                  <a:lnTo>
                    <a:pt x="271" y="353"/>
                  </a:lnTo>
                  <a:lnTo>
                    <a:pt x="268" y="361"/>
                  </a:lnTo>
                  <a:lnTo>
                    <a:pt x="266" y="368"/>
                  </a:lnTo>
                  <a:lnTo>
                    <a:pt x="264" y="376"/>
                  </a:lnTo>
                  <a:lnTo>
                    <a:pt x="264" y="385"/>
                  </a:lnTo>
                  <a:lnTo>
                    <a:pt x="263" y="393"/>
                  </a:lnTo>
                  <a:lnTo>
                    <a:pt x="263" y="402"/>
                  </a:lnTo>
                  <a:lnTo>
                    <a:pt x="263" y="410"/>
                  </a:lnTo>
                  <a:lnTo>
                    <a:pt x="264" y="418"/>
                  </a:lnTo>
                  <a:lnTo>
                    <a:pt x="264" y="427"/>
                  </a:lnTo>
                  <a:lnTo>
                    <a:pt x="268" y="438"/>
                  </a:lnTo>
                  <a:lnTo>
                    <a:pt x="273" y="446"/>
                  </a:lnTo>
                  <a:lnTo>
                    <a:pt x="279" y="454"/>
                  </a:lnTo>
                  <a:lnTo>
                    <a:pt x="286" y="457"/>
                  </a:lnTo>
                  <a:lnTo>
                    <a:pt x="293" y="461"/>
                  </a:lnTo>
                  <a:lnTo>
                    <a:pt x="300" y="463"/>
                  </a:lnTo>
                  <a:lnTo>
                    <a:pt x="308" y="464"/>
                  </a:lnTo>
                  <a:lnTo>
                    <a:pt x="317" y="464"/>
                  </a:lnTo>
                  <a:lnTo>
                    <a:pt x="326" y="463"/>
                  </a:lnTo>
                  <a:lnTo>
                    <a:pt x="335" y="463"/>
                  </a:lnTo>
                  <a:lnTo>
                    <a:pt x="344" y="462"/>
                  </a:lnTo>
                  <a:lnTo>
                    <a:pt x="354" y="463"/>
                  </a:lnTo>
                  <a:lnTo>
                    <a:pt x="363" y="463"/>
                  </a:lnTo>
                  <a:lnTo>
                    <a:pt x="373" y="465"/>
                  </a:lnTo>
                  <a:lnTo>
                    <a:pt x="383" y="468"/>
                  </a:lnTo>
                  <a:lnTo>
                    <a:pt x="392" y="473"/>
                  </a:lnTo>
                  <a:lnTo>
                    <a:pt x="395" y="482"/>
                  </a:lnTo>
                  <a:lnTo>
                    <a:pt x="398" y="491"/>
                  </a:lnTo>
                  <a:lnTo>
                    <a:pt x="400" y="499"/>
                  </a:lnTo>
                  <a:lnTo>
                    <a:pt x="401" y="509"/>
                  </a:lnTo>
                  <a:lnTo>
                    <a:pt x="403" y="518"/>
                  </a:lnTo>
                  <a:lnTo>
                    <a:pt x="404" y="527"/>
                  </a:lnTo>
                  <a:lnTo>
                    <a:pt x="404" y="536"/>
                  </a:lnTo>
                  <a:lnTo>
                    <a:pt x="403" y="547"/>
                  </a:lnTo>
                  <a:lnTo>
                    <a:pt x="403" y="555"/>
                  </a:lnTo>
                  <a:lnTo>
                    <a:pt x="401" y="564"/>
                  </a:lnTo>
                  <a:lnTo>
                    <a:pt x="400" y="574"/>
                  </a:lnTo>
                  <a:lnTo>
                    <a:pt x="398" y="583"/>
                  </a:lnTo>
                  <a:lnTo>
                    <a:pt x="396" y="591"/>
                  </a:lnTo>
                  <a:lnTo>
                    <a:pt x="393" y="600"/>
                  </a:lnTo>
                  <a:lnTo>
                    <a:pt x="391" y="608"/>
                  </a:lnTo>
                  <a:lnTo>
                    <a:pt x="388" y="617"/>
                  </a:lnTo>
                  <a:lnTo>
                    <a:pt x="384" y="61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4" name="Freeform 6"/>
            <p:cNvSpPr>
              <a:spLocks/>
            </p:cNvSpPr>
            <p:nvPr/>
          </p:nvSpPr>
          <p:spPr bwMode="grayWhite">
            <a:xfrm>
              <a:off x="48" y="1306"/>
              <a:ext cx="624" cy="371"/>
            </a:xfrm>
            <a:custGeom>
              <a:avLst/>
              <a:gdLst>
                <a:gd name="T0" fmla="*/ 186 w 624"/>
                <a:gd name="T1" fmla="*/ 342 h 371"/>
                <a:gd name="T2" fmla="*/ 175 w 624"/>
                <a:gd name="T3" fmla="*/ 308 h 371"/>
                <a:gd name="T4" fmla="*/ 149 w 624"/>
                <a:gd name="T5" fmla="*/ 280 h 371"/>
                <a:gd name="T6" fmla="*/ 124 w 624"/>
                <a:gd name="T7" fmla="*/ 270 h 371"/>
                <a:gd name="T8" fmla="*/ 104 w 624"/>
                <a:gd name="T9" fmla="*/ 269 h 371"/>
                <a:gd name="T10" fmla="*/ 10 w 624"/>
                <a:gd name="T11" fmla="*/ 290 h 371"/>
                <a:gd name="T12" fmla="*/ 3 w 624"/>
                <a:gd name="T13" fmla="*/ 264 h 371"/>
                <a:gd name="T14" fmla="*/ 0 w 624"/>
                <a:gd name="T15" fmla="*/ 236 h 371"/>
                <a:gd name="T16" fmla="*/ 4 w 624"/>
                <a:gd name="T17" fmla="*/ 214 h 371"/>
                <a:gd name="T18" fmla="*/ 22 w 624"/>
                <a:gd name="T19" fmla="*/ 200 h 371"/>
                <a:gd name="T20" fmla="*/ 53 w 624"/>
                <a:gd name="T21" fmla="*/ 200 h 371"/>
                <a:gd name="T22" fmla="*/ 90 w 624"/>
                <a:gd name="T23" fmla="*/ 208 h 371"/>
                <a:gd name="T24" fmla="*/ 126 w 624"/>
                <a:gd name="T25" fmla="*/ 190 h 371"/>
                <a:gd name="T26" fmla="*/ 144 w 624"/>
                <a:gd name="T27" fmla="*/ 33 h 371"/>
                <a:gd name="T28" fmla="*/ 174 w 624"/>
                <a:gd name="T29" fmla="*/ 28 h 371"/>
                <a:gd name="T30" fmla="*/ 206 w 624"/>
                <a:gd name="T31" fmla="*/ 31 h 371"/>
                <a:gd name="T32" fmla="*/ 230 w 624"/>
                <a:gd name="T33" fmla="*/ 57 h 371"/>
                <a:gd name="T34" fmla="*/ 236 w 624"/>
                <a:gd name="T35" fmla="*/ 99 h 371"/>
                <a:gd name="T36" fmla="*/ 249 w 624"/>
                <a:gd name="T37" fmla="*/ 138 h 371"/>
                <a:gd name="T38" fmla="*/ 293 w 624"/>
                <a:gd name="T39" fmla="*/ 159 h 371"/>
                <a:gd name="T40" fmla="*/ 345 w 624"/>
                <a:gd name="T41" fmla="*/ 148 h 371"/>
                <a:gd name="T42" fmla="*/ 366 w 624"/>
                <a:gd name="T43" fmla="*/ 119 h 371"/>
                <a:gd name="T44" fmla="*/ 361 w 624"/>
                <a:gd name="T45" fmla="*/ 91 h 371"/>
                <a:gd name="T46" fmla="*/ 352 w 624"/>
                <a:gd name="T47" fmla="*/ 62 h 371"/>
                <a:gd name="T48" fmla="*/ 363 w 624"/>
                <a:gd name="T49" fmla="*/ 34 h 371"/>
                <a:gd name="T50" fmla="*/ 398 w 624"/>
                <a:gd name="T51" fmla="*/ 17 h 371"/>
                <a:gd name="T52" fmla="*/ 439 w 624"/>
                <a:gd name="T53" fmla="*/ 7 h 371"/>
                <a:gd name="T54" fmla="*/ 474 w 624"/>
                <a:gd name="T55" fmla="*/ 5 h 371"/>
                <a:gd name="T56" fmla="*/ 479 w 624"/>
                <a:gd name="T57" fmla="*/ 37 h 371"/>
                <a:gd name="T58" fmla="*/ 483 w 624"/>
                <a:gd name="T59" fmla="*/ 70 h 371"/>
                <a:gd name="T60" fmla="*/ 507 w 624"/>
                <a:gd name="T61" fmla="*/ 97 h 371"/>
                <a:gd name="T62" fmla="*/ 535 w 624"/>
                <a:gd name="T63" fmla="*/ 101 h 371"/>
                <a:gd name="T64" fmla="*/ 566 w 624"/>
                <a:gd name="T65" fmla="*/ 94 h 371"/>
                <a:gd name="T66" fmla="*/ 598 w 624"/>
                <a:gd name="T67" fmla="*/ 94 h 371"/>
                <a:gd name="T68" fmla="*/ 620 w 624"/>
                <a:gd name="T69" fmla="*/ 125 h 371"/>
                <a:gd name="T70" fmla="*/ 621 w 624"/>
                <a:gd name="T71" fmla="*/ 162 h 371"/>
                <a:gd name="T72" fmla="*/ 608 w 624"/>
                <a:gd name="T73" fmla="*/ 178 h 371"/>
                <a:gd name="T74" fmla="*/ 573 w 624"/>
                <a:gd name="T75" fmla="*/ 183 h 371"/>
                <a:gd name="T76" fmla="*/ 524 w 624"/>
                <a:gd name="T77" fmla="*/ 186 h 371"/>
                <a:gd name="T78" fmla="*/ 514 w 624"/>
                <a:gd name="T79" fmla="*/ 197 h 371"/>
                <a:gd name="T80" fmla="*/ 519 w 624"/>
                <a:gd name="T81" fmla="*/ 333 h 371"/>
                <a:gd name="T82" fmla="*/ 486 w 624"/>
                <a:gd name="T83" fmla="*/ 342 h 371"/>
                <a:gd name="T84" fmla="*/ 449 w 624"/>
                <a:gd name="T85" fmla="*/ 344 h 371"/>
                <a:gd name="T86" fmla="*/ 412 w 624"/>
                <a:gd name="T87" fmla="*/ 338 h 371"/>
                <a:gd name="T88" fmla="*/ 402 w 624"/>
                <a:gd name="T89" fmla="*/ 311 h 371"/>
                <a:gd name="T90" fmla="*/ 402 w 624"/>
                <a:gd name="T91" fmla="*/ 283 h 371"/>
                <a:gd name="T92" fmla="*/ 397 w 624"/>
                <a:gd name="T93" fmla="*/ 254 h 371"/>
                <a:gd name="T94" fmla="*/ 367 w 624"/>
                <a:gd name="T95" fmla="*/ 236 h 371"/>
                <a:gd name="T96" fmla="*/ 329 w 624"/>
                <a:gd name="T97" fmla="*/ 237 h 371"/>
                <a:gd name="T98" fmla="*/ 289 w 624"/>
                <a:gd name="T99" fmla="*/ 248 h 371"/>
                <a:gd name="T100" fmla="*/ 263 w 624"/>
                <a:gd name="T101" fmla="*/ 264 h 371"/>
                <a:gd name="T102" fmla="*/ 262 w 624"/>
                <a:gd name="T103" fmla="*/ 293 h 371"/>
                <a:gd name="T104" fmla="*/ 276 w 624"/>
                <a:gd name="T105" fmla="*/ 322 h 371"/>
                <a:gd name="T106" fmla="*/ 257 w 624"/>
                <a:gd name="T107" fmla="*/ 360 h 371"/>
                <a:gd name="T108" fmla="*/ 210 w 624"/>
                <a:gd name="T109" fmla="*/ 36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4" h="371">
                  <a:moveTo>
                    <a:pt x="191" y="370"/>
                  </a:moveTo>
                  <a:lnTo>
                    <a:pt x="190" y="363"/>
                  </a:lnTo>
                  <a:lnTo>
                    <a:pt x="189" y="356"/>
                  </a:lnTo>
                  <a:lnTo>
                    <a:pt x="188" y="349"/>
                  </a:lnTo>
                  <a:lnTo>
                    <a:pt x="186" y="342"/>
                  </a:lnTo>
                  <a:lnTo>
                    <a:pt x="185" y="335"/>
                  </a:lnTo>
                  <a:lnTo>
                    <a:pt x="182" y="328"/>
                  </a:lnTo>
                  <a:lnTo>
                    <a:pt x="181" y="321"/>
                  </a:lnTo>
                  <a:lnTo>
                    <a:pt x="178" y="315"/>
                  </a:lnTo>
                  <a:lnTo>
                    <a:pt x="175" y="308"/>
                  </a:lnTo>
                  <a:lnTo>
                    <a:pt x="171" y="302"/>
                  </a:lnTo>
                  <a:lnTo>
                    <a:pt x="167" y="296"/>
                  </a:lnTo>
                  <a:lnTo>
                    <a:pt x="162" y="290"/>
                  </a:lnTo>
                  <a:lnTo>
                    <a:pt x="156" y="285"/>
                  </a:lnTo>
                  <a:lnTo>
                    <a:pt x="149" y="280"/>
                  </a:lnTo>
                  <a:lnTo>
                    <a:pt x="143" y="276"/>
                  </a:lnTo>
                  <a:lnTo>
                    <a:pt x="134" y="273"/>
                  </a:lnTo>
                  <a:lnTo>
                    <a:pt x="131" y="271"/>
                  </a:lnTo>
                  <a:lnTo>
                    <a:pt x="128" y="270"/>
                  </a:lnTo>
                  <a:lnTo>
                    <a:pt x="124" y="270"/>
                  </a:lnTo>
                  <a:lnTo>
                    <a:pt x="121" y="270"/>
                  </a:lnTo>
                  <a:lnTo>
                    <a:pt x="117" y="270"/>
                  </a:lnTo>
                  <a:lnTo>
                    <a:pt x="113" y="271"/>
                  </a:lnTo>
                  <a:lnTo>
                    <a:pt x="109" y="270"/>
                  </a:lnTo>
                  <a:lnTo>
                    <a:pt x="104" y="269"/>
                  </a:lnTo>
                  <a:lnTo>
                    <a:pt x="22" y="307"/>
                  </a:lnTo>
                  <a:lnTo>
                    <a:pt x="19" y="304"/>
                  </a:lnTo>
                  <a:lnTo>
                    <a:pt x="15" y="300"/>
                  </a:lnTo>
                  <a:lnTo>
                    <a:pt x="13" y="296"/>
                  </a:lnTo>
                  <a:lnTo>
                    <a:pt x="10" y="290"/>
                  </a:lnTo>
                  <a:lnTo>
                    <a:pt x="9" y="286"/>
                  </a:lnTo>
                  <a:lnTo>
                    <a:pt x="6" y="280"/>
                  </a:lnTo>
                  <a:lnTo>
                    <a:pt x="5" y="275"/>
                  </a:lnTo>
                  <a:lnTo>
                    <a:pt x="4" y="270"/>
                  </a:lnTo>
                  <a:lnTo>
                    <a:pt x="3" y="264"/>
                  </a:lnTo>
                  <a:lnTo>
                    <a:pt x="2" y="258"/>
                  </a:lnTo>
                  <a:lnTo>
                    <a:pt x="0" y="252"/>
                  </a:lnTo>
                  <a:lnTo>
                    <a:pt x="0" y="246"/>
                  </a:lnTo>
                  <a:lnTo>
                    <a:pt x="0" y="241"/>
                  </a:lnTo>
                  <a:lnTo>
                    <a:pt x="0" y="236"/>
                  </a:lnTo>
                  <a:lnTo>
                    <a:pt x="0" y="229"/>
                  </a:lnTo>
                  <a:lnTo>
                    <a:pt x="0" y="224"/>
                  </a:lnTo>
                  <a:lnTo>
                    <a:pt x="0" y="221"/>
                  </a:lnTo>
                  <a:lnTo>
                    <a:pt x="2" y="217"/>
                  </a:lnTo>
                  <a:lnTo>
                    <a:pt x="4" y="214"/>
                  </a:lnTo>
                  <a:lnTo>
                    <a:pt x="6" y="211"/>
                  </a:lnTo>
                  <a:lnTo>
                    <a:pt x="9" y="208"/>
                  </a:lnTo>
                  <a:lnTo>
                    <a:pt x="12" y="206"/>
                  </a:lnTo>
                  <a:lnTo>
                    <a:pt x="16" y="203"/>
                  </a:lnTo>
                  <a:lnTo>
                    <a:pt x="22" y="200"/>
                  </a:lnTo>
                  <a:lnTo>
                    <a:pt x="28" y="200"/>
                  </a:lnTo>
                  <a:lnTo>
                    <a:pt x="33" y="200"/>
                  </a:lnTo>
                  <a:lnTo>
                    <a:pt x="40" y="200"/>
                  </a:lnTo>
                  <a:lnTo>
                    <a:pt x="47" y="200"/>
                  </a:lnTo>
                  <a:lnTo>
                    <a:pt x="53" y="200"/>
                  </a:lnTo>
                  <a:lnTo>
                    <a:pt x="60" y="201"/>
                  </a:lnTo>
                  <a:lnTo>
                    <a:pt x="67" y="204"/>
                  </a:lnTo>
                  <a:lnTo>
                    <a:pt x="74" y="207"/>
                  </a:lnTo>
                  <a:lnTo>
                    <a:pt x="81" y="208"/>
                  </a:lnTo>
                  <a:lnTo>
                    <a:pt x="90" y="208"/>
                  </a:lnTo>
                  <a:lnTo>
                    <a:pt x="97" y="207"/>
                  </a:lnTo>
                  <a:lnTo>
                    <a:pt x="105" y="204"/>
                  </a:lnTo>
                  <a:lnTo>
                    <a:pt x="113" y="200"/>
                  </a:lnTo>
                  <a:lnTo>
                    <a:pt x="119" y="196"/>
                  </a:lnTo>
                  <a:lnTo>
                    <a:pt x="126" y="190"/>
                  </a:lnTo>
                  <a:lnTo>
                    <a:pt x="131" y="183"/>
                  </a:lnTo>
                  <a:lnTo>
                    <a:pt x="127" y="35"/>
                  </a:lnTo>
                  <a:lnTo>
                    <a:pt x="133" y="35"/>
                  </a:lnTo>
                  <a:lnTo>
                    <a:pt x="138" y="34"/>
                  </a:lnTo>
                  <a:lnTo>
                    <a:pt x="144" y="33"/>
                  </a:lnTo>
                  <a:lnTo>
                    <a:pt x="150" y="32"/>
                  </a:lnTo>
                  <a:lnTo>
                    <a:pt x="156" y="31"/>
                  </a:lnTo>
                  <a:lnTo>
                    <a:pt x="162" y="30"/>
                  </a:lnTo>
                  <a:lnTo>
                    <a:pt x="168" y="29"/>
                  </a:lnTo>
                  <a:lnTo>
                    <a:pt x="174" y="28"/>
                  </a:lnTo>
                  <a:lnTo>
                    <a:pt x="181" y="28"/>
                  </a:lnTo>
                  <a:lnTo>
                    <a:pt x="186" y="28"/>
                  </a:lnTo>
                  <a:lnTo>
                    <a:pt x="193" y="28"/>
                  </a:lnTo>
                  <a:lnTo>
                    <a:pt x="199" y="30"/>
                  </a:lnTo>
                  <a:lnTo>
                    <a:pt x="206" y="31"/>
                  </a:lnTo>
                  <a:lnTo>
                    <a:pt x="211" y="34"/>
                  </a:lnTo>
                  <a:lnTo>
                    <a:pt x="218" y="37"/>
                  </a:lnTo>
                  <a:lnTo>
                    <a:pt x="225" y="41"/>
                  </a:lnTo>
                  <a:lnTo>
                    <a:pt x="228" y="48"/>
                  </a:lnTo>
                  <a:lnTo>
                    <a:pt x="230" y="57"/>
                  </a:lnTo>
                  <a:lnTo>
                    <a:pt x="232" y="65"/>
                  </a:lnTo>
                  <a:lnTo>
                    <a:pt x="234" y="73"/>
                  </a:lnTo>
                  <a:lnTo>
                    <a:pt x="234" y="82"/>
                  </a:lnTo>
                  <a:lnTo>
                    <a:pt x="235" y="91"/>
                  </a:lnTo>
                  <a:lnTo>
                    <a:pt x="236" y="99"/>
                  </a:lnTo>
                  <a:lnTo>
                    <a:pt x="238" y="108"/>
                  </a:lnTo>
                  <a:lnTo>
                    <a:pt x="239" y="116"/>
                  </a:lnTo>
                  <a:lnTo>
                    <a:pt x="242" y="124"/>
                  </a:lnTo>
                  <a:lnTo>
                    <a:pt x="245" y="131"/>
                  </a:lnTo>
                  <a:lnTo>
                    <a:pt x="249" y="138"/>
                  </a:lnTo>
                  <a:lnTo>
                    <a:pt x="256" y="145"/>
                  </a:lnTo>
                  <a:lnTo>
                    <a:pt x="263" y="150"/>
                  </a:lnTo>
                  <a:lnTo>
                    <a:pt x="273" y="155"/>
                  </a:lnTo>
                  <a:lnTo>
                    <a:pt x="284" y="159"/>
                  </a:lnTo>
                  <a:lnTo>
                    <a:pt x="293" y="159"/>
                  </a:lnTo>
                  <a:lnTo>
                    <a:pt x="303" y="159"/>
                  </a:lnTo>
                  <a:lnTo>
                    <a:pt x="314" y="158"/>
                  </a:lnTo>
                  <a:lnTo>
                    <a:pt x="325" y="156"/>
                  </a:lnTo>
                  <a:lnTo>
                    <a:pt x="335" y="152"/>
                  </a:lnTo>
                  <a:lnTo>
                    <a:pt x="345" y="148"/>
                  </a:lnTo>
                  <a:lnTo>
                    <a:pt x="353" y="142"/>
                  </a:lnTo>
                  <a:lnTo>
                    <a:pt x="359" y="134"/>
                  </a:lnTo>
                  <a:lnTo>
                    <a:pt x="363" y="129"/>
                  </a:lnTo>
                  <a:lnTo>
                    <a:pt x="365" y="124"/>
                  </a:lnTo>
                  <a:lnTo>
                    <a:pt x="366" y="119"/>
                  </a:lnTo>
                  <a:lnTo>
                    <a:pt x="366" y="113"/>
                  </a:lnTo>
                  <a:lnTo>
                    <a:pt x="366" y="108"/>
                  </a:lnTo>
                  <a:lnTo>
                    <a:pt x="365" y="102"/>
                  </a:lnTo>
                  <a:lnTo>
                    <a:pt x="364" y="96"/>
                  </a:lnTo>
                  <a:lnTo>
                    <a:pt x="361" y="91"/>
                  </a:lnTo>
                  <a:lnTo>
                    <a:pt x="359" y="86"/>
                  </a:lnTo>
                  <a:lnTo>
                    <a:pt x="357" y="79"/>
                  </a:lnTo>
                  <a:lnTo>
                    <a:pt x="354" y="73"/>
                  </a:lnTo>
                  <a:lnTo>
                    <a:pt x="354" y="68"/>
                  </a:lnTo>
                  <a:lnTo>
                    <a:pt x="352" y="62"/>
                  </a:lnTo>
                  <a:lnTo>
                    <a:pt x="351" y="57"/>
                  </a:lnTo>
                  <a:lnTo>
                    <a:pt x="351" y="51"/>
                  </a:lnTo>
                  <a:lnTo>
                    <a:pt x="352" y="44"/>
                  </a:lnTo>
                  <a:lnTo>
                    <a:pt x="357" y="39"/>
                  </a:lnTo>
                  <a:lnTo>
                    <a:pt x="363" y="34"/>
                  </a:lnTo>
                  <a:lnTo>
                    <a:pt x="369" y="30"/>
                  </a:lnTo>
                  <a:lnTo>
                    <a:pt x="376" y="26"/>
                  </a:lnTo>
                  <a:lnTo>
                    <a:pt x="383" y="22"/>
                  </a:lnTo>
                  <a:lnTo>
                    <a:pt x="391" y="19"/>
                  </a:lnTo>
                  <a:lnTo>
                    <a:pt x="398" y="17"/>
                  </a:lnTo>
                  <a:lnTo>
                    <a:pt x="407" y="14"/>
                  </a:lnTo>
                  <a:lnTo>
                    <a:pt x="414" y="12"/>
                  </a:lnTo>
                  <a:lnTo>
                    <a:pt x="422" y="10"/>
                  </a:lnTo>
                  <a:lnTo>
                    <a:pt x="431" y="9"/>
                  </a:lnTo>
                  <a:lnTo>
                    <a:pt x="439" y="7"/>
                  </a:lnTo>
                  <a:lnTo>
                    <a:pt x="448" y="5"/>
                  </a:lnTo>
                  <a:lnTo>
                    <a:pt x="456" y="3"/>
                  </a:lnTo>
                  <a:lnTo>
                    <a:pt x="464" y="2"/>
                  </a:lnTo>
                  <a:lnTo>
                    <a:pt x="472" y="0"/>
                  </a:lnTo>
                  <a:lnTo>
                    <a:pt x="474" y="5"/>
                  </a:lnTo>
                  <a:lnTo>
                    <a:pt x="476" y="11"/>
                  </a:lnTo>
                  <a:lnTo>
                    <a:pt x="477" y="17"/>
                  </a:lnTo>
                  <a:lnTo>
                    <a:pt x="478" y="24"/>
                  </a:lnTo>
                  <a:lnTo>
                    <a:pt x="478" y="30"/>
                  </a:lnTo>
                  <a:lnTo>
                    <a:pt x="479" y="37"/>
                  </a:lnTo>
                  <a:lnTo>
                    <a:pt x="479" y="44"/>
                  </a:lnTo>
                  <a:lnTo>
                    <a:pt x="479" y="51"/>
                  </a:lnTo>
                  <a:lnTo>
                    <a:pt x="479" y="57"/>
                  </a:lnTo>
                  <a:lnTo>
                    <a:pt x="481" y="64"/>
                  </a:lnTo>
                  <a:lnTo>
                    <a:pt x="483" y="70"/>
                  </a:lnTo>
                  <a:lnTo>
                    <a:pt x="485" y="76"/>
                  </a:lnTo>
                  <a:lnTo>
                    <a:pt x="488" y="82"/>
                  </a:lnTo>
                  <a:lnTo>
                    <a:pt x="493" y="88"/>
                  </a:lnTo>
                  <a:lnTo>
                    <a:pt x="499" y="92"/>
                  </a:lnTo>
                  <a:lnTo>
                    <a:pt x="507" y="97"/>
                  </a:lnTo>
                  <a:lnTo>
                    <a:pt x="512" y="99"/>
                  </a:lnTo>
                  <a:lnTo>
                    <a:pt x="517" y="101"/>
                  </a:lnTo>
                  <a:lnTo>
                    <a:pt x="523" y="102"/>
                  </a:lnTo>
                  <a:lnTo>
                    <a:pt x="529" y="102"/>
                  </a:lnTo>
                  <a:lnTo>
                    <a:pt x="535" y="101"/>
                  </a:lnTo>
                  <a:lnTo>
                    <a:pt x="541" y="99"/>
                  </a:lnTo>
                  <a:lnTo>
                    <a:pt x="547" y="98"/>
                  </a:lnTo>
                  <a:lnTo>
                    <a:pt x="554" y="97"/>
                  </a:lnTo>
                  <a:lnTo>
                    <a:pt x="560" y="95"/>
                  </a:lnTo>
                  <a:lnTo>
                    <a:pt x="566" y="94"/>
                  </a:lnTo>
                  <a:lnTo>
                    <a:pt x="572" y="92"/>
                  </a:lnTo>
                  <a:lnTo>
                    <a:pt x="579" y="92"/>
                  </a:lnTo>
                  <a:lnTo>
                    <a:pt x="584" y="92"/>
                  </a:lnTo>
                  <a:lnTo>
                    <a:pt x="591" y="92"/>
                  </a:lnTo>
                  <a:lnTo>
                    <a:pt x="598" y="94"/>
                  </a:lnTo>
                  <a:lnTo>
                    <a:pt x="603" y="97"/>
                  </a:lnTo>
                  <a:lnTo>
                    <a:pt x="610" y="102"/>
                  </a:lnTo>
                  <a:lnTo>
                    <a:pt x="614" y="109"/>
                  </a:lnTo>
                  <a:lnTo>
                    <a:pt x="618" y="117"/>
                  </a:lnTo>
                  <a:lnTo>
                    <a:pt x="620" y="125"/>
                  </a:lnTo>
                  <a:lnTo>
                    <a:pt x="621" y="133"/>
                  </a:lnTo>
                  <a:lnTo>
                    <a:pt x="622" y="142"/>
                  </a:lnTo>
                  <a:lnTo>
                    <a:pt x="623" y="151"/>
                  </a:lnTo>
                  <a:lnTo>
                    <a:pt x="623" y="159"/>
                  </a:lnTo>
                  <a:lnTo>
                    <a:pt x="621" y="162"/>
                  </a:lnTo>
                  <a:lnTo>
                    <a:pt x="619" y="165"/>
                  </a:lnTo>
                  <a:lnTo>
                    <a:pt x="618" y="169"/>
                  </a:lnTo>
                  <a:lnTo>
                    <a:pt x="615" y="172"/>
                  </a:lnTo>
                  <a:lnTo>
                    <a:pt x="612" y="175"/>
                  </a:lnTo>
                  <a:lnTo>
                    <a:pt x="608" y="178"/>
                  </a:lnTo>
                  <a:lnTo>
                    <a:pt x="604" y="181"/>
                  </a:lnTo>
                  <a:lnTo>
                    <a:pt x="599" y="183"/>
                  </a:lnTo>
                  <a:lnTo>
                    <a:pt x="591" y="184"/>
                  </a:lnTo>
                  <a:lnTo>
                    <a:pt x="582" y="184"/>
                  </a:lnTo>
                  <a:lnTo>
                    <a:pt x="573" y="183"/>
                  </a:lnTo>
                  <a:lnTo>
                    <a:pt x="564" y="182"/>
                  </a:lnTo>
                  <a:lnTo>
                    <a:pt x="554" y="181"/>
                  </a:lnTo>
                  <a:lnTo>
                    <a:pt x="545" y="182"/>
                  </a:lnTo>
                  <a:lnTo>
                    <a:pt x="535" y="183"/>
                  </a:lnTo>
                  <a:lnTo>
                    <a:pt x="524" y="186"/>
                  </a:lnTo>
                  <a:lnTo>
                    <a:pt x="523" y="188"/>
                  </a:lnTo>
                  <a:lnTo>
                    <a:pt x="521" y="191"/>
                  </a:lnTo>
                  <a:lnTo>
                    <a:pt x="519" y="192"/>
                  </a:lnTo>
                  <a:lnTo>
                    <a:pt x="517" y="194"/>
                  </a:lnTo>
                  <a:lnTo>
                    <a:pt x="514" y="197"/>
                  </a:lnTo>
                  <a:lnTo>
                    <a:pt x="512" y="199"/>
                  </a:lnTo>
                  <a:lnTo>
                    <a:pt x="509" y="203"/>
                  </a:lnTo>
                  <a:lnTo>
                    <a:pt x="507" y="207"/>
                  </a:lnTo>
                  <a:lnTo>
                    <a:pt x="524" y="331"/>
                  </a:lnTo>
                  <a:lnTo>
                    <a:pt x="519" y="333"/>
                  </a:lnTo>
                  <a:lnTo>
                    <a:pt x="512" y="335"/>
                  </a:lnTo>
                  <a:lnTo>
                    <a:pt x="507" y="338"/>
                  </a:lnTo>
                  <a:lnTo>
                    <a:pt x="500" y="339"/>
                  </a:lnTo>
                  <a:lnTo>
                    <a:pt x="493" y="341"/>
                  </a:lnTo>
                  <a:lnTo>
                    <a:pt x="486" y="342"/>
                  </a:lnTo>
                  <a:lnTo>
                    <a:pt x="479" y="343"/>
                  </a:lnTo>
                  <a:lnTo>
                    <a:pt x="471" y="344"/>
                  </a:lnTo>
                  <a:lnTo>
                    <a:pt x="464" y="344"/>
                  </a:lnTo>
                  <a:lnTo>
                    <a:pt x="456" y="344"/>
                  </a:lnTo>
                  <a:lnTo>
                    <a:pt x="449" y="344"/>
                  </a:lnTo>
                  <a:lnTo>
                    <a:pt x="441" y="344"/>
                  </a:lnTo>
                  <a:lnTo>
                    <a:pt x="433" y="342"/>
                  </a:lnTo>
                  <a:lnTo>
                    <a:pt x="426" y="341"/>
                  </a:lnTo>
                  <a:lnTo>
                    <a:pt x="419" y="340"/>
                  </a:lnTo>
                  <a:lnTo>
                    <a:pt x="412" y="338"/>
                  </a:lnTo>
                  <a:lnTo>
                    <a:pt x="408" y="333"/>
                  </a:lnTo>
                  <a:lnTo>
                    <a:pt x="405" y="328"/>
                  </a:lnTo>
                  <a:lnTo>
                    <a:pt x="403" y="322"/>
                  </a:lnTo>
                  <a:lnTo>
                    <a:pt x="402" y="316"/>
                  </a:lnTo>
                  <a:lnTo>
                    <a:pt x="402" y="311"/>
                  </a:lnTo>
                  <a:lnTo>
                    <a:pt x="401" y="306"/>
                  </a:lnTo>
                  <a:lnTo>
                    <a:pt x="401" y="300"/>
                  </a:lnTo>
                  <a:lnTo>
                    <a:pt x="401" y="294"/>
                  </a:lnTo>
                  <a:lnTo>
                    <a:pt x="402" y="289"/>
                  </a:lnTo>
                  <a:lnTo>
                    <a:pt x="402" y="283"/>
                  </a:lnTo>
                  <a:lnTo>
                    <a:pt x="402" y="277"/>
                  </a:lnTo>
                  <a:lnTo>
                    <a:pt x="401" y="271"/>
                  </a:lnTo>
                  <a:lnTo>
                    <a:pt x="400" y="266"/>
                  </a:lnTo>
                  <a:lnTo>
                    <a:pt x="398" y="260"/>
                  </a:lnTo>
                  <a:lnTo>
                    <a:pt x="397" y="254"/>
                  </a:lnTo>
                  <a:lnTo>
                    <a:pt x="393" y="248"/>
                  </a:lnTo>
                  <a:lnTo>
                    <a:pt x="388" y="244"/>
                  </a:lnTo>
                  <a:lnTo>
                    <a:pt x="381" y="240"/>
                  </a:lnTo>
                  <a:lnTo>
                    <a:pt x="374" y="238"/>
                  </a:lnTo>
                  <a:lnTo>
                    <a:pt x="367" y="236"/>
                  </a:lnTo>
                  <a:lnTo>
                    <a:pt x="360" y="235"/>
                  </a:lnTo>
                  <a:lnTo>
                    <a:pt x="353" y="235"/>
                  </a:lnTo>
                  <a:lnTo>
                    <a:pt x="345" y="235"/>
                  </a:lnTo>
                  <a:lnTo>
                    <a:pt x="337" y="236"/>
                  </a:lnTo>
                  <a:lnTo>
                    <a:pt x="329" y="237"/>
                  </a:lnTo>
                  <a:lnTo>
                    <a:pt x="321" y="239"/>
                  </a:lnTo>
                  <a:lnTo>
                    <a:pt x="313" y="241"/>
                  </a:lnTo>
                  <a:lnTo>
                    <a:pt x="306" y="243"/>
                  </a:lnTo>
                  <a:lnTo>
                    <a:pt x="297" y="245"/>
                  </a:lnTo>
                  <a:lnTo>
                    <a:pt x="289" y="248"/>
                  </a:lnTo>
                  <a:lnTo>
                    <a:pt x="281" y="250"/>
                  </a:lnTo>
                  <a:lnTo>
                    <a:pt x="273" y="252"/>
                  </a:lnTo>
                  <a:lnTo>
                    <a:pt x="270" y="255"/>
                  </a:lnTo>
                  <a:lnTo>
                    <a:pt x="267" y="260"/>
                  </a:lnTo>
                  <a:lnTo>
                    <a:pt x="263" y="264"/>
                  </a:lnTo>
                  <a:lnTo>
                    <a:pt x="260" y="270"/>
                  </a:lnTo>
                  <a:lnTo>
                    <a:pt x="258" y="276"/>
                  </a:lnTo>
                  <a:lnTo>
                    <a:pt x="258" y="282"/>
                  </a:lnTo>
                  <a:lnTo>
                    <a:pt x="258" y="287"/>
                  </a:lnTo>
                  <a:lnTo>
                    <a:pt x="262" y="293"/>
                  </a:lnTo>
                  <a:lnTo>
                    <a:pt x="265" y="299"/>
                  </a:lnTo>
                  <a:lnTo>
                    <a:pt x="268" y="304"/>
                  </a:lnTo>
                  <a:lnTo>
                    <a:pt x="271" y="310"/>
                  </a:lnTo>
                  <a:lnTo>
                    <a:pt x="273" y="316"/>
                  </a:lnTo>
                  <a:lnTo>
                    <a:pt x="276" y="322"/>
                  </a:lnTo>
                  <a:lnTo>
                    <a:pt x="277" y="328"/>
                  </a:lnTo>
                  <a:lnTo>
                    <a:pt x="277" y="334"/>
                  </a:lnTo>
                  <a:lnTo>
                    <a:pt x="277" y="341"/>
                  </a:lnTo>
                  <a:lnTo>
                    <a:pt x="266" y="355"/>
                  </a:lnTo>
                  <a:lnTo>
                    <a:pt x="257" y="360"/>
                  </a:lnTo>
                  <a:lnTo>
                    <a:pt x="248" y="362"/>
                  </a:lnTo>
                  <a:lnTo>
                    <a:pt x="239" y="363"/>
                  </a:lnTo>
                  <a:lnTo>
                    <a:pt x="230" y="363"/>
                  </a:lnTo>
                  <a:lnTo>
                    <a:pt x="220" y="364"/>
                  </a:lnTo>
                  <a:lnTo>
                    <a:pt x="210" y="364"/>
                  </a:lnTo>
                  <a:lnTo>
                    <a:pt x="201" y="366"/>
                  </a:lnTo>
                  <a:lnTo>
                    <a:pt x="191" y="37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5" name="Freeform 7"/>
            <p:cNvSpPr>
              <a:spLocks/>
            </p:cNvSpPr>
            <p:nvPr/>
          </p:nvSpPr>
          <p:spPr bwMode="grayWhite">
            <a:xfrm>
              <a:off x="0" y="706"/>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6" name="Freeform 8"/>
            <p:cNvSpPr>
              <a:spLocks/>
            </p:cNvSpPr>
            <p:nvPr/>
          </p:nvSpPr>
          <p:spPr bwMode="grayWhite">
            <a:xfrm>
              <a:off x="538" y="441"/>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7" name="Freeform 9"/>
            <p:cNvSpPr>
              <a:spLocks/>
            </p:cNvSpPr>
            <p:nvPr/>
          </p:nvSpPr>
          <p:spPr bwMode="grayWhite">
            <a:xfrm>
              <a:off x="459" y="2344"/>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8" name="Freeform 10"/>
            <p:cNvSpPr>
              <a:spLocks/>
            </p:cNvSpPr>
            <p:nvPr/>
          </p:nvSpPr>
          <p:spPr bwMode="grayWhite">
            <a:xfrm>
              <a:off x="477" y="2884"/>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59" name="Freeform 11"/>
            <p:cNvSpPr>
              <a:spLocks/>
            </p:cNvSpPr>
            <p:nvPr/>
          </p:nvSpPr>
          <p:spPr bwMode="grayWhite">
            <a:xfrm>
              <a:off x="49" y="2440"/>
              <a:ext cx="409" cy="621"/>
            </a:xfrm>
            <a:custGeom>
              <a:avLst/>
              <a:gdLst>
                <a:gd name="T0" fmla="*/ 232 w 409"/>
                <a:gd name="T1" fmla="*/ 620 h 621"/>
                <a:gd name="T2" fmla="*/ 189 w 409"/>
                <a:gd name="T3" fmla="*/ 605 h 621"/>
                <a:gd name="T4" fmla="*/ 182 w 409"/>
                <a:gd name="T5" fmla="*/ 565 h 621"/>
                <a:gd name="T6" fmla="*/ 193 w 409"/>
                <a:gd name="T7" fmla="*/ 519 h 621"/>
                <a:gd name="T8" fmla="*/ 165 w 409"/>
                <a:gd name="T9" fmla="*/ 492 h 621"/>
                <a:gd name="T10" fmla="*/ 126 w 409"/>
                <a:gd name="T11" fmla="*/ 490 h 621"/>
                <a:gd name="T12" fmla="*/ 87 w 409"/>
                <a:gd name="T13" fmla="*/ 497 h 621"/>
                <a:gd name="T14" fmla="*/ 44 w 409"/>
                <a:gd name="T15" fmla="*/ 505 h 621"/>
                <a:gd name="T16" fmla="*/ 25 w 409"/>
                <a:gd name="T17" fmla="*/ 493 h 621"/>
                <a:gd name="T18" fmla="*/ 21 w 409"/>
                <a:gd name="T19" fmla="*/ 472 h 621"/>
                <a:gd name="T20" fmla="*/ 19 w 409"/>
                <a:gd name="T21" fmla="*/ 448 h 621"/>
                <a:gd name="T22" fmla="*/ 17 w 409"/>
                <a:gd name="T23" fmla="*/ 423 h 621"/>
                <a:gd name="T24" fmla="*/ 21 w 409"/>
                <a:gd name="T25" fmla="*/ 396 h 621"/>
                <a:gd name="T26" fmla="*/ 52 w 409"/>
                <a:gd name="T27" fmla="*/ 377 h 621"/>
                <a:gd name="T28" fmla="*/ 82 w 409"/>
                <a:gd name="T29" fmla="*/ 375 h 621"/>
                <a:gd name="T30" fmla="*/ 116 w 409"/>
                <a:gd name="T31" fmla="*/ 373 h 621"/>
                <a:gd name="T32" fmla="*/ 137 w 409"/>
                <a:gd name="T33" fmla="*/ 354 h 621"/>
                <a:gd name="T34" fmla="*/ 151 w 409"/>
                <a:gd name="T35" fmla="*/ 327 h 621"/>
                <a:gd name="T36" fmla="*/ 151 w 409"/>
                <a:gd name="T37" fmla="*/ 294 h 621"/>
                <a:gd name="T38" fmla="*/ 137 w 409"/>
                <a:gd name="T39" fmla="*/ 262 h 621"/>
                <a:gd name="T40" fmla="*/ 111 w 409"/>
                <a:gd name="T41" fmla="*/ 256 h 621"/>
                <a:gd name="T42" fmla="*/ 86 w 409"/>
                <a:gd name="T43" fmla="*/ 264 h 621"/>
                <a:gd name="T44" fmla="*/ 60 w 409"/>
                <a:gd name="T45" fmla="*/ 275 h 621"/>
                <a:gd name="T46" fmla="*/ 35 w 409"/>
                <a:gd name="T47" fmla="*/ 282 h 621"/>
                <a:gd name="T48" fmla="*/ 6 w 409"/>
                <a:gd name="T49" fmla="*/ 268 h 621"/>
                <a:gd name="T50" fmla="*/ 1 w 409"/>
                <a:gd name="T51" fmla="*/ 231 h 621"/>
                <a:gd name="T52" fmla="*/ 9 w 409"/>
                <a:gd name="T53" fmla="*/ 205 h 621"/>
                <a:gd name="T54" fmla="*/ 15 w 409"/>
                <a:gd name="T55" fmla="*/ 175 h 621"/>
                <a:gd name="T56" fmla="*/ 44 w 409"/>
                <a:gd name="T57" fmla="*/ 161 h 621"/>
                <a:gd name="T58" fmla="*/ 87 w 409"/>
                <a:gd name="T59" fmla="*/ 156 h 621"/>
                <a:gd name="T60" fmla="*/ 127 w 409"/>
                <a:gd name="T61" fmla="*/ 145 h 621"/>
                <a:gd name="T62" fmla="*/ 154 w 409"/>
                <a:gd name="T63" fmla="*/ 113 h 621"/>
                <a:gd name="T64" fmla="*/ 152 w 409"/>
                <a:gd name="T65" fmla="*/ 72 h 621"/>
                <a:gd name="T66" fmla="*/ 150 w 409"/>
                <a:gd name="T67" fmla="*/ 29 h 621"/>
                <a:gd name="T68" fmla="*/ 186 w 409"/>
                <a:gd name="T69" fmla="*/ 4 h 621"/>
                <a:gd name="T70" fmla="*/ 228 w 409"/>
                <a:gd name="T71" fmla="*/ 1 h 621"/>
                <a:gd name="T72" fmla="*/ 252 w 409"/>
                <a:gd name="T73" fmla="*/ 22 h 621"/>
                <a:gd name="T74" fmla="*/ 248 w 409"/>
                <a:gd name="T75" fmla="*/ 53 h 621"/>
                <a:gd name="T76" fmla="*/ 241 w 409"/>
                <a:gd name="T77" fmla="*/ 86 h 621"/>
                <a:gd name="T78" fmla="*/ 247 w 409"/>
                <a:gd name="T79" fmla="*/ 116 h 621"/>
                <a:gd name="T80" fmla="*/ 371 w 409"/>
                <a:gd name="T81" fmla="*/ 252 h 621"/>
                <a:gd name="T82" fmla="*/ 338 w 409"/>
                <a:gd name="T83" fmla="*/ 262 h 621"/>
                <a:gd name="T84" fmla="*/ 301 w 409"/>
                <a:gd name="T85" fmla="*/ 257 h 621"/>
                <a:gd name="T86" fmla="*/ 264 w 409"/>
                <a:gd name="T87" fmla="*/ 260 h 621"/>
                <a:gd name="T88" fmla="*/ 237 w 409"/>
                <a:gd name="T89" fmla="*/ 286 h 621"/>
                <a:gd name="T90" fmla="*/ 233 w 409"/>
                <a:gd name="T91" fmla="*/ 316 h 621"/>
                <a:gd name="T92" fmla="*/ 234 w 409"/>
                <a:gd name="T93" fmla="*/ 348 h 621"/>
                <a:gd name="T94" fmla="*/ 245 w 409"/>
                <a:gd name="T95" fmla="*/ 377 h 621"/>
                <a:gd name="T96" fmla="*/ 265 w 409"/>
                <a:gd name="T97" fmla="*/ 400 h 621"/>
                <a:gd name="T98" fmla="*/ 284 w 409"/>
                <a:gd name="T99" fmla="*/ 397 h 621"/>
                <a:gd name="T100" fmla="*/ 303 w 409"/>
                <a:gd name="T101" fmla="*/ 385 h 621"/>
                <a:gd name="T102" fmla="*/ 322 w 409"/>
                <a:gd name="T103" fmla="*/ 370 h 621"/>
                <a:gd name="T104" fmla="*/ 345 w 409"/>
                <a:gd name="T105" fmla="*/ 356 h 621"/>
                <a:gd name="T106" fmla="*/ 383 w 409"/>
                <a:gd name="T107" fmla="*/ 363 h 621"/>
                <a:gd name="T108" fmla="*/ 407 w 409"/>
                <a:gd name="T109" fmla="*/ 390 h 621"/>
                <a:gd name="T110" fmla="*/ 407 w 409"/>
                <a:gd name="T111" fmla="*/ 416 h 621"/>
                <a:gd name="T112" fmla="*/ 402 w 409"/>
                <a:gd name="T113" fmla="*/ 444 h 621"/>
                <a:gd name="T114" fmla="*/ 368 w 409"/>
                <a:gd name="T115" fmla="*/ 456 h 621"/>
                <a:gd name="T116" fmla="*/ 327 w 409"/>
                <a:gd name="T117" fmla="*/ 467 h 621"/>
                <a:gd name="T118" fmla="*/ 291 w 409"/>
                <a:gd name="T119" fmla="*/ 485 h 621"/>
                <a:gd name="T120" fmla="*/ 266 w 409"/>
                <a:gd name="T121" fmla="*/ 61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9" h="621">
                  <a:moveTo>
                    <a:pt x="266" y="611"/>
                  </a:moveTo>
                  <a:lnTo>
                    <a:pt x="254" y="616"/>
                  </a:lnTo>
                  <a:lnTo>
                    <a:pt x="243" y="618"/>
                  </a:lnTo>
                  <a:lnTo>
                    <a:pt x="232" y="620"/>
                  </a:lnTo>
                  <a:lnTo>
                    <a:pt x="221" y="619"/>
                  </a:lnTo>
                  <a:lnTo>
                    <a:pt x="210" y="617"/>
                  </a:lnTo>
                  <a:lnTo>
                    <a:pt x="199" y="611"/>
                  </a:lnTo>
                  <a:lnTo>
                    <a:pt x="189" y="605"/>
                  </a:lnTo>
                  <a:lnTo>
                    <a:pt x="179" y="598"/>
                  </a:lnTo>
                  <a:lnTo>
                    <a:pt x="179" y="588"/>
                  </a:lnTo>
                  <a:lnTo>
                    <a:pt x="180" y="577"/>
                  </a:lnTo>
                  <a:lnTo>
                    <a:pt x="182" y="565"/>
                  </a:lnTo>
                  <a:lnTo>
                    <a:pt x="186" y="555"/>
                  </a:lnTo>
                  <a:lnTo>
                    <a:pt x="190" y="543"/>
                  </a:lnTo>
                  <a:lnTo>
                    <a:pt x="192" y="531"/>
                  </a:lnTo>
                  <a:lnTo>
                    <a:pt x="193" y="519"/>
                  </a:lnTo>
                  <a:lnTo>
                    <a:pt x="189" y="506"/>
                  </a:lnTo>
                  <a:lnTo>
                    <a:pt x="182" y="500"/>
                  </a:lnTo>
                  <a:lnTo>
                    <a:pt x="173" y="495"/>
                  </a:lnTo>
                  <a:lnTo>
                    <a:pt x="165" y="492"/>
                  </a:lnTo>
                  <a:lnTo>
                    <a:pt x="155" y="489"/>
                  </a:lnTo>
                  <a:lnTo>
                    <a:pt x="146" y="489"/>
                  </a:lnTo>
                  <a:lnTo>
                    <a:pt x="136" y="488"/>
                  </a:lnTo>
                  <a:lnTo>
                    <a:pt x="126" y="490"/>
                  </a:lnTo>
                  <a:lnTo>
                    <a:pt x="117" y="490"/>
                  </a:lnTo>
                  <a:lnTo>
                    <a:pt x="107" y="493"/>
                  </a:lnTo>
                  <a:lnTo>
                    <a:pt x="97" y="495"/>
                  </a:lnTo>
                  <a:lnTo>
                    <a:pt x="87" y="497"/>
                  </a:lnTo>
                  <a:lnTo>
                    <a:pt x="76" y="499"/>
                  </a:lnTo>
                  <a:lnTo>
                    <a:pt x="65" y="502"/>
                  </a:lnTo>
                  <a:lnTo>
                    <a:pt x="55" y="503"/>
                  </a:lnTo>
                  <a:lnTo>
                    <a:pt x="44" y="505"/>
                  </a:lnTo>
                  <a:lnTo>
                    <a:pt x="34" y="506"/>
                  </a:lnTo>
                  <a:lnTo>
                    <a:pt x="30" y="502"/>
                  </a:lnTo>
                  <a:lnTo>
                    <a:pt x="28" y="498"/>
                  </a:lnTo>
                  <a:lnTo>
                    <a:pt x="25" y="493"/>
                  </a:lnTo>
                  <a:lnTo>
                    <a:pt x="23" y="489"/>
                  </a:lnTo>
                  <a:lnTo>
                    <a:pt x="23" y="483"/>
                  </a:lnTo>
                  <a:lnTo>
                    <a:pt x="21" y="478"/>
                  </a:lnTo>
                  <a:lnTo>
                    <a:pt x="21" y="472"/>
                  </a:lnTo>
                  <a:lnTo>
                    <a:pt x="20" y="466"/>
                  </a:lnTo>
                  <a:lnTo>
                    <a:pt x="19" y="460"/>
                  </a:lnTo>
                  <a:lnTo>
                    <a:pt x="19" y="454"/>
                  </a:lnTo>
                  <a:lnTo>
                    <a:pt x="19" y="448"/>
                  </a:lnTo>
                  <a:lnTo>
                    <a:pt x="19" y="442"/>
                  </a:lnTo>
                  <a:lnTo>
                    <a:pt x="18" y="435"/>
                  </a:lnTo>
                  <a:lnTo>
                    <a:pt x="17" y="429"/>
                  </a:lnTo>
                  <a:lnTo>
                    <a:pt x="17" y="423"/>
                  </a:lnTo>
                  <a:lnTo>
                    <a:pt x="15" y="417"/>
                  </a:lnTo>
                  <a:lnTo>
                    <a:pt x="14" y="410"/>
                  </a:lnTo>
                  <a:lnTo>
                    <a:pt x="17" y="402"/>
                  </a:lnTo>
                  <a:lnTo>
                    <a:pt x="21" y="396"/>
                  </a:lnTo>
                  <a:lnTo>
                    <a:pt x="26" y="391"/>
                  </a:lnTo>
                  <a:lnTo>
                    <a:pt x="35" y="386"/>
                  </a:lnTo>
                  <a:lnTo>
                    <a:pt x="42" y="381"/>
                  </a:lnTo>
                  <a:lnTo>
                    <a:pt x="52" y="377"/>
                  </a:lnTo>
                  <a:lnTo>
                    <a:pt x="61" y="374"/>
                  </a:lnTo>
                  <a:lnTo>
                    <a:pt x="67" y="373"/>
                  </a:lnTo>
                  <a:lnTo>
                    <a:pt x="75" y="374"/>
                  </a:lnTo>
                  <a:lnTo>
                    <a:pt x="82" y="375"/>
                  </a:lnTo>
                  <a:lnTo>
                    <a:pt x="91" y="375"/>
                  </a:lnTo>
                  <a:lnTo>
                    <a:pt x="98" y="376"/>
                  </a:lnTo>
                  <a:lnTo>
                    <a:pt x="107" y="375"/>
                  </a:lnTo>
                  <a:lnTo>
                    <a:pt x="116" y="373"/>
                  </a:lnTo>
                  <a:lnTo>
                    <a:pt x="127" y="371"/>
                  </a:lnTo>
                  <a:lnTo>
                    <a:pt x="130" y="366"/>
                  </a:lnTo>
                  <a:lnTo>
                    <a:pt x="134" y="359"/>
                  </a:lnTo>
                  <a:lnTo>
                    <a:pt x="137" y="354"/>
                  </a:lnTo>
                  <a:lnTo>
                    <a:pt x="140" y="348"/>
                  </a:lnTo>
                  <a:lnTo>
                    <a:pt x="144" y="341"/>
                  </a:lnTo>
                  <a:lnTo>
                    <a:pt x="148" y="334"/>
                  </a:lnTo>
                  <a:lnTo>
                    <a:pt x="151" y="327"/>
                  </a:lnTo>
                  <a:lnTo>
                    <a:pt x="156" y="321"/>
                  </a:lnTo>
                  <a:lnTo>
                    <a:pt x="153" y="313"/>
                  </a:lnTo>
                  <a:lnTo>
                    <a:pt x="151" y="304"/>
                  </a:lnTo>
                  <a:lnTo>
                    <a:pt x="151" y="294"/>
                  </a:lnTo>
                  <a:lnTo>
                    <a:pt x="149" y="285"/>
                  </a:lnTo>
                  <a:lnTo>
                    <a:pt x="147" y="275"/>
                  </a:lnTo>
                  <a:lnTo>
                    <a:pt x="143" y="269"/>
                  </a:lnTo>
                  <a:lnTo>
                    <a:pt x="137" y="262"/>
                  </a:lnTo>
                  <a:lnTo>
                    <a:pt x="129" y="257"/>
                  </a:lnTo>
                  <a:lnTo>
                    <a:pt x="123" y="257"/>
                  </a:lnTo>
                  <a:lnTo>
                    <a:pt x="117" y="257"/>
                  </a:lnTo>
                  <a:lnTo>
                    <a:pt x="111" y="256"/>
                  </a:lnTo>
                  <a:lnTo>
                    <a:pt x="104" y="258"/>
                  </a:lnTo>
                  <a:lnTo>
                    <a:pt x="98" y="259"/>
                  </a:lnTo>
                  <a:lnTo>
                    <a:pt x="92" y="261"/>
                  </a:lnTo>
                  <a:lnTo>
                    <a:pt x="86" y="264"/>
                  </a:lnTo>
                  <a:lnTo>
                    <a:pt x="80" y="266"/>
                  </a:lnTo>
                  <a:lnTo>
                    <a:pt x="73" y="270"/>
                  </a:lnTo>
                  <a:lnTo>
                    <a:pt x="67" y="273"/>
                  </a:lnTo>
                  <a:lnTo>
                    <a:pt x="60" y="275"/>
                  </a:lnTo>
                  <a:lnTo>
                    <a:pt x="55" y="278"/>
                  </a:lnTo>
                  <a:lnTo>
                    <a:pt x="48" y="280"/>
                  </a:lnTo>
                  <a:lnTo>
                    <a:pt x="41" y="282"/>
                  </a:lnTo>
                  <a:lnTo>
                    <a:pt x="35" y="282"/>
                  </a:lnTo>
                  <a:lnTo>
                    <a:pt x="28" y="283"/>
                  </a:lnTo>
                  <a:lnTo>
                    <a:pt x="20" y="280"/>
                  </a:lnTo>
                  <a:lnTo>
                    <a:pt x="12" y="275"/>
                  </a:lnTo>
                  <a:lnTo>
                    <a:pt x="6" y="268"/>
                  </a:lnTo>
                  <a:lnTo>
                    <a:pt x="2" y="259"/>
                  </a:lnTo>
                  <a:lnTo>
                    <a:pt x="2" y="252"/>
                  </a:lnTo>
                  <a:lnTo>
                    <a:pt x="0" y="241"/>
                  </a:lnTo>
                  <a:lnTo>
                    <a:pt x="1" y="231"/>
                  </a:lnTo>
                  <a:lnTo>
                    <a:pt x="5" y="222"/>
                  </a:lnTo>
                  <a:lnTo>
                    <a:pt x="6" y="217"/>
                  </a:lnTo>
                  <a:lnTo>
                    <a:pt x="8" y="210"/>
                  </a:lnTo>
                  <a:lnTo>
                    <a:pt x="9" y="205"/>
                  </a:lnTo>
                  <a:lnTo>
                    <a:pt x="10" y="196"/>
                  </a:lnTo>
                  <a:lnTo>
                    <a:pt x="12" y="190"/>
                  </a:lnTo>
                  <a:lnTo>
                    <a:pt x="13" y="183"/>
                  </a:lnTo>
                  <a:lnTo>
                    <a:pt x="15" y="175"/>
                  </a:lnTo>
                  <a:lnTo>
                    <a:pt x="17" y="167"/>
                  </a:lnTo>
                  <a:lnTo>
                    <a:pt x="26" y="165"/>
                  </a:lnTo>
                  <a:lnTo>
                    <a:pt x="34" y="163"/>
                  </a:lnTo>
                  <a:lnTo>
                    <a:pt x="44" y="161"/>
                  </a:lnTo>
                  <a:lnTo>
                    <a:pt x="54" y="160"/>
                  </a:lnTo>
                  <a:lnTo>
                    <a:pt x="64" y="158"/>
                  </a:lnTo>
                  <a:lnTo>
                    <a:pt x="75" y="158"/>
                  </a:lnTo>
                  <a:lnTo>
                    <a:pt x="87" y="156"/>
                  </a:lnTo>
                  <a:lnTo>
                    <a:pt x="97" y="155"/>
                  </a:lnTo>
                  <a:lnTo>
                    <a:pt x="108" y="153"/>
                  </a:lnTo>
                  <a:lnTo>
                    <a:pt x="118" y="150"/>
                  </a:lnTo>
                  <a:lnTo>
                    <a:pt x="127" y="145"/>
                  </a:lnTo>
                  <a:lnTo>
                    <a:pt x="136" y="140"/>
                  </a:lnTo>
                  <a:lnTo>
                    <a:pt x="142" y="132"/>
                  </a:lnTo>
                  <a:lnTo>
                    <a:pt x="148" y="124"/>
                  </a:lnTo>
                  <a:lnTo>
                    <a:pt x="154" y="113"/>
                  </a:lnTo>
                  <a:lnTo>
                    <a:pt x="157" y="99"/>
                  </a:lnTo>
                  <a:lnTo>
                    <a:pt x="157" y="91"/>
                  </a:lnTo>
                  <a:lnTo>
                    <a:pt x="156" y="81"/>
                  </a:lnTo>
                  <a:lnTo>
                    <a:pt x="152" y="72"/>
                  </a:lnTo>
                  <a:lnTo>
                    <a:pt x="149" y="61"/>
                  </a:lnTo>
                  <a:lnTo>
                    <a:pt x="147" y="51"/>
                  </a:lnTo>
                  <a:lnTo>
                    <a:pt x="147" y="39"/>
                  </a:lnTo>
                  <a:lnTo>
                    <a:pt x="150" y="29"/>
                  </a:lnTo>
                  <a:lnTo>
                    <a:pt x="156" y="18"/>
                  </a:lnTo>
                  <a:lnTo>
                    <a:pt x="166" y="13"/>
                  </a:lnTo>
                  <a:lnTo>
                    <a:pt x="175" y="8"/>
                  </a:lnTo>
                  <a:lnTo>
                    <a:pt x="186" y="4"/>
                  </a:lnTo>
                  <a:lnTo>
                    <a:pt x="196" y="1"/>
                  </a:lnTo>
                  <a:lnTo>
                    <a:pt x="207" y="0"/>
                  </a:lnTo>
                  <a:lnTo>
                    <a:pt x="217" y="0"/>
                  </a:lnTo>
                  <a:lnTo>
                    <a:pt x="228" y="1"/>
                  </a:lnTo>
                  <a:lnTo>
                    <a:pt x="239" y="3"/>
                  </a:lnTo>
                  <a:lnTo>
                    <a:pt x="246" y="9"/>
                  </a:lnTo>
                  <a:lnTo>
                    <a:pt x="249" y="14"/>
                  </a:lnTo>
                  <a:lnTo>
                    <a:pt x="252" y="22"/>
                  </a:lnTo>
                  <a:lnTo>
                    <a:pt x="252" y="29"/>
                  </a:lnTo>
                  <a:lnTo>
                    <a:pt x="252" y="36"/>
                  </a:lnTo>
                  <a:lnTo>
                    <a:pt x="250" y="44"/>
                  </a:lnTo>
                  <a:lnTo>
                    <a:pt x="248" y="53"/>
                  </a:lnTo>
                  <a:lnTo>
                    <a:pt x="246" y="61"/>
                  </a:lnTo>
                  <a:lnTo>
                    <a:pt x="244" y="69"/>
                  </a:lnTo>
                  <a:lnTo>
                    <a:pt x="241" y="78"/>
                  </a:lnTo>
                  <a:lnTo>
                    <a:pt x="241" y="86"/>
                  </a:lnTo>
                  <a:lnTo>
                    <a:pt x="239" y="94"/>
                  </a:lnTo>
                  <a:lnTo>
                    <a:pt x="241" y="102"/>
                  </a:lnTo>
                  <a:lnTo>
                    <a:pt x="242" y="109"/>
                  </a:lnTo>
                  <a:lnTo>
                    <a:pt x="247" y="116"/>
                  </a:lnTo>
                  <a:lnTo>
                    <a:pt x="253" y="122"/>
                  </a:lnTo>
                  <a:lnTo>
                    <a:pt x="376" y="124"/>
                  </a:lnTo>
                  <a:lnTo>
                    <a:pt x="377" y="244"/>
                  </a:lnTo>
                  <a:lnTo>
                    <a:pt x="371" y="252"/>
                  </a:lnTo>
                  <a:lnTo>
                    <a:pt x="363" y="257"/>
                  </a:lnTo>
                  <a:lnTo>
                    <a:pt x="354" y="260"/>
                  </a:lnTo>
                  <a:lnTo>
                    <a:pt x="347" y="262"/>
                  </a:lnTo>
                  <a:lnTo>
                    <a:pt x="338" y="262"/>
                  </a:lnTo>
                  <a:lnTo>
                    <a:pt x="328" y="261"/>
                  </a:lnTo>
                  <a:lnTo>
                    <a:pt x="319" y="260"/>
                  </a:lnTo>
                  <a:lnTo>
                    <a:pt x="310" y="259"/>
                  </a:lnTo>
                  <a:lnTo>
                    <a:pt x="301" y="257"/>
                  </a:lnTo>
                  <a:lnTo>
                    <a:pt x="292" y="256"/>
                  </a:lnTo>
                  <a:lnTo>
                    <a:pt x="282" y="257"/>
                  </a:lnTo>
                  <a:lnTo>
                    <a:pt x="274" y="257"/>
                  </a:lnTo>
                  <a:lnTo>
                    <a:pt x="264" y="260"/>
                  </a:lnTo>
                  <a:lnTo>
                    <a:pt x="256" y="264"/>
                  </a:lnTo>
                  <a:lnTo>
                    <a:pt x="248" y="271"/>
                  </a:lnTo>
                  <a:lnTo>
                    <a:pt x="240" y="280"/>
                  </a:lnTo>
                  <a:lnTo>
                    <a:pt x="237" y="286"/>
                  </a:lnTo>
                  <a:lnTo>
                    <a:pt x="236" y="293"/>
                  </a:lnTo>
                  <a:lnTo>
                    <a:pt x="235" y="300"/>
                  </a:lnTo>
                  <a:lnTo>
                    <a:pt x="234" y="308"/>
                  </a:lnTo>
                  <a:lnTo>
                    <a:pt x="233" y="316"/>
                  </a:lnTo>
                  <a:lnTo>
                    <a:pt x="233" y="323"/>
                  </a:lnTo>
                  <a:lnTo>
                    <a:pt x="233" y="331"/>
                  </a:lnTo>
                  <a:lnTo>
                    <a:pt x="234" y="339"/>
                  </a:lnTo>
                  <a:lnTo>
                    <a:pt x="234" y="348"/>
                  </a:lnTo>
                  <a:lnTo>
                    <a:pt x="237" y="355"/>
                  </a:lnTo>
                  <a:lnTo>
                    <a:pt x="238" y="362"/>
                  </a:lnTo>
                  <a:lnTo>
                    <a:pt x="241" y="370"/>
                  </a:lnTo>
                  <a:lnTo>
                    <a:pt x="245" y="377"/>
                  </a:lnTo>
                  <a:lnTo>
                    <a:pt x="249" y="385"/>
                  </a:lnTo>
                  <a:lnTo>
                    <a:pt x="254" y="392"/>
                  </a:lnTo>
                  <a:lnTo>
                    <a:pt x="259" y="397"/>
                  </a:lnTo>
                  <a:lnTo>
                    <a:pt x="265" y="400"/>
                  </a:lnTo>
                  <a:lnTo>
                    <a:pt x="270" y="400"/>
                  </a:lnTo>
                  <a:lnTo>
                    <a:pt x="275" y="400"/>
                  </a:lnTo>
                  <a:lnTo>
                    <a:pt x="278" y="398"/>
                  </a:lnTo>
                  <a:lnTo>
                    <a:pt x="284" y="397"/>
                  </a:lnTo>
                  <a:lnTo>
                    <a:pt x="289" y="394"/>
                  </a:lnTo>
                  <a:lnTo>
                    <a:pt x="294" y="392"/>
                  </a:lnTo>
                  <a:lnTo>
                    <a:pt x="298" y="388"/>
                  </a:lnTo>
                  <a:lnTo>
                    <a:pt x="303" y="385"/>
                  </a:lnTo>
                  <a:lnTo>
                    <a:pt x="308" y="381"/>
                  </a:lnTo>
                  <a:lnTo>
                    <a:pt x="313" y="378"/>
                  </a:lnTo>
                  <a:lnTo>
                    <a:pt x="318" y="373"/>
                  </a:lnTo>
                  <a:lnTo>
                    <a:pt x="322" y="370"/>
                  </a:lnTo>
                  <a:lnTo>
                    <a:pt x="326" y="366"/>
                  </a:lnTo>
                  <a:lnTo>
                    <a:pt x="331" y="363"/>
                  </a:lnTo>
                  <a:lnTo>
                    <a:pt x="336" y="360"/>
                  </a:lnTo>
                  <a:lnTo>
                    <a:pt x="345" y="356"/>
                  </a:lnTo>
                  <a:lnTo>
                    <a:pt x="355" y="355"/>
                  </a:lnTo>
                  <a:lnTo>
                    <a:pt x="365" y="356"/>
                  </a:lnTo>
                  <a:lnTo>
                    <a:pt x="375" y="359"/>
                  </a:lnTo>
                  <a:lnTo>
                    <a:pt x="383" y="363"/>
                  </a:lnTo>
                  <a:lnTo>
                    <a:pt x="392" y="369"/>
                  </a:lnTo>
                  <a:lnTo>
                    <a:pt x="400" y="376"/>
                  </a:lnTo>
                  <a:lnTo>
                    <a:pt x="406" y="383"/>
                  </a:lnTo>
                  <a:lnTo>
                    <a:pt x="407" y="390"/>
                  </a:lnTo>
                  <a:lnTo>
                    <a:pt x="408" y="396"/>
                  </a:lnTo>
                  <a:lnTo>
                    <a:pt x="408" y="403"/>
                  </a:lnTo>
                  <a:lnTo>
                    <a:pt x="408" y="410"/>
                  </a:lnTo>
                  <a:lnTo>
                    <a:pt x="407" y="416"/>
                  </a:lnTo>
                  <a:lnTo>
                    <a:pt x="408" y="423"/>
                  </a:lnTo>
                  <a:lnTo>
                    <a:pt x="408" y="431"/>
                  </a:lnTo>
                  <a:lnTo>
                    <a:pt x="408" y="438"/>
                  </a:lnTo>
                  <a:lnTo>
                    <a:pt x="402" y="444"/>
                  </a:lnTo>
                  <a:lnTo>
                    <a:pt x="395" y="447"/>
                  </a:lnTo>
                  <a:lnTo>
                    <a:pt x="387" y="451"/>
                  </a:lnTo>
                  <a:lnTo>
                    <a:pt x="378" y="454"/>
                  </a:lnTo>
                  <a:lnTo>
                    <a:pt x="368" y="456"/>
                  </a:lnTo>
                  <a:lnTo>
                    <a:pt x="358" y="459"/>
                  </a:lnTo>
                  <a:lnTo>
                    <a:pt x="348" y="463"/>
                  </a:lnTo>
                  <a:lnTo>
                    <a:pt x="338" y="465"/>
                  </a:lnTo>
                  <a:lnTo>
                    <a:pt x="327" y="467"/>
                  </a:lnTo>
                  <a:lnTo>
                    <a:pt x="317" y="471"/>
                  </a:lnTo>
                  <a:lnTo>
                    <a:pt x="309" y="475"/>
                  </a:lnTo>
                  <a:lnTo>
                    <a:pt x="299" y="480"/>
                  </a:lnTo>
                  <a:lnTo>
                    <a:pt x="291" y="485"/>
                  </a:lnTo>
                  <a:lnTo>
                    <a:pt x="283" y="490"/>
                  </a:lnTo>
                  <a:lnTo>
                    <a:pt x="277" y="498"/>
                  </a:lnTo>
                  <a:lnTo>
                    <a:pt x="271" y="508"/>
                  </a:lnTo>
                  <a:lnTo>
                    <a:pt x="266" y="611"/>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0" name="Freeform 12"/>
            <p:cNvSpPr>
              <a:spLocks/>
            </p:cNvSpPr>
            <p:nvPr/>
          </p:nvSpPr>
          <p:spPr bwMode="grayWhite">
            <a:xfrm>
              <a:off x="548" y="-13"/>
              <a:ext cx="439" cy="396"/>
            </a:xfrm>
            <a:custGeom>
              <a:avLst/>
              <a:gdLst>
                <a:gd name="T0" fmla="*/ 246 w 439"/>
                <a:gd name="T1" fmla="*/ 372 h 396"/>
                <a:gd name="T2" fmla="*/ 237 w 439"/>
                <a:gd name="T3" fmla="*/ 330 h 396"/>
                <a:gd name="T4" fmla="*/ 222 w 439"/>
                <a:gd name="T5" fmla="*/ 293 h 396"/>
                <a:gd name="T6" fmla="*/ 185 w 439"/>
                <a:gd name="T7" fmla="*/ 278 h 396"/>
                <a:gd name="T8" fmla="*/ 142 w 439"/>
                <a:gd name="T9" fmla="*/ 289 h 396"/>
                <a:gd name="T10" fmla="*/ 104 w 439"/>
                <a:gd name="T11" fmla="*/ 293 h 396"/>
                <a:gd name="T12" fmla="*/ 85 w 439"/>
                <a:gd name="T13" fmla="*/ 275 h 396"/>
                <a:gd name="T14" fmla="*/ 73 w 439"/>
                <a:gd name="T15" fmla="*/ 247 h 396"/>
                <a:gd name="T16" fmla="*/ 67 w 439"/>
                <a:gd name="T17" fmla="*/ 215 h 396"/>
                <a:gd name="T18" fmla="*/ 68 w 439"/>
                <a:gd name="T19" fmla="*/ 185 h 396"/>
                <a:gd name="T20" fmla="*/ 99 w 439"/>
                <a:gd name="T21" fmla="*/ 176 h 396"/>
                <a:gd name="T22" fmla="*/ 139 w 439"/>
                <a:gd name="T23" fmla="*/ 183 h 396"/>
                <a:gd name="T24" fmla="*/ 167 w 439"/>
                <a:gd name="T25" fmla="*/ 170 h 396"/>
                <a:gd name="T26" fmla="*/ 179 w 439"/>
                <a:gd name="T27" fmla="*/ 149 h 396"/>
                <a:gd name="T28" fmla="*/ 181 w 439"/>
                <a:gd name="T29" fmla="*/ 123 h 396"/>
                <a:gd name="T30" fmla="*/ 180 w 439"/>
                <a:gd name="T31" fmla="*/ 96 h 396"/>
                <a:gd name="T32" fmla="*/ 170 w 439"/>
                <a:gd name="T33" fmla="*/ 68 h 396"/>
                <a:gd name="T34" fmla="*/ 146 w 439"/>
                <a:gd name="T35" fmla="*/ 48 h 396"/>
                <a:gd name="T36" fmla="*/ 115 w 439"/>
                <a:gd name="T37" fmla="*/ 49 h 396"/>
                <a:gd name="T38" fmla="*/ 86 w 439"/>
                <a:gd name="T39" fmla="*/ 62 h 396"/>
                <a:gd name="T40" fmla="*/ 56 w 439"/>
                <a:gd name="T41" fmla="*/ 71 h 396"/>
                <a:gd name="T42" fmla="*/ 26 w 439"/>
                <a:gd name="T43" fmla="*/ 62 h 396"/>
                <a:gd name="T44" fmla="*/ 11 w 439"/>
                <a:gd name="T45" fmla="*/ 43 h 396"/>
                <a:gd name="T46" fmla="*/ 1 w 439"/>
                <a:gd name="T47" fmla="*/ 22 h 396"/>
                <a:gd name="T48" fmla="*/ 388 w 439"/>
                <a:gd name="T49" fmla="*/ 18 h 396"/>
                <a:gd name="T50" fmla="*/ 367 w 439"/>
                <a:gd name="T51" fmla="*/ 21 h 396"/>
                <a:gd name="T52" fmla="*/ 346 w 439"/>
                <a:gd name="T53" fmla="*/ 18 h 396"/>
                <a:gd name="T54" fmla="*/ 324 w 439"/>
                <a:gd name="T55" fmla="*/ 13 h 396"/>
                <a:gd name="T56" fmla="*/ 299 w 439"/>
                <a:gd name="T57" fmla="*/ 18 h 396"/>
                <a:gd name="T58" fmla="*/ 278 w 439"/>
                <a:gd name="T59" fmla="*/ 43 h 396"/>
                <a:gd name="T60" fmla="*/ 277 w 439"/>
                <a:gd name="T61" fmla="*/ 75 h 396"/>
                <a:gd name="T62" fmla="*/ 281 w 439"/>
                <a:gd name="T63" fmla="*/ 99 h 396"/>
                <a:gd name="T64" fmla="*/ 287 w 439"/>
                <a:gd name="T65" fmla="*/ 124 h 396"/>
                <a:gd name="T66" fmla="*/ 300 w 439"/>
                <a:gd name="T67" fmla="*/ 145 h 396"/>
                <a:gd name="T68" fmla="*/ 325 w 439"/>
                <a:gd name="T69" fmla="*/ 159 h 396"/>
                <a:gd name="T70" fmla="*/ 349 w 439"/>
                <a:gd name="T71" fmla="*/ 158 h 396"/>
                <a:gd name="T72" fmla="*/ 371 w 439"/>
                <a:gd name="T73" fmla="*/ 148 h 396"/>
                <a:gd name="T74" fmla="*/ 394 w 439"/>
                <a:gd name="T75" fmla="*/ 138 h 396"/>
                <a:gd name="T76" fmla="*/ 418 w 439"/>
                <a:gd name="T77" fmla="*/ 142 h 396"/>
                <a:gd name="T78" fmla="*/ 428 w 439"/>
                <a:gd name="T79" fmla="*/ 163 h 396"/>
                <a:gd name="T80" fmla="*/ 434 w 439"/>
                <a:gd name="T81" fmla="*/ 188 h 396"/>
                <a:gd name="T82" fmla="*/ 436 w 439"/>
                <a:gd name="T83" fmla="*/ 215 h 396"/>
                <a:gd name="T84" fmla="*/ 428 w 439"/>
                <a:gd name="T85" fmla="*/ 234 h 396"/>
                <a:gd name="T86" fmla="*/ 389 w 439"/>
                <a:gd name="T87" fmla="*/ 242 h 396"/>
                <a:gd name="T88" fmla="*/ 355 w 439"/>
                <a:gd name="T89" fmla="*/ 257 h 396"/>
                <a:gd name="T90" fmla="*/ 339 w 439"/>
                <a:gd name="T91" fmla="*/ 282 h 396"/>
                <a:gd name="T92" fmla="*/ 345 w 439"/>
                <a:gd name="T93" fmla="*/ 313 h 396"/>
                <a:gd name="T94" fmla="*/ 364 w 439"/>
                <a:gd name="T95" fmla="*/ 340 h 396"/>
                <a:gd name="T96" fmla="*/ 361 w 439"/>
                <a:gd name="T97" fmla="*/ 368 h 396"/>
                <a:gd name="T98" fmla="*/ 339 w 439"/>
                <a:gd name="T99" fmla="*/ 379 h 396"/>
                <a:gd name="T100" fmla="*/ 315 w 439"/>
                <a:gd name="T101" fmla="*/ 387 h 396"/>
                <a:gd name="T102" fmla="*/ 290 w 439"/>
                <a:gd name="T103" fmla="*/ 392 h 396"/>
                <a:gd name="T104" fmla="*/ 264 w 439"/>
                <a:gd name="T105" fmla="*/ 39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396">
                  <a:moveTo>
                    <a:pt x="264" y="395"/>
                  </a:moveTo>
                  <a:lnTo>
                    <a:pt x="257" y="388"/>
                  </a:lnTo>
                  <a:lnTo>
                    <a:pt x="251" y="381"/>
                  </a:lnTo>
                  <a:lnTo>
                    <a:pt x="246" y="372"/>
                  </a:lnTo>
                  <a:lnTo>
                    <a:pt x="244" y="362"/>
                  </a:lnTo>
                  <a:lnTo>
                    <a:pt x="240" y="351"/>
                  </a:lnTo>
                  <a:lnTo>
                    <a:pt x="238" y="341"/>
                  </a:lnTo>
                  <a:lnTo>
                    <a:pt x="237" y="330"/>
                  </a:lnTo>
                  <a:lnTo>
                    <a:pt x="234" y="320"/>
                  </a:lnTo>
                  <a:lnTo>
                    <a:pt x="231" y="310"/>
                  </a:lnTo>
                  <a:lnTo>
                    <a:pt x="227" y="301"/>
                  </a:lnTo>
                  <a:lnTo>
                    <a:pt x="222" y="293"/>
                  </a:lnTo>
                  <a:lnTo>
                    <a:pt x="215" y="287"/>
                  </a:lnTo>
                  <a:lnTo>
                    <a:pt x="207" y="282"/>
                  </a:lnTo>
                  <a:lnTo>
                    <a:pt x="197" y="279"/>
                  </a:lnTo>
                  <a:lnTo>
                    <a:pt x="185" y="278"/>
                  </a:lnTo>
                  <a:lnTo>
                    <a:pt x="169" y="280"/>
                  </a:lnTo>
                  <a:lnTo>
                    <a:pt x="160" y="283"/>
                  </a:lnTo>
                  <a:lnTo>
                    <a:pt x="151" y="286"/>
                  </a:lnTo>
                  <a:lnTo>
                    <a:pt x="142" y="289"/>
                  </a:lnTo>
                  <a:lnTo>
                    <a:pt x="132" y="291"/>
                  </a:lnTo>
                  <a:lnTo>
                    <a:pt x="123" y="292"/>
                  </a:lnTo>
                  <a:lnTo>
                    <a:pt x="114" y="293"/>
                  </a:lnTo>
                  <a:lnTo>
                    <a:pt x="104" y="293"/>
                  </a:lnTo>
                  <a:lnTo>
                    <a:pt x="94" y="293"/>
                  </a:lnTo>
                  <a:lnTo>
                    <a:pt x="91" y="288"/>
                  </a:lnTo>
                  <a:lnTo>
                    <a:pt x="88" y="282"/>
                  </a:lnTo>
                  <a:lnTo>
                    <a:pt x="85" y="275"/>
                  </a:lnTo>
                  <a:lnTo>
                    <a:pt x="82" y="269"/>
                  </a:lnTo>
                  <a:lnTo>
                    <a:pt x="79" y="261"/>
                  </a:lnTo>
                  <a:lnTo>
                    <a:pt x="76" y="254"/>
                  </a:lnTo>
                  <a:lnTo>
                    <a:pt x="73" y="247"/>
                  </a:lnTo>
                  <a:lnTo>
                    <a:pt x="72" y="238"/>
                  </a:lnTo>
                  <a:lnTo>
                    <a:pt x="70" y="231"/>
                  </a:lnTo>
                  <a:lnTo>
                    <a:pt x="68" y="224"/>
                  </a:lnTo>
                  <a:lnTo>
                    <a:pt x="67" y="215"/>
                  </a:lnTo>
                  <a:lnTo>
                    <a:pt x="66" y="208"/>
                  </a:lnTo>
                  <a:lnTo>
                    <a:pt x="66" y="201"/>
                  </a:lnTo>
                  <a:lnTo>
                    <a:pt x="67" y="192"/>
                  </a:lnTo>
                  <a:lnTo>
                    <a:pt x="68" y="185"/>
                  </a:lnTo>
                  <a:lnTo>
                    <a:pt x="70" y="179"/>
                  </a:lnTo>
                  <a:lnTo>
                    <a:pt x="79" y="175"/>
                  </a:lnTo>
                  <a:lnTo>
                    <a:pt x="89" y="174"/>
                  </a:lnTo>
                  <a:lnTo>
                    <a:pt x="99" y="176"/>
                  </a:lnTo>
                  <a:lnTo>
                    <a:pt x="108" y="179"/>
                  </a:lnTo>
                  <a:lnTo>
                    <a:pt x="119" y="181"/>
                  </a:lnTo>
                  <a:lnTo>
                    <a:pt x="128" y="183"/>
                  </a:lnTo>
                  <a:lnTo>
                    <a:pt x="139" y="183"/>
                  </a:lnTo>
                  <a:lnTo>
                    <a:pt x="149" y="182"/>
                  </a:lnTo>
                  <a:lnTo>
                    <a:pt x="157" y="179"/>
                  </a:lnTo>
                  <a:lnTo>
                    <a:pt x="162" y="174"/>
                  </a:lnTo>
                  <a:lnTo>
                    <a:pt x="167" y="170"/>
                  </a:lnTo>
                  <a:lnTo>
                    <a:pt x="171" y="166"/>
                  </a:lnTo>
                  <a:lnTo>
                    <a:pt x="174" y="160"/>
                  </a:lnTo>
                  <a:lnTo>
                    <a:pt x="177" y="155"/>
                  </a:lnTo>
                  <a:lnTo>
                    <a:pt x="179" y="149"/>
                  </a:lnTo>
                  <a:lnTo>
                    <a:pt x="179" y="142"/>
                  </a:lnTo>
                  <a:lnTo>
                    <a:pt x="180" y="136"/>
                  </a:lnTo>
                  <a:lnTo>
                    <a:pt x="181" y="129"/>
                  </a:lnTo>
                  <a:lnTo>
                    <a:pt x="181" y="123"/>
                  </a:lnTo>
                  <a:lnTo>
                    <a:pt x="181" y="115"/>
                  </a:lnTo>
                  <a:lnTo>
                    <a:pt x="181" y="109"/>
                  </a:lnTo>
                  <a:lnTo>
                    <a:pt x="181" y="102"/>
                  </a:lnTo>
                  <a:lnTo>
                    <a:pt x="180" y="96"/>
                  </a:lnTo>
                  <a:lnTo>
                    <a:pt x="180" y="89"/>
                  </a:lnTo>
                  <a:lnTo>
                    <a:pt x="178" y="81"/>
                  </a:lnTo>
                  <a:lnTo>
                    <a:pt x="174" y="74"/>
                  </a:lnTo>
                  <a:lnTo>
                    <a:pt x="170" y="68"/>
                  </a:lnTo>
                  <a:lnTo>
                    <a:pt x="165" y="62"/>
                  </a:lnTo>
                  <a:lnTo>
                    <a:pt x="159" y="57"/>
                  </a:lnTo>
                  <a:lnTo>
                    <a:pt x="153" y="52"/>
                  </a:lnTo>
                  <a:lnTo>
                    <a:pt x="146" y="48"/>
                  </a:lnTo>
                  <a:lnTo>
                    <a:pt x="138" y="44"/>
                  </a:lnTo>
                  <a:lnTo>
                    <a:pt x="130" y="44"/>
                  </a:lnTo>
                  <a:lnTo>
                    <a:pt x="122" y="46"/>
                  </a:lnTo>
                  <a:lnTo>
                    <a:pt x="115" y="49"/>
                  </a:lnTo>
                  <a:lnTo>
                    <a:pt x="108" y="51"/>
                  </a:lnTo>
                  <a:lnTo>
                    <a:pt x="100" y="55"/>
                  </a:lnTo>
                  <a:lnTo>
                    <a:pt x="92" y="59"/>
                  </a:lnTo>
                  <a:lnTo>
                    <a:pt x="86" y="62"/>
                  </a:lnTo>
                  <a:lnTo>
                    <a:pt x="79" y="65"/>
                  </a:lnTo>
                  <a:lnTo>
                    <a:pt x="71" y="68"/>
                  </a:lnTo>
                  <a:lnTo>
                    <a:pt x="63" y="70"/>
                  </a:lnTo>
                  <a:lnTo>
                    <a:pt x="56" y="71"/>
                  </a:lnTo>
                  <a:lnTo>
                    <a:pt x="48" y="71"/>
                  </a:lnTo>
                  <a:lnTo>
                    <a:pt x="40" y="69"/>
                  </a:lnTo>
                  <a:lnTo>
                    <a:pt x="33" y="67"/>
                  </a:lnTo>
                  <a:lnTo>
                    <a:pt x="26" y="62"/>
                  </a:lnTo>
                  <a:lnTo>
                    <a:pt x="19" y="55"/>
                  </a:lnTo>
                  <a:lnTo>
                    <a:pt x="16" y="51"/>
                  </a:lnTo>
                  <a:lnTo>
                    <a:pt x="13" y="48"/>
                  </a:lnTo>
                  <a:lnTo>
                    <a:pt x="11" y="43"/>
                  </a:lnTo>
                  <a:lnTo>
                    <a:pt x="7" y="38"/>
                  </a:lnTo>
                  <a:lnTo>
                    <a:pt x="6" y="33"/>
                  </a:lnTo>
                  <a:lnTo>
                    <a:pt x="3" y="27"/>
                  </a:lnTo>
                  <a:lnTo>
                    <a:pt x="1" y="22"/>
                  </a:lnTo>
                  <a:lnTo>
                    <a:pt x="0" y="16"/>
                  </a:lnTo>
                  <a:lnTo>
                    <a:pt x="405" y="0"/>
                  </a:lnTo>
                  <a:lnTo>
                    <a:pt x="393" y="14"/>
                  </a:lnTo>
                  <a:lnTo>
                    <a:pt x="388" y="18"/>
                  </a:lnTo>
                  <a:lnTo>
                    <a:pt x="383" y="20"/>
                  </a:lnTo>
                  <a:lnTo>
                    <a:pt x="378" y="21"/>
                  </a:lnTo>
                  <a:lnTo>
                    <a:pt x="372" y="21"/>
                  </a:lnTo>
                  <a:lnTo>
                    <a:pt x="367" y="21"/>
                  </a:lnTo>
                  <a:lnTo>
                    <a:pt x="362" y="21"/>
                  </a:lnTo>
                  <a:lnTo>
                    <a:pt x="357" y="20"/>
                  </a:lnTo>
                  <a:lnTo>
                    <a:pt x="351" y="18"/>
                  </a:lnTo>
                  <a:lnTo>
                    <a:pt x="346" y="18"/>
                  </a:lnTo>
                  <a:lnTo>
                    <a:pt x="340" y="16"/>
                  </a:lnTo>
                  <a:lnTo>
                    <a:pt x="335" y="15"/>
                  </a:lnTo>
                  <a:lnTo>
                    <a:pt x="330" y="14"/>
                  </a:lnTo>
                  <a:lnTo>
                    <a:pt x="324" y="13"/>
                  </a:lnTo>
                  <a:lnTo>
                    <a:pt x="318" y="13"/>
                  </a:lnTo>
                  <a:lnTo>
                    <a:pt x="312" y="13"/>
                  </a:lnTo>
                  <a:lnTo>
                    <a:pt x="306" y="14"/>
                  </a:lnTo>
                  <a:lnTo>
                    <a:pt x="299" y="18"/>
                  </a:lnTo>
                  <a:lnTo>
                    <a:pt x="293" y="22"/>
                  </a:lnTo>
                  <a:lnTo>
                    <a:pt x="287" y="28"/>
                  </a:lnTo>
                  <a:lnTo>
                    <a:pt x="282" y="36"/>
                  </a:lnTo>
                  <a:lnTo>
                    <a:pt x="278" y="43"/>
                  </a:lnTo>
                  <a:lnTo>
                    <a:pt x="276" y="51"/>
                  </a:lnTo>
                  <a:lnTo>
                    <a:pt x="274" y="60"/>
                  </a:lnTo>
                  <a:lnTo>
                    <a:pt x="275" y="70"/>
                  </a:lnTo>
                  <a:lnTo>
                    <a:pt x="277" y="75"/>
                  </a:lnTo>
                  <a:lnTo>
                    <a:pt x="278" y="81"/>
                  </a:lnTo>
                  <a:lnTo>
                    <a:pt x="278" y="87"/>
                  </a:lnTo>
                  <a:lnTo>
                    <a:pt x="279" y="93"/>
                  </a:lnTo>
                  <a:lnTo>
                    <a:pt x="281" y="99"/>
                  </a:lnTo>
                  <a:lnTo>
                    <a:pt x="282" y="105"/>
                  </a:lnTo>
                  <a:lnTo>
                    <a:pt x="284" y="111"/>
                  </a:lnTo>
                  <a:lnTo>
                    <a:pt x="285" y="118"/>
                  </a:lnTo>
                  <a:lnTo>
                    <a:pt x="287" y="124"/>
                  </a:lnTo>
                  <a:lnTo>
                    <a:pt x="290" y="129"/>
                  </a:lnTo>
                  <a:lnTo>
                    <a:pt x="292" y="135"/>
                  </a:lnTo>
                  <a:lnTo>
                    <a:pt x="296" y="140"/>
                  </a:lnTo>
                  <a:lnTo>
                    <a:pt x="300" y="145"/>
                  </a:lnTo>
                  <a:lnTo>
                    <a:pt x="305" y="149"/>
                  </a:lnTo>
                  <a:lnTo>
                    <a:pt x="311" y="152"/>
                  </a:lnTo>
                  <a:lnTo>
                    <a:pt x="318" y="156"/>
                  </a:lnTo>
                  <a:lnTo>
                    <a:pt x="325" y="159"/>
                  </a:lnTo>
                  <a:lnTo>
                    <a:pt x="331" y="160"/>
                  </a:lnTo>
                  <a:lnTo>
                    <a:pt x="337" y="160"/>
                  </a:lnTo>
                  <a:lnTo>
                    <a:pt x="343" y="160"/>
                  </a:lnTo>
                  <a:lnTo>
                    <a:pt x="349" y="158"/>
                  </a:lnTo>
                  <a:lnTo>
                    <a:pt x="354" y="156"/>
                  </a:lnTo>
                  <a:lnTo>
                    <a:pt x="359" y="154"/>
                  </a:lnTo>
                  <a:lnTo>
                    <a:pt x="365" y="151"/>
                  </a:lnTo>
                  <a:lnTo>
                    <a:pt x="371" y="148"/>
                  </a:lnTo>
                  <a:lnTo>
                    <a:pt x="377" y="145"/>
                  </a:lnTo>
                  <a:lnTo>
                    <a:pt x="382" y="142"/>
                  </a:lnTo>
                  <a:lnTo>
                    <a:pt x="388" y="140"/>
                  </a:lnTo>
                  <a:lnTo>
                    <a:pt x="394" y="138"/>
                  </a:lnTo>
                  <a:lnTo>
                    <a:pt x="399" y="137"/>
                  </a:lnTo>
                  <a:lnTo>
                    <a:pt x="406" y="137"/>
                  </a:lnTo>
                  <a:lnTo>
                    <a:pt x="412" y="137"/>
                  </a:lnTo>
                  <a:lnTo>
                    <a:pt x="418" y="142"/>
                  </a:lnTo>
                  <a:lnTo>
                    <a:pt x="421" y="146"/>
                  </a:lnTo>
                  <a:lnTo>
                    <a:pt x="424" y="151"/>
                  </a:lnTo>
                  <a:lnTo>
                    <a:pt x="426" y="157"/>
                  </a:lnTo>
                  <a:lnTo>
                    <a:pt x="428" y="163"/>
                  </a:lnTo>
                  <a:lnTo>
                    <a:pt x="431" y="169"/>
                  </a:lnTo>
                  <a:lnTo>
                    <a:pt x="431" y="175"/>
                  </a:lnTo>
                  <a:lnTo>
                    <a:pt x="432" y="182"/>
                  </a:lnTo>
                  <a:lnTo>
                    <a:pt x="434" y="188"/>
                  </a:lnTo>
                  <a:lnTo>
                    <a:pt x="434" y="195"/>
                  </a:lnTo>
                  <a:lnTo>
                    <a:pt x="435" y="202"/>
                  </a:lnTo>
                  <a:lnTo>
                    <a:pt x="435" y="208"/>
                  </a:lnTo>
                  <a:lnTo>
                    <a:pt x="436" y="215"/>
                  </a:lnTo>
                  <a:lnTo>
                    <a:pt x="437" y="221"/>
                  </a:lnTo>
                  <a:lnTo>
                    <a:pt x="437" y="228"/>
                  </a:lnTo>
                  <a:lnTo>
                    <a:pt x="438" y="234"/>
                  </a:lnTo>
                  <a:lnTo>
                    <a:pt x="428" y="234"/>
                  </a:lnTo>
                  <a:lnTo>
                    <a:pt x="418" y="235"/>
                  </a:lnTo>
                  <a:lnTo>
                    <a:pt x="409" y="237"/>
                  </a:lnTo>
                  <a:lnTo>
                    <a:pt x="398" y="239"/>
                  </a:lnTo>
                  <a:lnTo>
                    <a:pt x="389" y="242"/>
                  </a:lnTo>
                  <a:lnTo>
                    <a:pt x="378" y="245"/>
                  </a:lnTo>
                  <a:lnTo>
                    <a:pt x="369" y="248"/>
                  </a:lnTo>
                  <a:lnTo>
                    <a:pt x="358" y="253"/>
                  </a:lnTo>
                  <a:lnTo>
                    <a:pt x="355" y="257"/>
                  </a:lnTo>
                  <a:lnTo>
                    <a:pt x="351" y="261"/>
                  </a:lnTo>
                  <a:lnTo>
                    <a:pt x="346" y="267"/>
                  </a:lnTo>
                  <a:lnTo>
                    <a:pt x="343" y="275"/>
                  </a:lnTo>
                  <a:lnTo>
                    <a:pt x="339" y="282"/>
                  </a:lnTo>
                  <a:lnTo>
                    <a:pt x="338" y="290"/>
                  </a:lnTo>
                  <a:lnTo>
                    <a:pt x="339" y="298"/>
                  </a:lnTo>
                  <a:lnTo>
                    <a:pt x="342" y="305"/>
                  </a:lnTo>
                  <a:lnTo>
                    <a:pt x="345" y="313"/>
                  </a:lnTo>
                  <a:lnTo>
                    <a:pt x="350" y="320"/>
                  </a:lnTo>
                  <a:lnTo>
                    <a:pt x="355" y="326"/>
                  </a:lnTo>
                  <a:lnTo>
                    <a:pt x="360" y="334"/>
                  </a:lnTo>
                  <a:lnTo>
                    <a:pt x="364" y="340"/>
                  </a:lnTo>
                  <a:lnTo>
                    <a:pt x="366" y="348"/>
                  </a:lnTo>
                  <a:lnTo>
                    <a:pt x="367" y="356"/>
                  </a:lnTo>
                  <a:lnTo>
                    <a:pt x="365" y="365"/>
                  </a:lnTo>
                  <a:lnTo>
                    <a:pt x="361" y="368"/>
                  </a:lnTo>
                  <a:lnTo>
                    <a:pt x="356" y="372"/>
                  </a:lnTo>
                  <a:lnTo>
                    <a:pt x="351" y="374"/>
                  </a:lnTo>
                  <a:lnTo>
                    <a:pt x="345" y="376"/>
                  </a:lnTo>
                  <a:lnTo>
                    <a:pt x="339" y="379"/>
                  </a:lnTo>
                  <a:lnTo>
                    <a:pt x="333" y="381"/>
                  </a:lnTo>
                  <a:lnTo>
                    <a:pt x="328" y="384"/>
                  </a:lnTo>
                  <a:lnTo>
                    <a:pt x="322" y="385"/>
                  </a:lnTo>
                  <a:lnTo>
                    <a:pt x="315" y="387"/>
                  </a:lnTo>
                  <a:lnTo>
                    <a:pt x="309" y="388"/>
                  </a:lnTo>
                  <a:lnTo>
                    <a:pt x="303" y="390"/>
                  </a:lnTo>
                  <a:lnTo>
                    <a:pt x="296" y="391"/>
                  </a:lnTo>
                  <a:lnTo>
                    <a:pt x="290" y="392"/>
                  </a:lnTo>
                  <a:lnTo>
                    <a:pt x="284" y="393"/>
                  </a:lnTo>
                  <a:lnTo>
                    <a:pt x="277" y="394"/>
                  </a:lnTo>
                  <a:lnTo>
                    <a:pt x="271" y="395"/>
                  </a:lnTo>
                  <a:lnTo>
                    <a:pt x="264" y="395"/>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1" name="Freeform 13"/>
            <p:cNvSpPr>
              <a:spLocks/>
            </p:cNvSpPr>
            <p:nvPr/>
          </p:nvSpPr>
          <p:spPr bwMode="grayWhite">
            <a:xfrm>
              <a:off x="-11" y="3121"/>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2" name="Freeform 14"/>
            <p:cNvSpPr>
              <a:spLocks/>
            </p:cNvSpPr>
            <p:nvPr/>
          </p:nvSpPr>
          <p:spPr bwMode="grayWhite">
            <a:xfrm>
              <a:off x="380" y="3463"/>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3" name="Freeform 15"/>
            <p:cNvSpPr>
              <a:spLocks/>
            </p:cNvSpPr>
            <p:nvPr/>
          </p:nvSpPr>
          <p:spPr bwMode="grayWhite">
            <a:xfrm>
              <a:off x="705" y="3827"/>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4" name="Freeform 16"/>
            <p:cNvSpPr>
              <a:spLocks/>
            </p:cNvSpPr>
            <p:nvPr/>
          </p:nvSpPr>
          <p:spPr bwMode="grayWhite">
            <a:xfrm>
              <a:off x="-3" y="3739"/>
              <a:ext cx="337" cy="355"/>
            </a:xfrm>
            <a:custGeom>
              <a:avLst/>
              <a:gdLst>
                <a:gd name="T0" fmla="*/ 315 w 337"/>
                <a:gd name="T1" fmla="*/ 160 h 355"/>
                <a:gd name="T2" fmla="*/ 280 w 337"/>
                <a:gd name="T3" fmla="*/ 168 h 355"/>
                <a:gd name="T4" fmla="*/ 247 w 337"/>
                <a:gd name="T5" fmla="*/ 179 h 355"/>
                <a:gd name="T6" fmla="*/ 232 w 337"/>
                <a:gd name="T7" fmla="*/ 209 h 355"/>
                <a:gd name="T8" fmla="*/ 240 w 337"/>
                <a:gd name="T9" fmla="*/ 243 h 355"/>
                <a:gd name="T10" fmla="*/ 243 w 337"/>
                <a:gd name="T11" fmla="*/ 275 h 355"/>
                <a:gd name="T12" fmla="*/ 227 w 337"/>
                <a:gd name="T13" fmla="*/ 291 h 355"/>
                <a:gd name="T14" fmla="*/ 202 w 337"/>
                <a:gd name="T15" fmla="*/ 300 h 355"/>
                <a:gd name="T16" fmla="*/ 175 w 337"/>
                <a:gd name="T17" fmla="*/ 303 h 355"/>
                <a:gd name="T18" fmla="*/ 149 w 337"/>
                <a:gd name="T19" fmla="*/ 303 h 355"/>
                <a:gd name="T20" fmla="*/ 142 w 337"/>
                <a:gd name="T21" fmla="*/ 276 h 355"/>
                <a:gd name="T22" fmla="*/ 149 w 337"/>
                <a:gd name="T23" fmla="*/ 243 h 355"/>
                <a:gd name="T24" fmla="*/ 139 w 337"/>
                <a:gd name="T25" fmla="*/ 220 h 355"/>
                <a:gd name="T26" fmla="*/ 121 w 337"/>
                <a:gd name="T27" fmla="*/ 210 h 355"/>
                <a:gd name="T28" fmla="*/ 99 w 337"/>
                <a:gd name="T29" fmla="*/ 206 h 355"/>
                <a:gd name="T30" fmla="*/ 75 w 337"/>
                <a:gd name="T31" fmla="*/ 207 h 355"/>
                <a:gd name="T32" fmla="*/ 51 w 337"/>
                <a:gd name="T33" fmla="*/ 216 h 355"/>
                <a:gd name="T34" fmla="*/ 34 w 337"/>
                <a:gd name="T35" fmla="*/ 234 h 355"/>
                <a:gd name="T36" fmla="*/ 32 w 337"/>
                <a:gd name="T37" fmla="*/ 260 h 355"/>
                <a:gd name="T38" fmla="*/ 43 w 337"/>
                <a:gd name="T39" fmla="*/ 284 h 355"/>
                <a:gd name="T40" fmla="*/ 50 w 337"/>
                <a:gd name="T41" fmla="*/ 309 h 355"/>
                <a:gd name="T42" fmla="*/ 41 w 337"/>
                <a:gd name="T43" fmla="*/ 333 h 355"/>
                <a:gd name="T44" fmla="*/ 25 w 337"/>
                <a:gd name="T45" fmla="*/ 345 h 355"/>
                <a:gd name="T46" fmla="*/ 7 w 337"/>
                <a:gd name="T47" fmla="*/ 353 h 355"/>
                <a:gd name="T48" fmla="*/ 14 w 337"/>
                <a:gd name="T49" fmla="*/ 34 h 355"/>
                <a:gd name="T50" fmla="*/ 16 w 337"/>
                <a:gd name="T51" fmla="*/ 51 h 355"/>
                <a:gd name="T52" fmla="*/ 13 w 337"/>
                <a:gd name="T53" fmla="*/ 68 h 355"/>
                <a:gd name="T54" fmla="*/ 9 w 337"/>
                <a:gd name="T55" fmla="*/ 87 h 355"/>
                <a:gd name="T56" fmla="*/ 12 w 337"/>
                <a:gd name="T57" fmla="*/ 107 h 355"/>
                <a:gd name="T58" fmla="*/ 33 w 337"/>
                <a:gd name="T59" fmla="*/ 126 h 355"/>
                <a:gd name="T60" fmla="*/ 61 w 337"/>
                <a:gd name="T61" fmla="*/ 127 h 355"/>
                <a:gd name="T62" fmla="*/ 81 w 337"/>
                <a:gd name="T63" fmla="*/ 124 h 355"/>
                <a:gd name="T64" fmla="*/ 103 w 337"/>
                <a:gd name="T65" fmla="*/ 121 h 355"/>
                <a:gd name="T66" fmla="*/ 122 w 337"/>
                <a:gd name="T67" fmla="*/ 110 h 355"/>
                <a:gd name="T68" fmla="*/ 135 w 337"/>
                <a:gd name="T69" fmla="*/ 91 h 355"/>
                <a:gd name="T70" fmla="*/ 134 w 337"/>
                <a:gd name="T71" fmla="*/ 71 h 355"/>
                <a:gd name="T72" fmla="*/ 126 w 337"/>
                <a:gd name="T73" fmla="*/ 52 h 355"/>
                <a:gd name="T74" fmla="*/ 118 w 337"/>
                <a:gd name="T75" fmla="*/ 33 h 355"/>
                <a:gd name="T76" fmla="*/ 122 w 337"/>
                <a:gd name="T77" fmla="*/ 13 h 355"/>
                <a:gd name="T78" fmla="*/ 140 w 337"/>
                <a:gd name="T79" fmla="*/ 6 h 355"/>
                <a:gd name="T80" fmla="*/ 163 w 337"/>
                <a:gd name="T81" fmla="*/ 1 h 355"/>
                <a:gd name="T82" fmla="*/ 186 w 337"/>
                <a:gd name="T83" fmla="*/ 1 h 355"/>
                <a:gd name="T84" fmla="*/ 202 w 337"/>
                <a:gd name="T85" fmla="*/ 8 h 355"/>
                <a:gd name="T86" fmla="*/ 207 w 337"/>
                <a:gd name="T87" fmla="*/ 41 h 355"/>
                <a:gd name="T88" fmla="*/ 219 w 337"/>
                <a:gd name="T89" fmla="*/ 68 h 355"/>
                <a:gd name="T90" fmla="*/ 241 w 337"/>
                <a:gd name="T91" fmla="*/ 82 h 355"/>
                <a:gd name="T92" fmla="*/ 267 w 337"/>
                <a:gd name="T93" fmla="*/ 78 h 355"/>
                <a:gd name="T94" fmla="*/ 292 w 337"/>
                <a:gd name="T95" fmla="*/ 64 h 355"/>
                <a:gd name="T96" fmla="*/ 316 w 337"/>
                <a:gd name="T97" fmla="*/ 67 h 355"/>
                <a:gd name="T98" fmla="*/ 323 w 337"/>
                <a:gd name="T99" fmla="*/ 85 h 355"/>
                <a:gd name="T100" fmla="*/ 329 w 337"/>
                <a:gd name="T101" fmla="*/ 105 h 355"/>
                <a:gd name="T102" fmla="*/ 334 w 337"/>
                <a:gd name="T103" fmla="*/ 126 h 355"/>
                <a:gd name="T104" fmla="*/ 335 w 337"/>
                <a:gd name="T105" fmla="*/ 14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7" h="355">
                  <a:moveTo>
                    <a:pt x="335" y="147"/>
                  </a:moveTo>
                  <a:lnTo>
                    <a:pt x="329" y="153"/>
                  </a:lnTo>
                  <a:lnTo>
                    <a:pt x="323" y="158"/>
                  </a:lnTo>
                  <a:lnTo>
                    <a:pt x="315" y="160"/>
                  </a:lnTo>
                  <a:lnTo>
                    <a:pt x="306" y="163"/>
                  </a:lnTo>
                  <a:lnTo>
                    <a:pt x="297" y="165"/>
                  </a:lnTo>
                  <a:lnTo>
                    <a:pt x="288" y="167"/>
                  </a:lnTo>
                  <a:lnTo>
                    <a:pt x="280" y="168"/>
                  </a:lnTo>
                  <a:lnTo>
                    <a:pt x="270" y="170"/>
                  </a:lnTo>
                  <a:lnTo>
                    <a:pt x="261" y="172"/>
                  </a:lnTo>
                  <a:lnTo>
                    <a:pt x="254" y="175"/>
                  </a:lnTo>
                  <a:lnTo>
                    <a:pt x="247" y="179"/>
                  </a:lnTo>
                  <a:lnTo>
                    <a:pt x="242" y="183"/>
                  </a:lnTo>
                  <a:lnTo>
                    <a:pt x="237" y="191"/>
                  </a:lnTo>
                  <a:lnTo>
                    <a:pt x="233" y="199"/>
                  </a:lnTo>
                  <a:lnTo>
                    <a:pt x="232" y="209"/>
                  </a:lnTo>
                  <a:lnTo>
                    <a:pt x="233" y="222"/>
                  </a:lnTo>
                  <a:lnTo>
                    <a:pt x="236" y="229"/>
                  </a:lnTo>
                  <a:lnTo>
                    <a:pt x="239" y="237"/>
                  </a:lnTo>
                  <a:lnTo>
                    <a:pt x="240" y="243"/>
                  </a:lnTo>
                  <a:lnTo>
                    <a:pt x="242" y="252"/>
                  </a:lnTo>
                  <a:lnTo>
                    <a:pt x="242" y="259"/>
                  </a:lnTo>
                  <a:lnTo>
                    <a:pt x="243" y="266"/>
                  </a:lnTo>
                  <a:lnTo>
                    <a:pt x="243" y="275"/>
                  </a:lnTo>
                  <a:lnTo>
                    <a:pt x="243" y="283"/>
                  </a:lnTo>
                  <a:lnTo>
                    <a:pt x="237" y="286"/>
                  </a:lnTo>
                  <a:lnTo>
                    <a:pt x="232" y="289"/>
                  </a:lnTo>
                  <a:lnTo>
                    <a:pt x="227" y="291"/>
                  </a:lnTo>
                  <a:lnTo>
                    <a:pt x="221" y="293"/>
                  </a:lnTo>
                  <a:lnTo>
                    <a:pt x="216" y="294"/>
                  </a:lnTo>
                  <a:lnTo>
                    <a:pt x="209" y="297"/>
                  </a:lnTo>
                  <a:lnTo>
                    <a:pt x="202" y="300"/>
                  </a:lnTo>
                  <a:lnTo>
                    <a:pt x="195" y="300"/>
                  </a:lnTo>
                  <a:lnTo>
                    <a:pt x="189" y="302"/>
                  </a:lnTo>
                  <a:lnTo>
                    <a:pt x="182" y="303"/>
                  </a:lnTo>
                  <a:lnTo>
                    <a:pt x="175" y="303"/>
                  </a:lnTo>
                  <a:lnTo>
                    <a:pt x="169" y="303"/>
                  </a:lnTo>
                  <a:lnTo>
                    <a:pt x="162" y="303"/>
                  </a:lnTo>
                  <a:lnTo>
                    <a:pt x="155" y="303"/>
                  </a:lnTo>
                  <a:lnTo>
                    <a:pt x="149" y="303"/>
                  </a:lnTo>
                  <a:lnTo>
                    <a:pt x="143" y="299"/>
                  </a:lnTo>
                  <a:lnTo>
                    <a:pt x="140" y="293"/>
                  </a:lnTo>
                  <a:lnTo>
                    <a:pt x="140" y="285"/>
                  </a:lnTo>
                  <a:lnTo>
                    <a:pt x="142" y="276"/>
                  </a:lnTo>
                  <a:lnTo>
                    <a:pt x="144" y="268"/>
                  </a:lnTo>
                  <a:lnTo>
                    <a:pt x="147" y="260"/>
                  </a:lnTo>
                  <a:lnTo>
                    <a:pt x="149" y="252"/>
                  </a:lnTo>
                  <a:lnTo>
                    <a:pt x="149" y="243"/>
                  </a:lnTo>
                  <a:lnTo>
                    <a:pt x="149" y="235"/>
                  </a:lnTo>
                  <a:lnTo>
                    <a:pt x="146" y="229"/>
                  </a:lnTo>
                  <a:lnTo>
                    <a:pt x="143" y="224"/>
                  </a:lnTo>
                  <a:lnTo>
                    <a:pt x="139" y="220"/>
                  </a:lnTo>
                  <a:lnTo>
                    <a:pt x="136" y="217"/>
                  </a:lnTo>
                  <a:lnTo>
                    <a:pt x="130" y="214"/>
                  </a:lnTo>
                  <a:lnTo>
                    <a:pt x="126" y="211"/>
                  </a:lnTo>
                  <a:lnTo>
                    <a:pt x="121" y="210"/>
                  </a:lnTo>
                  <a:lnTo>
                    <a:pt x="116" y="209"/>
                  </a:lnTo>
                  <a:lnTo>
                    <a:pt x="110" y="208"/>
                  </a:lnTo>
                  <a:lnTo>
                    <a:pt x="105" y="208"/>
                  </a:lnTo>
                  <a:lnTo>
                    <a:pt x="99" y="206"/>
                  </a:lnTo>
                  <a:lnTo>
                    <a:pt x="93" y="206"/>
                  </a:lnTo>
                  <a:lnTo>
                    <a:pt x="87" y="207"/>
                  </a:lnTo>
                  <a:lnTo>
                    <a:pt x="81" y="206"/>
                  </a:lnTo>
                  <a:lnTo>
                    <a:pt x="75" y="207"/>
                  </a:lnTo>
                  <a:lnTo>
                    <a:pt x="70" y="207"/>
                  </a:lnTo>
                  <a:lnTo>
                    <a:pt x="62" y="209"/>
                  </a:lnTo>
                  <a:lnTo>
                    <a:pt x="56" y="212"/>
                  </a:lnTo>
                  <a:lnTo>
                    <a:pt x="51" y="216"/>
                  </a:lnTo>
                  <a:lnTo>
                    <a:pt x="46" y="219"/>
                  </a:lnTo>
                  <a:lnTo>
                    <a:pt x="41" y="224"/>
                  </a:lnTo>
                  <a:lnTo>
                    <a:pt x="37" y="229"/>
                  </a:lnTo>
                  <a:lnTo>
                    <a:pt x="34" y="234"/>
                  </a:lnTo>
                  <a:lnTo>
                    <a:pt x="29" y="241"/>
                  </a:lnTo>
                  <a:lnTo>
                    <a:pt x="30" y="248"/>
                  </a:lnTo>
                  <a:lnTo>
                    <a:pt x="31" y="253"/>
                  </a:lnTo>
                  <a:lnTo>
                    <a:pt x="32" y="260"/>
                  </a:lnTo>
                  <a:lnTo>
                    <a:pt x="35" y="266"/>
                  </a:lnTo>
                  <a:lnTo>
                    <a:pt x="37" y="272"/>
                  </a:lnTo>
                  <a:lnTo>
                    <a:pt x="42" y="279"/>
                  </a:lnTo>
                  <a:lnTo>
                    <a:pt x="43" y="284"/>
                  </a:lnTo>
                  <a:lnTo>
                    <a:pt x="45" y="289"/>
                  </a:lnTo>
                  <a:lnTo>
                    <a:pt x="49" y="296"/>
                  </a:lnTo>
                  <a:lnTo>
                    <a:pt x="50" y="303"/>
                  </a:lnTo>
                  <a:lnTo>
                    <a:pt x="50" y="309"/>
                  </a:lnTo>
                  <a:lnTo>
                    <a:pt x="50" y="316"/>
                  </a:lnTo>
                  <a:lnTo>
                    <a:pt x="49" y="321"/>
                  </a:lnTo>
                  <a:lnTo>
                    <a:pt x="47" y="326"/>
                  </a:lnTo>
                  <a:lnTo>
                    <a:pt x="41" y="333"/>
                  </a:lnTo>
                  <a:lnTo>
                    <a:pt x="35" y="339"/>
                  </a:lnTo>
                  <a:lnTo>
                    <a:pt x="32" y="341"/>
                  </a:lnTo>
                  <a:lnTo>
                    <a:pt x="30" y="343"/>
                  </a:lnTo>
                  <a:lnTo>
                    <a:pt x="25" y="345"/>
                  </a:lnTo>
                  <a:lnTo>
                    <a:pt x="21" y="348"/>
                  </a:lnTo>
                  <a:lnTo>
                    <a:pt x="17" y="349"/>
                  </a:lnTo>
                  <a:lnTo>
                    <a:pt x="12" y="350"/>
                  </a:lnTo>
                  <a:lnTo>
                    <a:pt x="7" y="353"/>
                  </a:lnTo>
                  <a:lnTo>
                    <a:pt x="0" y="354"/>
                  </a:lnTo>
                  <a:lnTo>
                    <a:pt x="0" y="19"/>
                  </a:lnTo>
                  <a:lnTo>
                    <a:pt x="12" y="31"/>
                  </a:lnTo>
                  <a:lnTo>
                    <a:pt x="14" y="34"/>
                  </a:lnTo>
                  <a:lnTo>
                    <a:pt x="16" y="39"/>
                  </a:lnTo>
                  <a:lnTo>
                    <a:pt x="18" y="43"/>
                  </a:lnTo>
                  <a:lnTo>
                    <a:pt x="17" y="47"/>
                  </a:lnTo>
                  <a:lnTo>
                    <a:pt x="16" y="51"/>
                  </a:lnTo>
                  <a:lnTo>
                    <a:pt x="16" y="56"/>
                  </a:lnTo>
                  <a:lnTo>
                    <a:pt x="16" y="60"/>
                  </a:lnTo>
                  <a:lnTo>
                    <a:pt x="14" y="64"/>
                  </a:lnTo>
                  <a:lnTo>
                    <a:pt x="13" y="68"/>
                  </a:lnTo>
                  <a:lnTo>
                    <a:pt x="12" y="73"/>
                  </a:lnTo>
                  <a:lnTo>
                    <a:pt x="11" y="78"/>
                  </a:lnTo>
                  <a:lnTo>
                    <a:pt x="10" y="82"/>
                  </a:lnTo>
                  <a:lnTo>
                    <a:pt x="9" y="87"/>
                  </a:lnTo>
                  <a:lnTo>
                    <a:pt x="9" y="92"/>
                  </a:lnTo>
                  <a:lnTo>
                    <a:pt x="8" y="97"/>
                  </a:lnTo>
                  <a:lnTo>
                    <a:pt x="9" y="102"/>
                  </a:lnTo>
                  <a:lnTo>
                    <a:pt x="12" y="107"/>
                  </a:lnTo>
                  <a:lnTo>
                    <a:pt x="16" y="112"/>
                  </a:lnTo>
                  <a:lnTo>
                    <a:pt x="19" y="118"/>
                  </a:lnTo>
                  <a:lnTo>
                    <a:pt x="27" y="122"/>
                  </a:lnTo>
                  <a:lnTo>
                    <a:pt x="33" y="126"/>
                  </a:lnTo>
                  <a:lnTo>
                    <a:pt x="40" y="128"/>
                  </a:lnTo>
                  <a:lnTo>
                    <a:pt x="48" y="128"/>
                  </a:lnTo>
                  <a:lnTo>
                    <a:pt x="56" y="129"/>
                  </a:lnTo>
                  <a:lnTo>
                    <a:pt x="61" y="127"/>
                  </a:lnTo>
                  <a:lnTo>
                    <a:pt x="65" y="127"/>
                  </a:lnTo>
                  <a:lnTo>
                    <a:pt x="70" y="126"/>
                  </a:lnTo>
                  <a:lnTo>
                    <a:pt x="76" y="126"/>
                  </a:lnTo>
                  <a:lnTo>
                    <a:pt x="81" y="124"/>
                  </a:lnTo>
                  <a:lnTo>
                    <a:pt x="87" y="124"/>
                  </a:lnTo>
                  <a:lnTo>
                    <a:pt x="92" y="123"/>
                  </a:lnTo>
                  <a:lnTo>
                    <a:pt x="98" y="121"/>
                  </a:lnTo>
                  <a:lnTo>
                    <a:pt x="103" y="121"/>
                  </a:lnTo>
                  <a:lnTo>
                    <a:pt x="107" y="119"/>
                  </a:lnTo>
                  <a:lnTo>
                    <a:pt x="112" y="116"/>
                  </a:lnTo>
                  <a:lnTo>
                    <a:pt x="117" y="114"/>
                  </a:lnTo>
                  <a:lnTo>
                    <a:pt x="122" y="110"/>
                  </a:lnTo>
                  <a:lnTo>
                    <a:pt x="125" y="106"/>
                  </a:lnTo>
                  <a:lnTo>
                    <a:pt x="128" y="101"/>
                  </a:lnTo>
                  <a:lnTo>
                    <a:pt x="131" y="96"/>
                  </a:lnTo>
                  <a:lnTo>
                    <a:pt x="135" y="91"/>
                  </a:lnTo>
                  <a:lnTo>
                    <a:pt x="136" y="85"/>
                  </a:lnTo>
                  <a:lnTo>
                    <a:pt x="136" y="81"/>
                  </a:lnTo>
                  <a:lnTo>
                    <a:pt x="136" y="76"/>
                  </a:lnTo>
                  <a:lnTo>
                    <a:pt x="134" y="71"/>
                  </a:lnTo>
                  <a:lnTo>
                    <a:pt x="133" y="67"/>
                  </a:lnTo>
                  <a:lnTo>
                    <a:pt x="131" y="62"/>
                  </a:lnTo>
                  <a:lnTo>
                    <a:pt x="128" y="56"/>
                  </a:lnTo>
                  <a:lnTo>
                    <a:pt x="126" y="52"/>
                  </a:lnTo>
                  <a:lnTo>
                    <a:pt x="124" y="47"/>
                  </a:lnTo>
                  <a:lnTo>
                    <a:pt x="122" y="43"/>
                  </a:lnTo>
                  <a:lnTo>
                    <a:pt x="119" y="38"/>
                  </a:lnTo>
                  <a:lnTo>
                    <a:pt x="118" y="33"/>
                  </a:lnTo>
                  <a:lnTo>
                    <a:pt x="118" y="28"/>
                  </a:lnTo>
                  <a:lnTo>
                    <a:pt x="118" y="22"/>
                  </a:lnTo>
                  <a:lnTo>
                    <a:pt x="118" y="18"/>
                  </a:lnTo>
                  <a:lnTo>
                    <a:pt x="122" y="13"/>
                  </a:lnTo>
                  <a:lnTo>
                    <a:pt x="127" y="11"/>
                  </a:lnTo>
                  <a:lnTo>
                    <a:pt x="130" y="9"/>
                  </a:lnTo>
                  <a:lnTo>
                    <a:pt x="136" y="8"/>
                  </a:lnTo>
                  <a:lnTo>
                    <a:pt x="140" y="6"/>
                  </a:lnTo>
                  <a:lnTo>
                    <a:pt x="145" y="4"/>
                  </a:lnTo>
                  <a:lnTo>
                    <a:pt x="151" y="3"/>
                  </a:lnTo>
                  <a:lnTo>
                    <a:pt x="156" y="4"/>
                  </a:lnTo>
                  <a:lnTo>
                    <a:pt x="163" y="1"/>
                  </a:lnTo>
                  <a:lnTo>
                    <a:pt x="169" y="2"/>
                  </a:lnTo>
                  <a:lnTo>
                    <a:pt x="174" y="1"/>
                  </a:lnTo>
                  <a:lnTo>
                    <a:pt x="180" y="2"/>
                  </a:lnTo>
                  <a:lnTo>
                    <a:pt x="186" y="1"/>
                  </a:lnTo>
                  <a:lnTo>
                    <a:pt x="192" y="0"/>
                  </a:lnTo>
                  <a:lnTo>
                    <a:pt x="198" y="0"/>
                  </a:lnTo>
                  <a:lnTo>
                    <a:pt x="203" y="0"/>
                  </a:lnTo>
                  <a:lnTo>
                    <a:pt x="202" y="8"/>
                  </a:lnTo>
                  <a:lnTo>
                    <a:pt x="203" y="15"/>
                  </a:lnTo>
                  <a:lnTo>
                    <a:pt x="204" y="24"/>
                  </a:lnTo>
                  <a:lnTo>
                    <a:pt x="205" y="33"/>
                  </a:lnTo>
                  <a:lnTo>
                    <a:pt x="207" y="41"/>
                  </a:lnTo>
                  <a:lnTo>
                    <a:pt x="211" y="49"/>
                  </a:lnTo>
                  <a:lnTo>
                    <a:pt x="212" y="57"/>
                  </a:lnTo>
                  <a:lnTo>
                    <a:pt x="217" y="65"/>
                  </a:lnTo>
                  <a:lnTo>
                    <a:pt x="219" y="68"/>
                  </a:lnTo>
                  <a:lnTo>
                    <a:pt x="224" y="72"/>
                  </a:lnTo>
                  <a:lnTo>
                    <a:pt x="228" y="76"/>
                  </a:lnTo>
                  <a:lnTo>
                    <a:pt x="234" y="79"/>
                  </a:lnTo>
                  <a:lnTo>
                    <a:pt x="241" y="82"/>
                  </a:lnTo>
                  <a:lnTo>
                    <a:pt x="248" y="82"/>
                  </a:lnTo>
                  <a:lnTo>
                    <a:pt x="254" y="83"/>
                  </a:lnTo>
                  <a:lnTo>
                    <a:pt x="261" y="80"/>
                  </a:lnTo>
                  <a:lnTo>
                    <a:pt x="267" y="78"/>
                  </a:lnTo>
                  <a:lnTo>
                    <a:pt x="273" y="74"/>
                  </a:lnTo>
                  <a:lnTo>
                    <a:pt x="280" y="71"/>
                  </a:lnTo>
                  <a:lnTo>
                    <a:pt x="286" y="67"/>
                  </a:lnTo>
                  <a:lnTo>
                    <a:pt x="292" y="64"/>
                  </a:lnTo>
                  <a:lnTo>
                    <a:pt x="298" y="61"/>
                  </a:lnTo>
                  <a:lnTo>
                    <a:pt x="305" y="62"/>
                  </a:lnTo>
                  <a:lnTo>
                    <a:pt x="313" y="63"/>
                  </a:lnTo>
                  <a:lnTo>
                    <a:pt x="316" y="67"/>
                  </a:lnTo>
                  <a:lnTo>
                    <a:pt x="318" y="71"/>
                  </a:lnTo>
                  <a:lnTo>
                    <a:pt x="320" y="74"/>
                  </a:lnTo>
                  <a:lnTo>
                    <a:pt x="322" y="80"/>
                  </a:lnTo>
                  <a:lnTo>
                    <a:pt x="323" y="85"/>
                  </a:lnTo>
                  <a:lnTo>
                    <a:pt x="326" y="90"/>
                  </a:lnTo>
                  <a:lnTo>
                    <a:pt x="329" y="94"/>
                  </a:lnTo>
                  <a:lnTo>
                    <a:pt x="328" y="100"/>
                  </a:lnTo>
                  <a:lnTo>
                    <a:pt x="329" y="105"/>
                  </a:lnTo>
                  <a:lnTo>
                    <a:pt x="331" y="110"/>
                  </a:lnTo>
                  <a:lnTo>
                    <a:pt x="332" y="115"/>
                  </a:lnTo>
                  <a:lnTo>
                    <a:pt x="333" y="121"/>
                  </a:lnTo>
                  <a:lnTo>
                    <a:pt x="334" y="126"/>
                  </a:lnTo>
                  <a:lnTo>
                    <a:pt x="334" y="131"/>
                  </a:lnTo>
                  <a:lnTo>
                    <a:pt x="335" y="137"/>
                  </a:lnTo>
                  <a:lnTo>
                    <a:pt x="336" y="142"/>
                  </a:lnTo>
                  <a:lnTo>
                    <a:pt x="335" y="14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2065" name="Freeform 17"/>
            <p:cNvSpPr>
              <a:spLocks/>
            </p:cNvSpPr>
            <p:nvPr/>
          </p:nvSpPr>
          <p:spPr bwMode="grayWhite">
            <a:xfrm>
              <a:off x="165" y="3976"/>
              <a:ext cx="426" cy="341"/>
            </a:xfrm>
            <a:custGeom>
              <a:avLst/>
              <a:gdLst>
                <a:gd name="T0" fmla="*/ 131 w 426"/>
                <a:gd name="T1" fmla="*/ 340 h 341"/>
                <a:gd name="T2" fmla="*/ 132 w 426"/>
                <a:gd name="T3" fmla="*/ 311 h 341"/>
                <a:gd name="T4" fmla="*/ 128 w 426"/>
                <a:gd name="T5" fmla="*/ 290 h 341"/>
                <a:gd name="T6" fmla="*/ 100 w 426"/>
                <a:gd name="T7" fmla="*/ 265 h 341"/>
                <a:gd name="T8" fmla="*/ 37 w 426"/>
                <a:gd name="T9" fmla="*/ 249 h 341"/>
                <a:gd name="T10" fmla="*/ 2 w 426"/>
                <a:gd name="T11" fmla="*/ 210 h 341"/>
                <a:gd name="T12" fmla="*/ 0 w 426"/>
                <a:gd name="T13" fmla="*/ 174 h 341"/>
                <a:gd name="T14" fmla="*/ 10 w 426"/>
                <a:gd name="T15" fmla="*/ 150 h 341"/>
                <a:gd name="T16" fmla="*/ 32 w 426"/>
                <a:gd name="T17" fmla="*/ 135 h 341"/>
                <a:gd name="T18" fmla="*/ 48 w 426"/>
                <a:gd name="T19" fmla="*/ 136 h 341"/>
                <a:gd name="T20" fmla="*/ 82 w 426"/>
                <a:gd name="T21" fmla="*/ 142 h 341"/>
                <a:gd name="T22" fmla="*/ 98 w 426"/>
                <a:gd name="T23" fmla="*/ 145 h 341"/>
                <a:gd name="T24" fmla="*/ 123 w 426"/>
                <a:gd name="T25" fmla="*/ 146 h 341"/>
                <a:gd name="T26" fmla="*/ 154 w 426"/>
                <a:gd name="T27" fmla="*/ 136 h 341"/>
                <a:gd name="T28" fmla="*/ 172 w 426"/>
                <a:gd name="T29" fmla="*/ 117 h 341"/>
                <a:gd name="T30" fmla="*/ 181 w 426"/>
                <a:gd name="T31" fmla="*/ 103 h 341"/>
                <a:gd name="T32" fmla="*/ 185 w 426"/>
                <a:gd name="T33" fmla="*/ 91 h 341"/>
                <a:gd name="T34" fmla="*/ 181 w 426"/>
                <a:gd name="T35" fmla="*/ 75 h 341"/>
                <a:gd name="T36" fmla="*/ 178 w 426"/>
                <a:gd name="T37" fmla="*/ 57 h 341"/>
                <a:gd name="T38" fmla="*/ 175 w 426"/>
                <a:gd name="T39" fmla="*/ 41 h 341"/>
                <a:gd name="T40" fmla="*/ 177 w 426"/>
                <a:gd name="T41" fmla="*/ 23 h 341"/>
                <a:gd name="T42" fmla="*/ 185 w 426"/>
                <a:gd name="T43" fmla="*/ 4 h 341"/>
                <a:gd name="T44" fmla="*/ 201 w 426"/>
                <a:gd name="T45" fmla="*/ 0 h 341"/>
                <a:gd name="T46" fmla="*/ 220 w 426"/>
                <a:gd name="T47" fmla="*/ 0 h 341"/>
                <a:gd name="T48" fmla="*/ 240 w 426"/>
                <a:gd name="T49" fmla="*/ 4 h 341"/>
                <a:gd name="T50" fmla="*/ 246 w 426"/>
                <a:gd name="T51" fmla="*/ 7 h 341"/>
                <a:gd name="T52" fmla="*/ 265 w 426"/>
                <a:gd name="T53" fmla="*/ 16 h 341"/>
                <a:gd name="T54" fmla="*/ 275 w 426"/>
                <a:gd name="T55" fmla="*/ 25 h 341"/>
                <a:gd name="T56" fmla="*/ 284 w 426"/>
                <a:gd name="T57" fmla="*/ 37 h 341"/>
                <a:gd name="T58" fmla="*/ 287 w 426"/>
                <a:gd name="T59" fmla="*/ 58 h 341"/>
                <a:gd name="T60" fmla="*/ 280 w 426"/>
                <a:gd name="T61" fmla="*/ 80 h 341"/>
                <a:gd name="T62" fmla="*/ 269 w 426"/>
                <a:gd name="T63" fmla="*/ 101 h 341"/>
                <a:gd name="T64" fmla="*/ 261 w 426"/>
                <a:gd name="T65" fmla="*/ 132 h 341"/>
                <a:gd name="T66" fmla="*/ 271 w 426"/>
                <a:gd name="T67" fmla="*/ 157 h 341"/>
                <a:gd name="T68" fmla="*/ 286 w 426"/>
                <a:gd name="T69" fmla="*/ 171 h 341"/>
                <a:gd name="T70" fmla="*/ 305 w 426"/>
                <a:gd name="T71" fmla="*/ 181 h 341"/>
                <a:gd name="T72" fmla="*/ 326 w 426"/>
                <a:gd name="T73" fmla="*/ 185 h 341"/>
                <a:gd name="T74" fmla="*/ 337 w 426"/>
                <a:gd name="T75" fmla="*/ 186 h 341"/>
                <a:gd name="T76" fmla="*/ 360 w 426"/>
                <a:gd name="T77" fmla="*/ 188 h 341"/>
                <a:gd name="T78" fmla="*/ 395 w 426"/>
                <a:gd name="T79" fmla="*/ 190 h 341"/>
                <a:gd name="T80" fmla="*/ 417 w 426"/>
                <a:gd name="T81" fmla="*/ 208 h 341"/>
                <a:gd name="T82" fmla="*/ 425 w 426"/>
                <a:gd name="T83" fmla="*/ 246 h 341"/>
                <a:gd name="T84" fmla="*/ 412 w 426"/>
                <a:gd name="T85" fmla="*/ 300 h 341"/>
                <a:gd name="T86" fmla="*/ 400 w 426"/>
                <a:gd name="T87" fmla="*/ 329 h 341"/>
                <a:gd name="T88" fmla="*/ 393 w 426"/>
                <a:gd name="T89" fmla="*/ 334 h 341"/>
                <a:gd name="T90" fmla="*/ 377 w 426"/>
                <a:gd name="T91" fmla="*/ 339 h 341"/>
                <a:gd name="T92" fmla="*/ 362 w 426"/>
                <a:gd name="T93" fmla="*/ 338 h 341"/>
                <a:gd name="T94" fmla="*/ 338 w 426"/>
                <a:gd name="T95" fmla="*/ 331 h 341"/>
                <a:gd name="T96" fmla="*/ 329 w 426"/>
                <a:gd name="T97" fmla="*/ 327 h 341"/>
                <a:gd name="T98" fmla="*/ 313 w 426"/>
                <a:gd name="T99" fmla="*/ 322 h 341"/>
                <a:gd name="T100" fmla="*/ 297 w 426"/>
                <a:gd name="T101" fmla="*/ 317 h 341"/>
                <a:gd name="T102" fmla="*/ 280 w 426"/>
                <a:gd name="T103" fmla="*/ 315 h 341"/>
                <a:gd name="T104" fmla="*/ 260 w 426"/>
                <a:gd name="T105" fmla="*/ 324 h 341"/>
                <a:gd name="T106" fmla="*/ 246 w 426"/>
                <a:gd name="T107" fmla="*/ 340 h 341"/>
                <a:gd name="T108" fmla="*/ 131 w 426"/>
                <a:gd name="T109" fmla="*/ 34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6" h="341">
                  <a:moveTo>
                    <a:pt x="131" y="340"/>
                  </a:moveTo>
                  <a:lnTo>
                    <a:pt x="132" y="311"/>
                  </a:lnTo>
                  <a:lnTo>
                    <a:pt x="128" y="290"/>
                  </a:lnTo>
                  <a:lnTo>
                    <a:pt x="100" y="265"/>
                  </a:lnTo>
                  <a:lnTo>
                    <a:pt x="37" y="249"/>
                  </a:lnTo>
                  <a:lnTo>
                    <a:pt x="2" y="210"/>
                  </a:lnTo>
                  <a:lnTo>
                    <a:pt x="0" y="174"/>
                  </a:lnTo>
                  <a:lnTo>
                    <a:pt x="10" y="150"/>
                  </a:lnTo>
                  <a:lnTo>
                    <a:pt x="32" y="135"/>
                  </a:lnTo>
                  <a:lnTo>
                    <a:pt x="48" y="136"/>
                  </a:lnTo>
                  <a:lnTo>
                    <a:pt x="82" y="142"/>
                  </a:lnTo>
                  <a:lnTo>
                    <a:pt x="98" y="145"/>
                  </a:lnTo>
                  <a:lnTo>
                    <a:pt x="123" y="146"/>
                  </a:lnTo>
                  <a:lnTo>
                    <a:pt x="154" y="136"/>
                  </a:lnTo>
                  <a:lnTo>
                    <a:pt x="172" y="117"/>
                  </a:lnTo>
                  <a:lnTo>
                    <a:pt x="181" y="103"/>
                  </a:lnTo>
                  <a:lnTo>
                    <a:pt x="185" y="91"/>
                  </a:lnTo>
                  <a:lnTo>
                    <a:pt x="181" y="75"/>
                  </a:lnTo>
                  <a:lnTo>
                    <a:pt x="178" y="57"/>
                  </a:lnTo>
                  <a:lnTo>
                    <a:pt x="175" y="41"/>
                  </a:lnTo>
                  <a:lnTo>
                    <a:pt x="177" y="23"/>
                  </a:lnTo>
                  <a:lnTo>
                    <a:pt x="185" y="4"/>
                  </a:lnTo>
                  <a:lnTo>
                    <a:pt x="201" y="0"/>
                  </a:lnTo>
                  <a:lnTo>
                    <a:pt x="220" y="0"/>
                  </a:lnTo>
                  <a:lnTo>
                    <a:pt x="240" y="4"/>
                  </a:lnTo>
                  <a:lnTo>
                    <a:pt x="246" y="7"/>
                  </a:lnTo>
                  <a:lnTo>
                    <a:pt x="265" y="16"/>
                  </a:lnTo>
                  <a:lnTo>
                    <a:pt x="275" y="25"/>
                  </a:lnTo>
                  <a:lnTo>
                    <a:pt x="284" y="37"/>
                  </a:lnTo>
                  <a:lnTo>
                    <a:pt x="287" y="58"/>
                  </a:lnTo>
                  <a:lnTo>
                    <a:pt x="280" y="80"/>
                  </a:lnTo>
                  <a:lnTo>
                    <a:pt x="269" y="101"/>
                  </a:lnTo>
                  <a:lnTo>
                    <a:pt x="261" y="132"/>
                  </a:lnTo>
                  <a:lnTo>
                    <a:pt x="271" y="157"/>
                  </a:lnTo>
                  <a:lnTo>
                    <a:pt x="286" y="171"/>
                  </a:lnTo>
                  <a:lnTo>
                    <a:pt x="305" y="181"/>
                  </a:lnTo>
                  <a:lnTo>
                    <a:pt x="326" y="185"/>
                  </a:lnTo>
                  <a:lnTo>
                    <a:pt x="337" y="186"/>
                  </a:lnTo>
                  <a:lnTo>
                    <a:pt x="360" y="188"/>
                  </a:lnTo>
                  <a:lnTo>
                    <a:pt x="395" y="190"/>
                  </a:lnTo>
                  <a:lnTo>
                    <a:pt x="417" y="208"/>
                  </a:lnTo>
                  <a:lnTo>
                    <a:pt x="425" y="246"/>
                  </a:lnTo>
                  <a:lnTo>
                    <a:pt x="412" y="300"/>
                  </a:lnTo>
                  <a:lnTo>
                    <a:pt x="400" y="329"/>
                  </a:lnTo>
                  <a:lnTo>
                    <a:pt x="393" y="334"/>
                  </a:lnTo>
                  <a:lnTo>
                    <a:pt x="377" y="339"/>
                  </a:lnTo>
                  <a:lnTo>
                    <a:pt x="362" y="338"/>
                  </a:lnTo>
                  <a:lnTo>
                    <a:pt x="338" y="331"/>
                  </a:lnTo>
                  <a:lnTo>
                    <a:pt x="329" y="327"/>
                  </a:lnTo>
                  <a:lnTo>
                    <a:pt x="313" y="322"/>
                  </a:lnTo>
                  <a:lnTo>
                    <a:pt x="297" y="317"/>
                  </a:lnTo>
                  <a:lnTo>
                    <a:pt x="280" y="315"/>
                  </a:lnTo>
                  <a:lnTo>
                    <a:pt x="260" y="324"/>
                  </a:lnTo>
                  <a:lnTo>
                    <a:pt x="246" y="340"/>
                  </a:lnTo>
                  <a:lnTo>
                    <a:pt x="131" y="34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grpSp>
      <p:sp>
        <p:nvSpPr>
          <p:cNvPr id="2067" name="Rectangle 19"/>
          <p:cNvSpPr>
            <a:spLocks noGrp="1" noChangeArrowheads="1"/>
          </p:cNvSpPr>
          <p:nvPr>
            <p:ph type="ctrTitle" sz="quarter"/>
          </p:nvPr>
        </p:nvSpPr>
        <p:spPr>
          <a:xfrm>
            <a:off x="1295400" y="2286000"/>
            <a:ext cx="7772400" cy="1143000"/>
          </a:xfrm>
        </p:spPr>
        <p:txBody>
          <a:bodyPr/>
          <a:lstStyle>
            <a:lvl1pPr>
              <a:defRPr/>
            </a:lvl1pPr>
          </a:lstStyle>
          <a:p>
            <a:pPr lvl="0"/>
            <a:r>
              <a:rPr lang="en-US" noProof="0"/>
              <a:t>Click to edit Master title style</a:t>
            </a:r>
            <a:endParaRPr lang="en-US" noProof="0" dirty="0"/>
          </a:p>
        </p:txBody>
      </p:sp>
      <p:sp>
        <p:nvSpPr>
          <p:cNvPr id="2068" name="Rectangle 20"/>
          <p:cNvSpPr>
            <a:spLocks noGrp="1" noChangeArrowheads="1"/>
          </p:cNvSpPr>
          <p:nvPr>
            <p:ph type="subTitle" sz="quarter" idx="1"/>
          </p:nvPr>
        </p:nvSpPr>
        <p:spPr>
          <a:xfrm>
            <a:off x="2057400" y="3810000"/>
            <a:ext cx="6400800" cy="1752600"/>
          </a:xfrm>
        </p:spPr>
        <p:txBody>
          <a:bodyPr/>
          <a:lstStyle>
            <a:lvl1pPr marL="0" indent="0" algn="ctr">
              <a:buFontTx/>
              <a:buNone/>
              <a:defRPr/>
            </a:lvl1pPr>
          </a:lstStyle>
          <a:p>
            <a:pPr lvl="0"/>
            <a:r>
              <a:rPr lang="en-US" noProof="0"/>
              <a:t>Click to edit Master subtitle style</a:t>
            </a:r>
          </a:p>
        </p:txBody>
      </p:sp>
      <p:sp>
        <p:nvSpPr>
          <p:cNvPr id="2069" name="Rectangle 21"/>
          <p:cNvSpPr>
            <a:spLocks noGrp="1" noChangeArrowheads="1"/>
          </p:cNvSpPr>
          <p:nvPr>
            <p:ph type="dt" sz="quarter" idx="2"/>
          </p:nvPr>
        </p:nvSpPr>
        <p:spPr/>
        <p:txBody>
          <a:bodyPr/>
          <a:lstStyle>
            <a:lvl1pPr>
              <a:defRPr/>
            </a:lvl1pPr>
          </a:lstStyle>
          <a:p>
            <a:endParaRPr lang="en-US"/>
          </a:p>
        </p:txBody>
      </p:sp>
      <p:sp>
        <p:nvSpPr>
          <p:cNvPr id="2070" name="Rectangle 22"/>
          <p:cNvSpPr>
            <a:spLocks noGrp="1" noChangeArrowheads="1"/>
          </p:cNvSpPr>
          <p:nvPr>
            <p:ph type="ftr" sz="quarter" idx="3"/>
          </p:nvPr>
        </p:nvSpPr>
        <p:spPr/>
        <p:txBody>
          <a:bodyPr/>
          <a:lstStyle>
            <a:lvl1pPr>
              <a:defRPr/>
            </a:lvl1pPr>
          </a:lstStyle>
          <a:p>
            <a:endParaRPr lang="en-US"/>
          </a:p>
        </p:txBody>
      </p:sp>
      <p:sp>
        <p:nvSpPr>
          <p:cNvPr id="2071" name="Rectangle 23"/>
          <p:cNvSpPr>
            <a:spLocks noGrp="1" noChangeArrowheads="1"/>
          </p:cNvSpPr>
          <p:nvPr>
            <p:ph type="sldNum" sz="quarter" idx="4"/>
          </p:nvPr>
        </p:nvSpPr>
        <p:spPr/>
        <p:txBody>
          <a:bodyPr/>
          <a:lstStyle>
            <a:lvl1pPr>
              <a:defRPr/>
            </a:lvl1pPr>
          </a:lstStyle>
          <a:p>
            <a:fld id="{ABAD2830-F273-4060-86D4-4212F883872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9AED484-F614-4F83-9E0A-076B4E5CA0E7}" type="slidenum">
              <a:rPr lang="en-US"/>
              <a:pPr/>
              <a:t>‹#›</a:t>
            </a:fld>
            <a:endParaRPr lang="en-US"/>
          </a:p>
        </p:txBody>
      </p:sp>
    </p:spTree>
    <p:extLst>
      <p:ext uri="{BB962C8B-B14F-4D97-AF65-F5344CB8AC3E}">
        <p14:creationId xmlns:p14="http://schemas.microsoft.com/office/powerpoint/2010/main" val="3993644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AB13AC2-A539-44A5-A75A-C18879A01690}" type="slidenum">
              <a:rPr lang="en-US"/>
              <a:pPr/>
              <a:t>‹#›</a:t>
            </a:fld>
            <a:endParaRPr lang="en-US"/>
          </a:p>
        </p:txBody>
      </p:sp>
    </p:spTree>
    <p:extLst>
      <p:ext uri="{BB962C8B-B14F-4D97-AF65-F5344CB8AC3E}">
        <p14:creationId xmlns:p14="http://schemas.microsoft.com/office/powerpoint/2010/main" val="1632850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4125"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6525"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96CBDDE-ADDB-4969-B498-C64558BF0988}" type="slidenum">
              <a:rPr lang="en-US"/>
              <a:pPr/>
              <a:t>‹#›</a:t>
            </a:fld>
            <a:endParaRPr lang="en-US"/>
          </a:p>
        </p:txBody>
      </p:sp>
    </p:spTree>
    <p:extLst>
      <p:ext uri="{BB962C8B-B14F-4D97-AF65-F5344CB8AC3E}">
        <p14:creationId xmlns:p14="http://schemas.microsoft.com/office/powerpoint/2010/main" val="3305126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199A621-527F-4419-8114-66700E9D8B3C}" type="slidenum">
              <a:rPr lang="en-US"/>
              <a:pPr/>
              <a:t>‹#›</a:t>
            </a:fld>
            <a:endParaRPr lang="en-US"/>
          </a:p>
        </p:txBody>
      </p:sp>
    </p:spTree>
    <p:extLst>
      <p:ext uri="{BB962C8B-B14F-4D97-AF65-F5344CB8AC3E}">
        <p14:creationId xmlns:p14="http://schemas.microsoft.com/office/powerpoint/2010/main" val="885856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5DA4931-8AD3-4F39-AFC6-75B298129106}" type="slidenum">
              <a:rPr lang="en-US"/>
              <a:pPr/>
              <a:t>‹#›</a:t>
            </a:fld>
            <a:endParaRPr lang="en-US"/>
          </a:p>
        </p:txBody>
      </p:sp>
    </p:spTree>
    <p:extLst>
      <p:ext uri="{BB962C8B-B14F-4D97-AF65-F5344CB8AC3E}">
        <p14:creationId xmlns:p14="http://schemas.microsoft.com/office/powerpoint/2010/main" val="4157193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9BF9D10-0EE8-4FE1-A679-2758A24CF54E}" type="slidenum">
              <a:rPr lang="en-US"/>
              <a:pPr/>
              <a:t>‹#›</a:t>
            </a:fld>
            <a:endParaRPr lang="en-US"/>
          </a:p>
        </p:txBody>
      </p:sp>
    </p:spTree>
    <p:extLst>
      <p:ext uri="{BB962C8B-B14F-4D97-AF65-F5344CB8AC3E}">
        <p14:creationId xmlns:p14="http://schemas.microsoft.com/office/powerpoint/2010/main" val="3447626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C72B9CC-8F96-454A-86EE-0F0157364D54}" type="slidenum">
              <a:rPr lang="en-US"/>
              <a:pPr/>
              <a:t>‹#›</a:t>
            </a:fld>
            <a:endParaRPr lang="en-US"/>
          </a:p>
        </p:txBody>
      </p:sp>
    </p:spTree>
    <p:extLst>
      <p:ext uri="{BB962C8B-B14F-4D97-AF65-F5344CB8AC3E}">
        <p14:creationId xmlns:p14="http://schemas.microsoft.com/office/powerpoint/2010/main" val="2956217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6DDDB1C-7DF6-4C06-BC2C-8CA3CB84B2E6}" type="slidenum">
              <a:rPr lang="en-US"/>
              <a:pPr/>
              <a:t>‹#›</a:t>
            </a:fld>
            <a:endParaRPr lang="en-US"/>
          </a:p>
        </p:txBody>
      </p:sp>
    </p:spTree>
    <p:extLst>
      <p:ext uri="{BB962C8B-B14F-4D97-AF65-F5344CB8AC3E}">
        <p14:creationId xmlns:p14="http://schemas.microsoft.com/office/powerpoint/2010/main" val="1864876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8186030-5CC8-4862-BD32-64EE76B21CF8}" type="slidenum">
              <a:rPr lang="en-US"/>
              <a:pPr/>
              <a:t>‹#›</a:t>
            </a:fld>
            <a:endParaRPr lang="en-US"/>
          </a:p>
        </p:txBody>
      </p:sp>
    </p:spTree>
    <p:extLst>
      <p:ext uri="{BB962C8B-B14F-4D97-AF65-F5344CB8AC3E}">
        <p14:creationId xmlns:p14="http://schemas.microsoft.com/office/powerpoint/2010/main" val="4243173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96125" y="609600"/>
            <a:ext cx="1946275"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4125" y="609600"/>
            <a:ext cx="5689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8DE86A5-5193-4F6E-B814-5140BB00CB2F}" type="slidenum">
              <a:rPr lang="en-US"/>
              <a:pPr/>
              <a:t>‹#›</a:t>
            </a:fld>
            <a:endParaRPr lang="en-US"/>
          </a:p>
        </p:txBody>
      </p:sp>
    </p:spTree>
    <p:extLst>
      <p:ext uri="{BB962C8B-B14F-4D97-AF65-F5344CB8AC3E}">
        <p14:creationId xmlns:p14="http://schemas.microsoft.com/office/powerpoint/2010/main" val="2406465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42" name="Group 18"/>
          <p:cNvGrpSpPr>
            <a:grpSpLocks/>
          </p:cNvGrpSpPr>
          <p:nvPr/>
        </p:nvGrpSpPr>
        <p:grpSpPr bwMode="auto">
          <a:xfrm>
            <a:off x="-17463" y="-20638"/>
            <a:ext cx="9159876" cy="6878638"/>
            <a:chOff x="-11" y="-13"/>
            <a:chExt cx="5770" cy="4333"/>
          </a:xfrm>
        </p:grpSpPr>
        <p:sp>
          <p:nvSpPr>
            <p:cNvPr id="1026" name="Rectangle 2"/>
            <p:cNvSpPr>
              <a:spLocks noChangeArrowheads="1"/>
            </p:cNvSpPr>
            <p:nvPr/>
          </p:nvSpPr>
          <p:spPr bwMode="hidden">
            <a:xfrm>
              <a:off x="1008" y="0"/>
              <a:ext cx="4751" cy="4319"/>
            </a:xfrm>
            <a:prstGeom prst="rect">
              <a:avLst/>
            </a:prstGeom>
            <a:gradFill rotWithShape="0">
              <a:gsLst>
                <a:gs pos="0">
                  <a:schemeClr val="folHlink"/>
                </a:gs>
                <a:gs pos="100000">
                  <a:schemeClr val="bg1"/>
                </a:gs>
              </a:gsLst>
              <a:path path="rect">
                <a:fillToRect l="100000" t="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7" name="Rectangle 3"/>
            <p:cNvSpPr>
              <a:spLocks noChangeArrowheads="1"/>
            </p:cNvSpPr>
            <p:nvPr/>
          </p:nvSpPr>
          <p:spPr bwMode="hidden">
            <a:xfrm>
              <a:off x="0" y="0"/>
              <a:ext cx="912" cy="3984"/>
            </a:xfrm>
            <a:prstGeom prst="rect">
              <a:avLst/>
            </a:prstGeom>
            <a:gradFill rotWithShape="0">
              <a:gsLst>
                <a:gs pos="0">
                  <a:schemeClr val="bg2"/>
                </a:gs>
                <a:gs pos="100000">
                  <a:schemeClr val="bg1"/>
                </a:gs>
              </a:gsLst>
              <a:path path="rect">
                <a:fillToRect r="100000" b="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8" name="Freeform 4"/>
            <p:cNvSpPr>
              <a:spLocks/>
            </p:cNvSpPr>
            <p:nvPr/>
          </p:nvSpPr>
          <p:spPr bwMode="grayWhite">
            <a:xfrm>
              <a:off x="77" y="83"/>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29" name="Freeform 5"/>
            <p:cNvSpPr>
              <a:spLocks/>
            </p:cNvSpPr>
            <p:nvPr/>
          </p:nvSpPr>
          <p:spPr bwMode="grayWhite">
            <a:xfrm>
              <a:off x="19" y="1775"/>
              <a:ext cx="462" cy="618"/>
            </a:xfrm>
            <a:custGeom>
              <a:avLst/>
              <a:gdLst>
                <a:gd name="T0" fmla="*/ 224 w 462"/>
                <a:gd name="T1" fmla="*/ 439 h 618"/>
                <a:gd name="T2" fmla="*/ 193 w 462"/>
                <a:gd name="T3" fmla="*/ 434 h 618"/>
                <a:gd name="T4" fmla="*/ 165 w 462"/>
                <a:gd name="T5" fmla="*/ 436 h 618"/>
                <a:gd name="T6" fmla="*/ 156 w 462"/>
                <a:gd name="T7" fmla="*/ 444 h 618"/>
                <a:gd name="T8" fmla="*/ 147 w 462"/>
                <a:gd name="T9" fmla="*/ 461 h 618"/>
                <a:gd name="T10" fmla="*/ 147 w 462"/>
                <a:gd name="T11" fmla="*/ 487 h 618"/>
                <a:gd name="T12" fmla="*/ 143 w 462"/>
                <a:gd name="T13" fmla="*/ 513 h 618"/>
                <a:gd name="T14" fmla="*/ 136 w 462"/>
                <a:gd name="T15" fmla="*/ 537 h 618"/>
                <a:gd name="T16" fmla="*/ 7 w 462"/>
                <a:gd name="T17" fmla="*/ 549 h 618"/>
                <a:gd name="T18" fmla="*/ 5 w 462"/>
                <a:gd name="T19" fmla="*/ 510 h 618"/>
                <a:gd name="T20" fmla="*/ 1 w 462"/>
                <a:gd name="T21" fmla="*/ 472 h 618"/>
                <a:gd name="T22" fmla="*/ 1 w 462"/>
                <a:gd name="T23" fmla="*/ 433 h 618"/>
                <a:gd name="T24" fmla="*/ 12 w 462"/>
                <a:gd name="T25" fmla="*/ 392 h 618"/>
                <a:gd name="T26" fmla="*/ 37 w 462"/>
                <a:gd name="T27" fmla="*/ 383 h 618"/>
                <a:gd name="T28" fmla="*/ 66 w 462"/>
                <a:gd name="T29" fmla="*/ 389 h 618"/>
                <a:gd name="T30" fmla="*/ 94 w 462"/>
                <a:gd name="T31" fmla="*/ 403 h 618"/>
                <a:gd name="T32" fmla="*/ 120 w 462"/>
                <a:gd name="T33" fmla="*/ 417 h 618"/>
                <a:gd name="T34" fmla="*/ 156 w 462"/>
                <a:gd name="T35" fmla="*/ 399 h 618"/>
                <a:gd name="T36" fmla="*/ 166 w 462"/>
                <a:gd name="T37" fmla="*/ 363 h 618"/>
                <a:gd name="T38" fmla="*/ 164 w 462"/>
                <a:gd name="T39" fmla="*/ 321 h 618"/>
                <a:gd name="T40" fmla="*/ 158 w 462"/>
                <a:gd name="T41" fmla="*/ 280 h 618"/>
                <a:gd name="T42" fmla="*/ 71 w 462"/>
                <a:gd name="T43" fmla="*/ 135 h 618"/>
                <a:gd name="T44" fmla="*/ 104 w 462"/>
                <a:gd name="T45" fmla="*/ 141 h 618"/>
                <a:gd name="T46" fmla="*/ 137 w 462"/>
                <a:gd name="T47" fmla="*/ 147 h 618"/>
                <a:gd name="T48" fmla="*/ 170 w 462"/>
                <a:gd name="T49" fmla="*/ 144 h 618"/>
                <a:gd name="T50" fmla="*/ 195 w 462"/>
                <a:gd name="T51" fmla="*/ 128 h 618"/>
                <a:gd name="T52" fmla="*/ 206 w 462"/>
                <a:gd name="T53" fmla="*/ 114 h 618"/>
                <a:gd name="T54" fmla="*/ 216 w 462"/>
                <a:gd name="T55" fmla="*/ 92 h 618"/>
                <a:gd name="T56" fmla="*/ 211 w 462"/>
                <a:gd name="T57" fmla="*/ 69 h 618"/>
                <a:gd name="T58" fmla="*/ 207 w 462"/>
                <a:gd name="T59" fmla="*/ 47 h 618"/>
                <a:gd name="T60" fmla="*/ 208 w 462"/>
                <a:gd name="T61" fmla="*/ 24 h 618"/>
                <a:gd name="T62" fmla="*/ 221 w 462"/>
                <a:gd name="T63" fmla="*/ 2 h 618"/>
                <a:gd name="T64" fmla="*/ 245 w 462"/>
                <a:gd name="T65" fmla="*/ 0 h 618"/>
                <a:gd name="T66" fmla="*/ 272 w 462"/>
                <a:gd name="T67" fmla="*/ 5 h 618"/>
                <a:gd name="T68" fmla="*/ 296 w 462"/>
                <a:gd name="T69" fmla="*/ 17 h 618"/>
                <a:gd name="T70" fmla="*/ 316 w 462"/>
                <a:gd name="T71" fmla="*/ 38 h 618"/>
                <a:gd name="T72" fmla="*/ 317 w 462"/>
                <a:gd name="T73" fmla="*/ 66 h 618"/>
                <a:gd name="T74" fmla="*/ 304 w 462"/>
                <a:gd name="T75" fmla="*/ 94 h 618"/>
                <a:gd name="T76" fmla="*/ 294 w 462"/>
                <a:gd name="T77" fmla="*/ 125 h 618"/>
                <a:gd name="T78" fmla="*/ 302 w 462"/>
                <a:gd name="T79" fmla="*/ 158 h 618"/>
                <a:gd name="T80" fmla="*/ 337 w 462"/>
                <a:gd name="T81" fmla="*/ 181 h 618"/>
                <a:gd name="T82" fmla="*/ 380 w 462"/>
                <a:gd name="T83" fmla="*/ 188 h 618"/>
                <a:gd name="T84" fmla="*/ 427 w 462"/>
                <a:gd name="T85" fmla="*/ 190 h 618"/>
                <a:gd name="T86" fmla="*/ 431 w 462"/>
                <a:gd name="T87" fmla="*/ 329 h 618"/>
                <a:gd name="T88" fmla="*/ 401 w 462"/>
                <a:gd name="T89" fmla="*/ 338 h 618"/>
                <a:gd name="T90" fmla="*/ 370 w 462"/>
                <a:gd name="T91" fmla="*/ 331 h 618"/>
                <a:gd name="T92" fmla="*/ 337 w 462"/>
                <a:gd name="T93" fmla="*/ 319 h 618"/>
                <a:gd name="T94" fmla="*/ 303 w 462"/>
                <a:gd name="T95" fmla="*/ 316 h 618"/>
                <a:gd name="T96" fmla="*/ 281 w 462"/>
                <a:gd name="T97" fmla="*/ 333 h 618"/>
                <a:gd name="T98" fmla="*/ 268 w 462"/>
                <a:gd name="T99" fmla="*/ 361 h 618"/>
                <a:gd name="T100" fmla="*/ 263 w 462"/>
                <a:gd name="T101" fmla="*/ 393 h 618"/>
                <a:gd name="T102" fmla="*/ 264 w 462"/>
                <a:gd name="T103" fmla="*/ 427 h 618"/>
                <a:gd name="T104" fmla="*/ 286 w 462"/>
                <a:gd name="T105" fmla="*/ 457 h 618"/>
                <a:gd name="T106" fmla="*/ 317 w 462"/>
                <a:gd name="T107" fmla="*/ 464 h 618"/>
                <a:gd name="T108" fmla="*/ 354 w 462"/>
                <a:gd name="T109" fmla="*/ 463 h 618"/>
                <a:gd name="T110" fmla="*/ 392 w 462"/>
                <a:gd name="T111" fmla="*/ 473 h 618"/>
                <a:gd name="T112" fmla="*/ 401 w 462"/>
                <a:gd name="T113" fmla="*/ 509 h 618"/>
                <a:gd name="T114" fmla="*/ 403 w 462"/>
                <a:gd name="T115" fmla="*/ 547 h 618"/>
                <a:gd name="T116" fmla="*/ 398 w 462"/>
                <a:gd name="T117" fmla="*/ 583 h 618"/>
                <a:gd name="T118" fmla="*/ 388 w 462"/>
                <a:gd name="T119" fmla="*/ 617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2" h="618">
                  <a:moveTo>
                    <a:pt x="384" y="617"/>
                  </a:moveTo>
                  <a:lnTo>
                    <a:pt x="248" y="578"/>
                  </a:lnTo>
                  <a:lnTo>
                    <a:pt x="231" y="442"/>
                  </a:lnTo>
                  <a:lnTo>
                    <a:pt x="224" y="439"/>
                  </a:lnTo>
                  <a:lnTo>
                    <a:pt x="217" y="436"/>
                  </a:lnTo>
                  <a:lnTo>
                    <a:pt x="209" y="435"/>
                  </a:lnTo>
                  <a:lnTo>
                    <a:pt x="201" y="434"/>
                  </a:lnTo>
                  <a:lnTo>
                    <a:pt x="193" y="434"/>
                  </a:lnTo>
                  <a:lnTo>
                    <a:pt x="185" y="434"/>
                  </a:lnTo>
                  <a:lnTo>
                    <a:pt x="176" y="435"/>
                  </a:lnTo>
                  <a:lnTo>
                    <a:pt x="167" y="435"/>
                  </a:lnTo>
                  <a:lnTo>
                    <a:pt x="165" y="436"/>
                  </a:lnTo>
                  <a:lnTo>
                    <a:pt x="162" y="438"/>
                  </a:lnTo>
                  <a:lnTo>
                    <a:pt x="160" y="440"/>
                  </a:lnTo>
                  <a:lnTo>
                    <a:pt x="158" y="442"/>
                  </a:lnTo>
                  <a:lnTo>
                    <a:pt x="156" y="444"/>
                  </a:lnTo>
                  <a:lnTo>
                    <a:pt x="153" y="448"/>
                  </a:lnTo>
                  <a:lnTo>
                    <a:pt x="151" y="452"/>
                  </a:lnTo>
                  <a:lnTo>
                    <a:pt x="147" y="456"/>
                  </a:lnTo>
                  <a:lnTo>
                    <a:pt x="147" y="461"/>
                  </a:lnTo>
                  <a:lnTo>
                    <a:pt x="147" y="468"/>
                  </a:lnTo>
                  <a:lnTo>
                    <a:pt x="147" y="474"/>
                  </a:lnTo>
                  <a:lnTo>
                    <a:pt x="147" y="480"/>
                  </a:lnTo>
                  <a:lnTo>
                    <a:pt x="147" y="487"/>
                  </a:lnTo>
                  <a:lnTo>
                    <a:pt x="146" y="493"/>
                  </a:lnTo>
                  <a:lnTo>
                    <a:pt x="146" y="499"/>
                  </a:lnTo>
                  <a:lnTo>
                    <a:pt x="145" y="506"/>
                  </a:lnTo>
                  <a:lnTo>
                    <a:pt x="143" y="513"/>
                  </a:lnTo>
                  <a:lnTo>
                    <a:pt x="143" y="520"/>
                  </a:lnTo>
                  <a:lnTo>
                    <a:pt x="141" y="525"/>
                  </a:lnTo>
                  <a:lnTo>
                    <a:pt x="139" y="532"/>
                  </a:lnTo>
                  <a:lnTo>
                    <a:pt x="136" y="537"/>
                  </a:lnTo>
                  <a:lnTo>
                    <a:pt x="134" y="543"/>
                  </a:lnTo>
                  <a:lnTo>
                    <a:pt x="131" y="549"/>
                  </a:lnTo>
                  <a:lnTo>
                    <a:pt x="128" y="553"/>
                  </a:lnTo>
                  <a:lnTo>
                    <a:pt x="7" y="549"/>
                  </a:lnTo>
                  <a:lnTo>
                    <a:pt x="7" y="539"/>
                  </a:lnTo>
                  <a:lnTo>
                    <a:pt x="7" y="530"/>
                  </a:lnTo>
                  <a:lnTo>
                    <a:pt x="6" y="521"/>
                  </a:lnTo>
                  <a:lnTo>
                    <a:pt x="5" y="510"/>
                  </a:lnTo>
                  <a:lnTo>
                    <a:pt x="4" y="501"/>
                  </a:lnTo>
                  <a:lnTo>
                    <a:pt x="2" y="492"/>
                  </a:lnTo>
                  <a:lnTo>
                    <a:pt x="1" y="482"/>
                  </a:lnTo>
                  <a:lnTo>
                    <a:pt x="1" y="472"/>
                  </a:lnTo>
                  <a:lnTo>
                    <a:pt x="0" y="463"/>
                  </a:lnTo>
                  <a:lnTo>
                    <a:pt x="0" y="453"/>
                  </a:lnTo>
                  <a:lnTo>
                    <a:pt x="0" y="442"/>
                  </a:lnTo>
                  <a:lnTo>
                    <a:pt x="1" y="433"/>
                  </a:lnTo>
                  <a:lnTo>
                    <a:pt x="3" y="423"/>
                  </a:lnTo>
                  <a:lnTo>
                    <a:pt x="5" y="413"/>
                  </a:lnTo>
                  <a:lnTo>
                    <a:pt x="8" y="402"/>
                  </a:lnTo>
                  <a:lnTo>
                    <a:pt x="12" y="392"/>
                  </a:lnTo>
                  <a:lnTo>
                    <a:pt x="18" y="388"/>
                  </a:lnTo>
                  <a:lnTo>
                    <a:pt x="24" y="386"/>
                  </a:lnTo>
                  <a:lnTo>
                    <a:pt x="30" y="384"/>
                  </a:lnTo>
                  <a:lnTo>
                    <a:pt x="37" y="383"/>
                  </a:lnTo>
                  <a:lnTo>
                    <a:pt x="45" y="384"/>
                  </a:lnTo>
                  <a:lnTo>
                    <a:pt x="52" y="385"/>
                  </a:lnTo>
                  <a:lnTo>
                    <a:pt x="59" y="387"/>
                  </a:lnTo>
                  <a:lnTo>
                    <a:pt x="66" y="389"/>
                  </a:lnTo>
                  <a:lnTo>
                    <a:pt x="73" y="392"/>
                  </a:lnTo>
                  <a:lnTo>
                    <a:pt x="80" y="396"/>
                  </a:lnTo>
                  <a:lnTo>
                    <a:pt x="87" y="400"/>
                  </a:lnTo>
                  <a:lnTo>
                    <a:pt x="94" y="403"/>
                  </a:lnTo>
                  <a:lnTo>
                    <a:pt x="100" y="407"/>
                  </a:lnTo>
                  <a:lnTo>
                    <a:pt x="107" y="411"/>
                  </a:lnTo>
                  <a:lnTo>
                    <a:pt x="113" y="415"/>
                  </a:lnTo>
                  <a:lnTo>
                    <a:pt x="120" y="417"/>
                  </a:lnTo>
                  <a:lnTo>
                    <a:pt x="136" y="417"/>
                  </a:lnTo>
                  <a:lnTo>
                    <a:pt x="143" y="412"/>
                  </a:lnTo>
                  <a:lnTo>
                    <a:pt x="151" y="406"/>
                  </a:lnTo>
                  <a:lnTo>
                    <a:pt x="156" y="399"/>
                  </a:lnTo>
                  <a:lnTo>
                    <a:pt x="160" y="391"/>
                  </a:lnTo>
                  <a:lnTo>
                    <a:pt x="163" y="383"/>
                  </a:lnTo>
                  <a:lnTo>
                    <a:pt x="165" y="373"/>
                  </a:lnTo>
                  <a:lnTo>
                    <a:pt x="166" y="363"/>
                  </a:lnTo>
                  <a:lnTo>
                    <a:pt x="166" y="353"/>
                  </a:lnTo>
                  <a:lnTo>
                    <a:pt x="166" y="343"/>
                  </a:lnTo>
                  <a:lnTo>
                    <a:pt x="166" y="333"/>
                  </a:lnTo>
                  <a:lnTo>
                    <a:pt x="164" y="321"/>
                  </a:lnTo>
                  <a:lnTo>
                    <a:pt x="163" y="311"/>
                  </a:lnTo>
                  <a:lnTo>
                    <a:pt x="161" y="301"/>
                  </a:lnTo>
                  <a:lnTo>
                    <a:pt x="159" y="290"/>
                  </a:lnTo>
                  <a:lnTo>
                    <a:pt x="158" y="280"/>
                  </a:lnTo>
                  <a:lnTo>
                    <a:pt x="156" y="270"/>
                  </a:lnTo>
                  <a:lnTo>
                    <a:pt x="39" y="241"/>
                  </a:lnTo>
                  <a:lnTo>
                    <a:pt x="63" y="135"/>
                  </a:lnTo>
                  <a:lnTo>
                    <a:pt x="71" y="135"/>
                  </a:lnTo>
                  <a:lnTo>
                    <a:pt x="79" y="136"/>
                  </a:lnTo>
                  <a:lnTo>
                    <a:pt x="87" y="137"/>
                  </a:lnTo>
                  <a:lnTo>
                    <a:pt x="96" y="139"/>
                  </a:lnTo>
                  <a:lnTo>
                    <a:pt x="104" y="141"/>
                  </a:lnTo>
                  <a:lnTo>
                    <a:pt x="113" y="143"/>
                  </a:lnTo>
                  <a:lnTo>
                    <a:pt x="120" y="144"/>
                  </a:lnTo>
                  <a:lnTo>
                    <a:pt x="129" y="146"/>
                  </a:lnTo>
                  <a:lnTo>
                    <a:pt x="137" y="147"/>
                  </a:lnTo>
                  <a:lnTo>
                    <a:pt x="146" y="147"/>
                  </a:lnTo>
                  <a:lnTo>
                    <a:pt x="154" y="147"/>
                  </a:lnTo>
                  <a:lnTo>
                    <a:pt x="162" y="146"/>
                  </a:lnTo>
                  <a:lnTo>
                    <a:pt x="170" y="144"/>
                  </a:lnTo>
                  <a:lnTo>
                    <a:pt x="177" y="141"/>
                  </a:lnTo>
                  <a:lnTo>
                    <a:pt x="185" y="136"/>
                  </a:lnTo>
                  <a:lnTo>
                    <a:pt x="192" y="132"/>
                  </a:lnTo>
                  <a:lnTo>
                    <a:pt x="195" y="128"/>
                  </a:lnTo>
                  <a:lnTo>
                    <a:pt x="197" y="125"/>
                  </a:lnTo>
                  <a:lnTo>
                    <a:pt x="200" y="121"/>
                  </a:lnTo>
                  <a:lnTo>
                    <a:pt x="204" y="118"/>
                  </a:lnTo>
                  <a:lnTo>
                    <a:pt x="206" y="114"/>
                  </a:lnTo>
                  <a:lnTo>
                    <a:pt x="210" y="108"/>
                  </a:lnTo>
                  <a:lnTo>
                    <a:pt x="212" y="104"/>
                  </a:lnTo>
                  <a:lnTo>
                    <a:pt x="216" y="97"/>
                  </a:lnTo>
                  <a:lnTo>
                    <a:pt x="216" y="92"/>
                  </a:lnTo>
                  <a:lnTo>
                    <a:pt x="214" y="86"/>
                  </a:lnTo>
                  <a:lnTo>
                    <a:pt x="214" y="80"/>
                  </a:lnTo>
                  <a:lnTo>
                    <a:pt x="212" y="76"/>
                  </a:lnTo>
                  <a:lnTo>
                    <a:pt x="211" y="69"/>
                  </a:lnTo>
                  <a:lnTo>
                    <a:pt x="210" y="65"/>
                  </a:lnTo>
                  <a:lnTo>
                    <a:pt x="209" y="58"/>
                  </a:lnTo>
                  <a:lnTo>
                    <a:pt x="208" y="53"/>
                  </a:lnTo>
                  <a:lnTo>
                    <a:pt x="207" y="47"/>
                  </a:lnTo>
                  <a:lnTo>
                    <a:pt x="206" y="41"/>
                  </a:lnTo>
                  <a:lnTo>
                    <a:pt x="206" y="35"/>
                  </a:lnTo>
                  <a:lnTo>
                    <a:pt x="207" y="29"/>
                  </a:lnTo>
                  <a:lnTo>
                    <a:pt x="208" y="24"/>
                  </a:lnTo>
                  <a:lnTo>
                    <a:pt x="210" y="17"/>
                  </a:lnTo>
                  <a:lnTo>
                    <a:pt x="212" y="11"/>
                  </a:lnTo>
                  <a:lnTo>
                    <a:pt x="216" y="5"/>
                  </a:lnTo>
                  <a:lnTo>
                    <a:pt x="221" y="2"/>
                  </a:lnTo>
                  <a:lnTo>
                    <a:pt x="226" y="1"/>
                  </a:lnTo>
                  <a:lnTo>
                    <a:pt x="233" y="0"/>
                  </a:lnTo>
                  <a:lnTo>
                    <a:pt x="239" y="0"/>
                  </a:lnTo>
                  <a:lnTo>
                    <a:pt x="245" y="0"/>
                  </a:lnTo>
                  <a:lnTo>
                    <a:pt x="251" y="0"/>
                  </a:lnTo>
                  <a:lnTo>
                    <a:pt x="258" y="1"/>
                  </a:lnTo>
                  <a:lnTo>
                    <a:pt x="264" y="3"/>
                  </a:lnTo>
                  <a:lnTo>
                    <a:pt x="272" y="5"/>
                  </a:lnTo>
                  <a:lnTo>
                    <a:pt x="278" y="8"/>
                  </a:lnTo>
                  <a:lnTo>
                    <a:pt x="284" y="11"/>
                  </a:lnTo>
                  <a:lnTo>
                    <a:pt x="290" y="13"/>
                  </a:lnTo>
                  <a:lnTo>
                    <a:pt x="296" y="17"/>
                  </a:lnTo>
                  <a:lnTo>
                    <a:pt x="302" y="21"/>
                  </a:lnTo>
                  <a:lnTo>
                    <a:pt x="307" y="26"/>
                  </a:lnTo>
                  <a:lnTo>
                    <a:pt x="311" y="30"/>
                  </a:lnTo>
                  <a:lnTo>
                    <a:pt x="316" y="38"/>
                  </a:lnTo>
                  <a:lnTo>
                    <a:pt x="318" y="44"/>
                  </a:lnTo>
                  <a:lnTo>
                    <a:pt x="319" y="52"/>
                  </a:lnTo>
                  <a:lnTo>
                    <a:pt x="318" y="59"/>
                  </a:lnTo>
                  <a:lnTo>
                    <a:pt x="317" y="66"/>
                  </a:lnTo>
                  <a:lnTo>
                    <a:pt x="314" y="73"/>
                  </a:lnTo>
                  <a:lnTo>
                    <a:pt x="311" y="80"/>
                  </a:lnTo>
                  <a:lnTo>
                    <a:pt x="308" y="87"/>
                  </a:lnTo>
                  <a:lnTo>
                    <a:pt x="304" y="94"/>
                  </a:lnTo>
                  <a:lnTo>
                    <a:pt x="301" y="102"/>
                  </a:lnTo>
                  <a:lnTo>
                    <a:pt x="297" y="110"/>
                  </a:lnTo>
                  <a:lnTo>
                    <a:pt x="294" y="118"/>
                  </a:lnTo>
                  <a:lnTo>
                    <a:pt x="294" y="125"/>
                  </a:lnTo>
                  <a:lnTo>
                    <a:pt x="293" y="133"/>
                  </a:lnTo>
                  <a:lnTo>
                    <a:pt x="294" y="140"/>
                  </a:lnTo>
                  <a:lnTo>
                    <a:pt x="295" y="147"/>
                  </a:lnTo>
                  <a:lnTo>
                    <a:pt x="302" y="158"/>
                  </a:lnTo>
                  <a:lnTo>
                    <a:pt x="309" y="165"/>
                  </a:lnTo>
                  <a:lnTo>
                    <a:pt x="317" y="172"/>
                  </a:lnTo>
                  <a:lnTo>
                    <a:pt x="327" y="176"/>
                  </a:lnTo>
                  <a:lnTo>
                    <a:pt x="337" y="181"/>
                  </a:lnTo>
                  <a:lnTo>
                    <a:pt x="347" y="183"/>
                  </a:lnTo>
                  <a:lnTo>
                    <a:pt x="357" y="186"/>
                  </a:lnTo>
                  <a:lnTo>
                    <a:pt x="369" y="187"/>
                  </a:lnTo>
                  <a:lnTo>
                    <a:pt x="380" y="188"/>
                  </a:lnTo>
                  <a:lnTo>
                    <a:pt x="392" y="188"/>
                  </a:lnTo>
                  <a:lnTo>
                    <a:pt x="403" y="189"/>
                  </a:lnTo>
                  <a:lnTo>
                    <a:pt x="415" y="189"/>
                  </a:lnTo>
                  <a:lnTo>
                    <a:pt x="427" y="190"/>
                  </a:lnTo>
                  <a:lnTo>
                    <a:pt x="438" y="191"/>
                  </a:lnTo>
                  <a:lnTo>
                    <a:pt x="450" y="192"/>
                  </a:lnTo>
                  <a:lnTo>
                    <a:pt x="461" y="195"/>
                  </a:lnTo>
                  <a:lnTo>
                    <a:pt x="431" y="329"/>
                  </a:lnTo>
                  <a:lnTo>
                    <a:pt x="424" y="334"/>
                  </a:lnTo>
                  <a:lnTo>
                    <a:pt x="416" y="336"/>
                  </a:lnTo>
                  <a:lnTo>
                    <a:pt x="408" y="338"/>
                  </a:lnTo>
                  <a:lnTo>
                    <a:pt x="401" y="338"/>
                  </a:lnTo>
                  <a:lnTo>
                    <a:pt x="393" y="337"/>
                  </a:lnTo>
                  <a:lnTo>
                    <a:pt x="385" y="336"/>
                  </a:lnTo>
                  <a:lnTo>
                    <a:pt x="377" y="334"/>
                  </a:lnTo>
                  <a:lnTo>
                    <a:pt x="370" y="331"/>
                  </a:lnTo>
                  <a:lnTo>
                    <a:pt x="361" y="327"/>
                  </a:lnTo>
                  <a:lnTo>
                    <a:pt x="353" y="325"/>
                  </a:lnTo>
                  <a:lnTo>
                    <a:pt x="345" y="321"/>
                  </a:lnTo>
                  <a:lnTo>
                    <a:pt x="337" y="319"/>
                  </a:lnTo>
                  <a:lnTo>
                    <a:pt x="328" y="317"/>
                  </a:lnTo>
                  <a:lnTo>
                    <a:pt x="320" y="316"/>
                  </a:lnTo>
                  <a:lnTo>
                    <a:pt x="311" y="315"/>
                  </a:lnTo>
                  <a:lnTo>
                    <a:pt x="303" y="316"/>
                  </a:lnTo>
                  <a:lnTo>
                    <a:pt x="297" y="319"/>
                  </a:lnTo>
                  <a:lnTo>
                    <a:pt x="291" y="323"/>
                  </a:lnTo>
                  <a:lnTo>
                    <a:pt x="286" y="327"/>
                  </a:lnTo>
                  <a:lnTo>
                    <a:pt x="281" y="333"/>
                  </a:lnTo>
                  <a:lnTo>
                    <a:pt x="277" y="339"/>
                  </a:lnTo>
                  <a:lnTo>
                    <a:pt x="274" y="346"/>
                  </a:lnTo>
                  <a:lnTo>
                    <a:pt x="271" y="353"/>
                  </a:lnTo>
                  <a:lnTo>
                    <a:pt x="268" y="361"/>
                  </a:lnTo>
                  <a:lnTo>
                    <a:pt x="266" y="368"/>
                  </a:lnTo>
                  <a:lnTo>
                    <a:pt x="264" y="376"/>
                  </a:lnTo>
                  <a:lnTo>
                    <a:pt x="264" y="385"/>
                  </a:lnTo>
                  <a:lnTo>
                    <a:pt x="263" y="393"/>
                  </a:lnTo>
                  <a:lnTo>
                    <a:pt x="263" y="402"/>
                  </a:lnTo>
                  <a:lnTo>
                    <a:pt x="263" y="410"/>
                  </a:lnTo>
                  <a:lnTo>
                    <a:pt x="264" y="418"/>
                  </a:lnTo>
                  <a:lnTo>
                    <a:pt x="264" y="427"/>
                  </a:lnTo>
                  <a:lnTo>
                    <a:pt x="268" y="438"/>
                  </a:lnTo>
                  <a:lnTo>
                    <a:pt x="273" y="446"/>
                  </a:lnTo>
                  <a:lnTo>
                    <a:pt x="279" y="454"/>
                  </a:lnTo>
                  <a:lnTo>
                    <a:pt x="286" y="457"/>
                  </a:lnTo>
                  <a:lnTo>
                    <a:pt x="293" y="461"/>
                  </a:lnTo>
                  <a:lnTo>
                    <a:pt x="300" y="463"/>
                  </a:lnTo>
                  <a:lnTo>
                    <a:pt x="308" y="464"/>
                  </a:lnTo>
                  <a:lnTo>
                    <a:pt x="317" y="464"/>
                  </a:lnTo>
                  <a:lnTo>
                    <a:pt x="326" y="463"/>
                  </a:lnTo>
                  <a:lnTo>
                    <a:pt x="335" y="463"/>
                  </a:lnTo>
                  <a:lnTo>
                    <a:pt x="344" y="462"/>
                  </a:lnTo>
                  <a:lnTo>
                    <a:pt x="354" y="463"/>
                  </a:lnTo>
                  <a:lnTo>
                    <a:pt x="363" y="463"/>
                  </a:lnTo>
                  <a:lnTo>
                    <a:pt x="373" y="465"/>
                  </a:lnTo>
                  <a:lnTo>
                    <a:pt x="383" y="468"/>
                  </a:lnTo>
                  <a:lnTo>
                    <a:pt x="392" y="473"/>
                  </a:lnTo>
                  <a:lnTo>
                    <a:pt x="395" y="482"/>
                  </a:lnTo>
                  <a:lnTo>
                    <a:pt x="398" y="491"/>
                  </a:lnTo>
                  <a:lnTo>
                    <a:pt x="400" y="499"/>
                  </a:lnTo>
                  <a:lnTo>
                    <a:pt x="401" y="509"/>
                  </a:lnTo>
                  <a:lnTo>
                    <a:pt x="403" y="518"/>
                  </a:lnTo>
                  <a:lnTo>
                    <a:pt x="404" y="527"/>
                  </a:lnTo>
                  <a:lnTo>
                    <a:pt x="404" y="536"/>
                  </a:lnTo>
                  <a:lnTo>
                    <a:pt x="403" y="547"/>
                  </a:lnTo>
                  <a:lnTo>
                    <a:pt x="403" y="555"/>
                  </a:lnTo>
                  <a:lnTo>
                    <a:pt x="401" y="564"/>
                  </a:lnTo>
                  <a:lnTo>
                    <a:pt x="400" y="574"/>
                  </a:lnTo>
                  <a:lnTo>
                    <a:pt x="398" y="583"/>
                  </a:lnTo>
                  <a:lnTo>
                    <a:pt x="396" y="591"/>
                  </a:lnTo>
                  <a:lnTo>
                    <a:pt x="393" y="600"/>
                  </a:lnTo>
                  <a:lnTo>
                    <a:pt x="391" y="608"/>
                  </a:lnTo>
                  <a:lnTo>
                    <a:pt x="388" y="617"/>
                  </a:lnTo>
                  <a:lnTo>
                    <a:pt x="384" y="61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0" name="Freeform 6"/>
            <p:cNvSpPr>
              <a:spLocks/>
            </p:cNvSpPr>
            <p:nvPr/>
          </p:nvSpPr>
          <p:spPr bwMode="grayWhite">
            <a:xfrm>
              <a:off x="48" y="1306"/>
              <a:ext cx="624" cy="371"/>
            </a:xfrm>
            <a:custGeom>
              <a:avLst/>
              <a:gdLst>
                <a:gd name="T0" fmla="*/ 186 w 624"/>
                <a:gd name="T1" fmla="*/ 342 h 371"/>
                <a:gd name="T2" fmla="*/ 175 w 624"/>
                <a:gd name="T3" fmla="*/ 308 h 371"/>
                <a:gd name="T4" fmla="*/ 149 w 624"/>
                <a:gd name="T5" fmla="*/ 280 h 371"/>
                <a:gd name="T6" fmla="*/ 124 w 624"/>
                <a:gd name="T7" fmla="*/ 270 h 371"/>
                <a:gd name="T8" fmla="*/ 104 w 624"/>
                <a:gd name="T9" fmla="*/ 269 h 371"/>
                <a:gd name="T10" fmla="*/ 10 w 624"/>
                <a:gd name="T11" fmla="*/ 290 h 371"/>
                <a:gd name="T12" fmla="*/ 3 w 624"/>
                <a:gd name="T13" fmla="*/ 264 h 371"/>
                <a:gd name="T14" fmla="*/ 0 w 624"/>
                <a:gd name="T15" fmla="*/ 236 h 371"/>
                <a:gd name="T16" fmla="*/ 4 w 624"/>
                <a:gd name="T17" fmla="*/ 214 h 371"/>
                <a:gd name="T18" fmla="*/ 22 w 624"/>
                <a:gd name="T19" fmla="*/ 200 h 371"/>
                <a:gd name="T20" fmla="*/ 53 w 624"/>
                <a:gd name="T21" fmla="*/ 200 h 371"/>
                <a:gd name="T22" fmla="*/ 90 w 624"/>
                <a:gd name="T23" fmla="*/ 208 h 371"/>
                <a:gd name="T24" fmla="*/ 126 w 624"/>
                <a:gd name="T25" fmla="*/ 190 h 371"/>
                <a:gd name="T26" fmla="*/ 144 w 624"/>
                <a:gd name="T27" fmla="*/ 33 h 371"/>
                <a:gd name="T28" fmla="*/ 174 w 624"/>
                <a:gd name="T29" fmla="*/ 28 h 371"/>
                <a:gd name="T30" fmla="*/ 206 w 624"/>
                <a:gd name="T31" fmla="*/ 31 h 371"/>
                <a:gd name="T32" fmla="*/ 230 w 624"/>
                <a:gd name="T33" fmla="*/ 57 h 371"/>
                <a:gd name="T34" fmla="*/ 236 w 624"/>
                <a:gd name="T35" fmla="*/ 99 h 371"/>
                <a:gd name="T36" fmla="*/ 249 w 624"/>
                <a:gd name="T37" fmla="*/ 138 h 371"/>
                <a:gd name="T38" fmla="*/ 293 w 624"/>
                <a:gd name="T39" fmla="*/ 159 h 371"/>
                <a:gd name="T40" fmla="*/ 345 w 624"/>
                <a:gd name="T41" fmla="*/ 148 h 371"/>
                <a:gd name="T42" fmla="*/ 366 w 624"/>
                <a:gd name="T43" fmla="*/ 119 h 371"/>
                <a:gd name="T44" fmla="*/ 361 w 624"/>
                <a:gd name="T45" fmla="*/ 91 h 371"/>
                <a:gd name="T46" fmla="*/ 352 w 624"/>
                <a:gd name="T47" fmla="*/ 62 h 371"/>
                <a:gd name="T48" fmla="*/ 363 w 624"/>
                <a:gd name="T49" fmla="*/ 34 h 371"/>
                <a:gd name="T50" fmla="*/ 398 w 624"/>
                <a:gd name="T51" fmla="*/ 17 h 371"/>
                <a:gd name="T52" fmla="*/ 439 w 624"/>
                <a:gd name="T53" fmla="*/ 7 h 371"/>
                <a:gd name="T54" fmla="*/ 474 w 624"/>
                <a:gd name="T55" fmla="*/ 5 h 371"/>
                <a:gd name="T56" fmla="*/ 479 w 624"/>
                <a:gd name="T57" fmla="*/ 37 h 371"/>
                <a:gd name="T58" fmla="*/ 483 w 624"/>
                <a:gd name="T59" fmla="*/ 70 h 371"/>
                <a:gd name="T60" fmla="*/ 507 w 624"/>
                <a:gd name="T61" fmla="*/ 97 h 371"/>
                <a:gd name="T62" fmla="*/ 535 w 624"/>
                <a:gd name="T63" fmla="*/ 101 h 371"/>
                <a:gd name="T64" fmla="*/ 566 w 624"/>
                <a:gd name="T65" fmla="*/ 94 h 371"/>
                <a:gd name="T66" fmla="*/ 598 w 624"/>
                <a:gd name="T67" fmla="*/ 94 h 371"/>
                <a:gd name="T68" fmla="*/ 620 w 624"/>
                <a:gd name="T69" fmla="*/ 125 h 371"/>
                <a:gd name="T70" fmla="*/ 621 w 624"/>
                <a:gd name="T71" fmla="*/ 162 h 371"/>
                <a:gd name="T72" fmla="*/ 608 w 624"/>
                <a:gd name="T73" fmla="*/ 178 h 371"/>
                <a:gd name="T74" fmla="*/ 573 w 624"/>
                <a:gd name="T75" fmla="*/ 183 h 371"/>
                <a:gd name="T76" fmla="*/ 524 w 624"/>
                <a:gd name="T77" fmla="*/ 186 h 371"/>
                <a:gd name="T78" fmla="*/ 514 w 624"/>
                <a:gd name="T79" fmla="*/ 197 h 371"/>
                <a:gd name="T80" fmla="*/ 519 w 624"/>
                <a:gd name="T81" fmla="*/ 333 h 371"/>
                <a:gd name="T82" fmla="*/ 486 w 624"/>
                <a:gd name="T83" fmla="*/ 342 h 371"/>
                <a:gd name="T84" fmla="*/ 449 w 624"/>
                <a:gd name="T85" fmla="*/ 344 h 371"/>
                <a:gd name="T86" fmla="*/ 412 w 624"/>
                <a:gd name="T87" fmla="*/ 338 h 371"/>
                <a:gd name="T88" fmla="*/ 402 w 624"/>
                <a:gd name="T89" fmla="*/ 311 h 371"/>
                <a:gd name="T90" fmla="*/ 402 w 624"/>
                <a:gd name="T91" fmla="*/ 283 h 371"/>
                <a:gd name="T92" fmla="*/ 397 w 624"/>
                <a:gd name="T93" fmla="*/ 254 h 371"/>
                <a:gd name="T94" fmla="*/ 367 w 624"/>
                <a:gd name="T95" fmla="*/ 236 h 371"/>
                <a:gd name="T96" fmla="*/ 329 w 624"/>
                <a:gd name="T97" fmla="*/ 237 h 371"/>
                <a:gd name="T98" fmla="*/ 289 w 624"/>
                <a:gd name="T99" fmla="*/ 248 h 371"/>
                <a:gd name="T100" fmla="*/ 263 w 624"/>
                <a:gd name="T101" fmla="*/ 264 h 371"/>
                <a:gd name="T102" fmla="*/ 262 w 624"/>
                <a:gd name="T103" fmla="*/ 293 h 371"/>
                <a:gd name="T104" fmla="*/ 276 w 624"/>
                <a:gd name="T105" fmla="*/ 322 h 371"/>
                <a:gd name="T106" fmla="*/ 257 w 624"/>
                <a:gd name="T107" fmla="*/ 360 h 371"/>
                <a:gd name="T108" fmla="*/ 210 w 624"/>
                <a:gd name="T109" fmla="*/ 36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4" h="371">
                  <a:moveTo>
                    <a:pt x="191" y="370"/>
                  </a:moveTo>
                  <a:lnTo>
                    <a:pt x="190" y="363"/>
                  </a:lnTo>
                  <a:lnTo>
                    <a:pt x="189" y="356"/>
                  </a:lnTo>
                  <a:lnTo>
                    <a:pt x="188" y="349"/>
                  </a:lnTo>
                  <a:lnTo>
                    <a:pt x="186" y="342"/>
                  </a:lnTo>
                  <a:lnTo>
                    <a:pt x="185" y="335"/>
                  </a:lnTo>
                  <a:lnTo>
                    <a:pt x="182" y="328"/>
                  </a:lnTo>
                  <a:lnTo>
                    <a:pt x="181" y="321"/>
                  </a:lnTo>
                  <a:lnTo>
                    <a:pt x="178" y="315"/>
                  </a:lnTo>
                  <a:lnTo>
                    <a:pt x="175" y="308"/>
                  </a:lnTo>
                  <a:lnTo>
                    <a:pt x="171" y="302"/>
                  </a:lnTo>
                  <a:lnTo>
                    <a:pt x="167" y="296"/>
                  </a:lnTo>
                  <a:lnTo>
                    <a:pt x="162" y="290"/>
                  </a:lnTo>
                  <a:lnTo>
                    <a:pt x="156" y="285"/>
                  </a:lnTo>
                  <a:lnTo>
                    <a:pt x="149" y="280"/>
                  </a:lnTo>
                  <a:lnTo>
                    <a:pt x="143" y="276"/>
                  </a:lnTo>
                  <a:lnTo>
                    <a:pt x="134" y="273"/>
                  </a:lnTo>
                  <a:lnTo>
                    <a:pt x="131" y="271"/>
                  </a:lnTo>
                  <a:lnTo>
                    <a:pt x="128" y="270"/>
                  </a:lnTo>
                  <a:lnTo>
                    <a:pt x="124" y="270"/>
                  </a:lnTo>
                  <a:lnTo>
                    <a:pt x="121" y="270"/>
                  </a:lnTo>
                  <a:lnTo>
                    <a:pt x="117" y="270"/>
                  </a:lnTo>
                  <a:lnTo>
                    <a:pt x="113" y="271"/>
                  </a:lnTo>
                  <a:lnTo>
                    <a:pt x="109" y="270"/>
                  </a:lnTo>
                  <a:lnTo>
                    <a:pt x="104" y="269"/>
                  </a:lnTo>
                  <a:lnTo>
                    <a:pt x="22" y="307"/>
                  </a:lnTo>
                  <a:lnTo>
                    <a:pt x="19" y="304"/>
                  </a:lnTo>
                  <a:lnTo>
                    <a:pt x="15" y="300"/>
                  </a:lnTo>
                  <a:lnTo>
                    <a:pt x="13" y="296"/>
                  </a:lnTo>
                  <a:lnTo>
                    <a:pt x="10" y="290"/>
                  </a:lnTo>
                  <a:lnTo>
                    <a:pt x="9" y="286"/>
                  </a:lnTo>
                  <a:lnTo>
                    <a:pt x="6" y="280"/>
                  </a:lnTo>
                  <a:lnTo>
                    <a:pt x="5" y="275"/>
                  </a:lnTo>
                  <a:lnTo>
                    <a:pt x="4" y="270"/>
                  </a:lnTo>
                  <a:lnTo>
                    <a:pt x="3" y="264"/>
                  </a:lnTo>
                  <a:lnTo>
                    <a:pt x="2" y="258"/>
                  </a:lnTo>
                  <a:lnTo>
                    <a:pt x="0" y="252"/>
                  </a:lnTo>
                  <a:lnTo>
                    <a:pt x="0" y="246"/>
                  </a:lnTo>
                  <a:lnTo>
                    <a:pt x="0" y="241"/>
                  </a:lnTo>
                  <a:lnTo>
                    <a:pt x="0" y="236"/>
                  </a:lnTo>
                  <a:lnTo>
                    <a:pt x="0" y="229"/>
                  </a:lnTo>
                  <a:lnTo>
                    <a:pt x="0" y="224"/>
                  </a:lnTo>
                  <a:lnTo>
                    <a:pt x="0" y="221"/>
                  </a:lnTo>
                  <a:lnTo>
                    <a:pt x="2" y="217"/>
                  </a:lnTo>
                  <a:lnTo>
                    <a:pt x="4" y="214"/>
                  </a:lnTo>
                  <a:lnTo>
                    <a:pt x="6" y="211"/>
                  </a:lnTo>
                  <a:lnTo>
                    <a:pt x="9" y="208"/>
                  </a:lnTo>
                  <a:lnTo>
                    <a:pt x="12" y="206"/>
                  </a:lnTo>
                  <a:lnTo>
                    <a:pt x="16" y="203"/>
                  </a:lnTo>
                  <a:lnTo>
                    <a:pt x="22" y="200"/>
                  </a:lnTo>
                  <a:lnTo>
                    <a:pt x="28" y="200"/>
                  </a:lnTo>
                  <a:lnTo>
                    <a:pt x="33" y="200"/>
                  </a:lnTo>
                  <a:lnTo>
                    <a:pt x="40" y="200"/>
                  </a:lnTo>
                  <a:lnTo>
                    <a:pt x="47" y="200"/>
                  </a:lnTo>
                  <a:lnTo>
                    <a:pt x="53" y="200"/>
                  </a:lnTo>
                  <a:lnTo>
                    <a:pt x="60" y="201"/>
                  </a:lnTo>
                  <a:lnTo>
                    <a:pt x="67" y="204"/>
                  </a:lnTo>
                  <a:lnTo>
                    <a:pt x="74" y="207"/>
                  </a:lnTo>
                  <a:lnTo>
                    <a:pt x="81" y="208"/>
                  </a:lnTo>
                  <a:lnTo>
                    <a:pt x="90" y="208"/>
                  </a:lnTo>
                  <a:lnTo>
                    <a:pt x="97" y="207"/>
                  </a:lnTo>
                  <a:lnTo>
                    <a:pt x="105" y="204"/>
                  </a:lnTo>
                  <a:lnTo>
                    <a:pt x="113" y="200"/>
                  </a:lnTo>
                  <a:lnTo>
                    <a:pt x="119" y="196"/>
                  </a:lnTo>
                  <a:lnTo>
                    <a:pt x="126" y="190"/>
                  </a:lnTo>
                  <a:lnTo>
                    <a:pt x="131" y="183"/>
                  </a:lnTo>
                  <a:lnTo>
                    <a:pt x="127" y="35"/>
                  </a:lnTo>
                  <a:lnTo>
                    <a:pt x="133" y="35"/>
                  </a:lnTo>
                  <a:lnTo>
                    <a:pt x="138" y="34"/>
                  </a:lnTo>
                  <a:lnTo>
                    <a:pt x="144" y="33"/>
                  </a:lnTo>
                  <a:lnTo>
                    <a:pt x="150" y="32"/>
                  </a:lnTo>
                  <a:lnTo>
                    <a:pt x="156" y="31"/>
                  </a:lnTo>
                  <a:lnTo>
                    <a:pt x="162" y="30"/>
                  </a:lnTo>
                  <a:lnTo>
                    <a:pt x="168" y="29"/>
                  </a:lnTo>
                  <a:lnTo>
                    <a:pt x="174" y="28"/>
                  </a:lnTo>
                  <a:lnTo>
                    <a:pt x="181" y="28"/>
                  </a:lnTo>
                  <a:lnTo>
                    <a:pt x="186" y="28"/>
                  </a:lnTo>
                  <a:lnTo>
                    <a:pt x="193" y="28"/>
                  </a:lnTo>
                  <a:lnTo>
                    <a:pt x="199" y="30"/>
                  </a:lnTo>
                  <a:lnTo>
                    <a:pt x="206" y="31"/>
                  </a:lnTo>
                  <a:lnTo>
                    <a:pt x="211" y="34"/>
                  </a:lnTo>
                  <a:lnTo>
                    <a:pt x="218" y="37"/>
                  </a:lnTo>
                  <a:lnTo>
                    <a:pt x="225" y="41"/>
                  </a:lnTo>
                  <a:lnTo>
                    <a:pt x="228" y="48"/>
                  </a:lnTo>
                  <a:lnTo>
                    <a:pt x="230" y="57"/>
                  </a:lnTo>
                  <a:lnTo>
                    <a:pt x="232" y="65"/>
                  </a:lnTo>
                  <a:lnTo>
                    <a:pt x="234" y="73"/>
                  </a:lnTo>
                  <a:lnTo>
                    <a:pt x="234" y="82"/>
                  </a:lnTo>
                  <a:lnTo>
                    <a:pt x="235" y="91"/>
                  </a:lnTo>
                  <a:lnTo>
                    <a:pt x="236" y="99"/>
                  </a:lnTo>
                  <a:lnTo>
                    <a:pt x="238" y="108"/>
                  </a:lnTo>
                  <a:lnTo>
                    <a:pt x="239" y="116"/>
                  </a:lnTo>
                  <a:lnTo>
                    <a:pt x="242" y="124"/>
                  </a:lnTo>
                  <a:lnTo>
                    <a:pt x="245" y="131"/>
                  </a:lnTo>
                  <a:lnTo>
                    <a:pt x="249" y="138"/>
                  </a:lnTo>
                  <a:lnTo>
                    <a:pt x="256" y="145"/>
                  </a:lnTo>
                  <a:lnTo>
                    <a:pt x="263" y="150"/>
                  </a:lnTo>
                  <a:lnTo>
                    <a:pt x="273" y="155"/>
                  </a:lnTo>
                  <a:lnTo>
                    <a:pt x="284" y="159"/>
                  </a:lnTo>
                  <a:lnTo>
                    <a:pt x="293" y="159"/>
                  </a:lnTo>
                  <a:lnTo>
                    <a:pt x="303" y="159"/>
                  </a:lnTo>
                  <a:lnTo>
                    <a:pt x="314" y="158"/>
                  </a:lnTo>
                  <a:lnTo>
                    <a:pt x="325" y="156"/>
                  </a:lnTo>
                  <a:lnTo>
                    <a:pt x="335" y="152"/>
                  </a:lnTo>
                  <a:lnTo>
                    <a:pt x="345" y="148"/>
                  </a:lnTo>
                  <a:lnTo>
                    <a:pt x="353" y="142"/>
                  </a:lnTo>
                  <a:lnTo>
                    <a:pt x="359" y="134"/>
                  </a:lnTo>
                  <a:lnTo>
                    <a:pt x="363" y="129"/>
                  </a:lnTo>
                  <a:lnTo>
                    <a:pt x="365" y="124"/>
                  </a:lnTo>
                  <a:lnTo>
                    <a:pt x="366" y="119"/>
                  </a:lnTo>
                  <a:lnTo>
                    <a:pt x="366" y="113"/>
                  </a:lnTo>
                  <a:lnTo>
                    <a:pt x="366" y="108"/>
                  </a:lnTo>
                  <a:lnTo>
                    <a:pt x="365" y="102"/>
                  </a:lnTo>
                  <a:lnTo>
                    <a:pt x="364" y="96"/>
                  </a:lnTo>
                  <a:lnTo>
                    <a:pt x="361" y="91"/>
                  </a:lnTo>
                  <a:lnTo>
                    <a:pt x="359" y="86"/>
                  </a:lnTo>
                  <a:lnTo>
                    <a:pt x="357" y="79"/>
                  </a:lnTo>
                  <a:lnTo>
                    <a:pt x="354" y="73"/>
                  </a:lnTo>
                  <a:lnTo>
                    <a:pt x="354" y="68"/>
                  </a:lnTo>
                  <a:lnTo>
                    <a:pt x="352" y="62"/>
                  </a:lnTo>
                  <a:lnTo>
                    <a:pt x="351" y="57"/>
                  </a:lnTo>
                  <a:lnTo>
                    <a:pt x="351" y="51"/>
                  </a:lnTo>
                  <a:lnTo>
                    <a:pt x="352" y="44"/>
                  </a:lnTo>
                  <a:lnTo>
                    <a:pt x="357" y="39"/>
                  </a:lnTo>
                  <a:lnTo>
                    <a:pt x="363" y="34"/>
                  </a:lnTo>
                  <a:lnTo>
                    <a:pt x="369" y="30"/>
                  </a:lnTo>
                  <a:lnTo>
                    <a:pt x="376" y="26"/>
                  </a:lnTo>
                  <a:lnTo>
                    <a:pt x="383" y="22"/>
                  </a:lnTo>
                  <a:lnTo>
                    <a:pt x="391" y="19"/>
                  </a:lnTo>
                  <a:lnTo>
                    <a:pt x="398" y="17"/>
                  </a:lnTo>
                  <a:lnTo>
                    <a:pt x="407" y="14"/>
                  </a:lnTo>
                  <a:lnTo>
                    <a:pt x="414" y="12"/>
                  </a:lnTo>
                  <a:lnTo>
                    <a:pt x="422" y="10"/>
                  </a:lnTo>
                  <a:lnTo>
                    <a:pt x="431" y="9"/>
                  </a:lnTo>
                  <a:lnTo>
                    <a:pt x="439" y="7"/>
                  </a:lnTo>
                  <a:lnTo>
                    <a:pt x="448" y="5"/>
                  </a:lnTo>
                  <a:lnTo>
                    <a:pt x="456" y="3"/>
                  </a:lnTo>
                  <a:lnTo>
                    <a:pt x="464" y="2"/>
                  </a:lnTo>
                  <a:lnTo>
                    <a:pt x="472" y="0"/>
                  </a:lnTo>
                  <a:lnTo>
                    <a:pt x="474" y="5"/>
                  </a:lnTo>
                  <a:lnTo>
                    <a:pt x="476" y="11"/>
                  </a:lnTo>
                  <a:lnTo>
                    <a:pt x="477" y="17"/>
                  </a:lnTo>
                  <a:lnTo>
                    <a:pt x="478" y="24"/>
                  </a:lnTo>
                  <a:lnTo>
                    <a:pt x="478" y="30"/>
                  </a:lnTo>
                  <a:lnTo>
                    <a:pt x="479" y="37"/>
                  </a:lnTo>
                  <a:lnTo>
                    <a:pt x="479" y="44"/>
                  </a:lnTo>
                  <a:lnTo>
                    <a:pt x="479" y="51"/>
                  </a:lnTo>
                  <a:lnTo>
                    <a:pt x="479" y="57"/>
                  </a:lnTo>
                  <a:lnTo>
                    <a:pt x="481" y="64"/>
                  </a:lnTo>
                  <a:lnTo>
                    <a:pt x="483" y="70"/>
                  </a:lnTo>
                  <a:lnTo>
                    <a:pt x="485" y="76"/>
                  </a:lnTo>
                  <a:lnTo>
                    <a:pt x="488" y="82"/>
                  </a:lnTo>
                  <a:lnTo>
                    <a:pt x="493" y="88"/>
                  </a:lnTo>
                  <a:lnTo>
                    <a:pt x="499" y="92"/>
                  </a:lnTo>
                  <a:lnTo>
                    <a:pt x="507" y="97"/>
                  </a:lnTo>
                  <a:lnTo>
                    <a:pt x="512" y="99"/>
                  </a:lnTo>
                  <a:lnTo>
                    <a:pt x="517" y="101"/>
                  </a:lnTo>
                  <a:lnTo>
                    <a:pt x="523" y="102"/>
                  </a:lnTo>
                  <a:lnTo>
                    <a:pt x="529" y="102"/>
                  </a:lnTo>
                  <a:lnTo>
                    <a:pt x="535" y="101"/>
                  </a:lnTo>
                  <a:lnTo>
                    <a:pt x="541" y="99"/>
                  </a:lnTo>
                  <a:lnTo>
                    <a:pt x="547" y="98"/>
                  </a:lnTo>
                  <a:lnTo>
                    <a:pt x="554" y="97"/>
                  </a:lnTo>
                  <a:lnTo>
                    <a:pt x="560" y="95"/>
                  </a:lnTo>
                  <a:lnTo>
                    <a:pt x="566" y="94"/>
                  </a:lnTo>
                  <a:lnTo>
                    <a:pt x="572" y="92"/>
                  </a:lnTo>
                  <a:lnTo>
                    <a:pt x="579" y="92"/>
                  </a:lnTo>
                  <a:lnTo>
                    <a:pt x="584" y="92"/>
                  </a:lnTo>
                  <a:lnTo>
                    <a:pt x="591" y="92"/>
                  </a:lnTo>
                  <a:lnTo>
                    <a:pt x="598" y="94"/>
                  </a:lnTo>
                  <a:lnTo>
                    <a:pt x="603" y="97"/>
                  </a:lnTo>
                  <a:lnTo>
                    <a:pt x="610" y="102"/>
                  </a:lnTo>
                  <a:lnTo>
                    <a:pt x="614" y="109"/>
                  </a:lnTo>
                  <a:lnTo>
                    <a:pt x="618" y="117"/>
                  </a:lnTo>
                  <a:lnTo>
                    <a:pt x="620" y="125"/>
                  </a:lnTo>
                  <a:lnTo>
                    <a:pt x="621" y="133"/>
                  </a:lnTo>
                  <a:lnTo>
                    <a:pt x="622" y="142"/>
                  </a:lnTo>
                  <a:lnTo>
                    <a:pt x="623" y="151"/>
                  </a:lnTo>
                  <a:lnTo>
                    <a:pt x="623" y="159"/>
                  </a:lnTo>
                  <a:lnTo>
                    <a:pt x="621" y="162"/>
                  </a:lnTo>
                  <a:lnTo>
                    <a:pt x="619" y="165"/>
                  </a:lnTo>
                  <a:lnTo>
                    <a:pt x="618" y="169"/>
                  </a:lnTo>
                  <a:lnTo>
                    <a:pt x="615" y="172"/>
                  </a:lnTo>
                  <a:lnTo>
                    <a:pt x="612" y="175"/>
                  </a:lnTo>
                  <a:lnTo>
                    <a:pt x="608" y="178"/>
                  </a:lnTo>
                  <a:lnTo>
                    <a:pt x="604" y="181"/>
                  </a:lnTo>
                  <a:lnTo>
                    <a:pt x="599" y="183"/>
                  </a:lnTo>
                  <a:lnTo>
                    <a:pt x="591" y="184"/>
                  </a:lnTo>
                  <a:lnTo>
                    <a:pt x="582" y="184"/>
                  </a:lnTo>
                  <a:lnTo>
                    <a:pt x="573" y="183"/>
                  </a:lnTo>
                  <a:lnTo>
                    <a:pt x="564" y="182"/>
                  </a:lnTo>
                  <a:lnTo>
                    <a:pt x="554" y="181"/>
                  </a:lnTo>
                  <a:lnTo>
                    <a:pt x="545" y="182"/>
                  </a:lnTo>
                  <a:lnTo>
                    <a:pt x="535" y="183"/>
                  </a:lnTo>
                  <a:lnTo>
                    <a:pt x="524" y="186"/>
                  </a:lnTo>
                  <a:lnTo>
                    <a:pt x="523" y="188"/>
                  </a:lnTo>
                  <a:lnTo>
                    <a:pt x="521" y="191"/>
                  </a:lnTo>
                  <a:lnTo>
                    <a:pt x="519" y="192"/>
                  </a:lnTo>
                  <a:lnTo>
                    <a:pt x="517" y="194"/>
                  </a:lnTo>
                  <a:lnTo>
                    <a:pt x="514" y="197"/>
                  </a:lnTo>
                  <a:lnTo>
                    <a:pt x="512" y="199"/>
                  </a:lnTo>
                  <a:lnTo>
                    <a:pt x="509" y="203"/>
                  </a:lnTo>
                  <a:lnTo>
                    <a:pt x="507" y="207"/>
                  </a:lnTo>
                  <a:lnTo>
                    <a:pt x="524" y="331"/>
                  </a:lnTo>
                  <a:lnTo>
                    <a:pt x="519" y="333"/>
                  </a:lnTo>
                  <a:lnTo>
                    <a:pt x="512" y="335"/>
                  </a:lnTo>
                  <a:lnTo>
                    <a:pt x="507" y="338"/>
                  </a:lnTo>
                  <a:lnTo>
                    <a:pt x="500" y="339"/>
                  </a:lnTo>
                  <a:lnTo>
                    <a:pt x="493" y="341"/>
                  </a:lnTo>
                  <a:lnTo>
                    <a:pt x="486" y="342"/>
                  </a:lnTo>
                  <a:lnTo>
                    <a:pt x="479" y="343"/>
                  </a:lnTo>
                  <a:lnTo>
                    <a:pt x="471" y="344"/>
                  </a:lnTo>
                  <a:lnTo>
                    <a:pt x="464" y="344"/>
                  </a:lnTo>
                  <a:lnTo>
                    <a:pt x="456" y="344"/>
                  </a:lnTo>
                  <a:lnTo>
                    <a:pt x="449" y="344"/>
                  </a:lnTo>
                  <a:lnTo>
                    <a:pt x="441" y="344"/>
                  </a:lnTo>
                  <a:lnTo>
                    <a:pt x="433" y="342"/>
                  </a:lnTo>
                  <a:lnTo>
                    <a:pt x="426" y="341"/>
                  </a:lnTo>
                  <a:lnTo>
                    <a:pt x="419" y="340"/>
                  </a:lnTo>
                  <a:lnTo>
                    <a:pt x="412" y="338"/>
                  </a:lnTo>
                  <a:lnTo>
                    <a:pt x="408" y="333"/>
                  </a:lnTo>
                  <a:lnTo>
                    <a:pt x="405" y="328"/>
                  </a:lnTo>
                  <a:lnTo>
                    <a:pt x="403" y="322"/>
                  </a:lnTo>
                  <a:lnTo>
                    <a:pt x="402" y="316"/>
                  </a:lnTo>
                  <a:lnTo>
                    <a:pt x="402" y="311"/>
                  </a:lnTo>
                  <a:lnTo>
                    <a:pt x="401" y="306"/>
                  </a:lnTo>
                  <a:lnTo>
                    <a:pt x="401" y="300"/>
                  </a:lnTo>
                  <a:lnTo>
                    <a:pt x="401" y="294"/>
                  </a:lnTo>
                  <a:lnTo>
                    <a:pt x="402" y="289"/>
                  </a:lnTo>
                  <a:lnTo>
                    <a:pt x="402" y="283"/>
                  </a:lnTo>
                  <a:lnTo>
                    <a:pt x="402" y="277"/>
                  </a:lnTo>
                  <a:lnTo>
                    <a:pt x="401" y="271"/>
                  </a:lnTo>
                  <a:lnTo>
                    <a:pt x="400" y="266"/>
                  </a:lnTo>
                  <a:lnTo>
                    <a:pt x="398" y="260"/>
                  </a:lnTo>
                  <a:lnTo>
                    <a:pt x="397" y="254"/>
                  </a:lnTo>
                  <a:lnTo>
                    <a:pt x="393" y="248"/>
                  </a:lnTo>
                  <a:lnTo>
                    <a:pt x="388" y="244"/>
                  </a:lnTo>
                  <a:lnTo>
                    <a:pt x="381" y="240"/>
                  </a:lnTo>
                  <a:lnTo>
                    <a:pt x="374" y="238"/>
                  </a:lnTo>
                  <a:lnTo>
                    <a:pt x="367" y="236"/>
                  </a:lnTo>
                  <a:lnTo>
                    <a:pt x="360" y="235"/>
                  </a:lnTo>
                  <a:lnTo>
                    <a:pt x="353" y="235"/>
                  </a:lnTo>
                  <a:lnTo>
                    <a:pt x="345" y="235"/>
                  </a:lnTo>
                  <a:lnTo>
                    <a:pt x="337" y="236"/>
                  </a:lnTo>
                  <a:lnTo>
                    <a:pt x="329" y="237"/>
                  </a:lnTo>
                  <a:lnTo>
                    <a:pt x="321" y="239"/>
                  </a:lnTo>
                  <a:lnTo>
                    <a:pt x="313" y="241"/>
                  </a:lnTo>
                  <a:lnTo>
                    <a:pt x="306" y="243"/>
                  </a:lnTo>
                  <a:lnTo>
                    <a:pt x="297" y="245"/>
                  </a:lnTo>
                  <a:lnTo>
                    <a:pt x="289" y="248"/>
                  </a:lnTo>
                  <a:lnTo>
                    <a:pt x="281" y="250"/>
                  </a:lnTo>
                  <a:lnTo>
                    <a:pt x="273" y="252"/>
                  </a:lnTo>
                  <a:lnTo>
                    <a:pt x="270" y="255"/>
                  </a:lnTo>
                  <a:lnTo>
                    <a:pt x="267" y="260"/>
                  </a:lnTo>
                  <a:lnTo>
                    <a:pt x="263" y="264"/>
                  </a:lnTo>
                  <a:lnTo>
                    <a:pt x="260" y="270"/>
                  </a:lnTo>
                  <a:lnTo>
                    <a:pt x="258" y="276"/>
                  </a:lnTo>
                  <a:lnTo>
                    <a:pt x="258" y="282"/>
                  </a:lnTo>
                  <a:lnTo>
                    <a:pt x="258" y="287"/>
                  </a:lnTo>
                  <a:lnTo>
                    <a:pt x="262" y="293"/>
                  </a:lnTo>
                  <a:lnTo>
                    <a:pt x="265" y="299"/>
                  </a:lnTo>
                  <a:lnTo>
                    <a:pt x="268" y="304"/>
                  </a:lnTo>
                  <a:lnTo>
                    <a:pt x="271" y="310"/>
                  </a:lnTo>
                  <a:lnTo>
                    <a:pt x="273" y="316"/>
                  </a:lnTo>
                  <a:lnTo>
                    <a:pt x="276" y="322"/>
                  </a:lnTo>
                  <a:lnTo>
                    <a:pt x="277" y="328"/>
                  </a:lnTo>
                  <a:lnTo>
                    <a:pt x="277" y="334"/>
                  </a:lnTo>
                  <a:lnTo>
                    <a:pt x="277" y="341"/>
                  </a:lnTo>
                  <a:lnTo>
                    <a:pt x="266" y="355"/>
                  </a:lnTo>
                  <a:lnTo>
                    <a:pt x="257" y="360"/>
                  </a:lnTo>
                  <a:lnTo>
                    <a:pt x="248" y="362"/>
                  </a:lnTo>
                  <a:lnTo>
                    <a:pt x="239" y="363"/>
                  </a:lnTo>
                  <a:lnTo>
                    <a:pt x="230" y="363"/>
                  </a:lnTo>
                  <a:lnTo>
                    <a:pt x="220" y="364"/>
                  </a:lnTo>
                  <a:lnTo>
                    <a:pt x="210" y="364"/>
                  </a:lnTo>
                  <a:lnTo>
                    <a:pt x="201" y="366"/>
                  </a:lnTo>
                  <a:lnTo>
                    <a:pt x="191" y="37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1" name="Freeform 7"/>
            <p:cNvSpPr>
              <a:spLocks/>
            </p:cNvSpPr>
            <p:nvPr/>
          </p:nvSpPr>
          <p:spPr bwMode="grayWhite">
            <a:xfrm>
              <a:off x="0" y="706"/>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2" name="Freeform 8"/>
            <p:cNvSpPr>
              <a:spLocks/>
            </p:cNvSpPr>
            <p:nvPr/>
          </p:nvSpPr>
          <p:spPr bwMode="grayWhite">
            <a:xfrm>
              <a:off x="538" y="441"/>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3" name="Freeform 9"/>
            <p:cNvSpPr>
              <a:spLocks/>
            </p:cNvSpPr>
            <p:nvPr/>
          </p:nvSpPr>
          <p:spPr bwMode="grayWhite">
            <a:xfrm>
              <a:off x="459" y="2344"/>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4" name="Freeform 10"/>
            <p:cNvSpPr>
              <a:spLocks/>
            </p:cNvSpPr>
            <p:nvPr/>
          </p:nvSpPr>
          <p:spPr bwMode="grayWhite">
            <a:xfrm>
              <a:off x="477" y="2884"/>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5" name="Freeform 11"/>
            <p:cNvSpPr>
              <a:spLocks/>
            </p:cNvSpPr>
            <p:nvPr/>
          </p:nvSpPr>
          <p:spPr bwMode="grayWhite">
            <a:xfrm>
              <a:off x="49" y="2440"/>
              <a:ext cx="409" cy="621"/>
            </a:xfrm>
            <a:custGeom>
              <a:avLst/>
              <a:gdLst>
                <a:gd name="T0" fmla="*/ 232 w 409"/>
                <a:gd name="T1" fmla="*/ 620 h 621"/>
                <a:gd name="T2" fmla="*/ 189 w 409"/>
                <a:gd name="T3" fmla="*/ 605 h 621"/>
                <a:gd name="T4" fmla="*/ 182 w 409"/>
                <a:gd name="T5" fmla="*/ 565 h 621"/>
                <a:gd name="T6" fmla="*/ 193 w 409"/>
                <a:gd name="T7" fmla="*/ 519 h 621"/>
                <a:gd name="T8" fmla="*/ 165 w 409"/>
                <a:gd name="T9" fmla="*/ 492 h 621"/>
                <a:gd name="T10" fmla="*/ 126 w 409"/>
                <a:gd name="T11" fmla="*/ 490 h 621"/>
                <a:gd name="T12" fmla="*/ 87 w 409"/>
                <a:gd name="T13" fmla="*/ 497 h 621"/>
                <a:gd name="T14" fmla="*/ 44 w 409"/>
                <a:gd name="T15" fmla="*/ 505 h 621"/>
                <a:gd name="T16" fmla="*/ 25 w 409"/>
                <a:gd name="T17" fmla="*/ 493 h 621"/>
                <a:gd name="T18" fmla="*/ 21 w 409"/>
                <a:gd name="T19" fmla="*/ 472 h 621"/>
                <a:gd name="T20" fmla="*/ 19 w 409"/>
                <a:gd name="T21" fmla="*/ 448 h 621"/>
                <a:gd name="T22" fmla="*/ 17 w 409"/>
                <a:gd name="T23" fmla="*/ 423 h 621"/>
                <a:gd name="T24" fmla="*/ 21 w 409"/>
                <a:gd name="T25" fmla="*/ 396 h 621"/>
                <a:gd name="T26" fmla="*/ 52 w 409"/>
                <a:gd name="T27" fmla="*/ 377 h 621"/>
                <a:gd name="T28" fmla="*/ 82 w 409"/>
                <a:gd name="T29" fmla="*/ 375 h 621"/>
                <a:gd name="T30" fmla="*/ 116 w 409"/>
                <a:gd name="T31" fmla="*/ 373 h 621"/>
                <a:gd name="T32" fmla="*/ 137 w 409"/>
                <a:gd name="T33" fmla="*/ 354 h 621"/>
                <a:gd name="T34" fmla="*/ 151 w 409"/>
                <a:gd name="T35" fmla="*/ 327 h 621"/>
                <a:gd name="T36" fmla="*/ 151 w 409"/>
                <a:gd name="T37" fmla="*/ 294 h 621"/>
                <a:gd name="T38" fmla="*/ 137 w 409"/>
                <a:gd name="T39" fmla="*/ 262 h 621"/>
                <a:gd name="T40" fmla="*/ 111 w 409"/>
                <a:gd name="T41" fmla="*/ 256 h 621"/>
                <a:gd name="T42" fmla="*/ 86 w 409"/>
                <a:gd name="T43" fmla="*/ 264 h 621"/>
                <a:gd name="T44" fmla="*/ 60 w 409"/>
                <a:gd name="T45" fmla="*/ 275 h 621"/>
                <a:gd name="T46" fmla="*/ 35 w 409"/>
                <a:gd name="T47" fmla="*/ 282 h 621"/>
                <a:gd name="T48" fmla="*/ 6 w 409"/>
                <a:gd name="T49" fmla="*/ 268 h 621"/>
                <a:gd name="T50" fmla="*/ 1 w 409"/>
                <a:gd name="T51" fmla="*/ 231 h 621"/>
                <a:gd name="T52" fmla="*/ 9 w 409"/>
                <a:gd name="T53" fmla="*/ 205 h 621"/>
                <a:gd name="T54" fmla="*/ 15 w 409"/>
                <a:gd name="T55" fmla="*/ 175 h 621"/>
                <a:gd name="T56" fmla="*/ 44 w 409"/>
                <a:gd name="T57" fmla="*/ 161 h 621"/>
                <a:gd name="T58" fmla="*/ 87 w 409"/>
                <a:gd name="T59" fmla="*/ 156 h 621"/>
                <a:gd name="T60" fmla="*/ 127 w 409"/>
                <a:gd name="T61" fmla="*/ 145 h 621"/>
                <a:gd name="T62" fmla="*/ 154 w 409"/>
                <a:gd name="T63" fmla="*/ 113 h 621"/>
                <a:gd name="T64" fmla="*/ 152 w 409"/>
                <a:gd name="T65" fmla="*/ 72 h 621"/>
                <a:gd name="T66" fmla="*/ 150 w 409"/>
                <a:gd name="T67" fmla="*/ 29 h 621"/>
                <a:gd name="T68" fmla="*/ 186 w 409"/>
                <a:gd name="T69" fmla="*/ 4 h 621"/>
                <a:gd name="T70" fmla="*/ 228 w 409"/>
                <a:gd name="T71" fmla="*/ 1 h 621"/>
                <a:gd name="T72" fmla="*/ 252 w 409"/>
                <a:gd name="T73" fmla="*/ 22 h 621"/>
                <a:gd name="T74" fmla="*/ 248 w 409"/>
                <a:gd name="T75" fmla="*/ 53 h 621"/>
                <a:gd name="T76" fmla="*/ 241 w 409"/>
                <a:gd name="T77" fmla="*/ 86 h 621"/>
                <a:gd name="T78" fmla="*/ 247 w 409"/>
                <a:gd name="T79" fmla="*/ 116 h 621"/>
                <a:gd name="T80" fmla="*/ 371 w 409"/>
                <a:gd name="T81" fmla="*/ 252 h 621"/>
                <a:gd name="T82" fmla="*/ 338 w 409"/>
                <a:gd name="T83" fmla="*/ 262 h 621"/>
                <a:gd name="T84" fmla="*/ 301 w 409"/>
                <a:gd name="T85" fmla="*/ 257 h 621"/>
                <a:gd name="T86" fmla="*/ 264 w 409"/>
                <a:gd name="T87" fmla="*/ 260 h 621"/>
                <a:gd name="T88" fmla="*/ 237 w 409"/>
                <a:gd name="T89" fmla="*/ 286 h 621"/>
                <a:gd name="T90" fmla="*/ 233 w 409"/>
                <a:gd name="T91" fmla="*/ 316 h 621"/>
                <a:gd name="T92" fmla="*/ 234 w 409"/>
                <a:gd name="T93" fmla="*/ 348 h 621"/>
                <a:gd name="T94" fmla="*/ 245 w 409"/>
                <a:gd name="T95" fmla="*/ 377 h 621"/>
                <a:gd name="T96" fmla="*/ 265 w 409"/>
                <a:gd name="T97" fmla="*/ 400 h 621"/>
                <a:gd name="T98" fmla="*/ 284 w 409"/>
                <a:gd name="T99" fmla="*/ 397 h 621"/>
                <a:gd name="T100" fmla="*/ 303 w 409"/>
                <a:gd name="T101" fmla="*/ 385 h 621"/>
                <a:gd name="T102" fmla="*/ 322 w 409"/>
                <a:gd name="T103" fmla="*/ 370 h 621"/>
                <a:gd name="T104" fmla="*/ 345 w 409"/>
                <a:gd name="T105" fmla="*/ 356 h 621"/>
                <a:gd name="T106" fmla="*/ 383 w 409"/>
                <a:gd name="T107" fmla="*/ 363 h 621"/>
                <a:gd name="T108" fmla="*/ 407 w 409"/>
                <a:gd name="T109" fmla="*/ 390 h 621"/>
                <a:gd name="T110" fmla="*/ 407 w 409"/>
                <a:gd name="T111" fmla="*/ 416 h 621"/>
                <a:gd name="T112" fmla="*/ 402 w 409"/>
                <a:gd name="T113" fmla="*/ 444 h 621"/>
                <a:gd name="T114" fmla="*/ 368 w 409"/>
                <a:gd name="T115" fmla="*/ 456 h 621"/>
                <a:gd name="T116" fmla="*/ 327 w 409"/>
                <a:gd name="T117" fmla="*/ 467 h 621"/>
                <a:gd name="T118" fmla="*/ 291 w 409"/>
                <a:gd name="T119" fmla="*/ 485 h 621"/>
                <a:gd name="T120" fmla="*/ 266 w 409"/>
                <a:gd name="T121" fmla="*/ 61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9" h="621">
                  <a:moveTo>
                    <a:pt x="266" y="611"/>
                  </a:moveTo>
                  <a:lnTo>
                    <a:pt x="254" y="616"/>
                  </a:lnTo>
                  <a:lnTo>
                    <a:pt x="243" y="618"/>
                  </a:lnTo>
                  <a:lnTo>
                    <a:pt x="232" y="620"/>
                  </a:lnTo>
                  <a:lnTo>
                    <a:pt x="221" y="619"/>
                  </a:lnTo>
                  <a:lnTo>
                    <a:pt x="210" y="617"/>
                  </a:lnTo>
                  <a:lnTo>
                    <a:pt x="199" y="611"/>
                  </a:lnTo>
                  <a:lnTo>
                    <a:pt x="189" y="605"/>
                  </a:lnTo>
                  <a:lnTo>
                    <a:pt x="179" y="598"/>
                  </a:lnTo>
                  <a:lnTo>
                    <a:pt x="179" y="588"/>
                  </a:lnTo>
                  <a:lnTo>
                    <a:pt x="180" y="577"/>
                  </a:lnTo>
                  <a:lnTo>
                    <a:pt x="182" y="565"/>
                  </a:lnTo>
                  <a:lnTo>
                    <a:pt x="186" y="555"/>
                  </a:lnTo>
                  <a:lnTo>
                    <a:pt x="190" y="543"/>
                  </a:lnTo>
                  <a:lnTo>
                    <a:pt x="192" y="531"/>
                  </a:lnTo>
                  <a:lnTo>
                    <a:pt x="193" y="519"/>
                  </a:lnTo>
                  <a:lnTo>
                    <a:pt x="189" y="506"/>
                  </a:lnTo>
                  <a:lnTo>
                    <a:pt x="182" y="500"/>
                  </a:lnTo>
                  <a:lnTo>
                    <a:pt x="173" y="495"/>
                  </a:lnTo>
                  <a:lnTo>
                    <a:pt x="165" y="492"/>
                  </a:lnTo>
                  <a:lnTo>
                    <a:pt x="155" y="489"/>
                  </a:lnTo>
                  <a:lnTo>
                    <a:pt x="146" y="489"/>
                  </a:lnTo>
                  <a:lnTo>
                    <a:pt x="136" y="488"/>
                  </a:lnTo>
                  <a:lnTo>
                    <a:pt x="126" y="490"/>
                  </a:lnTo>
                  <a:lnTo>
                    <a:pt x="117" y="490"/>
                  </a:lnTo>
                  <a:lnTo>
                    <a:pt x="107" y="493"/>
                  </a:lnTo>
                  <a:lnTo>
                    <a:pt x="97" y="495"/>
                  </a:lnTo>
                  <a:lnTo>
                    <a:pt x="87" y="497"/>
                  </a:lnTo>
                  <a:lnTo>
                    <a:pt x="76" y="499"/>
                  </a:lnTo>
                  <a:lnTo>
                    <a:pt x="65" y="502"/>
                  </a:lnTo>
                  <a:lnTo>
                    <a:pt x="55" y="503"/>
                  </a:lnTo>
                  <a:lnTo>
                    <a:pt x="44" y="505"/>
                  </a:lnTo>
                  <a:lnTo>
                    <a:pt x="34" y="506"/>
                  </a:lnTo>
                  <a:lnTo>
                    <a:pt x="30" y="502"/>
                  </a:lnTo>
                  <a:lnTo>
                    <a:pt x="28" y="498"/>
                  </a:lnTo>
                  <a:lnTo>
                    <a:pt x="25" y="493"/>
                  </a:lnTo>
                  <a:lnTo>
                    <a:pt x="23" y="489"/>
                  </a:lnTo>
                  <a:lnTo>
                    <a:pt x="23" y="483"/>
                  </a:lnTo>
                  <a:lnTo>
                    <a:pt x="21" y="478"/>
                  </a:lnTo>
                  <a:lnTo>
                    <a:pt x="21" y="472"/>
                  </a:lnTo>
                  <a:lnTo>
                    <a:pt x="20" y="466"/>
                  </a:lnTo>
                  <a:lnTo>
                    <a:pt x="19" y="460"/>
                  </a:lnTo>
                  <a:lnTo>
                    <a:pt x="19" y="454"/>
                  </a:lnTo>
                  <a:lnTo>
                    <a:pt x="19" y="448"/>
                  </a:lnTo>
                  <a:lnTo>
                    <a:pt x="19" y="442"/>
                  </a:lnTo>
                  <a:lnTo>
                    <a:pt x="18" y="435"/>
                  </a:lnTo>
                  <a:lnTo>
                    <a:pt x="17" y="429"/>
                  </a:lnTo>
                  <a:lnTo>
                    <a:pt x="17" y="423"/>
                  </a:lnTo>
                  <a:lnTo>
                    <a:pt x="15" y="417"/>
                  </a:lnTo>
                  <a:lnTo>
                    <a:pt x="14" y="410"/>
                  </a:lnTo>
                  <a:lnTo>
                    <a:pt x="17" y="402"/>
                  </a:lnTo>
                  <a:lnTo>
                    <a:pt x="21" y="396"/>
                  </a:lnTo>
                  <a:lnTo>
                    <a:pt x="26" y="391"/>
                  </a:lnTo>
                  <a:lnTo>
                    <a:pt x="35" y="386"/>
                  </a:lnTo>
                  <a:lnTo>
                    <a:pt x="42" y="381"/>
                  </a:lnTo>
                  <a:lnTo>
                    <a:pt x="52" y="377"/>
                  </a:lnTo>
                  <a:lnTo>
                    <a:pt x="61" y="374"/>
                  </a:lnTo>
                  <a:lnTo>
                    <a:pt x="67" y="373"/>
                  </a:lnTo>
                  <a:lnTo>
                    <a:pt x="75" y="374"/>
                  </a:lnTo>
                  <a:lnTo>
                    <a:pt x="82" y="375"/>
                  </a:lnTo>
                  <a:lnTo>
                    <a:pt x="91" y="375"/>
                  </a:lnTo>
                  <a:lnTo>
                    <a:pt x="98" y="376"/>
                  </a:lnTo>
                  <a:lnTo>
                    <a:pt x="107" y="375"/>
                  </a:lnTo>
                  <a:lnTo>
                    <a:pt x="116" y="373"/>
                  </a:lnTo>
                  <a:lnTo>
                    <a:pt x="127" y="371"/>
                  </a:lnTo>
                  <a:lnTo>
                    <a:pt x="130" y="366"/>
                  </a:lnTo>
                  <a:lnTo>
                    <a:pt x="134" y="359"/>
                  </a:lnTo>
                  <a:lnTo>
                    <a:pt x="137" y="354"/>
                  </a:lnTo>
                  <a:lnTo>
                    <a:pt x="140" y="348"/>
                  </a:lnTo>
                  <a:lnTo>
                    <a:pt x="144" y="341"/>
                  </a:lnTo>
                  <a:lnTo>
                    <a:pt x="148" y="334"/>
                  </a:lnTo>
                  <a:lnTo>
                    <a:pt x="151" y="327"/>
                  </a:lnTo>
                  <a:lnTo>
                    <a:pt x="156" y="321"/>
                  </a:lnTo>
                  <a:lnTo>
                    <a:pt x="153" y="313"/>
                  </a:lnTo>
                  <a:lnTo>
                    <a:pt x="151" y="304"/>
                  </a:lnTo>
                  <a:lnTo>
                    <a:pt x="151" y="294"/>
                  </a:lnTo>
                  <a:lnTo>
                    <a:pt x="149" y="285"/>
                  </a:lnTo>
                  <a:lnTo>
                    <a:pt x="147" y="275"/>
                  </a:lnTo>
                  <a:lnTo>
                    <a:pt x="143" y="269"/>
                  </a:lnTo>
                  <a:lnTo>
                    <a:pt x="137" y="262"/>
                  </a:lnTo>
                  <a:lnTo>
                    <a:pt x="129" y="257"/>
                  </a:lnTo>
                  <a:lnTo>
                    <a:pt x="123" y="257"/>
                  </a:lnTo>
                  <a:lnTo>
                    <a:pt x="117" y="257"/>
                  </a:lnTo>
                  <a:lnTo>
                    <a:pt x="111" y="256"/>
                  </a:lnTo>
                  <a:lnTo>
                    <a:pt x="104" y="258"/>
                  </a:lnTo>
                  <a:lnTo>
                    <a:pt x="98" y="259"/>
                  </a:lnTo>
                  <a:lnTo>
                    <a:pt x="92" y="261"/>
                  </a:lnTo>
                  <a:lnTo>
                    <a:pt x="86" y="264"/>
                  </a:lnTo>
                  <a:lnTo>
                    <a:pt x="80" y="266"/>
                  </a:lnTo>
                  <a:lnTo>
                    <a:pt x="73" y="270"/>
                  </a:lnTo>
                  <a:lnTo>
                    <a:pt x="67" y="273"/>
                  </a:lnTo>
                  <a:lnTo>
                    <a:pt x="60" y="275"/>
                  </a:lnTo>
                  <a:lnTo>
                    <a:pt x="55" y="278"/>
                  </a:lnTo>
                  <a:lnTo>
                    <a:pt x="48" y="280"/>
                  </a:lnTo>
                  <a:lnTo>
                    <a:pt x="41" y="282"/>
                  </a:lnTo>
                  <a:lnTo>
                    <a:pt x="35" y="282"/>
                  </a:lnTo>
                  <a:lnTo>
                    <a:pt x="28" y="283"/>
                  </a:lnTo>
                  <a:lnTo>
                    <a:pt x="20" y="280"/>
                  </a:lnTo>
                  <a:lnTo>
                    <a:pt x="12" y="275"/>
                  </a:lnTo>
                  <a:lnTo>
                    <a:pt x="6" y="268"/>
                  </a:lnTo>
                  <a:lnTo>
                    <a:pt x="2" y="259"/>
                  </a:lnTo>
                  <a:lnTo>
                    <a:pt x="2" y="252"/>
                  </a:lnTo>
                  <a:lnTo>
                    <a:pt x="0" y="241"/>
                  </a:lnTo>
                  <a:lnTo>
                    <a:pt x="1" y="231"/>
                  </a:lnTo>
                  <a:lnTo>
                    <a:pt x="5" y="222"/>
                  </a:lnTo>
                  <a:lnTo>
                    <a:pt x="6" y="217"/>
                  </a:lnTo>
                  <a:lnTo>
                    <a:pt x="8" y="210"/>
                  </a:lnTo>
                  <a:lnTo>
                    <a:pt x="9" y="205"/>
                  </a:lnTo>
                  <a:lnTo>
                    <a:pt x="10" y="196"/>
                  </a:lnTo>
                  <a:lnTo>
                    <a:pt x="12" y="190"/>
                  </a:lnTo>
                  <a:lnTo>
                    <a:pt x="13" y="183"/>
                  </a:lnTo>
                  <a:lnTo>
                    <a:pt x="15" y="175"/>
                  </a:lnTo>
                  <a:lnTo>
                    <a:pt x="17" y="167"/>
                  </a:lnTo>
                  <a:lnTo>
                    <a:pt x="26" y="165"/>
                  </a:lnTo>
                  <a:lnTo>
                    <a:pt x="34" y="163"/>
                  </a:lnTo>
                  <a:lnTo>
                    <a:pt x="44" y="161"/>
                  </a:lnTo>
                  <a:lnTo>
                    <a:pt x="54" y="160"/>
                  </a:lnTo>
                  <a:lnTo>
                    <a:pt x="64" y="158"/>
                  </a:lnTo>
                  <a:lnTo>
                    <a:pt x="75" y="158"/>
                  </a:lnTo>
                  <a:lnTo>
                    <a:pt x="87" y="156"/>
                  </a:lnTo>
                  <a:lnTo>
                    <a:pt x="97" y="155"/>
                  </a:lnTo>
                  <a:lnTo>
                    <a:pt x="108" y="153"/>
                  </a:lnTo>
                  <a:lnTo>
                    <a:pt x="118" y="150"/>
                  </a:lnTo>
                  <a:lnTo>
                    <a:pt x="127" y="145"/>
                  </a:lnTo>
                  <a:lnTo>
                    <a:pt x="136" y="140"/>
                  </a:lnTo>
                  <a:lnTo>
                    <a:pt x="142" y="132"/>
                  </a:lnTo>
                  <a:lnTo>
                    <a:pt x="148" y="124"/>
                  </a:lnTo>
                  <a:lnTo>
                    <a:pt x="154" y="113"/>
                  </a:lnTo>
                  <a:lnTo>
                    <a:pt x="157" y="99"/>
                  </a:lnTo>
                  <a:lnTo>
                    <a:pt x="157" y="91"/>
                  </a:lnTo>
                  <a:lnTo>
                    <a:pt x="156" y="81"/>
                  </a:lnTo>
                  <a:lnTo>
                    <a:pt x="152" y="72"/>
                  </a:lnTo>
                  <a:lnTo>
                    <a:pt x="149" y="61"/>
                  </a:lnTo>
                  <a:lnTo>
                    <a:pt x="147" y="51"/>
                  </a:lnTo>
                  <a:lnTo>
                    <a:pt x="147" y="39"/>
                  </a:lnTo>
                  <a:lnTo>
                    <a:pt x="150" y="29"/>
                  </a:lnTo>
                  <a:lnTo>
                    <a:pt x="156" y="18"/>
                  </a:lnTo>
                  <a:lnTo>
                    <a:pt x="166" y="13"/>
                  </a:lnTo>
                  <a:lnTo>
                    <a:pt x="175" y="8"/>
                  </a:lnTo>
                  <a:lnTo>
                    <a:pt x="186" y="4"/>
                  </a:lnTo>
                  <a:lnTo>
                    <a:pt x="196" y="1"/>
                  </a:lnTo>
                  <a:lnTo>
                    <a:pt x="207" y="0"/>
                  </a:lnTo>
                  <a:lnTo>
                    <a:pt x="217" y="0"/>
                  </a:lnTo>
                  <a:lnTo>
                    <a:pt x="228" y="1"/>
                  </a:lnTo>
                  <a:lnTo>
                    <a:pt x="239" y="3"/>
                  </a:lnTo>
                  <a:lnTo>
                    <a:pt x="246" y="9"/>
                  </a:lnTo>
                  <a:lnTo>
                    <a:pt x="249" y="14"/>
                  </a:lnTo>
                  <a:lnTo>
                    <a:pt x="252" y="22"/>
                  </a:lnTo>
                  <a:lnTo>
                    <a:pt x="252" y="29"/>
                  </a:lnTo>
                  <a:lnTo>
                    <a:pt x="252" y="36"/>
                  </a:lnTo>
                  <a:lnTo>
                    <a:pt x="250" y="44"/>
                  </a:lnTo>
                  <a:lnTo>
                    <a:pt x="248" y="53"/>
                  </a:lnTo>
                  <a:lnTo>
                    <a:pt x="246" y="61"/>
                  </a:lnTo>
                  <a:lnTo>
                    <a:pt x="244" y="69"/>
                  </a:lnTo>
                  <a:lnTo>
                    <a:pt x="241" y="78"/>
                  </a:lnTo>
                  <a:lnTo>
                    <a:pt x="241" y="86"/>
                  </a:lnTo>
                  <a:lnTo>
                    <a:pt x="239" y="94"/>
                  </a:lnTo>
                  <a:lnTo>
                    <a:pt x="241" y="102"/>
                  </a:lnTo>
                  <a:lnTo>
                    <a:pt x="242" y="109"/>
                  </a:lnTo>
                  <a:lnTo>
                    <a:pt x="247" y="116"/>
                  </a:lnTo>
                  <a:lnTo>
                    <a:pt x="253" y="122"/>
                  </a:lnTo>
                  <a:lnTo>
                    <a:pt x="376" y="124"/>
                  </a:lnTo>
                  <a:lnTo>
                    <a:pt x="377" y="244"/>
                  </a:lnTo>
                  <a:lnTo>
                    <a:pt x="371" y="252"/>
                  </a:lnTo>
                  <a:lnTo>
                    <a:pt x="363" y="257"/>
                  </a:lnTo>
                  <a:lnTo>
                    <a:pt x="354" y="260"/>
                  </a:lnTo>
                  <a:lnTo>
                    <a:pt x="347" y="262"/>
                  </a:lnTo>
                  <a:lnTo>
                    <a:pt x="338" y="262"/>
                  </a:lnTo>
                  <a:lnTo>
                    <a:pt x="328" y="261"/>
                  </a:lnTo>
                  <a:lnTo>
                    <a:pt x="319" y="260"/>
                  </a:lnTo>
                  <a:lnTo>
                    <a:pt x="310" y="259"/>
                  </a:lnTo>
                  <a:lnTo>
                    <a:pt x="301" y="257"/>
                  </a:lnTo>
                  <a:lnTo>
                    <a:pt x="292" y="256"/>
                  </a:lnTo>
                  <a:lnTo>
                    <a:pt x="282" y="257"/>
                  </a:lnTo>
                  <a:lnTo>
                    <a:pt x="274" y="257"/>
                  </a:lnTo>
                  <a:lnTo>
                    <a:pt x="264" y="260"/>
                  </a:lnTo>
                  <a:lnTo>
                    <a:pt x="256" y="264"/>
                  </a:lnTo>
                  <a:lnTo>
                    <a:pt x="248" y="271"/>
                  </a:lnTo>
                  <a:lnTo>
                    <a:pt x="240" y="280"/>
                  </a:lnTo>
                  <a:lnTo>
                    <a:pt x="237" y="286"/>
                  </a:lnTo>
                  <a:lnTo>
                    <a:pt x="236" y="293"/>
                  </a:lnTo>
                  <a:lnTo>
                    <a:pt x="235" y="300"/>
                  </a:lnTo>
                  <a:lnTo>
                    <a:pt x="234" y="308"/>
                  </a:lnTo>
                  <a:lnTo>
                    <a:pt x="233" y="316"/>
                  </a:lnTo>
                  <a:lnTo>
                    <a:pt x="233" y="323"/>
                  </a:lnTo>
                  <a:lnTo>
                    <a:pt x="233" y="331"/>
                  </a:lnTo>
                  <a:lnTo>
                    <a:pt x="234" y="339"/>
                  </a:lnTo>
                  <a:lnTo>
                    <a:pt x="234" y="348"/>
                  </a:lnTo>
                  <a:lnTo>
                    <a:pt x="237" y="355"/>
                  </a:lnTo>
                  <a:lnTo>
                    <a:pt x="238" y="362"/>
                  </a:lnTo>
                  <a:lnTo>
                    <a:pt x="241" y="370"/>
                  </a:lnTo>
                  <a:lnTo>
                    <a:pt x="245" y="377"/>
                  </a:lnTo>
                  <a:lnTo>
                    <a:pt x="249" y="385"/>
                  </a:lnTo>
                  <a:lnTo>
                    <a:pt x="254" y="392"/>
                  </a:lnTo>
                  <a:lnTo>
                    <a:pt x="259" y="397"/>
                  </a:lnTo>
                  <a:lnTo>
                    <a:pt x="265" y="400"/>
                  </a:lnTo>
                  <a:lnTo>
                    <a:pt x="270" y="400"/>
                  </a:lnTo>
                  <a:lnTo>
                    <a:pt x="275" y="400"/>
                  </a:lnTo>
                  <a:lnTo>
                    <a:pt x="278" y="398"/>
                  </a:lnTo>
                  <a:lnTo>
                    <a:pt x="284" y="397"/>
                  </a:lnTo>
                  <a:lnTo>
                    <a:pt x="289" y="394"/>
                  </a:lnTo>
                  <a:lnTo>
                    <a:pt x="294" y="392"/>
                  </a:lnTo>
                  <a:lnTo>
                    <a:pt x="298" y="388"/>
                  </a:lnTo>
                  <a:lnTo>
                    <a:pt x="303" y="385"/>
                  </a:lnTo>
                  <a:lnTo>
                    <a:pt x="308" y="381"/>
                  </a:lnTo>
                  <a:lnTo>
                    <a:pt x="313" y="378"/>
                  </a:lnTo>
                  <a:lnTo>
                    <a:pt x="318" y="373"/>
                  </a:lnTo>
                  <a:lnTo>
                    <a:pt x="322" y="370"/>
                  </a:lnTo>
                  <a:lnTo>
                    <a:pt x="326" y="366"/>
                  </a:lnTo>
                  <a:lnTo>
                    <a:pt x="331" y="363"/>
                  </a:lnTo>
                  <a:lnTo>
                    <a:pt x="336" y="360"/>
                  </a:lnTo>
                  <a:lnTo>
                    <a:pt x="345" y="356"/>
                  </a:lnTo>
                  <a:lnTo>
                    <a:pt x="355" y="355"/>
                  </a:lnTo>
                  <a:lnTo>
                    <a:pt x="365" y="356"/>
                  </a:lnTo>
                  <a:lnTo>
                    <a:pt x="375" y="359"/>
                  </a:lnTo>
                  <a:lnTo>
                    <a:pt x="383" y="363"/>
                  </a:lnTo>
                  <a:lnTo>
                    <a:pt x="392" y="369"/>
                  </a:lnTo>
                  <a:lnTo>
                    <a:pt x="400" y="376"/>
                  </a:lnTo>
                  <a:lnTo>
                    <a:pt x="406" y="383"/>
                  </a:lnTo>
                  <a:lnTo>
                    <a:pt x="407" y="390"/>
                  </a:lnTo>
                  <a:lnTo>
                    <a:pt x="408" y="396"/>
                  </a:lnTo>
                  <a:lnTo>
                    <a:pt x="408" y="403"/>
                  </a:lnTo>
                  <a:lnTo>
                    <a:pt x="408" y="410"/>
                  </a:lnTo>
                  <a:lnTo>
                    <a:pt x="407" y="416"/>
                  </a:lnTo>
                  <a:lnTo>
                    <a:pt x="408" y="423"/>
                  </a:lnTo>
                  <a:lnTo>
                    <a:pt x="408" y="431"/>
                  </a:lnTo>
                  <a:lnTo>
                    <a:pt x="408" y="438"/>
                  </a:lnTo>
                  <a:lnTo>
                    <a:pt x="402" y="444"/>
                  </a:lnTo>
                  <a:lnTo>
                    <a:pt x="395" y="447"/>
                  </a:lnTo>
                  <a:lnTo>
                    <a:pt x="387" y="451"/>
                  </a:lnTo>
                  <a:lnTo>
                    <a:pt x="378" y="454"/>
                  </a:lnTo>
                  <a:lnTo>
                    <a:pt x="368" y="456"/>
                  </a:lnTo>
                  <a:lnTo>
                    <a:pt x="358" y="459"/>
                  </a:lnTo>
                  <a:lnTo>
                    <a:pt x="348" y="463"/>
                  </a:lnTo>
                  <a:lnTo>
                    <a:pt x="338" y="465"/>
                  </a:lnTo>
                  <a:lnTo>
                    <a:pt x="327" y="467"/>
                  </a:lnTo>
                  <a:lnTo>
                    <a:pt x="317" y="471"/>
                  </a:lnTo>
                  <a:lnTo>
                    <a:pt x="309" y="475"/>
                  </a:lnTo>
                  <a:lnTo>
                    <a:pt x="299" y="480"/>
                  </a:lnTo>
                  <a:lnTo>
                    <a:pt x="291" y="485"/>
                  </a:lnTo>
                  <a:lnTo>
                    <a:pt x="283" y="490"/>
                  </a:lnTo>
                  <a:lnTo>
                    <a:pt x="277" y="498"/>
                  </a:lnTo>
                  <a:lnTo>
                    <a:pt x="271" y="508"/>
                  </a:lnTo>
                  <a:lnTo>
                    <a:pt x="266" y="611"/>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6" name="Freeform 12"/>
            <p:cNvSpPr>
              <a:spLocks/>
            </p:cNvSpPr>
            <p:nvPr/>
          </p:nvSpPr>
          <p:spPr bwMode="grayWhite">
            <a:xfrm>
              <a:off x="548" y="-13"/>
              <a:ext cx="439" cy="396"/>
            </a:xfrm>
            <a:custGeom>
              <a:avLst/>
              <a:gdLst>
                <a:gd name="T0" fmla="*/ 246 w 439"/>
                <a:gd name="T1" fmla="*/ 372 h 396"/>
                <a:gd name="T2" fmla="*/ 237 w 439"/>
                <a:gd name="T3" fmla="*/ 330 h 396"/>
                <a:gd name="T4" fmla="*/ 222 w 439"/>
                <a:gd name="T5" fmla="*/ 293 h 396"/>
                <a:gd name="T6" fmla="*/ 185 w 439"/>
                <a:gd name="T7" fmla="*/ 278 h 396"/>
                <a:gd name="T8" fmla="*/ 142 w 439"/>
                <a:gd name="T9" fmla="*/ 289 h 396"/>
                <a:gd name="T10" fmla="*/ 104 w 439"/>
                <a:gd name="T11" fmla="*/ 293 h 396"/>
                <a:gd name="T12" fmla="*/ 85 w 439"/>
                <a:gd name="T13" fmla="*/ 275 h 396"/>
                <a:gd name="T14" fmla="*/ 73 w 439"/>
                <a:gd name="T15" fmla="*/ 247 h 396"/>
                <a:gd name="T16" fmla="*/ 67 w 439"/>
                <a:gd name="T17" fmla="*/ 215 h 396"/>
                <a:gd name="T18" fmla="*/ 68 w 439"/>
                <a:gd name="T19" fmla="*/ 185 h 396"/>
                <a:gd name="T20" fmla="*/ 99 w 439"/>
                <a:gd name="T21" fmla="*/ 176 h 396"/>
                <a:gd name="T22" fmla="*/ 139 w 439"/>
                <a:gd name="T23" fmla="*/ 183 h 396"/>
                <a:gd name="T24" fmla="*/ 167 w 439"/>
                <a:gd name="T25" fmla="*/ 170 h 396"/>
                <a:gd name="T26" fmla="*/ 179 w 439"/>
                <a:gd name="T27" fmla="*/ 149 h 396"/>
                <a:gd name="T28" fmla="*/ 181 w 439"/>
                <a:gd name="T29" fmla="*/ 123 h 396"/>
                <a:gd name="T30" fmla="*/ 180 w 439"/>
                <a:gd name="T31" fmla="*/ 96 h 396"/>
                <a:gd name="T32" fmla="*/ 170 w 439"/>
                <a:gd name="T33" fmla="*/ 68 h 396"/>
                <a:gd name="T34" fmla="*/ 146 w 439"/>
                <a:gd name="T35" fmla="*/ 48 h 396"/>
                <a:gd name="T36" fmla="*/ 115 w 439"/>
                <a:gd name="T37" fmla="*/ 49 h 396"/>
                <a:gd name="T38" fmla="*/ 86 w 439"/>
                <a:gd name="T39" fmla="*/ 62 h 396"/>
                <a:gd name="T40" fmla="*/ 56 w 439"/>
                <a:gd name="T41" fmla="*/ 71 h 396"/>
                <a:gd name="T42" fmla="*/ 26 w 439"/>
                <a:gd name="T43" fmla="*/ 62 h 396"/>
                <a:gd name="T44" fmla="*/ 11 w 439"/>
                <a:gd name="T45" fmla="*/ 43 h 396"/>
                <a:gd name="T46" fmla="*/ 1 w 439"/>
                <a:gd name="T47" fmla="*/ 22 h 396"/>
                <a:gd name="T48" fmla="*/ 388 w 439"/>
                <a:gd name="T49" fmla="*/ 18 h 396"/>
                <a:gd name="T50" fmla="*/ 367 w 439"/>
                <a:gd name="T51" fmla="*/ 21 h 396"/>
                <a:gd name="T52" fmla="*/ 346 w 439"/>
                <a:gd name="T53" fmla="*/ 18 h 396"/>
                <a:gd name="T54" fmla="*/ 324 w 439"/>
                <a:gd name="T55" fmla="*/ 13 h 396"/>
                <a:gd name="T56" fmla="*/ 299 w 439"/>
                <a:gd name="T57" fmla="*/ 18 h 396"/>
                <a:gd name="T58" fmla="*/ 278 w 439"/>
                <a:gd name="T59" fmla="*/ 43 h 396"/>
                <a:gd name="T60" fmla="*/ 277 w 439"/>
                <a:gd name="T61" fmla="*/ 75 h 396"/>
                <a:gd name="T62" fmla="*/ 281 w 439"/>
                <a:gd name="T63" fmla="*/ 99 h 396"/>
                <a:gd name="T64" fmla="*/ 287 w 439"/>
                <a:gd name="T65" fmla="*/ 124 h 396"/>
                <a:gd name="T66" fmla="*/ 300 w 439"/>
                <a:gd name="T67" fmla="*/ 145 h 396"/>
                <a:gd name="T68" fmla="*/ 325 w 439"/>
                <a:gd name="T69" fmla="*/ 159 h 396"/>
                <a:gd name="T70" fmla="*/ 349 w 439"/>
                <a:gd name="T71" fmla="*/ 158 h 396"/>
                <a:gd name="T72" fmla="*/ 371 w 439"/>
                <a:gd name="T73" fmla="*/ 148 h 396"/>
                <a:gd name="T74" fmla="*/ 394 w 439"/>
                <a:gd name="T75" fmla="*/ 138 h 396"/>
                <a:gd name="T76" fmla="*/ 418 w 439"/>
                <a:gd name="T77" fmla="*/ 142 h 396"/>
                <a:gd name="T78" fmla="*/ 428 w 439"/>
                <a:gd name="T79" fmla="*/ 163 h 396"/>
                <a:gd name="T80" fmla="*/ 434 w 439"/>
                <a:gd name="T81" fmla="*/ 188 h 396"/>
                <a:gd name="T82" fmla="*/ 436 w 439"/>
                <a:gd name="T83" fmla="*/ 215 h 396"/>
                <a:gd name="T84" fmla="*/ 428 w 439"/>
                <a:gd name="T85" fmla="*/ 234 h 396"/>
                <a:gd name="T86" fmla="*/ 389 w 439"/>
                <a:gd name="T87" fmla="*/ 242 h 396"/>
                <a:gd name="T88" fmla="*/ 355 w 439"/>
                <a:gd name="T89" fmla="*/ 257 h 396"/>
                <a:gd name="T90" fmla="*/ 339 w 439"/>
                <a:gd name="T91" fmla="*/ 282 h 396"/>
                <a:gd name="T92" fmla="*/ 345 w 439"/>
                <a:gd name="T93" fmla="*/ 313 h 396"/>
                <a:gd name="T94" fmla="*/ 364 w 439"/>
                <a:gd name="T95" fmla="*/ 340 h 396"/>
                <a:gd name="T96" fmla="*/ 361 w 439"/>
                <a:gd name="T97" fmla="*/ 368 h 396"/>
                <a:gd name="T98" fmla="*/ 339 w 439"/>
                <a:gd name="T99" fmla="*/ 379 h 396"/>
                <a:gd name="T100" fmla="*/ 315 w 439"/>
                <a:gd name="T101" fmla="*/ 387 h 396"/>
                <a:gd name="T102" fmla="*/ 290 w 439"/>
                <a:gd name="T103" fmla="*/ 392 h 396"/>
                <a:gd name="T104" fmla="*/ 264 w 439"/>
                <a:gd name="T105" fmla="*/ 39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396">
                  <a:moveTo>
                    <a:pt x="264" y="395"/>
                  </a:moveTo>
                  <a:lnTo>
                    <a:pt x="257" y="388"/>
                  </a:lnTo>
                  <a:lnTo>
                    <a:pt x="251" y="381"/>
                  </a:lnTo>
                  <a:lnTo>
                    <a:pt x="246" y="372"/>
                  </a:lnTo>
                  <a:lnTo>
                    <a:pt x="244" y="362"/>
                  </a:lnTo>
                  <a:lnTo>
                    <a:pt x="240" y="351"/>
                  </a:lnTo>
                  <a:lnTo>
                    <a:pt x="238" y="341"/>
                  </a:lnTo>
                  <a:lnTo>
                    <a:pt x="237" y="330"/>
                  </a:lnTo>
                  <a:lnTo>
                    <a:pt x="234" y="320"/>
                  </a:lnTo>
                  <a:lnTo>
                    <a:pt x="231" y="310"/>
                  </a:lnTo>
                  <a:lnTo>
                    <a:pt x="227" y="301"/>
                  </a:lnTo>
                  <a:lnTo>
                    <a:pt x="222" y="293"/>
                  </a:lnTo>
                  <a:lnTo>
                    <a:pt x="215" y="287"/>
                  </a:lnTo>
                  <a:lnTo>
                    <a:pt x="207" y="282"/>
                  </a:lnTo>
                  <a:lnTo>
                    <a:pt x="197" y="279"/>
                  </a:lnTo>
                  <a:lnTo>
                    <a:pt x="185" y="278"/>
                  </a:lnTo>
                  <a:lnTo>
                    <a:pt x="169" y="280"/>
                  </a:lnTo>
                  <a:lnTo>
                    <a:pt x="160" y="283"/>
                  </a:lnTo>
                  <a:lnTo>
                    <a:pt x="151" y="286"/>
                  </a:lnTo>
                  <a:lnTo>
                    <a:pt x="142" y="289"/>
                  </a:lnTo>
                  <a:lnTo>
                    <a:pt x="132" y="291"/>
                  </a:lnTo>
                  <a:lnTo>
                    <a:pt x="123" y="292"/>
                  </a:lnTo>
                  <a:lnTo>
                    <a:pt x="114" y="293"/>
                  </a:lnTo>
                  <a:lnTo>
                    <a:pt x="104" y="293"/>
                  </a:lnTo>
                  <a:lnTo>
                    <a:pt x="94" y="293"/>
                  </a:lnTo>
                  <a:lnTo>
                    <a:pt x="91" y="288"/>
                  </a:lnTo>
                  <a:lnTo>
                    <a:pt x="88" y="282"/>
                  </a:lnTo>
                  <a:lnTo>
                    <a:pt x="85" y="275"/>
                  </a:lnTo>
                  <a:lnTo>
                    <a:pt x="82" y="269"/>
                  </a:lnTo>
                  <a:lnTo>
                    <a:pt x="79" y="261"/>
                  </a:lnTo>
                  <a:lnTo>
                    <a:pt x="76" y="254"/>
                  </a:lnTo>
                  <a:lnTo>
                    <a:pt x="73" y="247"/>
                  </a:lnTo>
                  <a:lnTo>
                    <a:pt x="72" y="238"/>
                  </a:lnTo>
                  <a:lnTo>
                    <a:pt x="70" y="231"/>
                  </a:lnTo>
                  <a:lnTo>
                    <a:pt x="68" y="224"/>
                  </a:lnTo>
                  <a:lnTo>
                    <a:pt x="67" y="215"/>
                  </a:lnTo>
                  <a:lnTo>
                    <a:pt x="66" y="208"/>
                  </a:lnTo>
                  <a:lnTo>
                    <a:pt x="66" y="201"/>
                  </a:lnTo>
                  <a:lnTo>
                    <a:pt x="67" y="192"/>
                  </a:lnTo>
                  <a:lnTo>
                    <a:pt x="68" y="185"/>
                  </a:lnTo>
                  <a:lnTo>
                    <a:pt x="70" y="179"/>
                  </a:lnTo>
                  <a:lnTo>
                    <a:pt x="79" y="175"/>
                  </a:lnTo>
                  <a:lnTo>
                    <a:pt x="89" y="174"/>
                  </a:lnTo>
                  <a:lnTo>
                    <a:pt x="99" y="176"/>
                  </a:lnTo>
                  <a:lnTo>
                    <a:pt x="108" y="179"/>
                  </a:lnTo>
                  <a:lnTo>
                    <a:pt x="119" y="181"/>
                  </a:lnTo>
                  <a:lnTo>
                    <a:pt x="128" y="183"/>
                  </a:lnTo>
                  <a:lnTo>
                    <a:pt x="139" y="183"/>
                  </a:lnTo>
                  <a:lnTo>
                    <a:pt x="149" y="182"/>
                  </a:lnTo>
                  <a:lnTo>
                    <a:pt x="157" y="179"/>
                  </a:lnTo>
                  <a:lnTo>
                    <a:pt x="162" y="174"/>
                  </a:lnTo>
                  <a:lnTo>
                    <a:pt x="167" y="170"/>
                  </a:lnTo>
                  <a:lnTo>
                    <a:pt x="171" y="166"/>
                  </a:lnTo>
                  <a:lnTo>
                    <a:pt x="174" y="160"/>
                  </a:lnTo>
                  <a:lnTo>
                    <a:pt x="177" y="155"/>
                  </a:lnTo>
                  <a:lnTo>
                    <a:pt x="179" y="149"/>
                  </a:lnTo>
                  <a:lnTo>
                    <a:pt x="179" y="142"/>
                  </a:lnTo>
                  <a:lnTo>
                    <a:pt x="180" y="136"/>
                  </a:lnTo>
                  <a:lnTo>
                    <a:pt x="181" y="129"/>
                  </a:lnTo>
                  <a:lnTo>
                    <a:pt x="181" y="123"/>
                  </a:lnTo>
                  <a:lnTo>
                    <a:pt x="181" y="115"/>
                  </a:lnTo>
                  <a:lnTo>
                    <a:pt x="181" y="109"/>
                  </a:lnTo>
                  <a:lnTo>
                    <a:pt x="181" y="102"/>
                  </a:lnTo>
                  <a:lnTo>
                    <a:pt x="180" y="96"/>
                  </a:lnTo>
                  <a:lnTo>
                    <a:pt x="180" y="89"/>
                  </a:lnTo>
                  <a:lnTo>
                    <a:pt x="178" y="81"/>
                  </a:lnTo>
                  <a:lnTo>
                    <a:pt x="174" y="74"/>
                  </a:lnTo>
                  <a:lnTo>
                    <a:pt x="170" y="68"/>
                  </a:lnTo>
                  <a:lnTo>
                    <a:pt x="165" y="62"/>
                  </a:lnTo>
                  <a:lnTo>
                    <a:pt x="159" y="57"/>
                  </a:lnTo>
                  <a:lnTo>
                    <a:pt x="153" y="52"/>
                  </a:lnTo>
                  <a:lnTo>
                    <a:pt x="146" y="48"/>
                  </a:lnTo>
                  <a:lnTo>
                    <a:pt x="138" y="44"/>
                  </a:lnTo>
                  <a:lnTo>
                    <a:pt x="130" y="44"/>
                  </a:lnTo>
                  <a:lnTo>
                    <a:pt x="122" y="46"/>
                  </a:lnTo>
                  <a:lnTo>
                    <a:pt x="115" y="49"/>
                  </a:lnTo>
                  <a:lnTo>
                    <a:pt x="108" y="51"/>
                  </a:lnTo>
                  <a:lnTo>
                    <a:pt x="100" y="55"/>
                  </a:lnTo>
                  <a:lnTo>
                    <a:pt x="92" y="59"/>
                  </a:lnTo>
                  <a:lnTo>
                    <a:pt x="86" y="62"/>
                  </a:lnTo>
                  <a:lnTo>
                    <a:pt x="79" y="65"/>
                  </a:lnTo>
                  <a:lnTo>
                    <a:pt x="71" y="68"/>
                  </a:lnTo>
                  <a:lnTo>
                    <a:pt x="63" y="70"/>
                  </a:lnTo>
                  <a:lnTo>
                    <a:pt x="56" y="71"/>
                  </a:lnTo>
                  <a:lnTo>
                    <a:pt x="48" y="71"/>
                  </a:lnTo>
                  <a:lnTo>
                    <a:pt x="40" y="69"/>
                  </a:lnTo>
                  <a:lnTo>
                    <a:pt x="33" y="67"/>
                  </a:lnTo>
                  <a:lnTo>
                    <a:pt x="26" y="62"/>
                  </a:lnTo>
                  <a:lnTo>
                    <a:pt x="19" y="55"/>
                  </a:lnTo>
                  <a:lnTo>
                    <a:pt x="16" y="51"/>
                  </a:lnTo>
                  <a:lnTo>
                    <a:pt x="13" y="48"/>
                  </a:lnTo>
                  <a:lnTo>
                    <a:pt x="11" y="43"/>
                  </a:lnTo>
                  <a:lnTo>
                    <a:pt x="7" y="38"/>
                  </a:lnTo>
                  <a:lnTo>
                    <a:pt x="6" y="33"/>
                  </a:lnTo>
                  <a:lnTo>
                    <a:pt x="3" y="27"/>
                  </a:lnTo>
                  <a:lnTo>
                    <a:pt x="1" y="22"/>
                  </a:lnTo>
                  <a:lnTo>
                    <a:pt x="0" y="16"/>
                  </a:lnTo>
                  <a:lnTo>
                    <a:pt x="405" y="0"/>
                  </a:lnTo>
                  <a:lnTo>
                    <a:pt x="393" y="14"/>
                  </a:lnTo>
                  <a:lnTo>
                    <a:pt x="388" y="18"/>
                  </a:lnTo>
                  <a:lnTo>
                    <a:pt x="383" y="20"/>
                  </a:lnTo>
                  <a:lnTo>
                    <a:pt x="378" y="21"/>
                  </a:lnTo>
                  <a:lnTo>
                    <a:pt x="372" y="21"/>
                  </a:lnTo>
                  <a:lnTo>
                    <a:pt x="367" y="21"/>
                  </a:lnTo>
                  <a:lnTo>
                    <a:pt x="362" y="21"/>
                  </a:lnTo>
                  <a:lnTo>
                    <a:pt x="357" y="20"/>
                  </a:lnTo>
                  <a:lnTo>
                    <a:pt x="351" y="18"/>
                  </a:lnTo>
                  <a:lnTo>
                    <a:pt x="346" y="18"/>
                  </a:lnTo>
                  <a:lnTo>
                    <a:pt x="340" y="16"/>
                  </a:lnTo>
                  <a:lnTo>
                    <a:pt x="335" y="15"/>
                  </a:lnTo>
                  <a:lnTo>
                    <a:pt x="330" y="14"/>
                  </a:lnTo>
                  <a:lnTo>
                    <a:pt x="324" y="13"/>
                  </a:lnTo>
                  <a:lnTo>
                    <a:pt x="318" y="13"/>
                  </a:lnTo>
                  <a:lnTo>
                    <a:pt x="312" y="13"/>
                  </a:lnTo>
                  <a:lnTo>
                    <a:pt x="306" y="14"/>
                  </a:lnTo>
                  <a:lnTo>
                    <a:pt x="299" y="18"/>
                  </a:lnTo>
                  <a:lnTo>
                    <a:pt x="293" y="22"/>
                  </a:lnTo>
                  <a:lnTo>
                    <a:pt x="287" y="28"/>
                  </a:lnTo>
                  <a:lnTo>
                    <a:pt x="282" y="36"/>
                  </a:lnTo>
                  <a:lnTo>
                    <a:pt x="278" y="43"/>
                  </a:lnTo>
                  <a:lnTo>
                    <a:pt x="276" y="51"/>
                  </a:lnTo>
                  <a:lnTo>
                    <a:pt x="274" y="60"/>
                  </a:lnTo>
                  <a:lnTo>
                    <a:pt x="275" y="70"/>
                  </a:lnTo>
                  <a:lnTo>
                    <a:pt x="277" y="75"/>
                  </a:lnTo>
                  <a:lnTo>
                    <a:pt x="278" y="81"/>
                  </a:lnTo>
                  <a:lnTo>
                    <a:pt x="278" y="87"/>
                  </a:lnTo>
                  <a:lnTo>
                    <a:pt x="279" y="93"/>
                  </a:lnTo>
                  <a:lnTo>
                    <a:pt x="281" y="99"/>
                  </a:lnTo>
                  <a:lnTo>
                    <a:pt x="282" y="105"/>
                  </a:lnTo>
                  <a:lnTo>
                    <a:pt x="284" y="111"/>
                  </a:lnTo>
                  <a:lnTo>
                    <a:pt x="285" y="118"/>
                  </a:lnTo>
                  <a:lnTo>
                    <a:pt x="287" y="124"/>
                  </a:lnTo>
                  <a:lnTo>
                    <a:pt x="290" y="129"/>
                  </a:lnTo>
                  <a:lnTo>
                    <a:pt x="292" y="135"/>
                  </a:lnTo>
                  <a:lnTo>
                    <a:pt x="296" y="140"/>
                  </a:lnTo>
                  <a:lnTo>
                    <a:pt x="300" y="145"/>
                  </a:lnTo>
                  <a:lnTo>
                    <a:pt x="305" y="149"/>
                  </a:lnTo>
                  <a:lnTo>
                    <a:pt x="311" y="152"/>
                  </a:lnTo>
                  <a:lnTo>
                    <a:pt x="318" y="156"/>
                  </a:lnTo>
                  <a:lnTo>
                    <a:pt x="325" y="159"/>
                  </a:lnTo>
                  <a:lnTo>
                    <a:pt x="331" y="160"/>
                  </a:lnTo>
                  <a:lnTo>
                    <a:pt x="337" y="160"/>
                  </a:lnTo>
                  <a:lnTo>
                    <a:pt x="343" y="160"/>
                  </a:lnTo>
                  <a:lnTo>
                    <a:pt x="349" y="158"/>
                  </a:lnTo>
                  <a:lnTo>
                    <a:pt x="354" y="156"/>
                  </a:lnTo>
                  <a:lnTo>
                    <a:pt x="359" y="154"/>
                  </a:lnTo>
                  <a:lnTo>
                    <a:pt x="365" y="151"/>
                  </a:lnTo>
                  <a:lnTo>
                    <a:pt x="371" y="148"/>
                  </a:lnTo>
                  <a:lnTo>
                    <a:pt x="377" y="145"/>
                  </a:lnTo>
                  <a:lnTo>
                    <a:pt x="382" y="142"/>
                  </a:lnTo>
                  <a:lnTo>
                    <a:pt x="388" y="140"/>
                  </a:lnTo>
                  <a:lnTo>
                    <a:pt x="394" y="138"/>
                  </a:lnTo>
                  <a:lnTo>
                    <a:pt x="399" y="137"/>
                  </a:lnTo>
                  <a:lnTo>
                    <a:pt x="406" y="137"/>
                  </a:lnTo>
                  <a:lnTo>
                    <a:pt x="412" y="137"/>
                  </a:lnTo>
                  <a:lnTo>
                    <a:pt x="418" y="142"/>
                  </a:lnTo>
                  <a:lnTo>
                    <a:pt x="421" y="146"/>
                  </a:lnTo>
                  <a:lnTo>
                    <a:pt x="424" y="151"/>
                  </a:lnTo>
                  <a:lnTo>
                    <a:pt x="426" y="157"/>
                  </a:lnTo>
                  <a:lnTo>
                    <a:pt x="428" y="163"/>
                  </a:lnTo>
                  <a:lnTo>
                    <a:pt x="431" y="169"/>
                  </a:lnTo>
                  <a:lnTo>
                    <a:pt x="431" y="175"/>
                  </a:lnTo>
                  <a:lnTo>
                    <a:pt x="432" y="182"/>
                  </a:lnTo>
                  <a:lnTo>
                    <a:pt x="434" y="188"/>
                  </a:lnTo>
                  <a:lnTo>
                    <a:pt x="434" y="195"/>
                  </a:lnTo>
                  <a:lnTo>
                    <a:pt x="435" y="202"/>
                  </a:lnTo>
                  <a:lnTo>
                    <a:pt x="435" y="208"/>
                  </a:lnTo>
                  <a:lnTo>
                    <a:pt x="436" y="215"/>
                  </a:lnTo>
                  <a:lnTo>
                    <a:pt x="437" y="221"/>
                  </a:lnTo>
                  <a:lnTo>
                    <a:pt x="437" y="228"/>
                  </a:lnTo>
                  <a:lnTo>
                    <a:pt x="438" y="234"/>
                  </a:lnTo>
                  <a:lnTo>
                    <a:pt x="428" y="234"/>
                  </a:lnTo>
                  <a:lnTo>
                    <a:pt x="418" y="235"/>
                  </a:lnTo>
                  <a:lnTo>
                    <a:pt x="409" y="237"/>
                  </a:lnTo>
                  <a:lnTo>
                    <a:pt x="398" y="239"/>
                  </a:lnTo>
                  <a:lnTo>
                    <a:pt x="389" y="242"/>
                  </a:lnTo>
                  <a:lnTo>
                    <a:pt x="378" y="245"/>
                  </a:lnTo>
                  <a:lnTo>
                    <a:pt x="369" y="248"/>
                  </a:lnTo>
                  <a:lnTo>
                    <a:pt x="358" y="253"/>
                  </a:lnTo>
                  <a:lnTo>
                    <a:pt x="355" y="257"/>
                  </a:lnTo>
                  <a:lnTo>
                    <a:pt x="351" y="261"/>
                  </a:lnTo>
                  <a:lnTo>
                    <a:pt x="346" y="267"/>
                  </a:lnTo>
                  <a:lnTo>
                    <a:pt x="343" y="275"/>
                  </a:lnTo>
                  <a:lnTo>
                    <a:pt x="339" y="282"/>
                  </a:lnTo>
                  <a:lnTo>
                    <a:pt x="338" y="290"/>
                  </a:lnTo>
                  <a:lnTo>
                    <a:pt x="339" y="298"/>
                  </a:lnTo>
                  <a:lnTo>
                    <a:pt x="342" y="305"/>
                  </a:lnTo>
                  <a:lnTo>
                    <a:pt x="345" y="313"/>
                  </a:lnTo>
                  <a:lnTo>
                    <a:pt x="350" y="320"/>
                  </a:lnTo>
                  <a:lnTo>
                    <a:pt x="355" y="326"/>
                  </a:lnTo>
                  <a:lnTo>
                    <a:pt x="360" y="334"/>
                  </a:lnTo>
                  <a:lnTo>
                    <a:pt x="364" y="340"/>
                  </a:lnTo>
                  <a:lnTo>
                    <a:pt x="366" y="348"/>
                  </a:lnTo>
                  <a:lnTo>
                    <a:pt x="367" y="356"/>
                  </a:lnTo>
                  <a:lnTo>
                    <a:pt x="365" y="365"/>
                  </a:lnTo>
                  <a:lnTo>
                    <a:pt x="361" y="368"/>
                  </a:lnTo>
                  <a:lnTo>
                    <a:pt x="356" y="372"/>
                  </a:lnTo>
                  <a:lnTo>
                    <a:pt x="351" y="374"/>
                  </a:lnTo>
                  <a:lnTo>
                    <a:pt x="345" y="376"/>
                  </a:lnTo>
                  <a:lnTo>
                    <a:pt x="339" y="379"/>
                  </a:lnTo>
                  <a:lnTo>
                    <a:pt x="333" y="381"/>
                  </a:lnTo>
                  <a:lnTo>
                    <a:pt x="328" y="384"/>
                  </a:lnTo>
                  <a:lnTo>
                    <a:pt x="322" y="385"/>
                  </a:lnTo>
                  <a:lnTo>
                    <a:pt x="315" y="387"/>
                  </a:lnTo>
                  <a:lnTo>
                    <a:pt x="309" y="388"/>
                  </a:lnTo>
                  <a:lnTo>
                    <a:pt x="303" y="390"/>
                  </a:lnTo>
                  <a:lnTo>
                    <a:pt x="296" y="391"/>
                  </a:lnTo>
                  <a:lnTo>
                    <a:pt x="290" y="392"/>
                  </a:lnTo>
                  <a:lnTo>
                    <a:pt x="284" y="393"/>
                  </a:lnTo>
                  <a:lnTo>
                    <a:pt x="277" y="394"/>
                  </a:lnTo>
                  <a:lnTo>
                    <a:pt x="271" y="395"/>
                  </a:lnTo>
                  <a:lnTo>
                    <a:pt x="264" y="395"/>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7" name="Freeform 13"/>
            <p:cNvSpPr>
              <a:spLocks/>
            </p:cNvSpPr>
            <p:nvPr/>
          </p:nvSpPr>
          <p:spPr bwMode="grayWhite">
            <a:xfrm>
              <a:off x="-11" y="3121"/>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8" name="Freeform 14"/>
            <p:cNvSpPr>
              <a:spLocks/>
            </p:cNvSpPr>
            <p:nvPr/>
          </p:nvSpPr>
          <p:spPr bwMode="grayWhite">
            <a:xfrm>
              <a:off x="380" y="3463"/>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39" name="Freeform 15"/>
            <p:cNvSpPr>
              <a:spLocks/>
            </p:cNvSpPr>
            <p:nvPr/>
          </p:nvSpPr>
          <p:spPr bwMode="grayWhite">
            <a:xfrm>
              <a:off x="705" y="3827"/>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40" name="Freeform 16"/>
            <p:cNvSpPr>
              <a:spLocks/>
            </p:cNvSpPr>
            <p:nvPr/>
          </p:nvSpPr>
          <p:spPr bwMode="grayWhite">
            <a:xfrm>
              <a:off x="-3" y="3739"/>
              <a:ext cx="337" cy="355"/>
            </a:xfrm>
            <a:custGeom>
              <a:avLst/>
              <a:gdLst>
                <a:gd name="T0" fmla="*/ 315 w 337"/>
                <a:gd name="T1" fmla="*/ 160 h 355"/>
                <a:gd name="T2" fmla="*/ 280 w 337"/>
                <a:gd name="T3" fmla="*/ 168 h 355"/>
                <a:gd name="T4" fmla="*/ 247 w 337"/>
                <a:gd name="T5" fmla="*/ 179 h 355"/>
                <a:gd name="T6" fmla="*/ 232 w 337"/>
                <a:gd name="T7" fmla="*/ 209 h 355"/>
                <a:gd name="T8" fmla="*/ 240 w 337"/>
                <a:gd name="T9" fmla="*/ 243 h 355"/>
                <a:gd name="T10" fmla="*/ 243 w 337"/>
                <a:gd name="T11" fmla="*/ 275 h 355"/>
                <a:gd name="T12" fmla="*/ 227 w 337"/>
                <a:gd name="T13" fmla="*/ 291 h 355"/>
                <a:gd name="T14" fmla="*/ 202 w 337"/>
                <a:gd name="T15" fmla="*/ 300 h 355"/>
                <a:gd name="T16" fmla="*/ 175 w 337"/>
                <a:gd name="T17" fmla="*/ 303 h 355"/>
                <a:gd name="T18" fmla="*/ 149 w 337"/>
                <a:gd name="T19" fmla="*/ 303 h 355"/>
                <a:gd name="T20" fmla="*/ 142 w 337"/>
                <a:gd name="T21" fmla="*/ 276 h 355"/>
                <a:gd name="T22" fmla="*/ 149 w 337"/>
                <a:gd name="T23" fmla="*/ 243 h 355"/>
                <a:gd name="T24" fmla="*/ 139 w 337"/>
                <a:gd name="T25" fmla="*/ 220 h 355"/>
                <a:gd name="T26" fmla="*/ 121 w 337"/>
                <a:gd name="T27" fmla="*/ 210 h 355"/>
                <a:gd name="T28" fmla="*/ 99 w 337"/>
                <a:gd name="T29" fmla="*/ 206 h 355"/>
                <a:gd name="T30" fmla="*/ 75 w 337"/>
                <a:gd name="T31" fmla="*/ 207 h 355"/>
                <a:gd name="T32" fmla="*/ 51 w 337"/>
                <a:gd name="T33" fmla="*/ 216 h 355"/>
                <a:gd name="T34" fmla="*/ 34 w 337"/>
                <a:gd name="T35" fmla="*/ 234 h 355"/>
                <a:gd name="T36" fmla="*/ 32 w 337"/>
                <a:gd name="T37" fmla="*/ 260 h 355"/>
                <a:gd name="T38" fmla="*/ 43 w 337"/>
                <a:gd name="T39" fmla="*/ 284 h 355"/>
                <a:gd name="T40" fmla="*/ 50 w 337"/>
                <a:gd name="T41" fmla="*/ 309 h 355"/>
                <a:gd name="T42" fmla="*/ 41 w 337"/>
                <a:gd name="T43" fmla="*/ 333 h 355"/>
                <a:gd name="T44" fmla="*/ 25 w 337"/>
                <a:gd name="T45" fmla="*/ 345 h 355"/>
                <a:gd name="T46" fmla="*/ 7 w 337"/>
                <a:gd name="T47" fmla="*/ 353 h 355"/>
                <a:gd name="T48" fmla="*/ 14 w 337"/>
                <a:gd name="T49" fmla="*/ 34 h 355"/>
                <a:gd name="T50" fmla="*/ 16 w 337"/>
                <a:gd name="T51" fmla="*/ 51 h 355"/>
                <a:gd name="T52" fmla="*/ 13 w 337"/>
                <a:gd name="T53" fmla="*/ 68 h 355"/>
                <a:gd name="T54" fmla="*/ 9 w 337"/>
                <a:gd name="T55" fmla="*/ 87 h 355"/>
                <a:gd name="T56" fmla="*/ 12 w 337"/>
                <a:gd name="T57" fmla="*/ 107 h 355"/>
                <a:gd name="T58" fmla="*/ 33 w 337"/>
                <a:gd name="T59" fmla="*/ 126 h 355"/>
                <a:gd name="T60" fmla="*/ 61 w 337"/>
                <a:gd name="T61" fmla="*/ 127 h 355"/>
                <a:gd name="T62" fmla="*/ 81 w 337"/>
                <a:gd name="T63" fmla="*/ 124 h 355"/>
                <a:gd name="T64" fmla="*/ 103 w 337"/>
                <a:gd name="T65" fmla="*/ 121 h 355"/>
                <a:gd name="T66" fmla="*/ 122 w 337"/>
                <a:gd name="T67" fmla="*/ 110 h 355"/>
                <a:gd name="T68" fmla="*/ 135 w 337"/>
                <a:gd name="T69" fmla="*/ 91 h 355"/>
                <a:gd name="T70" fmla="*/ 134 w 337"/>
                <a:gd name="T71" fmla="*/ 71 h 355"/>
                <a:gd name="T72" fmla="*/ 126 w 337"/>
                <a:gd name="T73" fmla="*/ 52 h 355"/>
                <a:gd name="T74" fmla="*/ 118 w 337"/>
                <a:gd name="T75" fmla="*/ 33 h 355"/>
                <a:gd name="T76" fmla="*/ 122 w 337"/>
                <a:gd name="T77" fmla="*/ 13 h 355"/>
                <a:gd name="T78" fmla="*/ 140 w 337"/>
                <a:gd name="T79" fmla="*/ 6 h 355"/>
                <a:gd name="T80" fmla="*/ 163 w 337"/>
                <a:gd name="T81" fmla="*/ 1 h 355"/>
                <a:gd name="T82" fmla="*/ 186 w 337"/>
                <a:gd name="T83" fmla="*/ 1 h 355"/>
                <a:gd name="T84" fmla="*/ 202 w 337"/>
                <a:gd name="T85" fmla="*/ 8 h 355"/>
                <a:gd name="T86" fmla="*/ 207 w 337"/>
                <a:gd name="T87" fmla="*/ 41 h 355"/>
                <a:gd name="T88" fmla="*/ 219 w 337"/>
                <a:gd name="T89" fmla="*/ 68 h 355"/>
                <a:gd name="T90" fmla="*/ 241 w 337"/>
                <a:gd name="T91" fmla="*/ 82 h 355"/>
                <a:gd name="T92" fmla="*/ 267 w 337"/>
                <a:gd name="T93" fmla="*/ 78 h 355"/>
                <a:gd name="T94" fmla="*/ 292 w 337"/>
                <a:gd name="T95" fmla="*/ 64 h 355"/>
                <a:gd name="T96" fmla="*/ 316 w 337"/>
                <a:gd name="T97" fmla="*/ 67 h 355"/>
                <a:gd name="T98" fmla="*/ 323 w 337"/>
                <a:gd name="T99" fmla="*/ 85 h 355"/>
                <a:gd name="T100" fmla="*/ 329 w 337"/>
                <a:gd name="T101" fmla="*/ 105 h 355"/>
                <a:gd name="T102" fmla="*/ 334 w 337"/>
                <a:gd name="T103" fmla="*/ 126 h 355"/>
                <a:gd name="T104" fmla="*/ 335 w 337"/>
                <a:gd name="T105" fmla="*/ 14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7" h="355">
                  <a:moveTo>
                    <a:pt x="335" y="147"/>
                  </a:moveTo>
                  <a:lnTo>
                    <a:pt x="329" y="153"/>
                  </a:lnTo>
                  <a:lnTo>
                    <a:pt x="323" y="158"/>
                  </a:lnTo>
                  <a:lnTo>
                    <a:pt x="315" y="160"/>
                  </a:lnTo>
                  <a:lnTo>
                    <a:pt x="306" y="163"/>
                  </a:lnTo>
                  <a:lnTo>
                    <a:pt x="297" y="165"/>
                  </a:lnTo>
                  <a:lnTo>
                    <a:pt x="288" y="167"/>
                  </a:lnTo>
                  <a:lnTo>
                    <a:pt x="280" y="168"/>
                  </a:lnTo>
                  <a:lnTo>
                    <a:pt x="270" y="170"/>
                  </a:lnTo>
                  <a:lnTo>
                    <a:pt x="261" y="172"/>
                  </a:lnTo>
                  <a:lnTo>
                    <a:pt x="254" y="175"/>
                  </a:lnTo>
                  <a:lnTo>
                    <a:pt x="247" y="179"/>
                  </a:lnTo>
                  <a:lnTo>
                    <a:pt x="242" y="183"/>
                  </a:lnTo>
                  <a:lnTo>
                    <a:pt x="237" y="191"/>
                  </a:lnTo>
                  <a:lnTo>
                    <a:pt x="233" y="199"/>
                  </a:lnTo>
                  <a:lnTo>
                    <a:pt x="232" y="209"/>
                  </a:lnTo>
                  <a:lnTo>
                    <a:pt x="233" y="222"/>
                  </a:lnTo>
                  <a:lnTo>
                    <a:pt x="236" y="229"/>
                  </a:lnTo>
                  <a:lnTo>
                    <a:pt x="239" y="237"/>
                  </a:lnTo>
                  <a:lnTo>
                    <a:pt x="240" y="243"/>
                  </a:lnTo>
                  <a:lnTo>
                    <a:pt x="242" y="252"/>
                  </a:lnTo>
                  <a:lnTo>
                    <a:pt x="242" y="259"/>
                  </a:lnTo>
                  <a:lnTo>
                    <a:pt x="243" y="266"/>
                  </a:lnTo>
                  <a:lnTo>
                    <a:pt x="243" y="275"/>
                  </a:lnTo>
                  <a:lnTo>
                    <a:pt x="243" y="283"/>
                  </a:lnTo>
                  <a:lnTo>
                    <a:pt x="237" y="286"/>
                  </a:lnTo>
                  <a:lnTo>
                    <a:pt x="232" y="289"/>
                  </a:lnTo>
                  <a:lnTo>
                    <a:pt x="227" y="291"/>
                  </a:lnTo>
                  <a:lnTo>
                    <a:pt x="221" y="293"/>
                  </a:lnTo>
                  <a:lnTo>
                    <a:pt x="216" y="294"/>
                  </a:lnTo>
                  <a:lnTo>
                    <a:pt x="209" y="297"/>
                  </a:lnTo>
                  <a:lnTo>
                    <a:pt x="202" y="300"/>
                  </a:lnTo>
                  <a:lnTo>
                    <a:pt x="195" y="300"/>
                  </a:lnTo>
                  <a:lnTo>
                    <a:pt x="189" y="302"/>
                  </a:lnTo>
                  <a:lnTo>
                    <a:pt x="182" y="303"/>
                  </a:lnTo>
                  <a:lnTo>
                    <a:pt x="175" y="303"/>
                  </a:lnTo>
                  <a:lnTo>
                    <a:pt x="169" y="303"/>
                  </a:lnTo>
                  <a:lnTo>
                    <a:pt x="162" y="303"/>
                  </a:lnTo>
                  <a:lnTo>
                    <a:pt x="155" y="303"/>
                  </a:lnTo>
                  <a:lnTo>
                    <a:pt x="149" y="303"/>
                  </a:lnTo>
                  <a:lnTo>
                    <a:pt x="143" y="299"/>
                  </a:lnTo>
                  <a:lnTo>
                    <a:pt x="140" y="293"/>
                  </a:lnTo>
                  <a:lnTo>
                    <a:pt x="140" y="285"/>
                  </a:lnTo>
                  <a:lnTo>
                    <a:pt x="142" y="276"/>
                  </a:lnTo>
                  <a:lnTo>
                    <a:pt x="144" y="268"/>
                  </a:lnTo>
                  <a:lnTo>
                    <a:pt x="147" y="260"/>
                  </a:lnTo>
                  <a:lnTo>
                    <a:pt x="149" y="252"/>
                  </a:lnTo>
                  <a:lnTo>
                    <a:pt x="149" y="243"/>
                  </a:lnTo>
                  <a:lnTo>
                    <a:pt x="149" y="235"/>
                  </a:lnTo>
                  <a:lnTo>
                    <a:pt x="146" y="229"/>
                  </a:lnTo>
                  <a:lnTo>
                    <a:pt x="143" y="224"/>
                  </a:lnTo>
                  <a:lnTo>
                    <a:pt x="139" y="220"/>
                  </a:lnTo>
                  <a:lnTo>
                    <a:pt x="136" y="217"/>
                  </a:lnTo>
                  <a:lnTo>
                    <a:pt x="130" y="214"/>
                  </a:lnTo>
                  <a:lnTo>
                    <a:pt x="126" y="211"/>
                  </a:lnTo>
                  <a:lnTo>
                    <a:pt x="121" y="210"/>
                  </a:lnTo>
                  <a:lnTo>
                    <a:pt x="116" y="209"/>
                  </a:lnTo>
                  <a:lnTo>
                    <a:pt x="110" y="208"/>
                  </a:lnTo>
                  <a:lnTo>
                    <a:pt x="105" y="208"/>
                  </a:lnTo>
                  <a:lnTo>
                    <a:pt x="99" y="206"/>
                  </a:lnTo>
                  <a:lnTo>
                    <a:pt x="93" y="206"/>
                  </a:lnTo>
                  <a:lnTo>
                    <a:pt x="87" y="207"/>
                  </a:lnTo>
                  <a:lnTo>
                    <a:pt x="81" y="206"/>
                  </a:lnTo>
                  <a:lnTo>
                    <a:pt x="75" y="207"/>
                  </a:lnTo>
                  <a:lnTo>
                    <a:pt x="70" y="207"/>
                  </a:lnTo>
                  <a:lnTo>
                    <a:pt x="62" y="209"/>
                  </a:lnTo>
                  <a:lnTo>
                    <a:pt x="56" y="212"/>
                  </a:lnTo>
                  <a:lnTo>
                    <a:pt x="51" y="216"/>
                  </a:lnTo>
                  <a:lnTo>
                    <a:pt x="46" y="219"/>
                  </a:lnTo>
                  <a:lnTo>
                    <a:pt x="41" y="224"/>
                  </a:lnTo>
                  <a:lnTo>
                    <a:pt x="37" y="229"/>
                  </a:lnTo>
                  <a:lnTo>
                    <a:pt x="34" y="234"/>
                  </a:lnTo>
                  <a:lnTo>
                    <a:pt x="29" y="241"/>
                  </a:lnTo>
                  <a:lnTo>
                    <a:pt x="30" y="248"/>
                  </a:lnTo>
                  <a:lnTo>
                    <a:pt x="31" y="253"/>
                  </a:lnTo>
                  <a:lnTo>
                    <a:pt x="32" y="260"/>
                  </a:lnTo>
                  <a:lnTo>
                    <a:pt x="35" y="266"/>
                  </a:lnTo>
                  <a:lnTo>
                    <a:pt x="37" y="272"/>
                  </a:lnTo>
                  <a:lnTo>
                    <a:pt x="42" y="279"/>
                  </a:lnTo>
                  <a:lnTo>
                    <a:pt x="43" y="284"/>
                  </a:lnTo>
                  <a:lnTo>
                    <a:pt x="45" y="289"/>
                  </a:lnTo>
                  <a:lnTo>
                    <a:pt x="49" y="296"/>
                  </a:lnTo>
                  <a:lnTo>
                    <a:pt x="50" y="303"/>
                  </a:lnTo>
                  <a:lnTo>
                    <a:pt x="50" y="309"/>
                  </a:lnTo>
                  <a:lnTo>
                    <a:pt x="50" y="316"/>
                  </a:lnTo>
                  <a:lnTo>
                    <a:pt x="49" y="321"/>
                  </a:lnTo>
                  <a:lnTo>
                    <a:pt x="47" y="326"/>
                  </a:lnTo>
                  <a:lnTo>
                    <a:pt x="41" y="333"/>
                  </a:lnTo>
                  <a:lnTo>
                    <a:pt x="35" y="339"/>
                  </a:lnTo>
                  <a:lnTo>
                    <a:pt x="32" y="341"/>
                  </a:lnTo>
                  <a:lnTo>
                    <a:pt x="30" y="343"/>
                  </a:lnTo>
                  <a:lnTo>
                    <a:pt x="25" y="345"/>
                  </a:lnTo>
                  <a:lnTo>
                    <a:pt x="21" y="348"/>
                  </a:lnTo>
                  <a:lnTo>
                    <a:pt x="17" y="349"/>
                  </a:lnTo>
                  <a:lnTo>
                    <a:pt x="12" y="350"/>
                  </a:lnTo>
                  <a:lnTo>
                    <a:pt x="7" y="353"/>
                  </a:lnTo>
                  <a:lnTo>
                    <a:pt x="0" y="354"/>
                  </a:lnTo>
                  <a:lnTo>
                    <a:pt x="0" y="19"/>
                  </a:lnTo>
                  <a:lnTo>
                    <a:pt x="12" y="31"/>
                  </a:lnTo>
                  <a:lnTo>
                    <a:pt x="14" y="34"/>
                  </a:lnTo>
                  <a:lnTo>
                    <a:pt x="16" y="39"/>
                  </a:lnTo>
                  <a:lnTo>
                    <a:pt x="18" y="43"/>
                  </a:lnTo>
                  <a:lnTo>
                    <a:pt x="17" y="47"/>
                  </a:lnTo>
                  <a:lnTo>
                    <a:pt x="16" y="51"/>
                  </a:lnTo>
                  <a:lnTo>
                    <a:pt x="16" y="56"/>
                  </a:lnTo>
                  <a:lnTo>
                    <a:pt x="16" y="60"/>
                  </a:lnTo>
                  <a:lnTo>
                    <a:pt x="14" y="64"/>
                  </a:lnTo>
                  <a:lnTo>
                    <a:pt x="13" y="68"/>
                  </a:lnTo>
                  <a:lnTo>
                    <a:pt x="12" y="73"/>
                  </a:lnTo>
                  <a:lnTo>
                    <a:pt x="11" y="78"/>
                  </a:lnTo>
                  <a:lnTo>
                    <a:pt x="10" y="82"/>
                  </a:lnTo>
                  <a:lnTo>
                    <a:pt x="9" y="87"/>
                  </a:lnTo>
                  <a:lnTo>
                    <a:pt x="9" y="92"/>
                  </a:lnTo>
                  <a:lnTo>
                    <a:pt x="8" y="97"/>
                  </a:lnTo>
                  <a:lnTo>
                    <a:pt x="9" y="102"/>
                  </a:lnTo>
                  <a:lnTo>
                    <a:pt x="12" y="107"/>
                  </a:lnTo>
                  <a:lnTo>
                    <a:pt x="16" y="112"/>
                  </a:lnTo>
                  <a:lnTo>
                    <a:pt x="19" y="118"/>
                  </a:lnTo>
                  <a:lnTo>
                    <a:pt x="27" y="122"/>
                  </a:lnTo>
                  <a:lnTo>
                    <a:pt x="33" y="126"/>
                  </a:lnTo>
                  <a:lnTo>
                    <a:pt x="40" y="128"/>
                  </a:lnTo>
                  <a:lnTo>
                    <a:pt x="48" y="128"/>
                  </a:lnTo>
                  <a:lnTo>
                    <a:pt x="56" y="129"/>
                  </a:lnTo>
                  <a:lnTo>
                    <a:pt x="61" y="127"/>
                  </a:lnTo>
                  <a:lnTo>
                    <a:pt x="65" y="127"/>
                  </a:lnTo>
                  <a:lnTo>
                    <a:pt x="70" y="126"/>
                  </a:lnTo>
                  <a:lnTo>
                    <a:pt x="76" y="126"/>
                  </a:lnTo>
                  <a:lnTo>
                    <a:pt x="81" y="124"/>
                  </a:lnTo>
                  <a:lnTo>
                    <a:pt x="87" y="124"/>
                  </a:lnTo>
                  <a:lnTo>
                    <a:pt x="92" y="123"/>
                  </a:lnTo>
                  <a:lnTo>
                    <a:pt x="98" y="121"/>
                  </a:lnTo>
                  <a:lnTo>
                    <a:pt x="103" y="121"/>
                  </a:lnTo>
                  <a:lnTo>
                    <a:pt x="107" y="119"/>
                  </a:lnTo>
                  <a:lnTo>
                    <a:pt x="112" y="116"/>
                  </a:lnTo>
                  <a:lnTo>
                    <a:pt x="117" y="114"/>
                  </a:lnTo>
                  <a:lnTo>
                    <a:pt x="122" y="110"/>
                  </a:lnTo>
                  <a:lnTo>
                    <a:pt x="125" y="106"/>
                  </a:lnTo>
                  <a:lnTo>
                    <a:pt x="128" y="101"/>
                  </a:lnTo>
                  <a:lnTo>
                    <a:pt x="131" y="96"/>
                  </a:lnTo>
                  <a:lnTo>
                    <a:pt x="135" y="91"/>
                  </a:lnTo>
                  <a:lnTo>
                    <a:pt x="136" y="85"/>
                  </a:lnTo>
                  <a:lnTo>
                    <a:pt x="136" y="81"/>
                  </a:lnTo>
                  <a:lnTo>
                    <a:pt x="136" y="76"/>
                  </a:lnTo>
                  <a:lnTo>
                    <a:pt x="134" y="71"/>
                  </a:lnTo>
                  <a:lnTo>
                    <a:pt x="133" y="67"/>
                  </a:lnTo>
                  <a:lnTo>
                    <a:pt x="131" y="62"/>
                  </a:lnTo>
                  <a:lnTo>
                    <a:pt x="128" y="56"/>
                  </a:lnTo>
                  <a:lnTo>
                    <a:pt x="126" y="52"/>
                  </a:lnTo>
                  <a:lnTo>
                    <a:pt x="124" y="47"/>
                  </a:lnTo>
                  <a:lnTo>
                    <a:pt x="122" y="43"/>
                  </a:lnTo>
                  <a:lnTo>
                    <a:pt x="119" y="38"/>
                  </a:lnTo>
                  <a:lnTo>
                    <a:pt x="118" y="33"/>
                  </a:lnTo>
                  <a:lnTo>
                    <a:pt x="118" y="28"/>
                  </a:lnTo>
                  <a:lnTo>
                    <a:pt x="118" y="22"/>
                  </a:lnTo>
                  <a:lnTo>
                    <a:pt x="118" y="18"/>
                  </a:lnTo>
                  <a:lnTo>
                    <a:pt x="122" y="13"/>
                  </a:lnTo>
                  <a:lnTo>
                    <a:pt x="127" y="11"/>
                  </a:lnTo>
                  <a:lnTo>
                    <a:pt x="130" y="9"/>
                  </a:lnTo>
                  <a:lnTo>
                    <a:pt x="136" y="8"/>
                  </a:lnTo>
                  <a:lnTo>
                    <a:pt x="140" y="6"/>
                  </a:lnTo>
                  <a:lnTo>
                    <a:pt x="145" y="4"/>
                  </a:lnTo>
                  <a:lnTo>
                    <a:pt x="151" y="3"/>
                  </a:lnTo>
                  <a:lnTo>
                    <a:pt x="156" y="4"/>
                  </a:lnTo>
                  <a:lnTo>
                    <a:pt x="163" y="1"/>
                  </a:lnTo>
                  <a:lnTo>
                    <a:pt x="169" y="2"/>
                  </a:lnTo>
                  <a:lnTo>
                    <a:pt x="174" y="1"/>
                  </a:lnTo>
                  <a:lnTo>
                    <a:pt x="180" y="2"/>
                  </a:lnTo>
                  <a:lnTo>
                    <a:pt x="186" y="1"/>
                  </a:lnTo>
                  <a:lnTo>
                    <a:pt x="192" y="0"/>
                  </a:lnTo>
                  <a:lnTo>
                    <a:pt x="198" y="0"/>
                  </a:lnTo>
                  <a:lnTo>
                    <a:pt x="203" y="0"/>
                  </a:lnTo>
                  <a:lnTo>
                    <a:pt x="202" y="8"/>
                  </a:lnTo>
                  <a:lnTo>
                    <a:pt x="203" y="15"/>
                  </a:lnTo>
                  <a:lnTo>
                    <a:pt x="204" y="24"/>
                  </a:lnTo>
                  <a:lnTo>
                    <a:pt x="205" y="33"/>
                  </a:lnTo>
                  <a:lnTo>
                    <a:pt x="207" y="41"/>
                  </a:lnTo>
                  <a:lnTo>
                    <a:pt x="211" y="49"/>
                  </a:lnTo>
                  <a:lnTo>
                    <a:pt x="212" y="57"/>
                  </a:lnTo>
                  <a:lnTo>
                    <a:pt x="217" y="65"/>
                  </a:lnTo>
                  <a:lnTo>
                    <a:pt x="219" y="68"/>
                  </a:lnTo>
                  <a:lnTo>
                    <a:pt x="224" y="72"/>
                  </a:lnTo>
                  <a:lnTo>
                    <a:pt x="228" y="76"/>
                  </a:lnTo>
                  <a:lnTo>
                    <a:pt x="234" y="79"/>
                  </a:lnTo>
                  <a:lnTo>
                    <a:pt x="241" y="82"/>
                  </a:lnTo>
                  <a:lnTo>
                    <a:pt x="248" y="82"/>
                  </a:lnTo>
                  <a:lnTo>
                    <a:pt x="254" y="83"/>
                  </a:lnTo>
                  <a:lnTo>
                    <a:pt x="261" y="80"/>
                  </a:lnTo>
                  <a:lnTo>
                    <a:pt x="267" y="78"/>
                  </a:lnTo>
                  <a:lnTo>
                    <a:pt x="273" y="74"/>
                  </a:lnTo>
                  <a:lnTo>
                    <a:pt x="280" y="71"/>
                  </a:lnTo>
                  <a:lnTo>
                    <a:pt x="286" y="67"/>
                  </a:lnTo>
                  <a:lnTo>
                    <a:pt x="292" y="64"/>
                  </a:lnTo>
                  <a:lnTo>
                    <a:pt x="298" y="61"/>
                  </a:lnTo>
                  <a:lnTo>
                    <a:pt x="305" y="62"/>
                  </a:lnTo>
                  <a:lnTo>
                    <a:pt x="313" y="63"/>
                  </a:lnTo>
                  <a:lnTo>
                    <a:pt x="316" y="67"/>
                  </a:lnTo>
                  <a:lnTo>
                    <a:pt x="318" y="71"/>
                  </a:lnTo>
                  <a:lnTo>
                    <a:pt x="320" y="74"/>
                  </a:lnTo>
                  <a:lnTo>
                    <a:pt x="322" y="80"/>
                  </a:lnTo>
                  <a:lnTo>
                    <a:pt x="323" y="85"/>
                  </a:lnTo>
                  <a:lnTo>
                    <a:pt x="326" y="90"/>
                  </a:lnTo>
                  <a:lnTo>
                    <a:pt x="329" y="94"/>
                  </a:lnTo>
                  <a:lnTo>
                    <a:pt x="328" y="100"/>
                  </a:lnTo>
                  <a:lnTo>
                    <a:pt x="329" y="105"/>
                  </a:lnTo>
                  <a:lnTo>
                    <a:pt x="331" y="110"/>
                  </a:lnTo>
                  <a:lnTo>
                    <a:pt x="332" y="115"/>
                  </a:lnTo>
                  <a:lnTo>
                    <a:pt x="333" y="121"/>
                  </a:lnTo>
                  <a:lnTo>
                    <a:pt x="334" y="126"/>
                  </a:lnTo>
                  <a:lnTo>
                    <a:pt x="334" y="131"/>
                  </a:lnTo>
                  <a:lnTo>
                    <a:pt x="335" y="137"/>
                  </a:lnTo>
                  <a:lnTo>
                    <a:pt x="336" y="142"/>
                  </a:lnTo>
                  <a:lnTo>
                    <a:pt x="335" y="14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sp>
          <p:nvSpPr>
            <p:cNvPr id="1041" name="Freeform 17"/>
            <p:cNvSpPr>
              <a:spLocks/>
            </p:cNvSpPr>
            <p:nvPr/>
          </p:nvSpPr>
          <p:spPr bwMode="grayWhite">
            <a:xfrm>
              <a:off x="165" y="3976"/>
              <a:ext cx="426" cy="341"/>
            </a:xfrm>
            <a:custGeom>
              <a:avLst/>
              <a:gdLst>
                <a:gd name="T0" fmla="*/ 131 w 426"/>
                <a:gd name="T1" fmla="*/ 340 h 341"/>
                <a:gd name="T2" fmla="*/ 132 w 426"/>
                <a:gd name="T3" fmla="*/ 311 h 341"/>
                <a:gd name="T4" fmla="*/ 128 w 426"/>
                <a:gd name="T5" fmla="*/ 290 h 341"/>
                <a:gd name="T6" fmla="*/ 100 w 426"/>
                <a:gd name="T7" fmla="*/ 265 h 341"/>
                <a:gd name="T8" fmla="*/ 37 w 426"/>
                <a:gd name="T9" fmla="*/ 249 h 341"/>
                <a:gd name="T10" fmla="*/ 2 w 426"/>
                <a:gd name="T11" fmla="*/ 210 h 341"/>
                <a:gd name="T12" fmla="*/ 0 w 426"/>
                <a:gd name="T13" fmla="*/ 174 h 341"/>
                <a:gd name="T14" fmla="*/ 10 w 426"/>
                <a:gd name="T15" fmla="*/ 150 h 341"/>
                <a:gd name="T16" fmla="*/ 32 w 426"/>
                <a:gd name="T17" fmla="*/ 135 h 341"/>
                <a:gd name="T18" fmla="*/ 48 w 426"/>
                <a:gd name="T19" fmla="*/ 136 h 341"/>
                <a:gd name="T20" fmla="*/ 82 w 426"/>
                <a:gd name="T21" fmla="*/ 142 h 341"/>
                <a:gd name="T22" fmla="*/ 98 w 426"/>
                <a:gd name="T23" fmla="*/ 145 h 341"/>
                <a:gd name="T24" fmla="*/ 123 w 426"/>
                <a:gd name="T25" fmla="*/ 146 h 341"/>
                <a:gd name="T26" fmla="*/ 154 w 426"/>
                <a:gd name="T27" fmla="*/ 136 h 341"/>
                <a:gd name="T28" fmla="*/ 172 w 426"/>
                <a:gd name="T29" fmla="*/ 117 h 341"/>
                <a:gd name="T30" fmla="*/ 181 w 426"/>
                <a:gd name="T31" fmla="*/ 103 h 341"/>
                <a:gd name="T32" fmla="*/ 185 w 426"/>
                <a:gd name="T33" fmla="*/ 91 h 341"/>
                <a:gd name="T34" fmla="*/ 181 w 426"/>
                <a:gd name="T35" fmla="*/ 75 h 341"/>
                <a:gd name="T36" fmla="*/ 178 w 426"/>
                <a:gd name="T37" fmla="*/ 57 h 341"/>
                <a:gd name="T38" fmla="*/ 175 w 426"/>
                <a:gd name="T39" fmla="*/ 41 h 341"/>
                <a:gd name="T40" fmla="*/ 177 w 426"/>
                <a:gd name="T41" fmla="*/ 23 h 341"/>
                <a:gd name="T42" fmla="*/ 185 w 426"/>
                <a:gd name="T43" fmla="*/ 4 h 341"/>
                <a:gd name="T44" fmla="*/ 201 w 426"/>
                <a:gd name="T45" fmla="*/ 0 h 341"/>
                <a:gd name="T46" fmla="*/ 220 w 426"/>
                <a:gd name="T47" fmla="*/ 0 h 341"/>
                <a:gd name="T48" fmla="*/ 240 w 426"/>
                <a:gd name="T49" fmla="*/ 4 h 341"/>
                <a:gd name="T50" fmla="*/ 246 w 426"/>
                <a:gd name="T51" fmla="*/ 7 h 341"/>
                <a:gd name="T52" fmla="*/ 265 w 426"/>
                <a:gd name="T53" fmla="*/ 16 h 341"/>
                <a:gd name="T54" fmla="*/ 275 w 426"/>
                <a:gd name="T55" fmla="*/ 25 h 341"/>
                <a:gd name="T56" fmla="*/ 284 w 426"/>
                <a:gd name="T57" fmla="*/ 37 h 341"/>
                <a:gd name="T58" fmla="*/ 287 w 426"/>
                <a:gd name="T59" fmla="*/ 58 h 341"/>
                <a:gd name="T60" fmla="*/ 280 w 426"/>
                <a:gd name="T61" fmla="*/ 80 h 341"/>
                <a:gd name="T62" fmla="*/ 269 w 426"/>
                <a:gd name="T63" fmla="*/ 101 h 341"/>
                <a:gd name="T64" fmla="*/ 261 w 426"/>
                <a:gd name="T65" fmla="*/ 132 h 341"/>
                <a:gd name="T66" fmla="*/ 271 w 426"/>
                <a:gd name="T67" fmla="*/ 157 h 341"/>
                <a:gd name="T68" fmla="*/ 286 w 426"/>
                <a:gd name="T69" fmla="*/ 171 h 341"/>
                <a:gd name="T70" fmla="*/ 305 w 426"/>
                <a:gd name="T71" fmla="*/ 181 h 341"/>
                <a:gd name="T72" fmla="*/ 326 w 426"/>
                <a:gd name="T73" fmla="*/ 185 h 341"/>
                <a:gd name="T74" fmla="*/ 337 w 426"/>
                <a:gd name="T75" fmla="*/ 186 h 341"/>
                <a:gd name="T76" fmla="*/ 360 w 426"/>
                <a:gd name="T77" fmla="*/ 188 h 341"/>
                <a:gd name="T78" fmla="*/ 395 w 426"/>
                <a:gd name="T79" fmla="*/ 190 h 341"/>
                <a:gd name="T80" fmla="*/ 417 w 426"/>
                <a:gd name="T81" fmla="*/ 208 h 341"/>
                <a:gd name="T82" fmla="*/ 425 w 426"/>
                <a:gd name="T83" fmla="*/ 246 h 341"/>
                <a:gd name="T84" fmla="*/ 412 w 426"/>
                <a:gd name="T85" fmla="*/ 300 h 341"/>
                <a:gd name="T86" fmla="*/ 400 w 426"/>
                <a:gd name="T87" fmla="*/ 329 h 341"/>
                <a:gd name="T88" fmla="*/ 393 w 426"/>
                <a:gd name="T89" fmla="*/ 334 h 341"/>
                <a:gd name="T90" fmla="*/ 377 w 426"/>
                <a:gd name="T91" fmla="*/ 339 h 341"/>
                <a:gd name="T92" fmla="*/ 362 w 426"/>
                <a:gd name="T93" fmla="*/ 338 h 341"/>
                <a:gd name="T94" fmla="*/ 338 w 426"/>
                <a:gd name="T95" fmla="*/ 331 h 341"/>
                <a:gd name="T96" fmla="*/ 329 w 426"/>
                <a:gd name="T97" fmla="*/ 327 h 341"/>
                <a:gd name="T98" fmla="*/ 313 w 426"/>
                <a:gd name="T99" fmla="*/ 322 h 341"/>
                <a:gd name="T100" fmla="*/ 297 w 426"/>
                <a:gd name="T101" fmla="*/ 317 h 341"/>
                <a:gd name="T102" fmla="*/ 280 w 426"/>
                <a:gd name="T103" fmla="*/ 315 h 341"/>
                <a:gd name="T104" fmla="*/ 260 w 426"/>
                <a:gd name="T105" fmla="*/ 324 h 341"/>
                <a:gd name="T106" fmla="*/ 246 w 426"/>
                <a:gd name="T107" fmla="*/ 340 h 341"/>
                <a:gd name="T108" fmla="*/ 131 w 426"/>
                <a:gd name="T109" fmla="*/ 34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6" h="341">
                  <a:moveTo>
                    <a:pt x="131" y="340"/>
                  </a:moveTo>
                  <a:lnTo>
                    <a:pt x="132" y="311"/>
                  </a:lnTo>
                  <a:lnTo>
                    <a:pt x="128" y="290"/>
                  </a:lnTo>
                  <a:lnTo>
                    <a:pt x="100" y="265"/>
                  </a:lnTo>
                  <a:lnTo>
                    <a:pt x="37" y="249"/>
                  </a:lnTo>
                  <a:lnTo>
                    <a:pt x="2" y="210"/>
                  </a:lnTo>
                  <a:lnTo>
                    <a:pt x="0" y="174"/>
                  </a:lnTo>
                  <a:lnTo>
                    <a:pt x="10" y="150"/>
                  </a:lnTo>
                  <a:lnTo>
                    <a:pt x="32" y="135"/>
                  </a:lnTo>
                  <a:lnTo>
                    <a:pt x="48" y="136"/>
                  </a:lnTo>
                  <a:lnTo>
                    <a:pt x="82" y="142"/>
                  </a:lnTo>
                  <a:lnTo>
                    <a:pt x="98" y="145"/>
                  </a:lnTo>
                  <a:lnTo>
                    <a:pt x="123" y="146"/>
                  </a:lnTo>
                  <a:lnTo>
                    <a:pt x="154" y="136"/>
                  </a:lnTo>
                  <a:lnTo>
                    <a:pt x="172" y="117"/>
                  </a:lnTo>
                  <a:lnTo>
                    <a:pt x="181" y="103"/>
                  </a:lnTo>
                  <a:lnTo>
                    <a:pt x="185" y="91"/>
                  </a:lnTo>
                  <a:lnTo>
                    <a:pt x="181" y="75"/>
                  </a:lnTo>
                  <a:lnTo>
                    <a:pt x="178" y="57"/>
                  </a:lnTo>
                  <a:lnTo>
                    <a:pt x="175" y="41"/>
                  </a:lnTo>
                  <a:lnTo>
                    <a:pt x="177" y="23"/>
                  </a:lnTo>
                  <a:lnTo>
                    <a:pt x="185" y="4"/>
                  </a:lnTo>
                  <a:lnTo>
                    <a:pt x="201" y="0"/>
                  </a:lnTo>
                  <a:lnTo>
                    <a:pt x="220" y="0"/>
                  </a:lnTo>
                  <a:lnTo>
                    <a:pt x="240" y="4"/>
                  </a:lnTo>
                  <a:lnTo>
                    <a:pt x="246" y="7"/>
                  </a:lnTo>
                  <a:lnTo>
                    <a:pt x="265" y="16"/>
                  </a:lnTo>
                  <a:lnTo>
                    <a:pt x="275" y="25"/>
                  </a:lnTo>
                  <a:lnTo>
                    <a:pt x="284" y="37"/>
                  </a:lnTo>
                  <a:lnTo>
                    <a:pt x="287" y="58"/>
                  </a:lnTo>
                  <a:lnTo>
                    <a:pt x="280" y="80"/>
                  </a:lnTo>
                  <a:lnTo>
                    <a:pt x="269" y="101"/>
                  </a:lnTo>
                  <a:lnTo>
                    <a:pt x="261" y="132"/>
                  </a:lnTo>
                  <a:lnTo>
                    <a:pt x="271" y="157"/>
                  </a:lnTo>
                  <a:lnTo>
                    <a:pt x="286" y="171"/>
                  </a:lnTo>
                  <a:lnTo>
                    <a:pt x="305" y="181"/>
                  </a:lnTo>
                  <a:lnTo>
                    <a:pt x="326" y="185"/>
                  </a:lnTo>
                  <a:lnTo>
                    <a:pt x="337" y="186"/>
                  </a:lnTo>
                  <a:lnTo>
                    <a:pt x="360" y="188"/>
                  </a:lnTo>
                  <a:lnTo>
                    <a:pt x="395" y="190"/>
                  </a:lnTo>
                  <a:lnTo>
                    <a:pt x="417" y="208"/>
                  </a:lnTo>
                  <a:lnTo>
                    <a:pt x="425" y="246"/>
                  </a:lnTo>
                  <a:lnTo>
                    <a:pt x="412" y="300"/>
                  </a:lnTo>
                  <a:lnTo>
                    <a:pt x="400" y="329"/>
                  </a:lnTo>
                  <a:lnTo>
                    <a:pt x="393" y="334"/>
                  </a:lnTo>
                  <a:lnTo>
                    <a:pt x="377" y="339"/>
                  </a:lnTo>
                  <a:lnTo>
                    <a:pt x="362" y="338"/>
                  </a:lnTo>
                  <a:lnTo>
                    <a:pt x="338" y="331"/>
                  </a:lnTo>
                  <a:lnTo>
                    <a:pt x="329" y="327"/>
                  </a:lnTo>
                  <a:lnTo>
                    <a:pt x="313" y="322"/>
                  </a:lnTo>
                  <a:lnTo>
                    <a:pt x="297" y="317"/>
                  </a:lnTo>
                  <a:lnTo>
                    <a:pt x="280" y="315"/>
                  </a:lnTo>
                  <a:lnTo>
                    <a:pt x="260" y="324"/>
                  </a:lnTo>
                  <a:lnTo>
                    <a:pt x="246" y="340"/>
                  </a:lnTo>
                  <a:lnTo>
                    <a:pt x="131" y="34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a:p>
          </p:txBody>
        </p:sp>
      </p:grpSp>
      <p:sp>
        <p:nvSpPr>
          <p:cNvPr id="1043" name="Rectangle 19"/>
          <p:cNvSpPr>
            <a:spLocks noGrp="1" noChangeArrowheads="1"/>
          </p:cNvSpPr>
          <p:nvPr>
            <p:ph type="title"/>
          </p:nvPr>
        </p:nvSpPr>
        <p:spPr bwMode="auto">
          <a:xfrm>
            <a:off x="12700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a:t>Click to edit Master title style</a:t>
            </a:r>
            <a:endParaRPr lang="en-US" dirty="0"/>
          </a:p>
        </p:txBody>
      </p:sp>
      <p:sp>
        <p:nvSpPr>
          <p:cNvPr id="1044" name="Rectangle 20"/>
          <p:cNvSpPr>
            <a:spLocks noGrp="1" noChangeArrowheads="1"/>
          </p:cNvSpPr>
          <p:nvPr>
            <p:ph type="body" idx="1"/>
          </p:nvPr>
        </p:nvSpPr>
        <p:spPr bwMode="auto">
          <a:xfrm>
            <a:off x="1254125"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5" name="Rectangle 21"/>
          <p:cNvSpPr>
            <a:spLocks noGrp="1" noChangeArrowheads="1"/>
          </p:cNvSpPr>
          <p:nvPr>
            <p:ph type="dt" sz="half" idx="2"/>
          </p:nvPr>
        </p:nvSpPr>
        <p:spPr bwMode="auto">
          <a:xfrm>
            <a:off x="124142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latin typeface="+mn-lt"/>
              </a:defRPr>
            </a:lvl1pPr>
          </a:lstStyle>
          <a:p>
            <a:endParaRPr lang="en-US" dirty="0"/>
          </a:p>
        </p:txBody>
      </p:sp>
      <p:sp>
        <p:nvSpPr>
          <p:cNvPr id="1046" name="Rectangle 22"/>
          <p:cNvSpPr>
            <a:spLocks noGrp="1" noChangeArrowheads="1"/>
          </p:cNvSpPr>
          <p:nvPr>
            <p:ph type="ftr" sz="quarter" idx="3"/>
          </p:nvPr>
        </p:nvSpPr>
        <p:spPr bwMode="auto">
          <a:xfrm>
            <a:off x="3679825"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latin typeface="+mn-lt"/>
              </a:defRPr>
            </a:lvl1pPr>
          </a:lstStyle>
          <a:p>
            <a:endParaRPr lang="en-US" dirty="0"/>
          </a:p>
        </p:txBody>
      </p:sp>
      <p:sp>
        <p:nvSpPr>
          <p:cNvPr id="1047" name="Rectangle 23"/>
          <p:cNvSpPr>
            <a:spLocks noGrp="1" noChangeArrowheads="1"/>
          </p:cNvSpPr>
          <p:nvPr>
            <p:ph type="sldNum" sz="quarter" idx="4"/>
          </p:nvPr>
        </p:nvSpPr>
        <p:spPr bwMode="auto">
          <a:xfrm>
            <a:off x="710882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latin typeface="+mn-lt"/>
              </a:defRPr>
            </a:lvl1pPr>
          </a:lstStyle>
          <a:p>
            <a:fld id="{99F1CA9D-7821-47AD-A6E4-8DB98AEA0B3D}" type="slidenum">
              <a:rPr lang="en-US" smtClean="0"/>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2pPr>
      <a:lvl3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3pPr>
      <a:lvl4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4pPr>
      <a:lvl5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1" fontAlgn="base" hangingPunct="1">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psych.uncc.edu/pagoolka/ComputerAnxiety.html"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www.creative-wisdom.com/teaching/WBI/memory.shtml"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trends.google.com/trends/" TargetMode="External"/><Relationship Id="rId2" Type="http://schemas.openxmlformats.org/officeDocument/2006/relationships/hyperlink" Target="https://www.youtube.com/watch?v=g0m4UQ3frws" TargetMode="Externa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2.xml.rels><?xml version="1.0" encoding="UTF-8" standalone="yes"?>
<Relationships xmlns="http://schemas.openxmlformats.org/package/2006/relationships"><Relationship Id="rId2" Type="http://schemas.openxmlformats.org/officeDocument/2006/relationships/hyperlink" Target="https://www.ft.com/content/50bb4830-6a4c-11e6-ae5b-a7cc5dd5a28c?siteedition=intl"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pareonline.net/getvn.asp?v=12&amp;n=1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Quantitative research design II</a:t>
            </a:r>
          </a:p>
        </p:txBody>
      </p:sp>
      <p:sp>
        <p:nvSpPr>
          <p:cNvPr id="3" name="Subtitle 2"/>
          <p:cNvSpPr>
            <a:spLocks noGrp="1"/>
          </p:cNvSpPr>
          <p:nvPr>
            <p:ph type="subTitle" sz="quarter" idx="1"/>
          </p:nvPr>
        </p:nvSpPr>
        <p:spPr/>
        <p:txBody>
          <a:bodyPr/>
          <a:lstStyle/>
          <a:p>
            <a:r>
              <a:rPr lang="en-US" dirty="0"/>
              <a:t>Chong Ho (Alex) Yu</a:t>
            </a:r>
          </a:p>
        </p:txBody>
      </p:sp>
    </p:spTree>
    <p:extLst>
      <p:ext uri="{BB962C8B-B14F-4D97-AF65-F5344CB8AC3E}">
        <p14:creationId xmlns:p14="http://schemas.microsoft.com/office/powerpoint/2010/main" val="2628617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a:t>
            </a:r>
          </a:p>
        </p:txBody>
      </p:sp>
      <p:sp>
        <p:nvSpPr>
          <p:cNvPr id="3" name="Content Placeholder 2"/>
          <p:cNvSpPr>
            <a:spLocks noGrp="1"/>
          </p:cNvSpPr>
          <p:nvPr>
            <p:ph idx="1"/>
          </p:nvPr>
        </p:nvSpPr>
        <p:spPr/>
        <p:txBody>
          <a:bodyPr/>
          <a:lstStyle/>
          <a:p>
            <a:r>
              <a:rPr lang="en-US" dirty="0"/>
              <a:t>Ex post facto</a:t>
            </a:r>
          </a:p>
          <a:p>
            <a:r>
              <a:rPr lang="en-US" dirty="0"/>
              <a:t>Observational (correlational)</a:t>
            </a:r>
          </a:p>
          <a:p>
            <a:r>
              <a:rPr lang="en-US" dirty="0"/>
              <a:t>Survey research</a:t>
            </a:r>
          </a:p>
        </p:txBody>
      </p:sp>
    </p:spTree>
    <p:extLst>
      <p:ext uri="{BB962C8B-B14F-4D97-AF65-F5344CB8AC3E}">
        <p14:creationId xmlns:p14="http://schemas.microsoft.com/office/powerpoint/2010/main" val="1177963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 post facto </a:t>
            </a:r>
          </a:p>
        </p:txBody>
      </p:sp>
      <p:sp>
        <p:nvSpPr>
          <p:cNvPr id="3" name="Content Placeholder 2"/>
          <p:cNvSpPr>
            <a:spLocks noGrp="1"/>
          </p:cNvSpPr>
          <p:nvPr>
            <p:ph idx="1"/>
          </p:nvPr>
        </p:nvSpPr>
        <p:spPr>
          <a:xfrm>
            <a:off x="3886200" y="1981200"/>
            <a:ext cx="4953000" cy="4114800"/>
          </a:xfrm>
        </p:spPr>
        <p:txBody>
          <a:bodyPr/>
          <a:lstStyle/>
          <a:p>
            <a:r>
              <a:rPr lang="en-US" dirty="0"/>
              <a:t>Non-experimental: after the fact</a:t>
            </a:r>
          </a:p>
          <a:p>
            <a:r>
              <a:rPr lang="en-US" dirty="0"/>
              <a:t>Example: Is there a performance gap between public and private school children at Grade 10? </a:t>
            </a:r>
          </a:p>
        </p:txBody>
      </p:sp>
      <p:pic>
        <p:nvPicPr>
          <p:cNvPr id="1026" name="Picture 2" descr="http://i.dailymail.co.uk/i/pix/2008/11/10/article-1084650-026D44A6000005DC-989_468x32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0999" y="2209800"/>
            <a:ext cx="3332859"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696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Causal-comparative</a:t>
            </a:r>
          </a:p>
        </p:txBody>
      </p:sp>
      <p:sp>
        <p:nvSpPr>
          <p:cNvPr id="3" name="Content Placeholder 2"/>
          <p:cNvSpPr>
            <a:spLocks noGrp="1"/>
          </p:cNvSpPr>
          <p:nvPr>
            <p:ph idx="1"/>
          </p:nvPr>
        </p:nvSpPr>
        <p:spPr/>
        <p:txBody>
          <a:bodyPr/>
          <a:lstStyle/>
          <a:p>
            <a:r>
              <a:rPr lang="en-US" dirty="0"/>
              <a:t>Some says it is a misnomer: </a:t>
            </a:r>
            <a:r>
              <a:rPr lang="en-US" dirty="0">
                <a:solidFill>
                  <a:srgbClr val="FFC000"/>
                </a:solidFill>
              </a:rPr>
              <a:t>not the best way </a:t>
            </a:r>
            <a:r>
              <a:rPr lang="en-US" dirty="0"/>
              <a:t>to make causal inferences.</a:t>
            </a:r>
          </a:p>
          <a:p>
            <a:r>
              <a:rPr lang="en-US" dirty="0"/>
              <a:t>You can infer causal relationships if:</a:t>
            </a:r>
          </a:p>
          <a:p>
            <a:pPr lvl="1"/>
            <a:r>
              <a:rPr lang="en-US" dirty="0"/>
              <a:t>A statistical correlation is found in the data</a:t>
            </a:r>
          </a:p>
          <a:p>
            <a:pPr lvl="1"/>
            <a:r>
              <a:rPr lang="en-US" dirty="0"/>
              <a:t>The direction of causal and effect is right</a:t>
            </a:r>
          </a:p>
          <a:p>
            <a:pPr lvl="1"/>
            <a:r>
              <a:rPr lang="en-US" dirty="0"/>
              <a:t>You can rule out other possible explanations</a:t>
            </a:r>
          </a:p>
          <a:p>
            <a:r>
              <a:rPr lang="en-US" dirty="0"/>
              <a:t>If private school children outperform their public school counterparts, what are other possible explanations?</a:t>
            </a:r>
          </a:p>
          <a:p>
            <a:endParaRPr lang="en-US" dirty="0"/>
          </a:p>
        </p:txBody>
      </p:sp>
    </p:spTree>
    <p:extLst>
      <p:ext uri="{BB962C8B-B14F-4D97-AF65-F5344CB8AC3E}">
        <p14:creationId xmlns:p14="http://schemas.microsoft.com/office/powerpoint/2010/main" val="28724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Observational approach</a:t>
            </a:r>
          </a:p>
        </p:txBody>
      </p:sp>
      <p:sp>
        <p:nvSpPr>
          <p:cNvPr id="3" name="Content Placeholder 2"/>
          <p:cNvSpPr>
            <a:spLocks noGrp="1"/>
          </p:cNvSpPr>
          <p:nvPr>
            <p:ph idx="1"/>
          </p:nvPr>
        </p:nvSpPr>
        <p:spPr>
          <a:xfrm>
            <a:off x="2971800" y="1905000"/>
            <a:ext cx="5943600" cy="4114800"/>
          </a:xfrm>
        </p:spPr>
        <p:txBody>
          <a:bodyPr/>
          <a:lstStyle/>
          <a:p>
            <a:r>
              <a:rPr lang="en-US" sz="2800" dirty="0"/>
              <a:t>Don’t take it literally; it doesn’t mean that the </a:t>
            </a:r>
            <a:r>
              <a:rPr lang="en-US" sz="2800"/>
              <a:t>researcher must observe </a:t>
            </a:r>
            <a:r>
              <a:rPr lang="en-US" sz="2800" dirty="0"/>
              <a:t>(look at) the subjects in the field.</a:t>
            </a:r>
          </a:p>
          <a:p>
            <a:r>
              <a:rPr lang="en-US" sz="2800" dirty="0"/>
              <a:t>Correlational</a:t>
            </a:r>
          </a:p>
          <a:p>
            <a:r>
              <a:rPr lang="en-US" sz="2800" dirty="0"/>
              <a:t>Example: What is the association between learner motivation and test performance?</a:t>
            </a:r>
          </a:p>
          <a:p>
            <a:r>
              <a:rPr lang="en-US" sz="2800" dirty="0"/>
              <a:t>Many things can go wrong!</a:t>
            </a:r>
          </a:p>
        </p:txBody>
      </p:sp>
      <p:pic>
        <p:nvPicPr>
          <p:cNvPr id="4" name="Picture 3"/>
          <p:cNvPicPr>
            <a:picLocks noChangeAspect="1"/>
          </p:cNvPicPr>
          <p:nvPr/>
        </p:nvPicPr>
        <p:blipFill>
          <a:blip r:embed="rId2"/>
          <a:stretch>
            <a:fillRect/>
          </a:stretch>
        </p:blipFill>
        <p:spPr>
          <a:xfrm>
            <a:off x="152400" y="1905000"/>
            <a:ext cx="2619048" cy="1971429"/>
          </a:xfrm>
          <a:prstGeom prst="rect">
            <a:avLst/>
          </a:prstGeom>
        </p:spPr>
      </p:pic>
    </p:spTree>
    <p:extLst>
      <p:ext uri="{BB962C8B-B14F-4D97-AF65-F5344CB8AC3E}">
        <p14:creationId xmlns:p14="http://schemas.microsoft.com/office/powerpoint/2010/main" val="1237495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Difference between Ex post facto and observational studies</a:t>
            </a:r>
          </a:p>
        </p:txBody>
      </p:sp>
      <p:sp>
        <p:nvSpPr>
          <p:cNvPr id="3" name="Content Placeholder 2"/>
          <p:cNvSpPr>
            <a:spLocks noGrp="1"/>
          </p:cNvSpPr>
          <p:nvPr>
            <p:ph idx="1"/>
          </p:nvPr>
        </p:nvSpPr>
        <p:spPr>
          <a:xfrm>
            <a:off x="4876800" y="4750827"/>
            <a:ext cx="4074886" cy="1752600"/>
          </a:xfrm>
        </p:spPr>
        <p:txBody>
          <a:bodyPr/>
          <a:lstStyle/>
          <a:p>
            <a:r>
              <a:rPr lang="en-US" dirty="0"/>
              <a:t>In Ex post facto we collect data after the event is over.</a:t>
            </a:r>
          </a:p>
        </p:txBody>
      </p:sp>
      <p:pic>
        <p:nvPicPr>
          <p:cNvPr id="1026" name="Picture 2" descr="http://www.imsorrytohear.com/blog/wp-content/uploads/2015/10/4556305551.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24000" y="4750827"/>
            <a:ext cx="3352800" cy="1749998"/>
          </a:xfrm>
          <a:prstGeom prst="rect">
            <a:avLst/>
          </a:prstGeom>
          <a:noFill/>
          <a:ln>
            <a:solidFill>
              <a:schemeClr val="bg2"/>
            </a:solidFill>
          </a:ln>
          <a:extLst>
            <a:ext uri="{909E8E84-426E-40DD-AFC4-6F175D3DCCD1}">
              <a14:hiddenFill xmlns:a14="http://schemas.microsoft.com/office/drawing/2010/main">
                <a:solidFill>
                  <a:srgbClr val="FFFFFF"/>
                </a:solidFill>
              </a14:hiddenFill>
            </a:ext>
          </a:extLst>
        </p:spPr>
      </p:pic>
      <p:pic>
        <p:nvPicPr>
          <p:cNvPr id="1028" name="Picture 4" descr="http://r.fod4.com/c=sq/s=w350,pd1/o=80/http:/p.fod4.com/p/media/3918cf4862/c=sq/s=w700/o=90/YNTIkr0gRpKP5lAnQvCm_ATT00001.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48400" y="2070733"/>
            <a:ext cx="2361960" cy="236196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bwMode="auto">
          <a:xfrm>
            <a:off x="1201057" y="1981200"/>
            <a:ext cx="49530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eaLnBrk="1" fontAlgn="base" hangingPunct="1">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dirty="0"/>
              <a:t>Both are non-experimental</a:t>
            </a:r>
            <a:endParaRPr lang="en-US" kern="0" dirty="0"/>
          </a:p>
          <a:p>
            <a:r>
              <a:rPr lang="en-US" kern="0" dirty="0"/>
              <a:t>In observational studies we collect data as the event is happening. </a:t>
            </a:r>
          </a:p>
        </p:txBody>
      </p:sp>
    </p:spTree>
    <p:extLst>
      <p:ext uri="{BB962C8B-B14F-4D97-AF65-F5344CB8AC3E}">
        <p14:creationId xmlns:p14="http://schemas.microsoft.com/office/powerpoint/2010/main" val="1574734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274638"/>
            <a:ext cx="8153400" cy="1143000"/>
          </a:xfrm>
        </p:spPr>
        <p:txBody>
          <a:bodyPr/>
          <a:lstStyle/>
          <a:p>
            <a:r>
              <a:rPr lang="en-US" altLang="en-US"/>
              <a:t>Correlation does not necessarily imply causation</a:t>
            </a:r>
          </a:p>
        </p:txBody>
      </p:sp>
      <p:sp>
        <p:nvSpPr>
          <p:cNvPr id="22531" name="Content Placeholder 2"/>
          <p:cNvSpPr>
            <a:spLocks noGrp="1"/>
          </p:cNvSpPr>
          <p:nvPr>
            <p:ph idx="1"/>
          </p:nvPr>
        </p:nvSpPr>
        <p:spPr>
          <a:xfrm>
            <a:off x="457200" y="1600200"/>
            <a:ext cx="4724400" cy="4724400"/>
          </a:xfrm>
        </p:spPr>
        <p:txBody>
          <a:bodyPr/>
          <a:lstStyle/>
          <a:p>
            <a:r>
              <a:rPr lang="en-US" altLang="en-US" dirty="0"/>
              <a:t>Many children who received vaccine suffer from autism. Vaccine causes autism (</a:t>
            </a:r>
            <a:r>
              <a:rPr lang="en-US" altLang="en-US"/>
              <a:t>sample size = 12)!</a:t>
            </a:r>
            <a:endParaRPr lang="en-US" altLang="en-US" dirty="0"/>
          </a:p>
          <a:p>
            <a:r>
              <a:rPr lang="en-US" altLang="en-US" dirty="0"/>
              <a:t>Christopher </a:t>
            </a:r>
            <a:r>
              <a:rPr lang="en-US" altLang="en-US" dirty="0" err="1"/>
              <a:t>Hitchen</a:t>
            </a:r>
            <a:r>
              <a:rPr lang="en-US" altLang="en-US" dirty="0"/>
              <a:t>: In history so much violence done by religious people. Religiosity inspired cruelty.     </a:t>
            </a:r>
          </a:p>
        </p:txBody>
      </p:sp>
      <p:pic>
        <p:nvPicPr>
          <p:cNvPr id="22532"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029200" y="16764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324600" y="41148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3890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b="1"/>
              <a:t>SAT and Expenditures</a:t>
            </a:r>
            <a:endParaRPr lang="en-US" altLang="en-US"/>
          </a:p>
        </p:txBody>
      </p:sp>
      <p:sp>
        <p:nvSpPr>
          <p:cNvPr id="37891" name="Content Placeholder 2"/>
          <p:cNvSpPr>
            <a:spLocks noGrp="1"/>
          </p:cNvSpPr>
          <p:nvPr>
            <p:ph idx="1"/>
          </p:nvPr>
        </p:nvSpPr>
        <p:spPr/>
        <p:txBody>
          <a:bodyPr/>
          <a:lstStyle/>
          <a:p>
            <a:r>
              <a:rPr lang="en-US" altLang="en-US" dirty="0"/>
              <a:t>The data published in the </a:t>
            </a:r>
            <a:r>
              <a:rPr lang="en-US" altLang="en-US" i="1" dirty="0"/>
              <a:t>Wall Street Journal </a:t>
            </a:r>
            <a:r>
              <a:rPr lang="en-US" altLang="en-US" dirty="0"/>
              <a:t>(June 22, 1995) shows the rank of each state's average SAT score and average expenditure on education. </a:t>
            </a:r>
          </a:p>
          <a:p>
            <a:r>
              <a:rPr lang="en-US" altLang="en-US" dirty="0"/>
              <a:t>The data "show" the more a state spends, the worse (on average) their SAT rank is. </a:t>
            </a:r>
          </a:p>
          <a:p>
            <a:r>
              <a:rPr lang="en-US" altLang="en-US" dirty="0"/>
              <a:t>Does this mean spending less on education will improve SAT rank? </a:t>
            </a:r>
          </a:p>
          <a:p>
            <a:endParaRPr lang="en-US" altLang="en-US" dirty="0"/>
          </a:p>
        </p:txBody>
      </p:sp>
    </p:spTree>
    <p:extLst>
      <p:ext uri="{BB962C8B-B14F-4D97-AF65-F5344CB8AC3E}">
        <p14:creationId xmlns:p14="http://schemas.microsoft.com/office/powerpoint/2010/main" val="3618685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762000" y="228600"/>
            <a:ext cx="7772400" cy="1143000"/>
          </a:xfrm>
        </p:spPr>
        <p:txBody>
          <a:bodyPr/>
          <a:lstStyle/>
          <a:p>
            <a:r>
              <a:rPr lang="en-US" altLang="en-US" b="1"/>
              <a:t>SAT and Expenditures</a:t>
            </a:r>
            <a:endParaRPr lang="en-US" altLang="en-US"/>
          </a:p>
        </p:txBody>
      </p:sp>
      <p:sp>
        <p:nvSpPr>
          <p:cNvPr id="38915" name="Content Placeholder 2"/>
          <p:cNvSpPr>
            <a:spLocks noGrp="1"/>
          </p:cNvSpPr>
          <p:nvPr>
            <p:ph idx="1"/>
          </p:nvPr>
        </p:nvSpPr>
        <p:spPr>
          <a:xfrm>
            <a:off x="1600200" y="1600200"/>
            <a:ext cx="7162800" cy="4495800"/>
          </a:xfrm>
        </p:spPr>
        <p:txBody>
          <a:bodyPr/>
          <a:lstStyle/>
          <a:p>
            <a:r>
              <a:rPr lang="en-US" altLang="en-US" dirty="0"/>
              <a:t>Problems with this analysis: </a:t>
            </a:r>
          </a:p>
          <a:p>
            <a:pPr lvl="1"/>
            <a:r>
              <a:rPr lang="en-US" altLang="en-US" dirty="0"/>
              <a:t>State level data may not be true within states. </a:t>
            </a:r>
          </a:p>
          <a:p>
            <a:pPr lvl="1"/>
            <a:r>
              <a:rPr lang="en-US" altLang="en-US" dirty="0"/>
              <a:t>Cost of living (and therefore expenditures) varies across the country. </a:t>
            </a:r>
          </a:p>
          <a:p>
            <a:pPr lvl="1"/>
            <a:r>
              <a:rPr lang="en-US" altLang="en-US" dirty="0"/>
              <a:t>Not everyone takes the SAT. </a:t>
            </a:r>
          </a:p>
          <a:p>
            <a:pPr lvl="1"/>
            <a:r>
              <a:rPr lang="en-US" altLang="en-US" dirty="0"/>
              <a:t>Infer from summary-level (state-level) data to individuals.</a:t>
            </a:r>
          </a:p>
        </p:txBody>
      </p:sp>
    </p:spTree>
    <p:extLst>
      <p:ext uri="{BB962C8B-B14F-4D97-AF65-F5344CB8AC3E}">
        <p14:creationId xmlns:p14="http://schemas.microsoft.com/office/powerpoint/2010/main" val="1741347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762000" y="228600"/>
            <a:ext cx="7772400" cy="1143000"/>
          </a:xfrm>
        </p:spPr>
        <p:txBody>
          <a:bodyPr/>
          <a:lstStyle/>
          <a:p>
            <a:r>
              <a:rPr lang="en-US" altLang="en-US" b="1"/>
              <a:t>SAT and Expenditures</a:t>
            </a:r>
            <a:endParaRPr lang="en-US" altLang="en-US"/>
          </a:p>
        </p:txBody>
      </p:sp>
      <p:sp>
        <p:nvSpPr>
          <p:cNvPr id="38915" name="Content Placeholder 2"/>
          <p:cNvSpPr>
            <a:spLocks noGrp="1"/>
          </p:cNvSpPr>
          <p:nvPr>
            <p:ph idx="1"/>
          </p:nvPr>
        </p:nvSpPr>
        <p:spPr>
          <a:xfrm>
            <a:off x="1600200" y="1371600"/>
            <a:ext cx="6934200" cy="4495800"/>
          </a:xfrm>
        </p:spPr>
        <p:txBody>
          <a:bodyPr/>
          <a:lstStyle/>
          <a:p>
            <a:r>
              <a:rPr lang="en-US" altLang="en-US" dirty="0"/>
              <a:t>National Assessment of Education Progress (NAEP)</a:t>
            </a:r>
          </a:p>
          <a:p>
            <a:pPr lvl="1"/>
            <a:r>
              <a:rPr lang="en-US" altLang="en-US" dirty="0"/>
              <a:t>It was designed to measure achievement. </a:t>
            </a:r>
          </a:p>
          <a:p>
            <a:pPr lvl="1"/>
            <a:r>
              <a:rPr lang="en-US" altLang="en-US" dirty="0"/>
              <a:t>It is taken by a representative sample.</a:t>
            </a:r>
          </a:p>
          <a:p>
            <a:r>
              <a:rPr lang="en-US" altLang="en-US" dirty="0"/>
              <a:t>On contrary to the data on the </a:t>
            </a:r>
            <a:r>
              <a:rPr lang="en-US" altLang="en-US" i="1" dirty="0"/>
              <a:t>Wall Street Journal</a:t>
            </a:r>
            <a:r>
              <a:rPr lang="en-US" altLang="en-US" dirty="0"/>
              <a:t>, there is a positive relationship between NAEP and expenditures. </a:t>
            </a:r>
          </a:p>
        </p:txBody>
      </p:sp>
    </p:spTree>
    <p:extLst>
      <p:ext uri="{BB962C8B-B14F-4D97-AF65-F5344CB8AC3E}">
        <p14:creationId xmlns:p14="http://schemas.microsoft.com/office/powerpoint/2010/main" val="4107493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Direction</a:t>
            </a:r>
          </a:p>
        </p:txBody>
      </p:sp>
      <p:sp>
        <p:nvSpPr>
          <p:cNvPr id="3" name="Content Placeholder 2"/>
          <p:cNvSpPr>
            <a:spLocks noGrp="1"/>
          </p:cNvSpPr>
          <p:nvPr>
            <p:ph idx="1"/>
          </p:nvPr>
        </p:nvSpPr>
        <p:spPr>
          <a:xfrm>
            <a:off x="1254125" y="1752600"/>
            <a:ext cx="6975475" cy="4343400"/>
          </a:xfrm>
        </p:spPr>
        <p:txBody>
          <a:bodyPr/>
          <a:lstStyle/>
          <a:p>
            <a:r>
              <a:rPr lang="en-US" sz="2800" dirty="0"/>
              <a:t>Some researchers hastily assign an event as the dependent variable (DV) and another one as the independent variable (IV). Later the data might seem to "confirm" this causal relationship.</a:t>
            </a:r>
          </a:p>
          <a:p>
            <a:r>
              <a:rPr lang="en-US" sz="2800" dirty="0"/>
              <a:t>Statistical data cannot tell you whether you have the right direction (X causes Y or Y causes X, or X </a:t>
            </a:r>
            <a:r>
              <a:rPr lang="en-US" sz="2800" dirty="0">
                <a:sym typeface="Wingdings"/>
              </a:rPr>
              <a:t>&lt;-&gt; Y).</a:t>
            </a:r>
          </a:p>
        </p:txBody>
      </p:sp>
    </p:spTree>
    <p:extLst>
      <p:ext uri="{BB962C8B-B14F-4D97-AF65-F5344CB8AC3E}">
        <p14:creationId xmlns:p14="http://schemas.microsoft.com/office/powerpoint/2010/main" val="1162959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Direction</a:t>
            </a:r>
          </a:p>
        </p:txBody>
      </p:sp>
      <p:sp>
        <p:nvSpPr>
          <p:cNvPr id="3" name="Content Placeholder 2"/>
          <p:cNvSpPr>
            <a:spLocks noGrp="1"/>
          </p:cNvSpPr>
          <p:nvPr>
            <p:ph idx="1"/>
          </p:nvPr>
        </p:nvSpPr>
        <p:spPr>
          <a:xfrm>
            <a:off x="1254125" y="1752600"/>
            <a:ext cx="4994275" cy="4343400"/>
          </a:xfrm>
        </p:spPr>
        <p:txBody>
          <a:bodyPr/>
          <a:lstStyle/>
          <a:p>
            <a:r>
              <a:rPr lang="en-US" sz="2800" dirty="0">
                <a:sym typeface="Wingdings"/>
              </a:rPr>
              <a:t>Married people are happier. Does marriage make people happy? Do happy people tend to get married?</a:t>
            </a:r>
            <a:endParaRPr lang="en-US" sz="28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1922540"/>
            <a:ext cx="2795588" cy="3970066"/>
          </a:xfrm>
          <a:prstGeom prst="rect">
            <a:avLst/>
          </a:prstGeom>
        </p:spPr>
      </p:pic>
    </p:spTree>
    <p:extLst>
      <p:ext uri="{BB962C8B-B14F-4D97-AF65-F5344CB8AC3E}">
        <p14:creationId xmlns:p14="http://schemas.microsoft.com/office/powerpoint/2010/main" val="448957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Direction</a:t>
            </a:r>
          </a:p>
        </p:txBody>
      </p:sp>
      <p:sp>
        <p:nvSpPr>
          <p:cNvPr id="3" name="Content Placeholder 2"/>
          <p:cNvSpPr>
            <a:spLocks noGrp="1"/>
          </p:cNvSpPr>
          <p:nvPr>
            <p:ph idx="1"/>
          </p:nvPr>
        </p:nvSpPr>
        <p:spPr/>
        <p:txBody>
          <a:bodyPr/>
          <a:lstStyle/>
          <a:p>
            <a:r>
              <a:rPr lang="en-US" dirty="0"/>
              <a:t>When the economy is improving, the crime rate drops significantly. </a:t>
            </a:r>
          </a:p>
          <a:p>
            <a:r>
              <a:rPr lang="en-US" dirty="0"/>
              <a:t>Explanation: more and more people are employed and earn a higher salary, they don't need to anything illegal to exhort money. </a:t>
            </a:r>
          </a:p>
        </p:txBody>
      </p:sp>
    </p:spTree>
    <p:extLst>
      <p:ext uri="{BB962C8B-B14F-4D97-AF65-F5344CB8AC3E}">
        <p14:creationId xmlns:p14="http://schemas.microsoft.com/office/powerpoint/2010/main" val="767630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Direction</a:t>
            </a:r>
          </a:p>
        </p:txBody>
      </p:sp>
      <p:sp>
        <p:nvSpPr>
          <p:cNvPr id="3" name="Content Placeholder 2"/>
          <p:cNvSpPr>
            <a:spLocks noGrp="1"/>
          </p:cNvSpPr>
          <p:nvPr>
            <p:ph idx="1"/>
          </p:nvPr>
        </p:nvSpPr>
        <p:spPr/>
        <p:txBody>
          <a:bodyPr/>
          <a:lstStyle/>
          <a:p>
            <a:r>
              <a:rPr lang="en-US" dirty="0"/>
              <a:t>Another explanation: We have a safer society as a result of a lower crime rate.</a:t>
            </a:r>
          </a:p>
          <a:p>
            <a:r>
              <a:rPr lang="en-US" dirty="0"/>
              <a:t>Investment pours in the market and thus boosting jobs and the economy. </a:t>
            </a:r>
          </a:p>
          <a:p>
            <a:r>
              <a:rPr lang="en-US" dirty="0"/>
              <a:t>The cause and effect relationship may be reversed or bi-directional.</a:t>
            </a:r>
          </a:p>
          <a:p>
            <a:r>
              <a:rPr lang="en-US" dirty="0"/>
              <a:t>Can you tell </a:t>
            </a:r>
            <a:r>
              <a:rPr lang="en-US"/>
              <a:t>me other examples?</a:t>
            </a:r>
            <a:endParaRPr lang="en-US" dirty="0"/>
          </a:p>
        </p:txBody>
      </p:sp>
    </p:spTree>
    <p:extLst>
      <p:ext uri="{BB962C8B-B14F-4D97-AF65-F5344CB8AC3E}">
        <p14:creationId xmlns:p14="http://schemas.microsoft.com/office/powerpoint/2010/main" val="1446516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eaLnBrk="1" hangingPunct="1"/>
            <a:r>
              <a:rPr lang="en-US" altLang="x-none" sz="3600" dirty="0"/>
              <a:t>Misinterpretation of correlation: </a:t>
            </a:r>
            <a:br>
              <a:rPr lang="en-US" altLang="x-none" sz="3600" dirty="0"/>
            </a:br>
            <a:r>
              <a:rPr lang="en-US" altLang="x-none" sz="3600" dirty="0"/>
              <a:t>Ecological fallacy</a:t>
            </a:r>
          </a:p>
        </p:txBody>
      </p:sp>
      <p:sp>
        <p:nvSpPr>
          <p:cNvPr id="23555" name="Content Placeholder 2"/>
          <p:cNvSpPr>
            <a:spLocks noGrp="1"/>
          </p:cNvSpPr>
          <p:nvPr>
            <p:ph idx="1"/>
          </p:nvPr>
        </p:nvSpPr>
        <p:spPr>
          <a:xfrm>
            <a:off x="457200" y="1600200"/>
            <a:ext cx="8229600" cy="1143000"/>
          </a:xfrm>
        </p:spPr>
        <p:txBody>
          <a:bodyPr/>
          <a:lstStyle/>
          <a:p>
            <a:pPr eaLnBrk="1" hangingPunct="1">
              <a:lnSpc>
                <a:spcPct val="80000"/>
              </a:lnSpc>
            </a:pPr>
            <a:r>
              <a:rPr lang="en-US" altLang="x-none" sz="2000" dirty="0"/>
              <a:t>This graph shows a negative relationship between GNI per capita and happiness scores i.e. the more money you earn, the less happiness you have.</a:t>
            </a:r>
          </a:p>
          <a:p>
            <a:pPr eaLnBrk="1" hangingPunct="1">
              <a:lnSpc>
                <a:spcPct val="80000"/>
              </a:lnSpc>
            </a:pPr>
            <a:r>
              <a:rPr lang="en-US" altLang="x-none" sz="2000" dirty="0"/>
              <a:t>Should I ask my boss to cut my salary?</a:t>
            </a:r>
          </a:p>
          <a:p>
            <a:pPr eaLnBrk="1" hangingPunct="1">
              <a:lnSpc>
                <a:spcPct val="80000"/>
              </a:lnSpc>
            </a:pPr>
            <a:endParaRPr lang="en-US" altLang="x-none" sz="2000" dirty="0"/>
          </a:p>
        </p:txBody>
      </p:sp>
      <p:pic>
        <p:nvPicPr>
          <p:cNvPr id="2355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48000" y="2819400"/>
            <a:ext cx="5151438" cy="3825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771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685800"/>
            <a:ext cx="8229600" cy="1676400"/>
          </a:xfrm>
        </p:spPr>
        <p:txBody>
          <a:bodyPr/>
          <a:lstStyle/>
          <a:p>
            <a:pPr eaLnBrk="1" hangingPunct="1">
              <a:lnSpc>
                <a:spcPct val="80000"/>
              </a:lnSpc>
            </a:pPr>
            <a:r>
              <a:rPr lang="en-US" altLang="x-none" sz="3000"/>
              <a:t>If I remove two outliers, the regression line is flat. i.e. whatever you earn, it has no impact on your happiness?</a:t>
            </a:r>
          </a:p>
          <a:p>
            <a:pPr eaLnBrk="1" hangingPunct="1">
              <a:lnSpc>
                <a:spcPct val="80000"/>
              </a:lnSpc>
            </a:pPr>
            <a:r>
              <a:rPr lang="en-US" altLang="x-none" sz="3000"/>
              <a:t>Should I sit here, enjoy my life, and do nothing?</a:t>
            </a:r>
          </a:p>
          <a:p>
            <a:pPr eaLnBrk="1" hangingPunct="1">
              <a:lnSpc>
                <a:spcPct val="80000"/>
              </a:lnSpc>
            </a:pPr>
            <a:endParaRPr lang="en-US" altLang="x-none" sz="3000"/>
          </a:p>
        </p:txBody>
      </p:sp>
      <p:pic>
        <p:nvPicPr>
          <p:cNvPr id="24579"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00400" y="2743200"/>
            <a:ext cx="5151438" cy="3825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875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Reverse the conclusion!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946400" y="1905000"/>
            <a:ext cx="4419600" cy="4535906"/>
          </a:xfrm>
        </p:spPr>
      </p:pic>
    </p:spTree>
    <p:extLst>
      <p:ext uri="{BB962C8B-B14F-4D97-AF65-F5344CB8AC3E}">
        <p14:creationId xmlns:p14="http://schemas.microsoft.com/office/powerpoint/2010/main" val="636848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research</a:t>
            </a:r>
          </a:p>
        </p:txBody>
      </p:sp>
      <p:sp>
        <p:nvSpPr>
          <p:cNvPr id="3" name="Content Placeholder 2"/>
          <p:cNvSpPr>
            <a:spLocks noGrp="1"/>
          </p:cNvSpPr>
          <p:nvPr>
            <p:ph idx="1"/>
          </p:nvPr>
        </p:nvSpPr>
        <p:spPr/>
        <p:txBody>
          <a:bodyPr/>
          <a:lstStyle/>
          <a:p>
            <a:r>
              <a:rPr lang="en-US" dirty="0"/>
              <a:t>Also known as descriptive research</a:t>
            </a:r>
          </a:p>
          <a:p>
            <a:r>
              <a:rPr lang="en-US" dirty="0"/>
              <a:t>Ask people about facts (e.g. age, how often do you do binge drinking?)</a:t>
            </a:r>
          </a:p>
          <a:p>
            <a:r>
              <a:rPr lang="en-US" dirty="0"/>
              <a:t>Ask people about opinions (e.g. Rate the following statement using a 5-point scale, where 1 is strong disagree and 5 </a:t>
            </a:r>
            <a:r>
              <a:rPr lang="en-US"/>
              <a:t>is strongly </a:t>
            </a:r>
            <a:r>
              <a:rPr lang="en-US" dirty="0"/>
              <a:t>agree: Professor Yu is a nice man)</a:t>
            </a:r>
          </a:p>
        </p:txBody>
      </p:sp>
    </p:spTree>
    <p:extLst>
      <p:ext uri="{BB962C8B-B14F-4D97-AF65-F5344CB8AC3E}">
        <p14:creationId xmlns:p14="http://schemas.microsoft.com/office/powerpoint/2010/main" val="4255353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can change behaviors</a:t>
            </a:r>
          </a:p>
        </p:txBody>
      </p:sp>
      <p:sp>
        <p:nvSpPr>
          <p:cNvPr id="3" name="Content Placeholder 2"/>
          <p:cNvSpPr>
            <a:spLocks noGrp="1"/>
          </p:cNvSpPr>
          <p:nvPr>
            <p:ph idx="1"/>
          </p:nvPr>
        </p:nvSpPr>
        <p:spPr>
          <a:xfrm>
            <a:off x="1143000" y="1828800"/>
            <a:ext cx="4953000" cy="4267200"/>
          </a:xfrm>
        </p:spPr>
        <p:txBody>
          <a:bodyPr/>
          <a:lstStyle/>
          <a:p>
            <a:r>
              <a:rPr lang="en-US" sz="2800" dirty="0"/>
              <a:t>Physics: Heisenberg principle</a:t>
            </a:r>
          </a:p>
          <a:p>
            <a:r>
              <a:rPr lang="en-US" sz="2800" dirty="0"/>
              <a:t>The measurement by the observer can change the event.  </a:t>
            </a:r>
          </a:p>
          <a:p>
            <a:r>
              <a:rPr lang="en-US" sz="2800" dirty="0"/>
              <a:t>Example: If you ask people whether they will vote one day before the election, they are more likely to vote!</a:t>
            </a:r>
          </a:p>
          <a:p>
            <a:r>
              <a:rPr lang="en-US" sz="2800" dirty="0" err="1"/>
              <a:t>Thaler</a:t>
            </a:r>
            <a:r>
              <a:rPr lang="en-US" sz="2800" dirty="0"/>
              <a:t>, R. (2008). Nudge. Yale University Press. Bellevue, WA </a:t>
            </a:r>
          </a:p>
        </p:txBody>
      </p:sp>
      <p:pic>
        <p:nvPicPr>
          <p:cNvPr id="1026" name="Picture 2" descr="Image resul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00800" y="1981200"/>
            <a:ext cx="2095500" cy="3324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807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Redundancy</a:t>
            </a:r>
          </a:p>
        </p:txBody>
      </p:sp>
      <p:sp>
        <p:nvSpPr>
          <p:cNvPr id="3" name="Content Placeholder 2"/>
          <p:cNvSpPr>
            <a:spLocks noGrp="1"/>
          </p:cNvSpPr>
          <p:nvPr>
            <p:ph idx="1"/>
          </p:nvPr>
        </p:nvSpPr>
        <p:spPr/>
        <p:txBody>
          <a:bodyPr/>
          <a:lstStyle/>
          <a:p>
            <a:r>
              <a:rPr lang="en-US" dirty="0"/>
              <a:t>Very long survey</a:t>
            </a:r>
          </a:p>
          <a:p>
            <a:r>
              <a:rPr lang="en-US" dirty="0"/>
              <a:t>People lost their patience and didn’t read the questions carefully.</a:t>
            </a:r>
          </a:p>
          <a:p>
            <a:r>
              <a:rPr lang="en-US" dirty="0"/>
              <a:t>“It is good to know…”</a:t>
            </a:r>
          </a:p>
          <a:p>
            <a:r>
              <a:rPr lang="en-US" dirty="0"/>
              <a:t>Three criteria of good research design</a:t>
            </a:r>
          </a:p>
          <a:p>
            <a:pPr lvl="1"/>
            <a:r>
              <a:rPr lang="en-US" dirty="0"/>
              <a:t>Completeness</a:t>
            </a:r>
          </a:p>
          <a:p>
            <a:pPr lvl="1"/>
            <a:r>
              <a:rPr lang="en-US" dirty="0">
                <a:solidFill>
                  <a:srgbClr val="FFC000"/>
                </a:solidFill>
              </a:rPr>
              <a:t>Efficiency</a:t>
            </a:r>
          </a:p>
          <a:p>
            <a:pPr lvl="1"/>
            <a:r>
              <a:rPr lang="en-US" dirty="0"/>
              <a:t>Insight</a:t>
            </a:r>
          </a:p>
        </p:txBody>
      </p:sp>
    </p:spTree>
    <p:extLst>
      <p:ext uri="{BB962C8B-B14F-4D97-AF65-F5344CB8AC3E}">
        <p14:creationId xmlns:p14="http://schemas.microsoft.com/office/powerpoint/2010/main" val="3072905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7343" y="304800"/>
            <a:ext cx="7772400" cy="1143000"/>
          </a:xfrm>
        </p:spPr>
        <p:txBody>
          <a:bodyPr/>
          <a:lstStyle/>
          <a:p>
            <a:r>
              <a:rPr lang="en-US" dirty="0"/>
              <a:t>Less is more!</a:t>
            </a:r>
          </a:p>
        </p:txBody>
      </p:sp>
      <p:sp>
        <p:nvSpPr>
          <p:cNvPr id="3" name="Content Placeholder 2"/>
          <p:cNvSpPr>
            <a:spLocks noGrp="1"/>
          </p:cNvSpPr>
          <p:nvPr>
            <p:ph idx="1"/>
          </p:nvPr>
        </p:nvSpPr>
        <p:spPr>
          <a:xfrm>
            <a:off x="1248229" y="1447800"/>
            <a:ext cx="7772400" cy="4114800"/>
          </a:xfrm>
        </p:spPr>
        <p:txBody>
          <a:bodyPr/>
          <a:lstStyle/>
          <a:p>
            <a:r>
              <a:rPr lang="en-US" dirty="0"/>
              <a:t>A five-item survey: DUREL</a:t>
            </a:r>
          </a:p>
        </p:txBody>
      </p:sp>
      <p:pic>
        <p:nvPicPr>
          <p:cNvPr id="4" name="Picture 3"/>
          <p:cNvPicPr>
            <a:picLocks noChangeAspect="1"/>
          </p:cNvPicPr>
          <p:nvPr/>
        </p:nvPicPr>
        <p:blipFill>
          <a:blip r:embed="rId2"/>
          <a:stretch>
            <a:fillRect/>
          </a:stretch>
        </p:blipFill>
        <p:spPr>
          <a:xfrm>
            <a:off x="1066800" y="2133599"/>
            <a:ext cx="7162800" cy="4364831"/>
          </a:xfrm>
          <a:prstGeom prst="rect">
            <a:avLst/>
          </a:prstGeom>
        </p:spPr>
      </p:pic>
    </p:spTree>
    <p:extLst>
      <p:ext uri="{BB962C8B-B14F-4D97-AF65-F5344CB8AC3E}">
        <p14:creationId xmlns:p14="http://schemas.microsoft.com/office/powerpoint/2010/main" val="2173608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br>
              <a:rPr lang="en-US" dirty="0"/>
            </a:br>
            <a:r>
              <a:rPr lang="en-US" dirty="0"/>
              <a:t>Double-barreled question</a:t>
            </a:r>
          </a:p>
        </p:txBody>
      </p:sp>
      <p:sp>
        <p:nvSpPr>
          <p:cNvPr id="3" name="Content Placeholder 2"/>
          <p:cNvSpPr>
            <a:spLocks noGrp="1"/>
          </p:cNvSpPr>
          <p:nvPr>
            <p:ph idx="1"/>
          </p:nvPr>
        </p:nvSpPr>
        <p:spPr/>
        <p:txBody>
          <a:bodyPr/>
          <a:lstStyle/>
          <a:p>
            <a:r>
              <a:rPr lang="en-US" dirty="0"/>
              <a:t>"Do you agree that low enrollment in Program X is due to lack of interest among current users?"</a:t>
            </a:r>
          </a:p>
          <a:p>
            <a:r>
              <a:rPr lang="en-US" dirty="0"/>
              <a:t>If the user replies, "agree," it could mean:</a:t>
            </a:r>
          </a:p>
          <a:p>
            <a:pPr lvl="1"/>
            <a:r>
              <a:rPr lang="en-US" dirty="0"/>
              <a:t>I agree that the enrollment is low</a:t>
            </a:r>
          </a:p>
          <a:p>
            <a:pPr lvl="1"/>
            <a:r>
              <a:rPr lang="en-US" dirty="0"/>
              <a:t>I agree that people are not interested in it.</a:t>
            </a:r>
          </a:p>
          <a:p>
            <a:pPr lvl="1"/>
            <a:r>
              <a:rPr lang="en-US" dirty="0"/>
              <a:t>I agree that low enrollment is caused by lack of interest.</a:t>
            </a:r>
          </a:p>
          <a:p>
            <a:endParaRPr lang="en-US" dirty="0"/>
          </a:p>
        </p:txBody>
      </p:sp>
    </p:spTree>
    <p:extLst>
      <p:ext uri="{BB962C8B-B14F-4D97-AF65-F5344CB8AC3E}">
        <p14:creationId xmlns:p14="http://schemas.microsoft.com/office/powerpoint/2010/main" val="2126563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823200" cy="1143000"/>
          </a:xfrm>
        </p:spPr>
        <p:txBody>
          <a:bodyPr/>
          <a:lstStyle/>
          <a:p>
            <a:r>
              <a:rPr lang="en-US" dirty="0"/>
              <a:t>Double-barreled question</a:t>
            </a:r>
          </a:p>
        </p:txBody>
      </p:sp>
      <p:sp>
        <p:nvSpPr>
          <p:cNvPr id="3" name="Content Placeholder 2"/>
          <p:cNvSpPr>
            <a:spLocks noGrp="1"/>
          </p:cNvSpPr>
          <p:nvPr>
            <p:ph idx="1"/>
          </p:nvPr>
        </p:nvSpPr>
        <p:spPr>
          <a:xfrm>
            <a:off x="1219200" y="1752600"/>
            <a:ext cx="7315200" cy="4114800"/>
          </a:xfrm>
        </p:spPr>
        <p:txBody>
          <a:bodyPr/>
          <a:lstStyle/>
          <a:p>
            <a:r>
              <a:rPr lang="en-US" sz="2800" dirty="0"/>
              <a:t>I am so afraid of computers I avoid using them (Options: 5-point scale, Strong agree </a:t>
            </a:r>
            <a:r>
              <a:rPr lang="mr-IN" sz="2800" dirty="0"/>
              <a:t>–</a:t>
            </a:r>
            <a:r>
              <a:rPr lang="en-US" sz="2800" dirty="0"/>
              <a:t> Strong disagree)</a:t>
            </a:r>
          </a:p>
          <a:p>
            <a:r>
              <a:rPr lang="en-US" sz="2800" dirty="0"/>
              <a:t>Source: Earlier version of Computer anxiety test</a:t>
            </a:r>
          </a:p>
          <a:p>
            <a:r>
              <a:rPr lang="en-US" sz="2800" dirty="0"/>
              <a:t>Can you see a problem?</a:t>
            </a:r>
          </a:p>
          <a:p>
            <a:r>
              <a:rPr lang="en-US" sz="2800" dirty="0"/>
              <a:t>A better version: I try to avoid using computers whenever possible.</a:t>
            </a:r>
          </a:p>
          <a:p>
            <a:r>
              <a:rPr lang="en-US" sz="2800" dirty="0">
                <a:hlinkClick r:id="rId2"/>
              </a:rPr>
              <a:t>http://www.psych.uncc.edu/pagoolka/ComputerAnxiety.html</a:t>
            </a:r>
            <a:r>
              <a:rPr lang="en-US" sz="2800" dirty="0"/>
              <a:t> </a:t>
            </a:r>
          </a:p>
        </p:txBody>
      </p:sp>
    </p:spTree>
    <p:extLst>
      <p:ext uri="{BB962C8B-B14F-4D97-AF65-F5344CB8AC3E}">
        <p14:creationId xmlns:p14="http://schemas.microsoft.com/office/powerpoint/2010/main" val="1596557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0" y="609600"/>
            <a:ext cx="4622800" cy="1143000"/>
          </a:xfrm>
        </p:spPr>
        <p:txBody>
          <a:bodyPr/>
          <a:lstStyle/>
          <a:p>
            <a:r>
              <a:rPr lang="en-US" dirty="0"/>
              <a:t>Double-barreled question</a:t>
            </a:r>
          </a:p>
        </p:txBody>
      </p:sp>
      <p:sp>
        <p:nvSpPr>
          <p:cNvPr id="3" name="Content Placeholder 2"/>
          <p:cNvSpPr>
            <a:spLocks noGrp="1"/>
          </p:cNvSpPr>
          <p:nvPr>
            <p:ph idx="1"/>
          </p:nvPr>
        </p:nvSpPr>
        <p:spPr>
          <a:xfrm>
            <a:off x="4800600" y="2257044"/>
            <a:ext cx="3962400" cy="4114800"/>
          </a:xfrm>
        </p:spPr>
        <p:txBody>
          <a:bodyPr/>
          <a:lstStyle/>
          <a:p>
            <a:r>
              <a:rPr lang="en-US"/>
              <a:t>Source: New Americans Museum, San Diego</a:t>
            </a:r>
          </a:p>
          <a:p>
            <a:r>
              <a:rPr lang="en-US" dirty="0"/>
              <a:t>Can you see a problem in these questions? What should be done?</a:t>
            </a:r>
          </a:p>
          <a:p>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4725" y="685800"/>
            <a:ext cx="4040313" cy="5334000"/>
          </a:xfrm>
          <a:prstGeom prst="rect">
            <a:avLst/>
          </a:prstGeom>
        </p:spPr>
      </p:pic>
    </p:spTree>
    <p:extLst>
      <p:ext uri="{BB962C8B-B14F-4D97-AF65-F5344CB8AC3E}">
        <p14:creationId xmlns:p14="http://schemas.microsoft.com/office/powerpoint/2010/main" val="1827218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problem: What is “3”?</a:t>
            </a:r>
          </a:p>
        </p:txBody>
      </p:sp>
      <p:sp>
        <p:nvSpPr>
          <p:cNvPr id="3" name="Content Placeholder 2"/>
          <p:cNvSpPr>
            <a:spLocks noGrp="1"/>
          </p:cNvSpPr>
          <p:nvPr>
            <p:ph idx="1"/>
          </p:nvPr>
        </p:nvSpPr>
        <p:spPr/>
        <p:txBody>
          <a:bodyPr/>
          <a:lstStyle/>
          <a:p>
            <a:r>
              <a:rPr lang="en-US" dirty="0"/>
              <a:t>Do you agree that </a:t>
            </a:r>
            <a:r>
              <a:rPr lang="en-US" dirty="0" err="1"/>
              <a:t>Trumpcare</a:t>
            </a:r>
            <a:r>
              <a:rPr lang="en-US" dirty="0"/>
              <a:t> is a good policy? Rate this statement using a 5-point Likert scale:</a:t>
            </a:r>
          </a:p>
          <a:p>
            <a:pPr lvl="1"/>
            <a:r>
              <a:rPr lang="en-US" dirty="0"/>
              <a:t>1=strong disagree   </a:t>
            </a:r>
          </a:p>
          <a:p>
            <a:pPr lvl="1"/>
            <a:r>
              <a:rPr lang="en-US" dirty="0"/>
              <a:t>2=disagree   </a:t>
            </a:r>
          </a:p>
          <a:p>
            <a:pPr lvl="1"/>
            <a:r>
              <a:rPr lang="en-US" dirty="0">
                <a:solidFill>
                  <a:srgbClr val="FFC000"/>
                </a:solidFill>
              </a:rPr>
              <a:t>3=neutral (neither agree nor disagree) </a:t>
            </a:r>
            <a:r>
              <a:rPr lang="en-US" dirty="0"/>
              <a:t>  </a:t>
            </a:r>
          </a:p>
          <a:p>
            <a:pPr lvl="1"/>
            <a:r>
              <a:rPr lang="en-US" dirty="0"/>
              <a:t>4=agree  </a:t>
            </a:r>
          </a:p>
          <a:p>
            <a:pPr lvl="1"/>
            <a:r>
              <a:rPr lang="en-US" dirty="0"/>
              <a:t>5=strongly agree</a:t>
            </a:r>
          </a:p>
        </p:txBody>
      </p:sp>
    </p:spTree>
    <p:extLst>
      <p:ext uri="{BB962C8B-B14F-4D97-AF65-F5344CB8AC3E}">
        <p14:creationId xmlns:p14="http://schemas.microsoft.com/office/powerpoint/2010/main" val="589768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problem: What is “3”?</a:t>
            </a:r>
          </a:p>
        </p:txBody>
      </p:sp>
      <p:sp>
        <p:nvSpPr>
          <p:cNvPr id="3" name="Content Placeholder 2"/>
          <p:cNvSpPr>
            <a:spLocks noGrp="1"/>
          </p:cNvSpPr>
          <p:nvPr>
            <p:ph idx="1"/>
          </p:nvPr>
        </p:nvSpPr>
        <p:spPr/>
        <p:txBody>
          <a:bodyPr/>
          <a:lstStyle/>
          <a:p>
            <a:r>
              <a:rPr lang="en-US" dirty="0"/>
              <a:t>Peter, Paul, and Mary chose "3".</a:t>
            </a:r>
          </a:p>
          <a:p>
            <a:r>
              <a:rPr lang="en-US" dirty="0"/>
              <a:t>Peter's position: "I am not sure. There are both pros and cons in this policy."</a:t>
            </a:r>
          </a:p>
          <a:p>
            <a:r>
              <a:rPr lang="en-US" dirty="0"/>
              <a:t>Paul's position: "I already have my own insurance. I don't care."</a:t>
            </a:r>
          </a:p>
          <a:p>
            <a:r>
              <a:rPr lang="en-US" dirty="0"/>
              <a:t>Mary's position: "I am a new immigrant. I don't know what </a:t>
            </a:r>
            <a:r>
              <a:rPr lang="en-US" dirty="0" err="1"/>
              <a:t>TrumpCare</a:t>
            </a:r>
            <a:r>
              <a:rPr lang="en-US" dirty="0"/>
              <a:t> is. No idea!"</a:t>
            </a:r>
          </a:p>
        </p:txBody>
      </p:sp>
    </p:spTree>
    <p:extLst>
      <p:ext uri="{BB962C8B-B14F-4D97-AF65-F5344CB8AC3E}">
        <p14:creationId xmlns:p14="http://schemas.microsoft.com/office/powerpoint/2010/main" val="1609627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125" y="228600"/>
            <a:ext cx="7772400" cy="1143000"/>
          </a:xfrm>
        </p:spPr>
        <p:txBody>
          <a:bodyPr/>
          <a:lstStyle/>
          <a:p>
            <a:r>
              <a:rPr lang="en-US" dirty="0"/>
              <a:t>What is ”3”?</a:t>
            </a:r>
          </a:p>
        </p:txBody>
      </p:sp>
      <p:sp>
        <p:nvSpPr>
          <p:cNvPr id="3" name="Content Placeholder 2"/>
          <p:cNvSpPr>
            <a:spLocks noGrp="1"/>
          </p:cNvSpPr>
          <p:nvPr>
            <p:ph idx="1"/>
          </p:nvPr>
        </p:nvSpPr>
        <p:spPr>
          <a:xfrm>
            <a:off x="1066800" y="1371600"/>
            <a:ext cx="7772401" cy="4953000"/>
          </a:xfrm>
        </p:spPr>
        <p:txBody>
          <a:bodyPr/>
          <a:lstStyle/>
          <a:p>
            <a:r>
              <a:rPr lang="en-US" dirty="0"/>
              <a:t>Should we assign the same value (3) to all these "neutral" answers? If not, please explain.</a:t>
            </a:r>
          </a:p>
          <a:p>
            <a:r>
              <a:rPr lang="en-US" dirty="0"/>
              <a:t>To rectify the situation, today many surveys use a 4-point scale: No neutrality! You are either with us or against us! Is it a good solution? Why or why not?</a:t>
            </a:r>
          </a:p>
          <a:p>
            <a:r>
              <a:rPr lang="en-US" dirty="0"/>
              <a:t>Form a small group to discuss this question: What other solutions would you recommend?</a:t>
            </a:r>
          </a:p>
        </p:txBody>
      </p:sp>
    </p:spTree>
    <p:extLst>
      <p:ext uri="{BB962C8B-B14F-4D97-AF65-F5344CB8AC3E}">
        <p14:creationId xmlns:p14="http://schemas.microsoft.com/office/powerpoint/2010/main" val="1161420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“0”?</a:t>
            </a:r>
            <a:endParaRPr lang="en-US" dirty="0"/>
          </a:p>
        </p:txBody>
      </p:sp>
      <p:sp>
        <p:nvSpPr>
          <p:cNvPr id="3" name="Content Placeholder 2"/>
          <p:cNvSpPr>
            <a:spLocks noGrp="1"/>
          </p:cNvSpPr>
          <p:nvPr>
            <p:ph idx="1"/>
          </p:nvPr>
        </p:nvSpPr>
        <p:spPr/>
        <p:txBody>
          <a:bodyPr/>
          <a:lstStyle/>
          <a:p>
            <a:r>
              <a:rPr lang="en-US" dirty="0" smtClean="0"/>
              <a:t>Some researchers treat no answer as “0”. What is the problem?</a:t>
            </a:r>
          </a:p>
          <a:p>
            <a:r>
              <a:rPr lang="en-US" dirty="0" smtClean="0"/>
              <a:t>If you asked me to rate the movie “Avengers” on a 5-point scale and I told you I never watched this movie, would you put a zero into the data file?</a:t>
            </a:r>
          </a:p>
          <a:p>
            <a:r>
              <a:rPr lang="en-US" dirty="0" smtClean="0"/>
              <a:t>It should be missing (uncounted), otherwise it will drag down the average!</a:t>
            </a:r>
            <a:endParaRPr lang="en-US" dirty="0"/>
          </a:p>
        </p:txBody>
      </p:sp>
    </p:spTree>
    <p:extLst>
      <p:ext uri="{BB962C8B-B14F-4D97-AF65-F5344CB8AC3E}">
        <p14:creationId xmlns:p14="http://schemas.microsoft.com/office/powerpoint/2010/main" val="71131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Online Survey</a:t>
            </a:r>
          </a:p>
        </p:txBody>
      </p:sp>
      <p:sp>
        <p:nvSpPr>
          <p:cNvPr id="3" name="Content Placeholder 2"/>
          <p:cNvSpPr>
            <a:spLocks noGrp="1"/>
          </p:cNvSpPr>
          <p:nvPr>
            <p:ph idx="1"/>
          </p:nvPr>
        </p:nvSpPr>
        <p:spPr/>
        <p:txBody>
          <a:bodyPr/>
          <a:lstStyle/>
          <a:p>
            <a:pPr lvl="0"/>
            <a:r>
              <a:rPr lang="en-US" b="1" dirty="0"/>
              <a:t>Lower error rate</a:t>
            </a:r>
            <a:r>
              <a:rPr lang="en-US" dirty="0"/>
              <a:t>: If you collect data using papers, you need to enter the data into the database later. Needless to say, there would be errors during the data entry process. On the other hand, an online survey directly captures the data and the error rate is virtually zero.</a:t>
            </a:r>
          </a:p>
        </p:txBody>
      </p:sp>
    </p:spTree>
    <p:extLst>
      <p:ext uri="{BB962C8B-B14F-4D97-AF65-F5344CB8AC3E}">
        <p14:creationId xmlns:p14="http://schemas.microsoft.com/office/powerpoint/2010/main" val="1519022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Online Survey</a:t>
            </a:r>
          </a:p>
        </p:txBody>
      </p:sp>
      <p:sp>
        <p:nvSpPr>
          <p:cNvPr id="3" name="Content Placeholder 2"/>
          <p:cNvSpPr>
            <a:spLocks noGrp="1"/>
          </p:cNvSpPr>
          <p:nvPr>
            <p:ph idx="1"/>
          </p:nvPr>
        </p:nvSpPr>
        <p:spPr/>
        <p:txBody>
          <a:bodyPr/>
          <a:lstStyle/>
          <a:p>
            <a:r>
              <a:rPr lang="en-US" b="1" dirty="0"/>
              <a:t>Lower cost</a:t>
            </a:r>
            <a:r>
              <a:rPr lang="en-US" dirty="0"/>
              <a:t>: If you collect data using papers, you need to print hard copies and then mail them to your potential participants. Because the printing and mailing fees are high, you must be very selective in sampling. However, if you use the online approach, you can reach a larger accessible population. The survey will be sent with recycled electronics.</a:t>
            </a:r>
          </a:p>
          <a:p>
            <a:pPr lvl="0"/>
            <a:endParaRPr lang="en-US" dirty="0"/>
          </a:p>
        </p:txBody>
      </p:sp>
    </p:spTree>
    <p:extLst>
      <p:ext uri="{BB962C8B-B14F-4D97-AF65-F5344CB8AC3E}">
        <p14:creationId xmlns:p14="http://schemas.microsoft.com/office/powerpoint/2010/main" val="920419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3622" y="304800"/>
            <a:ext cx="7772400" cy="1143000"/>
          </a:xfrm>
        </p:spPr>
        <p:txBody>
          <a:bodyPr/>
          <a:lstStyle/>
          <a:p>
            <a:r>
              <a:rPr lang="en-US" dirty="0"/>
              <a:t>Advantages of Online Survey</a:t>
            </a:r>
          </a:p>
        </p:txBody>
      </p:sp>
      <p:sp>
        <p:nvSpPr>
          <p:cNvPr id="3" name="Content Placeholder 2"/>
          <p:cNvSpPr>
            <a:spLocks noGrp="1"/>
          </p:cNvSpPr>
          <p:nvPr>
            <p:ph idx="1"/>
          </p:nvPr>
        </p:nvSpPr>
        <p:spPr>
          <a:xfrm>
            <a:off x="1254125" y="1447800"/>
            <a:ext cx="7772400" cy="4648200"/>
          </a:xfrm>
        </p:spPr>
        <p:txBody>
          <a:bodyPr/>
          <a:lstStyle/>
          <a:p>
            <a:r>
              <a:rPr lang="en-US" b="1" dirty="0"/>
              <a:t>More freedom</a:t>
            </a:r>
            <a:r>
              <a:rPr lang="en-US" dirty="0"/>
              <a:t>: Some survey engines allow you to make a question compulsory, randomize the question order or/and the option order. Prior research shows that </a:t>
            </a:r>
            <a:r>
              <a:rPr lang="en-US" dirty="0">
                <a:solidFill>
                  <a:srgbClr val="FFC000"/>
                </a:solidFill>
              </a:rPr>
              <a:t>item order</a:t>
            </a:r>
            <a:r>
              <a:rPr lang="en-US" dirty="0"/>
              <a:t> would affect the participants’ responses (</a:t>
            </a:r>
            <a:r>
              <a:rPr lang="en-US" dirty="0">
                <a:solidFill>
                  <a:srgbClr val="FFC000"/>
                </a:solidFill>
              </a:rPr>
              <a:t>carry-over effect</a:t>
            </a:r>
            <a:r>
              <a:rPr lang="en-US" dirty="0"/>
              <a:t>). Randomizing item order can rectify this situation. You can also do this in hard copies but it is tedious to create many versions of the same survey.</a:t>
            </a:r>
          </a:p>
        </p:txBody>
      </p:sp>
    </p:spTree>
    <p:extLst>
      <p:ext uri="{BB962C8B-B14F-4D97-AF65-F5344CB8AC3E}">
        <p14:creationId xmlns:p14="http://schemas.microsoft.com/office/powerpoint/2010/main" val="1157793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Survey Monkey</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85800" y="1981200"/>
            <a:ext cx="7934603" cy="4419600"/>
          </a:xfrm>
        </p:spPr>
      </p:pic>
    </p:spTree>
    <p:extLst>
      <p:ext uri="{BB962C8B-B14F-4D97-AF65-F5344CB8AC3E}">
        <p14:creationId xmlns:p14="http://schemas.microsoft.com/office/powerpoint/2010/main" val="6845668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3622" y="304800"/>
            <a:ext cx="7772400" cy="1143000"/>
          </a:xfrm>
        </p:spPr>
        <p:txBody>
          <a:bodyPr/>
          <a:lstStyle/>
          <a:p>
            <a:r>
              <a:rPr lang="en-US" dirty="0"/>
              <a:t>Advantages of Online Survey</a:t>
            </a:r>
          </a:p>
        </p:txBody>
      </p:sp>
      <p:sp>
        <p:nvSpPr>
          <p:cNvPr id="3" name="Content Placeholder 2"/>
          <p:cNvSpPr>
            <a:spLocks noGrp="1"/>
          </p:cNvSpPr>
          <p:nvPr>
            <p:ph idx="1"/>
          </p:nvPr>
        </p:nvSpPr>
        <p:spPr>
          <a:xfrm>
            <a:off x="1254125" y="1447800"/>
            <a:ext cx="7772400" cy="4648200"/>
          </a:xfrm>
        </p:spPr>
        <p:txBody>
          <a:bodyPr/>
          <a:lstStyle/>
          <a:p>
            <a:r>
              <a:rPr lang="en-US" b="1" dirty="0"/>
              <a:t>More freedom</a:t>
            </a:r>
            <a:r>
              <a:rPr lang="en-US" dirty="0"/>
              <a:t>: In addition, you can use </a:t>
            </a:r>
            <a:r>
              <a:rPr lang="en-US" dirty="0">
                <a:solidFill>
                  <a:srgbClr val="FFC000"/>
                </a:solidFill>
              </a:rPr>
              <a:t>skip logics </a:t>
            </a:r>
            <a:r>
              <a:rPr lang="en-US" dirty="0"/>
              <a:t>in most online survey engines. It is more difficult to do so in a hard copy e.g.</a:t>
            </a:r>
          </a:p>
          <a:p>
            <a:r>
              <a:rPr lang="en-US" dirty="0"/>
              <a:t>If yes, go to Page 6; if no, go to Page 7.</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56656" y="3657600"/>
            <a:ext cx="8161986" cy="2971800"/>
          </a:xfrm>
          <a:prstGeom prst="rect">
            <a:avLst/>
          </a:prstGeom>
        </p:spPr>
      </p:pic>
    </p:spTree>
    <p:extLst>
      <p:ext uri="{BB962C8B-B14F-4D97-AF65-F5344CB8AC3E}">
        <p14:creationId xmlns:p14="http://schemas.microsoft.com/office/powerpoint/2010/main" val="1444713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6583" y="381000"/>
            <a:ext cx="7772400" cy="1143000"/>
          </a:xfrm>
        </p:spPr>
        <p:txBody>
          <a:bodyPr/>
          <a:lstStyle/>
          <a:p>
            <a:r>
              <a:rPr lang="en-US" dirty="0"/>
              <a:t>Advantages of Online Survey</a:t>
            </a:r>
          </a:p>
        </p:txBody>
      </p:sp>
      <p:sp>
        <p:nvSpPr>
          <p:cNvPr id="3" name="Content Placeholder 2"/>
          <p:cNvSpPr>
            <a:spLocks noGrp="1"/>
          </p:cNvSpPr>
          <p:nvPr>
            <p:ph idx="1"/>
          </p:nvPr>
        </p:nvSpPr>
        <p:spPr>
          <a:xfrm>
            <a:off x="990600" y="1524000"/>
            <a:ext cx="8035925" cy="4572000"/>
          </a:xfrm>
        </p:spPr>
        <p:txBody>
          <a:bodyPr/>
          <a:lstStyle/>
          <a:p>
            <a:pPr lvl="0"/>
            <a:r>
              <a:rPr lang="en-US" b="1" dirty="0"/>
              <a:t>Higher response rate</a:t>
            </a:r>
            <a:r>
              <a:rPr lang="en-US" dirty="0"/>
              <a:t>: People tend to respond to an online survey because it is easy. But if you ask the potential participant to mail back the survey, most people are unwilling to cooperate.</a:t>
            </a:r>
          </a:p>
          <a:p>
            <a:pPr lvl="0"/>
            <a:r>
              <a:rPr lang="en-US" b="1" dirty="0"/>
              <a:t>Higher completion rate</a:t>
            </a:r>
            <a:r>
              <a:rPr lang="en-US" dirty="0"/>
              <a:t>: Some survey engines show the progress bar at the bottom. People tend to complete the survey if they can see how much longer it will take to finish. </a:t>
            </a:r>
          </a:p>
          <a:p>
            <a:endParaRPr lang="en-US" dirty="0"/>
          </a:p>
        </p:txBody>
      </p:sp>
    </p:spTree>
    <p:extLst>
      <p:ext uri="{BB962C8B-B14F-4D97-AF65-F5344CB8AC3E}">
        <p14:creationId xmlns:p14="http://schemas.microsoft.com/office/powerpoint/2010/main" val="18579001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Progress bar</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58925" y="1793193"/>
            <a:ext cx="7162800" cy="4490813"/>
          </a:xfrm>
          <a:prstGeom prst="rect">
            <a:avLst/>
          </a:prstGeom>
        </p:spPr>
      </p:pic>
    </p:spTree>
    <p:extLst>
      <p:ext uri="{BB962C8B-B14F-4D97-AF65-F5344CB8AC3E}">
        <p14:creationId xmlns:p14="http://schemas.microsoft.com/office/powerpoint/2010/main" val="1315442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6583" y="381000"/>
            <a:ext cx="7772400" cy="1143000"/>
          </a:xfrm>
        </p:spPr>
        <p:txBody>
          <a:bodyPr/>
          <a:lstStyle/>
          <a:p>
            <a:r>
              <a:rPr lang="en-US" dirty="0"/>
              <a:t>Advantages of Online Survey</a:t>
            </a:r>
          </a:p>
        </p:txBody>
      </p:sp>
      <p:sp>
        <p:nvSpPr>
          <p:cNvPr id="3" name="Content Placeholder 2"/>
          <p:cNvSpPr>
            <a:spLocks noGrp="1"/>
          </p:cNvSpPr>
          <p:nvPr>
            <p:ph idx="1"/>
          </p:nvPr>
        </p:nvSpPr>
        <p:spPr>
          <a:xfrm>
            <a:off x="990600" y="1524000"/>
            <a:ext cx="8035925" cy="4572000"/>
          </a:xfrm>
        </p:spPr>
        <p:txBody>
          <a:bodyPr/>
          <a:lstStyle/>
          <a:p>
            <a:pPr lvl="0"/>
            <a:r>
              <a:rPr lang="en-US" b="1" dirty="0"/>
              <a:t>Less intrusive</a:t>
            </a:r>
            <a:r>
              <a:rPr lang="en-US" dirty="0"/>
              <a:t>: Unlike a phone survey, you can do an online survey anywhere anytime.</a:t>
            </a:r>
          </a:p>
          <a:p>
            <a:pPr lvl="0"/>
            <a:r>
              <a:rPr lang="en-US" b="1" dirty="0"/>
              <a:t>More flexibility in sampling</a:t>
            </a:r>
            <a:r>
              <a:rPr lang="en-US" dirty="0"/>
              <a:t>: You can use Amazon </a:t>
            </a:r>
            <a:r>
              <a:rPr lang="en-US" dirty="0" err="1"/>
              <a:t>Mturk</a:t>
            </a:r>
            <a:r>
              <a:rPr lang="en-US" dirty="0"/>
              <a:t> to recruit participants from all over the world. The sample will be more diverse and the sample size will be larger.</a:t>
            </a:r>
          </a:p>
          <a:p>
            <a:endParaRPr lang="en-US" dirty="0"/>
          </a:p>
        </p:txBody>
      </p:sp>
    </p:spTree>
    <p:extLst>
      <p:ext uri="{BB962C8B-B14F-4D97-AF65-F5344CB8AC3E}">
        <p14:creationId xmlns:p14="http://schemas.microsoft.com/office/powerpoint/2010/main" val="2963885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Mturk</a:t>
            </a:r>
            <a:endParaRPr lang="en-US" dirty="0"/>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57200" y="1905000"/>
            <a:ext cx="8458200" cy="4823366"/>
          </a:xfrm>
        </p:spPr>
      </p:pic>
    </p:spTree>
    <p:extLst>
      <p:ext uri="{BB962C8B-B14F-4D97-AF65-F5344CB8AC3E}">
        <p14:creationId xmlns:p14="http://schemas.microsoft.com/office/powerpoint/2010/main" val="1388353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study</a:t>
            </a:r>
          </a:p>
        </p:txBody>
      </p:sp>
      <p:sp>
        <p:nvSpPr>
          <p:cNvPr id="3" name="Content Placeholder 2"/>
          <p:cNvSpPr>
            <a:spLocks noGrp="1"/>
          </p:cNvSpPr>
          <p:nvPr>
            <p:ph idx="1"/>
          </p:nvPr>
        </p:nvSpPr>
        <p:spPr/>
        <p:txBody>
          <a:bodyPr/>
          <a:lstStyle/>
          <a:p>
            <a:r>
              <a:rPr lang="en-GB" dirty="0"/>
              <a:t>The purpose of a pilot study is to identify any additional problems with the wording of survey items, and to check the online user interface. Data collected during the pilot should </a:t>
            </a:r>
            <a:r>
              <a:rPr lang="en-GB" dirty="0">
                <a:solidFill>
                  <a:srgbClr val="FFC000"/>
                </a:solidFill>
              </a:rPr>
              <a:t>not</a:t>
            </a:r>
            <a:r>
              <a:rPr lang="en-GB" dirty="0"/>
              <a:t> be used in the actual data analysis. Based on the pilot study, the surveys can be refined in the following ways:</a:t>
            </a:r>
            <a:r>
              <a:rPr lang="en-US" dirty="0"/>
              <a:t> </a:t>
            </a:r>
          </a:p>
        </p:txBody>
      </p:sp>
    </p:spTree>
    <p:extLst>
      <p:ext uri="{BB962C8B-B14F-4D97-AF65-F5344CB8AC3E}">
        <p14:creationId xmlns:p14="http://schemas.microsoft.com/office/powerpoint/2010/main" val="16540886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study</a:t>
            </a:r>
          </a:p>
        </p:txBody>
      </p:sp>
      <p:sp>
        <p:nvSpPr>
          <p:cNvPr id="3" name="Content Placeholder 2"/>
          <p:cNvSpPr>
            <a:spLocks noGrp="1"/>
          </p:cNvSpPr>
          <p:nvPr>
            <p:ph idx="1"/>
          </p:nvPr>
        </p:nvSpPr>
        <p:spPr/>
        <p:txBody>
          <a:bodyPr/>
          <a:lstStyle/>
          <a:p>
            <a:pPr lvl="0"/>
            <a:r>
              <a:rPr lang="en-GB" b="1" dirty="0"/>
              <a:t>Testing clarity of wording</a:t>
            </a:r>
            <a:r>
              <a:rPr lang="en-GB" dirty="0"/>
              <a:t>: If any item causes confusion, the item will be reworded and retested.</a:t>
            </a:r>
            <a:endParaRPr lang="en-US" dirty="0"/>
          </a:p>
          <a:p>
            <a:pPr lvl="0"/>
            <a:r>
              <a:rPr lang="en-GB" b="1" dirty="0"/>
              <a:t>Testing user-interface</a:t>
            </a:r>
            <a:r>
              <a:rPr lang="en-GB" dirty="0"/>
              <a:t>: If any object (e.g. icon, button, menu…etc.) on the webpage causes inconvenience or confusion, the researcher should redesign the interface and retest the revised version.</a:t>
            </a:r>
            <a:endParaRPr lang="en-US" dirty="0"/>
          </a:p>
        </p:txBody>
      </p:sp>
    </p:spTree>
    <p:extLst>
      <p:ext uri="{BB962C8B-B14F-4D97-AF65-F5344CB8AC3E}">
        <p14:creationId xmlns:p14="http://schemas.microsoft.com/office/powerpoint/2010/main" val="1091457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study</a:t>
            </a:r>
          </a:p>
        </p:txBody>
      </p:sp>
      <p:sp>
        <p:nvSpPr>
          <p:cNvPr id="3" name="Content Placeholder 2"/>
          <p:cNvSpPr>
            <a:spLocks noGrp="1"/>
          </p:cNvSpPr>
          <p:nvPr>
            <p:ph idx="1"/>
          </p:nvPr>
        </p:nvSpPr>
        <p:spPr/>
        <p:txBody>
          <a:bodyPr/>
          <a:lstStyle/>
          <a:p>
            <a:pPr lvl="0"/>
            <a:r>
              <a:rPr lang="en-GB" b="1" dirty="0"/>
              <a:t>Timing</a:t>
            </a:r>
            <a:r>
              <a:rPr lang="en-GB" dirty="0"/>
              <a:t>: Each survey is not supposed to take more than 30 minutes. If, on average, the pilot testers spend more than 30 minutes, the research team might consider shortening the survey.</a:t>
            </a:r>
            <a:endParaRPr lang="en-US" dirty="0"/>
          </a:p>
          <a:p>
            <a:pPr lvl="0"/>
            <a:r>
              <a:rPr lang="en-GB" b="1" dirty="0"/>
              <a:t>Assessing whether the research protocol is realistic and functioning</a:t>
            </a:r>
            <a:r>
              <a:rPr lang="en-GB" dirty="0"/>
              <a:t>: If the protocol has any issues, the research team will revise it and retest the new version.</a:t>
            </a:r>
            <a:endParaRPr lang="en-US" dirty="0"/>
          </a:p>
          <a:p>
            <a:pPr lvl="0"/>
            <a:endParaRPr lang="en-US" dirty="0"/>
          </a:p>
        </p:txBody>
      </p:sp>
    </p:spTree>
    <p:extLst>
      <p:ext uri="{BB962C8B-B14F-4D97-AF65-F5344CB8AC3E}">
        <p14:creationId xmlns:p14="http://schemas.microsoft.com/office/powerpoint/2010/main" val="3268563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study</a:t>
            </a:r>
          </a:p>
        </p:txBody>
      </p:sp>
      <p:sp>
        <p:nvSpPr>
          <p:cNvPr id="3" name="Content Placeholder 2"/>
          <p:cNvSpPr>
            <a:spLocks noGrp="1"/>
          </p:cNvSpPr>
          <p:nvPr>
            <p:ph idx="1"/>
          </p:nvPr>
        </p:nvSpPr>
        <p:spPr/>
        <p:txBody>
          <a:bodyPr/>
          <a:lstStyle/>
          <a:p>
            <a:pPr lvl="0"/>
            <a:r>
              <a:rPr lang="en-GB" b="1" dirty="0"/>
              <a:t>Identifying logistical problems that might occur in the process</a:t>
            </a:r>
            <a:r>
              <a:rPr lang="en-GB" dirty="0"/>
              <a:t>: Potential logistic problems include lack of access to computers or the Internet, incompatibility between the survey engine (e.g. </a:t>
            </a:r>
            <a:r>
              <a:rPr lang="en-GB" dirty="0" err="1"/>
              <a:t>SurveyMonkey</a:t>
            </a:r>
            <a:r>
              <a:rPr lang="en-GB" dirty="0"/>
              <a:t>) and certain platforms, etc. If any issues are discovered, the research team will find ways to resolve them. </a:t>
            </a:r>
            <a:endParaRPr lang="en-US" dirty="0"/>
          </a:p>
        </p:txBody>
      </p:sp>
    </p:spTree>
    <p:extLst>
      <p:ext uri="{BB962C8B-B14F-4D97-AF65-F5344CB8AC3E}">
        <p14:creationId xmlns:p14="http://schemas.microsoft.com/office/powerpoint/2010/main" val="2108499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study</a:t>
            </a:r>
          </a:p>
        </p:txBody>
      </p:sp>
      <p:sp>
        <p:nvSpPr>
          <p:cNvPr id="3" name="Content Placeholder 2"/>
          <p:cNvSpPr>
            <a:spLocks noGrp="1"/>
          </p:cNvSpPr>
          <p:nvPr>
            <p:ph idx="1"/>
          </p:nvPr>
        </p:nvSpPr>
        <p:spPr/>
        <p:txBody>
          <a:bodyPr/>
          <a:lstStyle/>
          <a:p>
            <a:pPr lvl="0"/>
            <a:r>
              <a:rPr lang="en-GB" b="1" dirty="0"/>
              <a:t>Refining survey items and options</a:t>
            </a:r>
            <a:r>
              <a:rPr lang="en-GB" dirty="0"/>
              <a:t>: Most survey items provide the participants with forced options only. Based on the responses to the open-ended questions, the research team might modify the survey items, such as including new options and even creating new items.</a:t>
            </a:r>
            <a:endParaRPr lang="en-US" dirty="0"/>
          </a:p>
          <a:p>
            <a:pPr lvl="0"/>
            <a:endParaRPr lang="en-US" dirty="0"/>
          </a:p>
        </p:txBody>
      </p:sp>
    </p:spTree>
    <p:extLst>
      <p:ext uri="{BB962C8B-B14F-4D97-AF65-F5344CB8AC3E}">
        <p14:creationId xmlns:p14="http://schemas.microsoft.com/office/powerpoint/2010/main" val="407108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125" y="304800"/>
            <a:ext cx="7772400" cy="1143000"/>
          </a:xfrm>
        </p:spPr>
        <p:txBody>
          <a:bodyPr/>
          <a:lstStyle/>
          <a:p>
            <a:r>
              <a:rPr lang="en-US" dirty="0"/>
              <a:t>Achilles’s heel</a:t>
            </a:r>
          </a:p>
        </p:txBody>
      </p:sp>
      <p:sp>
        <p:nvSpPr>
          <p:cNvPr id="3" name="Content Placeholder 2"/>
          <p:cNvSpPr>
            <a:spLocks noGrp="1"/>
          </p:cNvSpPr>
          <p:nvPr>
            <p:ph idx="1"/>
          </p:nvPr>
        </p:nvSpPr>
        <p:spPr>
          <a:xfrm>
            <a:off x="1254125" y="1600200"/>
            <a:ext cx="7772400" cy="4495800"/>
          </a:xfrm>
        </p:spPr>
        <p:txBody>
          <a:bodyPr/>
          <a:lstStyle/>
          <a:p>
            <a:r>
              <a:rPr lang="en-US" dirty="0"/>
              <a:t>Reliability of self-report data</a:t>
            </a:r>
          </a:p>
          <a:p>
            <a:r>
              <a:rPr lang="en-US" dirty="0"/>
              <a:t>Will the subjects tell you the truth?</a:t>
            </a:r>
          </a:p>
          <a:p>
            <a:r>
              <a:rPr lang="en-US" dirty="0"/>
              <a:t>Opinion polls indicated that more than 40 percent of Americans attend church every week. However, church attendance records showed that the actual attendance was fewer than 22 percent. </a:t>
            </a:r>
          </a:p>
          <a:p>
            <a:r>
              <a:rPr lang="en-US" dirty="0">
                <a:hlinkClick r:id="rId2"/>
              </a:rPr>
              <a:t>http://www.creative-wisdom.com/teaching/WBI/memory.shtml</a:t>
            </a:r>
            <a:endParaRPr lang="en-US" dirty="0"/>
          </a:p>
          <a:p>
            <a:endParaRPr lang="en-US" dirty="0"/>
          </a:p>
        </p:txBody>
      </p:sp>
    </p:spTree>
    <p:extLst>
      <p:ext uri="{BB962C8B-B14F-4D97-AF65-F5344CB8AC3E}">
        <p14:creationId xmlns:p14="http://schemas.microsoft.com/office/powerpoint/2010/main" val="396500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838200"/>
            <a:ext cx="7772400" cy="381000"/>
          </a:xfrm>
        </p:spPr>
        <p:txBody>
          <a:bodyPr>
            <a:normAutofit fontScale="90000"/>
          </a:bodyPr>
          <a:lstStyle/>
          <a:p>
            <a:r>
              <a:rPr lang="en-US" dirty="0">
                <a:ea typeface="ＭＳ Ｐゴシック" charset="-128"/>
              </a:rPr>
              <a:t>The seven sins of memory </a:t>
            </a:r>
            <a:r>
              <a:rPr lang="en-US" dirty="0" smtClean="0">
                <a:ea typeface="ＭＳ Ｐゴシック" charset="-128"/>
              </a:rPr>
              <a:t/>
            </a:r>
            <a:br>
              <a:rPr lang="en-US" dirty="0" smtClean="0">
                <a:ea typeface="ＭＳ Ｐゴシック" charset="-128"/>
              </a:rPr>
            </a:br>
            <a:r>
              <a:rPr lang="en-US" dirty="0" smtClean="0">
                <a:ea typeface="ＭＳ Ｐゴシック" charset="-128"/>
              </a:rPr>
              <a:t>(</a:t>
            </a:r>
            <a:r>
              <a:rPr lang="en-US" dirty="0" err="1" smtClean="0">
                <a:ea typeface="ＭＳ Ｐゴシック" charset="-128"/>
              </a:rPr>
              <a:t>Schacter</a:t>
            </a:r>
            <a:r>
              <a:rPr lang="en-US" dirty="0" smtClean="0">
                <a:ea typeface="ＭＳ Ｐゴシック" charset="-128"/>
              </a:rPr>
              <a:t>, 1999</a:t>
            </a:r>
            <a:r>
              <a:rPr lang="en-US" dirty="0">
                <a:ea typeface="ＭＳ Ｐゴシック" charset="-128"/>
              </a:rPr>
              <a:t>)</a:t>
            </a:r>
          </a:p>
        </p:txBody>
      </p:sp>
      <p:sp>
        <p:nvSpPr>
          <p:cNvPr id="41987" name="Rectangle 3"/>
          <p:cNvSpPr>
            <a:spLocks noGrp="1" noChangeArrowheads="1"/>
          </p:cNvSpPr>
          <p:nvPr>
            <p:ph idx="1"/>
          </p:nvPr>
        </p:nvSpPr>
        <p:spPr>
          <a:xfrm>
            <a:off x="685800" y="1905000"/>
            <a:ext cx="7772400" cy="4419600"/>
          </a:xfrm>
        </p:spPr>
        <p:txBody>
          <a:bodyPr>
            <a:normAutofit fontScale="92500" lnSpcReduction="20000"/>
          </a:bodyPr>
          <a:lstStyle/>
          <a:p>
            <a:endParaRPr lang="en-US" b="1" dirty="0" smtClean="0"/>
          </a:p>
          <a:p>
            <a:r>
              <a:rPr lang="en-US" b="1" dirty="0" smtClean="0"/>
              <a:t>Transience</a:t>
            </a:r>
            <a:r>
              <a:rPr lang="en-US" b="1" dirty="0"/>
              <a:t>:</a:t>
            </a:r>
            <a:r>
              <a:rPr lang="en-US" dirty="0"/>
              <a:t> Decreasing accessibility of information over </a:t>
            </a:r>
            <a:r>
              <a:rPr lang="en-US" dirty="0" smtClean="0"/>
              <a:t>time</a:t>
            </a:r>
            <a:r>
              <a:rPr lang="en-US" dirty="0"/>
              <a:t> </a:t>
            </a:r>
            <a:r>
              <a:rPr lang="en-US" dirty="0" smtClean="0"/>
              <a:t>e.g. forgot what happened a year ago.</a:t>
            </a:r>
            <a:endParaRPr lang="en-US" dirty="0"/>
          </a:p>
          <a:p>
            <a:r>
              <a:rPr lang="en-US" b="1" dirty="0"/>
              <a:t>Absent-mindedness: </a:t>
            </a:r>
            <a:r>
              <a:rPr lang="en-US" dirty="0"/>
              <a:t>Inattentive or shallow processing that contributes to weak </a:t>
            </a:r>
            <a:r>
              <a:rPr lang="en-US" dirty="0" smtClean="0"/>
              <a:t>memories e.g. forgot where I put </a:t>
            </a:r>
            <a:r>
              <a:rPr lang="en-US" dirty="0" smtClean="0"/>
              <a:t>my car key</a:t>
            </a:r>
            <a:endParaRPr lang="en-US" dirty="0"/>
          </a:p>
          <a:p>
            <a:r>
              <a:rPr lang="en-US" b="1" dirty="0"/>
              <a:t>Blocking:</a:t>
            </a:r>
            <a:r>
              <a:rPr lang="en-US" dirty="0"/>
              <a:t> The temporary inaccessibility of information that is stored in </a:t>
            </a:r>
            <a:r>
              <a:rPr lang="en-US" dirty="0" smtClean="0"/>
              <a:t>memory</a:t>
            </a:r>
            <a:r>
              <a:rPr lang="en-US" dirty="0"/>
              <a:t> </a:t>
            </a:r>
            <a:r>
              <a:rPr lang="en-US" dirty="0" smtClean="0"/>
              <a:t>e.g. looks familiar, but forgot the </a:t>
            </a:r>
            <a:r>
              <a:rPr lang="en-US" dirty="0" smtClean="0"/>
              <a:t>exact information.</a:t>
            </a:r>
            <a:endParaRPr lang="en-US" dirty="0">
              <a:ea typeface="ＭＳ Ｐゴシック" charset="-128"/>
            </a:endParaRPr>
          </a:p>
          <a:p>
            <a:pPr eaLnBrk="1" hangingPunct="1">
              <a:spcBef>
                <a:spcPct val="30000"/>
              </a:spcBef>
              <a:buFontTx/>
              <a:buNone/>
            </a:pPr>
            <a:endParaRPr lang="en-US" dirty="0">
              <a:ea typeface="ＭＳ Ｐゴシック" charset="-128"/>
            </a:endParaRPr>
          </a:p>
          <a:p>
            <a:pPr lvl="1" eaLnBrk="1" hangingPunct="1">
              <a:spcBef>
                <a:spcPct val="30000"/>
              </a:spcBef>
            </a:pPr>
            <a:endParaRPr lang="en-US" dirty="0">
              <a:ea typeface="ＭＳ Ｐゴシック" charset="-128"/>
            </a:endParaRPr>
          </a:p>
        </p:txBody>
      </p:sp>
    </p:spTree>
    <p:extLst>
      <p:ext uri="{BB962C8B-B14F-4D97-AF65-F5344CB8AC3E}">
        <p14:creationId xmlns:p14="http://schemas.microsoft.com/office/powerpoint/2010/main" val="42466812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838200"/>
            <a:ext cx="7772400" cy="381000"/>
          </a:xfrm>
        </p:spPr>
        <p:txBody>
          <a:bodyPr>
            <a:normAutofit fontScale="90000"/>
          </a:bodyPr>
          <a:lstStyle/>
          <a:p>
            <a:r>
              <a:rPr lang="en-US" dirty="0">
                <a:ea typeface="ＭＳ Ｐゴシック" charset="-128"/>
              </a:rPr>
              <a:t>The seven sins of memory </a:t>
            </a:r>
            <a:r>
              <a:rPr lang="en-US" dirty="0" smtClean="0">
                <a:ea typeface="ＭＳ Ｐゴシック" charset="-128"/>
              </a:rPr>
              <a:t/>
            </a:r>
            <a:br>
              <a:rPr lang="en-US" dirty="0" smtClean="0">
                <a:ea typeface="ＭＳ Ｐゴシック" charset="-128"/>
              </a:rPr>
            </a:br>
            <a:r>
              <a:rPr lang="en-US" dirty="0" smtClean="0">
                <a:ea typeface="ＭＳ Ｐゴシック" charset="-128"/>
              </a:rPr>
              <a:t>(</a:t>
            </a:r>
            <a:r>
              <a:rPr lang="en-US" dirty="0" err="1" smtClean="0">
                <a:ea typeface="ＭＳ Ｐゴシック" charset="-128"/>
              </a:rPr>
              <a:t>Schacter</a:t>
            </a:r>
            <a:r>
              <a:rPr lang="en-US" dirty="0" smtClean="0">
                <a:ea typeface="ＭＳ Ｐゴシック" charset="-128"/>
              </a:rPr>
              <a:t>, 1999</a:t>
            </a:r>
            <a:r>
              <a:rPr lang="en-US" dirty="0">
                <a:ea typeface="ＭＳ Ｐゴシック" charset="-128"/>
              </a:rPr>
              <a:t>)</a:t>
            </a:r>
          </a:p>
        </p:txBody>
      </p:sp>
      <p:sp>
        <p:nvSpPr>
          <p:cNvPr id="41987" name="Rectangle 3"/>
          <p:cNvSpPr>
            <a:spLocks noGrp="1" noChangeArrowheads="1"/>
          </p:cNvSpPr>
          <p:nvPr>
            <p:ph idx="1"/>
          </p:nvPr>
        </p:nvSpPr>
        <p:spPr>
          <a:xfrm>
            <a:off x="685800" y="1905000"/>
            <a:ext cx="7772400" cy="4419600"/>
          </a:xfrm>
        </p:spPr>
        <p:txBody>
          <a:bodyPr>
            <a:normAutofit fontScale="85000" lnSpcReduction="20000"/>
          </a:bodyPr>
          <a:lstStyle/>
          <a:p>
            <a:r>
              <a:rPr lang="en-US" b="1" dirty="0" smtClean="0"/>
              <a:t>Misattribution</a:t>
            </a:r>
            <a:r>
              <a:rPr lang="en-US" dirty="0"/>
              <a:t> Attributing a recollection or idea to the wrong </a:t>
            </a:r>
            <a:r>
              <a:rPr lang="en-US" dirty="0" smtClean="0"/>
              <a:t>source e.g. mixing up people or events</a:t>
            </a:r>
            <a:endParaRPr lang="en-US" dirty="0"/>
          </a:p>
          <a:p>
            <a:r>
              <a:rPr lang="en-US" b="1" dirty="0"/>
              <a:t>Suggestibility: </a:t>
            </a:r>
            <a:r>
              <a:rPr lang="en-US" dirty="0"/>
              <a:t>Memories that are implanted as a result of leading questions or </a:t>
            </a:r>
            <a:r>
              <a:rPr lang="en-US" dirty="0" smtClean="0"/>
              <a:t>expectations e.g. sexual abuse in childhood</a:t>
            </a:r>
            <a:endParaRPr lang="en-US" dirty="0"/>
          </a:p>
          <a:p>
            <a:r>
              <a:rPr lang="en-US" b="1" dirty="0"/>
              <a:t>Bias: </a:t>
            </a:r>
            <a:r>
              <a:rPr lang="en-US" dirty="0"/>
              <a:t>Retrospective distortions and unconscious influences that are related to current knowledge and </a:t>
            </a:r>
            <a:r>
              <a:rPr lang="en-US" dirty="0" smtClean="0"/>
              <a:t>beliefs e.g. divorcee reinterpreted his/her marriage</a:t>
            </a:r>
            <a:endParaRPr lang="en-US" dirty="0"/>
          </a:p>
          <a:p>
            <a:r>
              <a:rPr lang="en-US" b="1" dirty="0"/>
              <a:t>Persistence: </a:t>
            </a:r>
            <a:r>
              <a:rPr lang="en-US" dirty="0"/>
              <a:t>Pathological remembrances-information or events that we cannot forget, even though we wish we </a:t>
            </a:r>
            <a:r>
              <a:rPr lang="en-US" dirty="0" smtClean="0"/>
              <a:t>could e.g. experience in a war zone</a:t>
            </a:r>
            <a:endParaRPr lang="en-US" dirty="0"/>
          </a:p>
          <a:p>
            <a:pPr marL="329184" lvl="1" indent="0">
              <a:spcBef>
                <a:spcPct val="30000"/>
              </a:spcBef>
              <a:buNone/>
            </a:pPr>
            <a:endParaRPr lang="en-US" dirty="0">
              <a:ea typeface="ＭＳ Ｐゴシック" charset="-128"/>
            </a:endParaRPr>
          </a:p>
          <a:p>
            <a:pPr eaLnBrk="1" hangingPunct="1">
              <a:spcBef>
                <a:spcPct val="30000"/>
              </a:spcBef>
              <a:buFontTx/>
              <a:buNone/>
            </a:pPr>
            <a:endParaRPr lang="en-US" dirty="0">
              <a:ea typeface="ＭＳ Ｐゴシック" charset="-128"/>
            </a:endParaRPr>
          </a:p>
          <a:p>
            <a:pPr lvl="1" eaLnBrk="1" hangingPunct="1">
              <a:spcBef>
                <a:spcPct val="30000"/>
              </a:spcBef>
            </a:pPr>
            <a:endParaRPr lang="en-US" dirty="0">
              <a:ea typeface="ＭＳ Ｐゴシック" charset="-128"/>
            </a:endParaRPr>
          </a:p>
        </p:txBody>
      </p:sp>
    </p:spTree>
    <p:extLst>
      <p:ext uri="{BB962C8B-B14F-4D97-AF65-F5344CB8AC3E}">
        <p14:creationId xmlns:p14="http://schemas.microsoft.com/office/powerpoint/2010/main" val="4172069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more sin: </a:t>
            </a:r>
            <a:br>
              <a:rPr lang="en-US" dirty="0" smtClean="0"/>
            </a:br>
            <a:r>
              <a:rPr lang="en-US" dirty="0" smtClean="0"/>
              <a:t>Desirability of outcome</a:t>
            </a:r>
            <a:endParaRPr lang="en-US" dirty="0"/>
          </a:p>
        </p:txBody>
      </p:sp>
      <p:sp>
        <p:nvSpPr>
          <p:cNvPr id="3" name="Content Placeholder 2"/>
          <p:cNvSpPr>
            <a:spLocks noGrp="1"/>
          </p:cNvSpPr>
          <p:nvPr>
            <p:ph idx="1"/>
          </p:nvPr>
        </p:nvSpPr>
        <p:spPr>
          <a:xfrm>
            <a:off x="551280" y="2209800"/>
            <a:ext cx="5257800" cy="3951337"/>
          </a:xfrm>
        </p:spPr>
        <p:txBody>
          <a:bodyPr>
            <a:normAutofit fontScale="77500" lnSpcReduction="20000"/>
          </a:bodyPr>
          <a:lstStyle/>
          <a:p>
            <a:r>
              <a:rPr lang="en-US" dirty="0" err="1" smtClean="0"/>
              <a:t>Aschengrau</a:t>
            </a:r>
            <a:r>
              <a:rPr lang="en-US" dirty="0" smtClean="0"/>
              <a:t> </a:t>
            </a:r>
            <a:r>
              <a:rPr lang="en-US" dirty="0"/>
              <a:t>&amp; </a:t>
            </a:r>
            <a:r>
              <a:rPr lang="en-US" dirty="0" err="1"/>
              <a:t>Seage</a:t>
            </a:r>
            <a:r>
              <a:rPr lang="en-US" dirty="0"/>
              <a:t> </a:t>
            </a:r>
            <a:r>
              <a:rPr lang="en-US" dirty="0" smtClean="0"/>
              <a:t>III (2008</a:t>
            </a:r>
            <a:r>
              <a:rPr lang="en-US" dirty="0"/>
              <a:t>)</a:t>
            </a:r>
            <a:endParaRPr lang="en-US" dirty="0" smtClean="0"/>
          </a:p>
          <a:p>
            <a:r>
              <a:rPr lang="en-US" dirty="0" smtClean="0"/>
              <a:t>The </a:t>
            </a:r>
            <a:r>
              <a:rPr lang="en-US" dirty="0"/>
              <a:t>reliability of our memory is tied to the desirability of the </a:t>
            </a:r>
            <a:r>
              <a:rPr lang="en-US" dirty="0" smtClean="0"/>
              <a:t>outcome.</a:t>
            </a:r>
          </a:p>
          <a:p>
            <a:r>
              <a:rPr lang="en-US" dirty="0" smtClean="0"/>
              <a:t>When </a:t>
            </a:r>
            <a:r>
              <a:rPr lang="en-US" dirty="0"/>
              <a:t>a medical researcher tries to collect </a:t>
            </a:r>
            <a:r>
              <a:rPr lang="en-US" dirty="0" smtClean="0"/>
              <a:t>data </a:t>
            </a:r>
            <a:r>
              <a:rPr lang="en-US" dirty="0"/>
              <a:t>from mothers whose babies are healthy and mothers whose kids are malformed, the data from the latter is usually more accurate than that of the </a:t>
            </a:r>
            <a:r>
              <a:rPr lang="en-US" dirty="0" smtClean="0"/>
              <a:t>former.</a:t>
            </a:r>
          </a:p>
          <a:p>
            <a:r>
              <a:rPr lang="en-US" dirty="0" smtClean="0"/>
              <a:t>Why?</a:t>
            </a:r>
            <a:endParaRPr lang="en-US" dirty="0"/>
          </a:p>
        </p:txBody>
      </p:sp>
      <p:pic>
        <p:nvPicPr>
          <p:cNvPr id="1026" name="Picture 2" descr="Image result for healthy mother and healthy baby"/>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19800" y="2286000"/>
            <a:ext cx="2743200" cy="326960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4375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more sin: </a:t>
            </a:r>
            <a:br>
              <a:rPr lang="en-US" dirty="0" smtClean="0"/>
            </a:br>
            <a:r>
              <a:rPr lang="en-US" dirty="0" smtClean="0"/>
              <a:t>Desirability </a:t>
            </a:r>
            <a:r>
              <a:rPr lang="en-US" dirty="0"/>
              <a:t>of outcome</a:t>
            </a:r>
          </a:p>
        </p:txBody>
      </p:sp>
      <p:sp>
        <p:nvSpPr>
          <p:cNvPr id="3" name="Content Placeholder 2"/>
          <p:cNvSpPr>
            <a:spLocks noGrp="1"/>
          </p:cNvSpPr>
          <p:nvPr>
            <p:ph idx="1"/>
          </p:nvPr>
        </p:nvSpPr>
        <p:spPr>
          <a:xfrm>
            <a:off x="551280" y="2209800"/>
            <a:ext cx="5620920" cy="3951337"/>
          </a:xfrm>
        </p:spPr>
        <p:txBody>
          <a:bodyPr/>
          <a:lstStyle/>
          <a:p>
            <a:r>
              <a:rPr lang="en-US" sz="2400" dirty="0" smtClean="0"/>
              <a:t>The outcome of the latter is not desirable.</a:t>
            </a:r>
          </a:p>
          <a:p>
            <a:r>
              <a:rPr lang="en-US" sz="2400" dirty="0"/>
              <a:t>M</a:t>
            </a:r>
            <a:r>
              <a:rPr lang="en-US" sz="2400" dirty="0" smtClean="0"/>
              <a:t>others </a:t>
            </a:r>
            <a:r>
              <a:rPr lang="en-US" sz="2400" dirty="0"/>
              <a:t>of malformed babies have been carefully reviewing every illness that occurred during the pregnancy, every drug taken, every detail directly or remotely related to the tragedy in an attempt to find an explanation. </a:t>
            </a:r>
            <a:endParaRPr lang="en-US" sz="2400" dirty="0" smtClean="0"/>
          </a:p>
          <a:p>
            <a:r>
              <a:rPr lang="en-US" sz="2400" dirty="0"/>
              <a:t>M</a:t>
            </a:r>
            <a:r>
              <a:rPr lang="en-US" sz="2400" dirty="0" smtClean="0"/>
              <a:t>others </a:t>
            </a:r>
            <a:r>
              <a:rPr lang="en-US" sz="2400" dirty="0"/>
              <a:t>of healthy infants do not pay much attention to </a:t>
            </a:r>
            <a:r>
              <a:rPr lang="en-US" sz="2400" dirty="0" smtClean="0"/>
              <a:t>this information.</a:t>
            </a:r>
            <a:endParaRPr lang="en-US" sz="2400" dirty="0"/>
          </a:p>
        </p:txBody>
      </p:sp>
      <p:pic>
        <p:nvPicPr>
          <p:cNvPr id="4" name="Picture 2" descr="Image result for healthy mother and healthy baby"/>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172200" y="2209800"/>
            <a:ext cx="2743200" cy="326960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354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125" y="304800"/>
            <a:ext cx="7772400" cy="1143000"/>
          </a:xfrm>
        </p:spPr>
        <p:txBody>
          <a:bodyPr/>
          <a:lstStyle/>
          <a:p>
            <a:r>
              <a:rPr lang="en-US" dirty="0"/>
              <a:t>Achilles’s heel</a:t>
            </a:r>
          </a:p>
        </p:txBody>
      </p:sp>
      <p:sp>
        <p:nvSpPr>
          <p:cNvPr id="3" name="Content Placeholder 2"/>
          <p:cNvSpPr>
            <a:spLocks noGrp="1"/>
          </p:cNvSpPr>
          <p:nvPr>
            <p:ph idx="1"/>
          </p:nvPr>
        </p:nvSpPr>
        <p:spPr>
          <a:xfrm>
            <a:off x="1281164" y="1371600"/>
            <a:ext cx="7432675" cy="4495800"/>
          </a:xfrm>
        </p:spPr>
        <p:txBody>
          <a:bodyPr/>
          <a:lstStyle/>
          <a:p>
            <a:r>
              <a:rPr lang="en-US" sz="2800" dirty="0" smtClean="0"/>
              <a:t>People lied!</a:t>
            </a:r>
          </a:p>
          <a:p>
            <a:r>
              <a:rPr lang="en-US" sz="2800" dirty="0" smtClean="0"/>
              <a:t>In </a:t>
            </a:r>
            <a:r>
              <a:rPr lang="en-US" sz="2800" dirty="0"/>
              <a:t>2016 election all polls indicate that more voters prefer Clinton to Trump.</a:t>
            </a:r>
          </a:p>
          <a:p>
            <a:r>
              <a:rPr lang="en-US" sz="2800" dirty="0"/>
              <a:t>The result is opposite. Why? What happened?</a:t>
            </a:r>
          </a:p>
        </p:txBody>
      </p:sp>
      <p:pic>
        <p:nvPicPr>
          <p:cNvPr id="4" name="Picture 3"/>
          <p:cNvPicPr>
            <a:picLocks noChangeAspect="1"/>
          </p:cNvPicPr>
          <p:nvPr/>
        </p:nvPicPr>
        <p:blipFill>
          <a:blip r:embed="rId2"/>
          <a:stretch>
            <a:fillRect/>
          </a:stretch>
        </p:blipFill>
        <p:spPr>
          <a:xfrm>
            <a:off x="3733800" y="3429000"/>
            <a:ext cx="4064000" cy="3048000"/>
          </a:xfrm>
          <a:prstGeom prst="rect">
            <a:avLst/>
          </a:prstGeom>
        </p:spPr>
      </p:pic>
    </p:spTree>
    <p:extLst>
      <p:ext uri="{BB962C8B-B14F-4D97-AF65-F5344CB8AC3E}">
        <p14:creationId xmlns:p14="http://schemas.microsoft.com/office/powerpoint/2010/main" val="317984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125" y="304800"/>
            <a:ext cx="7772400" cy="1143000"/>
          </a:xfrm>
        </p:spPr>
        <p:txBody>
          <a:bodyPr/>
          <a:lstStyle/>
          <a:p>
            <a:r>
              <a:rPr lang="en-US" dirty="0"/>
              <a:t>Achilles’s heel</a:t>
            </a:r>
          </a:p>
        </p:txBody>
      </p:sp>
      <p:sp>
        <p:nvSpPr>
          <p:cNvPr id="4" name="Content Placeholder 3"/>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905000" y="1465260"/>
            <a:ext cx="5791200" cy="5146679"/>
          </a:xfrm>
          <a:prstGeom prst="rect">
            <a:avLst/>
          </a:prstGeom>
        </p:spPr>
      </p:pic>
    </p:spTree>
    <p:extLst>
      <p:ext uri="{BB962C8B-B14F-4D97-AF65-F5344CB8AC3E}">
        <p14:creationId xmlns:p14="http://schemas.microsoft.com/office/powerpoint/2010/main" val="838957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never lie</a:t>
            </a:r>
          </a:p>
        </p:txBody>
      </p:sp>
      <p:pic>
        <p:nvPicPr>
          <p:cNvPr id="4" name="Picture 3"/>
          <p:cNvPicPr>
            <a:picLocks noChangeAspect="1"/>
          </p:cNvPicPr>
          <p:nvPr/>
        </p:nvPicPr>
        <p:blipFill>
          <a:blip r:embed="rId2"/>
          <a:stretch>
            <a:fillRect/>
          </a:stretch>
        </p:blipFill>
        <p:spPr>
          <a:xfrm>
            <a:off x="2819400" y="1752600"/>
            <a:ext cx="4273550" cy="4785588"/>
          </a:xfrm>
          <a:prstGeom prst="rect">
            <a:avLst/>
          </a:prstGeom>
        </p:spPr>
      </p:pic>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5367309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Everybody lies!</a:t>
            </a:r>
          </a:p>
        </p:txBody>
      </p:sp>
      <p:sp>
        <p:nvSpPr>
          <p:cNvPr id="3" name="Content Placeholder 2"/>
          <p:cNvSpPr>
            <a:spLocks noGrp="1"/>
          </p:cNvSpPr>
          <p:nvPr>
            <p:ph idx="1"/>
          </p:nvPr>
        </p:nvSpPr>
        <p:spPr>
          <a:xfrm>
            <a:off x="3886199" y="1752600"/>
            <a:ext cx="5140325" cy="4343400"/>
          </a:xfrm>
        </p:spPr>
        <p:txBody>
          <a:bodyPr/>
          <a:lstStyle/>
          <a:p>
            <a:r>
              <a:rPr lang="en-US" dirty="0"/>
              <a:t>In survey most voters said that the race of the candidate doesn’t matter. Google search data show the otherwise!</a:t>
            </a:r>
          </a:p>
          <a:p>
            <a:r>
              <a:rPr lang="en-US" dirty="0">
                <a:hlinkClick r:id="rId2"/>
              </a:rPr>
              <a:t>https://www.youtube.com/watch?v=g0m4UQ3frws</a:t>
            </a:r>
            <a:r>
              <a:rPr lang="en-US" dirty="0"/>
              <a:t> </a:t>
            </a:r>
          </a:p>
          <a:p>
            <a:r>
              <a:rPr lang="en-US" dirty="0">
                <a:hlinkClick r:id="rId3"/>
              </a:rPr>
              <a:t>https://trends.google.com/trends/</a:t>
            </a:r>
            <a:r>
              <a:rPr lang="en-US" dirty="0"/>
              <a:t> </a:t>
            </a:r>
          </a:p>
        </p:txBody>
      </p:sp>
      <p:pic>
        <p:nvPicPr>
          <p:cNvPr id="4" name="Picture 3"/>
          <p:cNvPicPr>
            <a:picLocks noChangeAspect="1"/>
          </p:cNvPicPr>
          <p:nvPr/>
        </p:nvPicPr>
        <p:blipFill>
          <a:blip r:embed="rId4"/>
          <a:stretch>
            <a:fillRect/>
          </a:stretch>
        </p:blipFill>
        <p:spPr>
          <a:xfrm>
            <a:off x="304800" y="1752600"/>
            <a:ext cx="3195495" cy="4768850"/>
          </a:xfrm>
          <a:prstGeom prst="rect">
            <a:avLst/>
          </a:prstGeom>
        </p:spPr>
      </p:pic>
    </p:spTree>
    <p:extLst>
      <p:ext uri="{BB962C8B-B14F-4D97-AF65-F5344CB8AC3E}">
        <p14:creationId xmlns:p14="http://schemas.microsoft.com/office/powerpoint/2010/main" val="18457762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a:t>
            </a:r>
          </a:p>
        </p:txBody>
      </p:sp>
      <p:sp>
        <p:nvSpPr>
          <p:cNvPr id="3" name="Content Placeholder 2"/>
          <p:cNvSpPr>
            <a:spLocks noGrp="1"/>
          </p:cNvSpPr>
          <p:nvPr>
            <p:ph idx="1"/>
          </p:nvPr>
        </p:nvSpPr>
        <p:spPr>
          <a:xfrm>
            <a:off x="1254125" y="1905000"/>
            <a:ext cx="7772400" cy="4191000"/>
          </a:xfrm>
        </p:spPr>
        <p:txBody>
          <a:bodyPr/>
          <a:lstStyle/>
          <a:p>
            <a:r>
              <a:rPr lang="en-US" dirty="0"/>
              <a:t>Turn to “behavioral” data e.g. Look at data in Netflix, YouTube, Amazon, Google, EBay to find out what people actually do rather than what they say.</a:t>
            </a:r>
          </a:p>
          <a:p>
            <a:r>
              <a:rPr lang="en-US" dirty="0"/>
              <a:t>“Google and the end of free will”: Google may know more about you than yourself.</a:t>
            </a:r>
          </a:p>
          <a:p>
            <a:r>
              <a:rPr lang="en-US" dirty="0">
                <a:hlinkClick r:id="rId2"/>
              </a:rPr>
              <a:t>https://www.ft.com/content/50bb4830-6a4c-11e6-ae5b-a7cc5dd5a28c?siteedition=intl</a:t>
            </a:r>
            <a:r>
              <a:rPr lang="en-US" dirty="0"/>
              <a:t> </a:t>
            </a:r>
          </a:p>
        </p:txBody>
      </p:sp>
    </p:spTree>
    <p:extLst>
      <p:ext uri="{BB962C8B-B14F-4D97-AF65-F5344CB8AC3E}">
        <p14:creationId xmlns:p14="http://schemas.microsoft.com/office/powerpoint/2010/main" val="3439452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Sampling methods</a:t>
            </a:r>
          </a:p>
        </p:txBody>
      </p:sp>
      <p:sp>
        <p:nvSpPr>
          <p:cNvPr id="3" name="Content Placeholder 2"/>
          <p:cNvSpPr>
            <a:spLocks noGrp="1"/>
          </p:cNvSpPr>
          <p:nvPr>
            <p:ph idx="1"/>
          </p:nvPr>
        </p:nvSpPr>
        <p:spPr/>
        <p:txBody>
          <a:bodyPr/>
          <a:lstStyle/>
          <a:p>
            <a:r>
              <a:rPr lang="en-US" dirty="0"/>
              <a:t>Convenience sampling (especially online survey)</a:t>
            </a:r>
          </a:p>
          <a:p>
            <a:r>
              <a:rPr lang="en-US" dirty="0"/>
              <a:t>Simple random sampling (in theory only, self-selection is common)</a:t>
            </a:r>
          </a:p>
          <a:p>
            <a:r>
              <a:rPr lang="en-US" dirty="0"/>
              <a:t>Multi-stage sampling: Partition the accessible population into segments</a:t>
            </a:r>
          </a:p>
        </p:txBody>
      </p:sp>
    </p:spTree>
    <p:extLst>
      <p:ext uri="{BB962C8B-B14F-4D97-AF65-F5344CB8AC3E}">
        <p14:creationId xmlns:p14="http://schemas.microsoft.com/office/powerpoint/2010/main" val="18086167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0661" y="228600"/>
            <a:ext cx="7772400" cy="990600"/>
          </a:xfrm>
        </p:spPr>
        <p:txBody>
          <a:bodyPr>
            <a:normAutofit/>
          </a:bodyPr>
          <a:lstStyle/>
          <a:p>
            <a:r>
              <a:rPr lang="en-US" dirty="0"/>
              <a:t>Nationwide sample</a:t>
            </a:r>
          </a:p>
        </p:txBody>
      </p:sp>
      <p:sp>
        <p:nvSpPr>
          <p:cNvPr id="3" name="Content Placeholder 2"/>
          <p:cNvSpPr>
            <a:spLocks noGrp="1"/>
          </p:cNvSpPr>
          <p:nvPr>
            <p:ph idx="1"/>
          </p:nvPr>
        </p:nvSpPr>
        <p:spPr>
          <a:xfrm>
            <a:off x="1250661" y="1219200"/>
            <a:ext cx="7772400" cy="3962400"/>
          </a:xfrm>
        </p:spPr>
        <p:txBody>
          <a:bodyPr/>
          <a:lstStyle/>
          <a:p>
            <a:r>
              <a:rPr lang="en-US" sz="2400" dirty="0"/>
              <a:t>Number 1 challenge to survey research: Can the sample speak for the population?</a:t>
            </a:r>
          </a:p>
          <a:p>
            <a:r>
              <a:rPr lang="en-US" sz="2400" dirty="0"/>
              <a:t>If you randomly select subjects from USA, what would happen?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90800" y="3048000"/>
            <a:ext cx="5257800" cy="361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98006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125" y="381000"/>
            <a:ext cx="7772400" cy="1143000"/>
          </a:xfrm>
        </p:spPr>
        <p:txBody>
          <a:bodyPr/>
          <a:lstStyle/>
          <a:p>
            <a:r>
              <a:rPr lang="en-US" dirty="0"/>
              <a:t>Survey research</a:t>
            </a:r>
          </a:p>
        </p:txBody>
      </p:sp>
      <p:sp>
        <p:nvSpPr>
          <p:cNvPr id="3" name="Content Placeholder 2"/>
          <p:cNvSpPr>
            <a:spLocks noGrp="1"/>
          </p:cNvSpPr>
          <p:nvPr>
            <p:ph idx="1"/>
          </p:nvPr>
        </p:nvSpPr>
        <p:spPr>
          <a:xfrm>
            <a:off x="1257589" y="1524000"/>
            <a:ext cx="7772400" cy="4114800"/>
          </a:xfrm>
        </p:spPr>
        <p:txBody>
          <a:bodyPr/>
          <a:lstStyle/>
          <a:p>
            <a:r>
              <a:rPr lang="en-US" dirty="0"/>
              <a:t>You may obtain a lot of participants from New York and California, but a few or even no one from Idaho and Montana.</a:t>
            </a:r>
          </a:p>
          <a:p>
            <a:r>
              <a:rPr lang="en-US" dirty="0"/>
              <a:t>Use </a:t>
            </a:r>
            <a:r>
              <a:rPr lang="en-US" dirty="0">
                <a:solidFill>
                  <a:srgbClr val="FFC000"/>
                </a:solidFill>
              </a:rPr>
              <a:t>multi-stage sampling</a:t>
            </a:r>
            <a:r>
              <a:rPr lang="en-US" dirty="0"/>
              <a:t> instead of simple random sampling:</a:t>
            </a:r>
          </a:p>
          <a:p>
            <a:pPr lvl="1"/>
            <a:r>
              <a:rPr lang="en-US" sz="2400" dirty="0"/>
              <a:t>State</a:t>
            </a:r>
          </a:p>
          <a:p>
            <a:pPr lvl="1"/>
            <a:r>
              <a:rPr lang="en-US" sz="2400" dirty="0"/>
              <a:t>County</a:t>
            </a:r>
          </a:p>
          <a:p>
            <a:pPr lvl="1"/>
            <a:r>
              <a:rPr lang="en-US" sz="2400" dirty="0"/>
              <a:t>City</a:t>
            </a:r>
          </a:p>
          <a:p>
            <a:pPr lvl="1"/>
            <a:r>
              <a:rPr lang="en-US" sz="2400" dirty="0"/>
              <a:t>School district</a:t>
            </a:r>
          </a:p>
          <a:p>
            <a:pPr lvl="1"/>
            <a:r>
              <a:rPr lang="en-US" sz="2400" dirty="0"/>
              <a:t>School</a:t>
            </a:r>
          </a:p>
          <a:p>
            <a:endParaRPr lang="en-US" dirty="0"/>
          </a:p>
          <a:p>
            <a:endParaRPr lang="en-US" dirty="0"/>
          </a:p>
        </p:txBody>
      </p:sp>
    </p:spTree>
    <p:extLst>
      <p:ext uri="{BB962C8B-B14F-4D97-AF65-F5344CB8AC3E}">
        <p14:creationId xmlns:p14="http://schemas.microsoft.com/office/powerpoint/2010/main" val="19052873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research</a:t>
            </a:r>
          </a:p>
        </p:txBody>
      </p:sp>
      <p:sp>
        <p:nvSpPr>
          <p:cNvPr id="3" name="Content Placeholder 2"/>
          <p:cNvSpPr>
            <a:spLocks noGrp="1"/>
          </p:cNvSpPr>
          <p:nvPr>
            <p:ph idx="1"/>
          </p:nvPr>
        </p:nvSpPr>
        <p:spPr/>
        <p:txBody>
          <a:bodyPr/>
          <a:lstStyle/>
          <a:p>
            <a:r>
              <a:rPr lang="en-US" dirty="0"/>
              <a:t>Sometime you don’t need to partition the population into levels or segments at all. </a:t>
            </a:r>
          </a:p>
          <a:p>
            <a:r>
              <a:rPr lang="en-US" dirty="0"/>
              <a:t>If I want to conduct a survey research at a big university, do I need to select samples from:</a:t>
            </a:r>
          </a:p>
          <a:p>
            <a:pPr lvl="1"/>
            <a:r>
              <a:rPr lang="en-US" dirty="0"/>
              <a:t>School/college?</a:t>
            </a:r>
          </a:p>
          <a:p>
            <a:pPr lvl="1"/>
            <a:r>
              <a:rPr lang="en-US" dirty="0"/>
              <a:t>Department?</a:t>
            </a:r>
          </a:p>
        </p:txBody>
      </p:sp>
    </p:spTree>
    <p:extLst>
      <p:ext uri="{BB962C8B-B14F-4D97-AF65-F5344CB8AC3E}">
        <p14:creationId xmlns:p14="http://schemas.microsoft.com/office/powerpoint/2010/main" val="22413145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research</a:t>
            </a:r>
          </a:p>
        </p:txBody>
      </p:sp>
      <p:sp>
        <p:nvSpPr>
          <p:cNvPr id="3" name="Content Placeholder 2"/>
          <p:cNvSpPr>
            <a:spLocks noGrp="1"/>
          </p:cNvSpPr>
          <p:nvPr>
            <p:ph idx="1"/>
          </p:nvPr>
        </p:nvSpPr>
        <p:spPr/>
        <p:txBody>
          <a:bodyPr/>
          <a:lstStyle/>
          <a:p>
            <a:r>
              <a:rPr lang="en-US" dirty="0"/>
              <a:t>No! I sent email invitations to ALL students.</a:t>
            </a:r>
          </a:p>
          <a:p>
            <a:r>
              <a:rPr lang="en-US" dirty="0"/>
              <a:t>In the past you need to be selective because printing and mailing surveys cost money.</a:t>
            </a:r>
          </a:p>
          <a:p>
            <a:r>
              <a:rPr lang="en-US" dirty="0"/>
              <a:t>Now you can push a button and the emails will be sent with recycled electronics.</a:t>
            </a:r>
          </a:p>
          <a:p>
            <a:r>
              <a:rPr lang="en-US" dirty="0"/>
              <a:t>Carpet the entire population </a:t>
            </a:r>
            <a:r>
              <a:rPr lang="en-US" dirty="0">
                <a:sym typeface="Wingdings" panose="05000000000000000000" pitchFamily="2" charset="2"/>
              </a:rPr>
              <a:t> more likely to get more responses.</a:t>
            </a:r>
            <a:endParaRPr lang="en-US" dirty="0"/>
          </a:p>
          <a:p>
            <a:endParaRPr lang="en-US" dirty="0"/>
          </a:p>
        </p:txBody>
      </p:sp>
    </p:spTree>
    <p:extLst>
      <p:ext uri="{BB962C8B-B14F-4D97-AF65-F5344CB8AC3E}">
        <p14:creationId xmlns:p14="http://schemas.microsoft.com/office/powerpoint/2010/main" val="17105512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3073" y="291203"/>
            <a:ext cx="7772400" cy="1143000"/>
          </a:xfrm>
        </p:spPr>
        <p:txBody>
          <a:bodyPr/>
          <a:lstStyle/>
          <a:p>
            <a:r>
              <a:rPr lang="en-US" dirty="0"/>
              <a:t>Survey research</a:t>
            </a:r>
          </a:p>
        </p:txBody>
      </p:sp>
      <p:sp>
        <p:nvSpPr>
          <p:cNvPr id="3" name="Content Placeholder 2"/>
          <p:cNvSpPr>
            <a:spLocks noGrp="1"/>
          </p:cNvSpPr>
          <p:nvPr>
            <p:ph idx="1"/>
          </p:nvPr>
        </p:nvSpPr>
        <p:spPr>
          <a:xfrm>
            <a:off x="1263073" y="1434203"/>
            <a:ext cx="7772400" cy="4114800"/>
          </a:xfrm>
        </p:spPr>
        <p:txBody>
          <a:bodyPr/>
          <a:lstStyle/>
          <a:p>
            <a:r>
              <a:rPr lang="en-US" sz="2800" dirty="0"/>
              <a:t>How can I know whether the sample can represent </a:t>
            </a:r>
            <a:r>
              <a:rPr lang="en-US" sz="2800"/>
              <a:t>the population?</a:t>
            </a:r>
            <a:endParaRPr lang="en-US" sz="2800" dirty="0"/>
          </a:p>
          <a:p>
            <a:r>
              <a:rPr lang="en-US" sz="2800" dirty="0"/>
              <a:t>I have access to the full population (all students). I can compare the attributes of the respondents with all other students.</a:t>
            </a:r>
          </a:p>
          <a:p>
            <a:endParaRPr lang="en-US" sz="2800" dirty="0"/>
          </a:p>
        </p:txBody>
      </p:sp>
      <p:pic>
        <p:nvPicPr>
          <p:cNvPr id="4" name="Picture 3"/>
          <p:cNvPicPr>
            <a:picLocks noChangeAspect="1"/>
          </p:cNvPicPr>
          <p:nvPr/>
        </p:nvPicPr>
        <p:blipFill>
          <a:blip r:embed="rId2"/>
          <a:stretch>
            <a:fillRect/>
          </a:stretch>
        </p:blipFill>
        <p:spPr>
          <a:xfrm>
            <a:off x="2743200" y="3882479"/>
            <a:ext cx="4952381" cy="2809524"/>
          </a:xfrm>
          <a:prstGeom prst="rect">
            <a:avLst/>
          </a:prstGeom>
        </p:spPr>
      </p:pic>
    </p:spTree>
    <p:extLst>
      <p:ext uri="{BB962C8B-B14F-4D97-AF65-F5344CB8AC3E}">
        <p14:creationId xmlns:p14="http://schemas.microsoft.com/office/powerpoint/2010/main" val="28838682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sz="2400" dirty="0" err="1"/>
              <a:t>DiGangi</a:t>
            </a:r>
            <a:r>
              <a:rPr lang="en-US" sz="2400" dirty="0"/>
              <a:t>, S., </a:t>
            </a:r>
            <a:r>
              <a:rPr lang="en-US" sz="2400" dirty="0" err="1"/>
              <a:t>Kilic</a:t>
            </a:r>
            <a:r>
              <a:rPr lang="en-US" sz="2400" dirty="0"/>
              <a:t>, Z., Yu, C. H., </a:t>
            </a:r>
            <a:r>
              <a:rPr lang="en-US" sz="2400" dirty="0" err="1"/>
              <a:t>Jannasch</a:t>
            </a:r>
            <a:r>
              <a:rPr lang="en-US" sz="2400" dirty="0"/>
              <a:t>-Pennell, A, Long, L., Kim, C., Stay, V., &amp; Kang, S. (2007). 1 to 1 computing in higher education: A survey of technology practices and needs. </a:t>
            </a:r>
            <a:r>
              <a:rPr lang="en-US" sz="2400" i="1" dirty="0"/>
              <a:t>AACE Journal, 15</a:t>
            </a:r>
            <a:r>
              <a:rPr lang="en-US" sz="2400" dirty="0"/>
              <a:t>(4) Retrieved from http://www.creative-wisdom.com/pub/mirror/article_22813.pdf</a:t>
            </a:r>
          </a:p>
          <a:p>
            <a:r>
              <a:rPr lang="en-US" sz="2400" dirty="0"/>
              <a:t>Yu, C. H., </a:t>
            </a:r>
            <a:r>
              <a:rPr lang="en-US" sz="2400" dirty="0" err="1"/>
              <a:t>Jannasch</a:t>
            </a:r>
            <a:r>
              <a:rPr lang="en-US" sz="2400" dirty="0"/>
              <a:t>-Pennell, A., </a:t>
            </a:r>
            <a:r>
              <a:rPr lang="en-US" sz="2400" dirty="0" err="1"/>
              <a:t>DiGangi</a:t>
            </a:r>
            <a:r>
              <a:rPr lang="en-US" sz="2400" dirty="0"/>
              <a:t>, S., Kim, C., &amp; Andrews, S. (2007). A data visualization and data mining approach to response and non-response analysis in survey research. </a:t>
            </a:r>
            <a:r>
              <a:rPr lang="en-US" sz="2400" i="1" dirty="0"/>
              <a:t>Practical Assessment, Research and Evaluation, 12</a:t>
            </a:r>
            <a:r>
              <a:rPr lang="en-US" sz="2400" dirty="0"/>
              <a:t>(19). Retrieved from </a:t>
            </a:r>
            <a:r>
              <a:rPr lang="en-US" sz="2400" dirty="0">
                <a:hlinkClick r:id="rId2"/>
              </a:rPr>
              <a:t>http://pareonline.net/getvn.asp?v=12&amp;n=19</a:t>
            </a:r>
            <a:endParaRPr lang="en-US" sz="2400" dirty="0"/>
          </a:p>
        </p:txBody>
      </p:sp>
    </p:spTree>
    <p:extLst>
      <p:ext uri="{BB962C8B-B14F-4D97-AF65-F5344CB8AC3E}">
        <p14:creationId xmlns:p14="http://schemas.microsoft.com/office/powerpoint/2010/main" val="518060757"/>
      </p:ext>
    </p:extLst>
  </p:cSld>
  <p:clrMapOvr>
    <a:masterClrMapping/>
  </p:clrMapOvr>
</p:sld>
</file>

<file path=ppt/theme/theme1.xml><?xml version="1.0" encoding="utf-8"?>
<a:theme xmlns:a="http://schemas.openxmlformats.org/drawingml/2006/main" name="Office Theme">
  <a:themeElements>
    <a:clrScheme name="Office Theme 1">
      <a:dk1>
        <a:srgbClr val="003366"/>
      </a:dk1>
      <a:lt1>
        <a:srgbClr val="EAEAEA"/>
      </a:lt1>
      <a:dk2>
        <a:srgbClr val="0099CC"/>
      </a:dk2>
      <a:lt2>
        <a:srgbClr val="66FFFF"/>
      </a:lt2>
      <a:accent1>
        <a:srgbClr val="33CCFF"/>
      </a:accent1>
      <a:accent2>
        <a:srgbClr val="9999FF"/>
      </a:accent2>
      <a:accent3>
        <a:srgbClr val="AACAE2"/>
      </a:accent3>
      <a:accent4>
        <a:srgbClr val="C8C8C8"/>
      </a:accent4>
      <a:accent5>
        <a:srgbClr val="ADE2FF"/>
      </a:accent5>
      <a:accent6>
        <a:srgbClr val="8A8AE7"/>
      </a:accent6>
      <a:hlink>
        <a:srgbClr val="CC99FF"/>
      </a:hlink>
      <a:folHlink>
        <a:srgbClr val="008080"/>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3366"/>
        </a:dk1>
        <a:lt1>
          <a:srgbClr val="EAEAEA"/>
        </a:lt1>
        <a:dk2>
          <a:srgbClr val="0099CC"/>
        </a:dk2>
        <a:lt2>
          <a:srgbClr val="66FFFF"/>
        </a:lt2>
        <a:accent1>
          <a:srgbClr val="33CCFF"/>
        </a:accent1>
        <a:accent2>
          <a:srgbClr val="9999FF"/>
        </a:accent2>
        <a:accent3>
          <a:srgbClr val="AACAE2"/>
        </a:accent3>
        <a:accent4>
          <a:srgbClr val="C8C8C8"/>
        </a:accent4>
        <a:accent5>
          <a:srgbClr val="ADE2FF"/>
        </a:accent5>
        <a:accent6>
          <a:srgbClr val="8A8AE7"/>
        </a:accent6>
        <a:hlink>
          <a:srgbClr val="CC99FF"/>
        </a:hlink>
        <a:folHlink>
          <a:srgbClr val="008080"/>
        </a:folHlink>
      </a:clrScheme>
      <a:clrMap bg1="dk2" tx1="lt1" bg2="dk1" tx2="lt2" accent1="accent1" accent2="accent2" accent3="accent3" accent4="accent4" accent5="accent5" accent6="accent6" hlink="hlink" folHlink="folHlink"/>
    </a:extraClrScheme>
    <a:extraClrScheme>
      <a:clrScheme name="Office Theme 2">
        <a:dk1>
          <a:srgbClr val="003366"/>
        </a:dk1>
        <a:lt1>
          <a:srgbClr val="CCECFF"/>
        </a:lt1>
        <a:dk2>
          <a:srgbClr val="0099CC"/>
        </a:dk2>
        <a:lt2>
          <a:srgbClr val="99CCFF"/>
        </a:lt2>
        <a:accent1>
          <a:srgbClr val="33CCFF"/>
        </a:accent1>
        <a:accent2>
          <a:srgbClr val="9999FF"/>
        </a:accent2>
        <a:accent3>
          <a:srgbClr val="E2F4FF"/>
        </a:accent3>
        <a:accent4>
          <a:srgbClr val="002A56"/>
        </a:accent4>
        <a:accent5>
          <a:srgbClr val="ADE2FF"/>
        </a:accent5>
        <a:accent6>
          <a:srgbClr val="8A8AE7"/>
        </a:accent6>
        <a:hlink>
          <a:srgbClr val="CC99FF"/>
        </a:hlink>
        <a:folHlink>
          <a:srgbClr val="CCCCFF"/>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B2B2B2"/>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FF0033"/>
        </a:dk2>
        <a:lt2>
          <a:srgbClr val="FFCCCC"/>
        </a:lt2>
        <a:accent1>
          <a:srgbClr val="0099FF"/>
        </a:accent1>
        <a:accent2>
          <a:srgbClr val="33CC33"/>
        </a:accent2>
        <a:accent3>
          <a:srgbClr val="FFFFFF"/>
        </a:accent3>
        <a:accent4>
          <a:srgbClr val="000000"/>
        </a:accent4>
        <a:accent5>
          <a:srgbClr val="AACAFF"/>
        </a:accent5>
        <a:accent6>
          <a:srgbClr val="2DB92D"/>
        </a:accent6>
        <a:hlink>
          <a:srgbClr val="FFFF66"/>
        </a:hlink>
        <a:folHlink>
          <a:srgbClr val="FFFFCC"/>
        </a:folHlink>
      </a:clrScheme>
      <a:clrMap bg1="lt1" tx1="dk1" bg2="lt2" tx2="dk2" accent1="accent1" accent2="accent2" accent3="accent3" accent4="accent4" accent5="accent5" accent6="accent6" hlink="hlink" folHlink="folHlink"/>
    </a:extraClrScheme>
    <a:extraClrScheme>
      <a:clrScheme name="Office Theme 5">
        <a:dk1>
          <a:srgbClr val="6B4587"/>
        </a:dk1>
        <a:lt1>
          <a:srgbClr val="CCECFF"/>
        </a:lt1>
        <a:dk2>
          <a:srgbClr val="A67FC4"/>
        </a:dk2>
        <a:lt2>
          <a:srgbClr val="66FFFF"/>
        </a:lt2>
        <a:accent1>
          <a:srgbClr val="0099FF"/>
        </a:accent1>
        <a:accent2>
          <a:srgbClr val="9999FF"/>
        </a:accent2>
        <a:accent3>
          <a:srgbClr val="D0C0DE"/>
        </a:accent3>
        <a:accent4>
          <a:srgbClr val="AEC9DA"/>
        </a:accent4>
        <a:accent5>
          <a:srgbClr val="AACAFF"/>
        </a:accent5>
        <a:accent6>
          <a:srgbClr val="8A8AE7"/>
        </a:accent6>
        <a:hlink>
          <a:srgbClr val="CC99FF"/>
        </a:hlink>
        <a:folHlink>
          <a:srgbClr val="0099CC"/>
        </a:folHlink>
      </a:clrScheme>
      <a:clrMap bg1="dk2" tx1="lt1" bg2="dk1" tx2="lt2" accent1="accent1" accent2="accent2" accent3="accent3" accent4="accent4" accent5="accent5" accent6="accent6" hlink="hlink" folHlink="folHlink"/>
    </a:extraClrScheme>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7E1596A-A690-4827-8B17-F638600A8E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Jigsaw design slides</Template>
  <TotalTime>375</TotalTime>
  <Words>2470</Words>
  <Application>Microsoft Office PowerPoint</Application>
  <PresentationFormat>On-screen Show (4:3)</PresentationFormat>
  <Paragraphs>216</Paragraphs>
  <Slides>59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ＭＳ Ｐゴシック</vt:lpstr>
      <vt:lpstr>Times New Roman</vt:lpstr>
      <vt:lpstr>Wingdings</vt:lpstr>
      <vt:lpstr>Office Theme</vt:lpstr>
      <vt:lpstr>Quantitative research design II</vt:lpstr>
      <vt:lpstr>Topics</vt:lpstr>
      <vt:lpstr>Ex post facto </vt:lpstr>
      <vt:lpstr>Causal-comparative</vt:lpstr>
      <vt:lpstr>Observational approach</vt:lpstr>
      <vt:lpstr>Difference between Ex post facto and observational studies</vt:lpstr>
      <vt:lpstr>Correlation does not necessarily imply causation</vt:lpstr>
      <vt:lpstr>SAT and Expenditures</vt:lpstr>
      <vt:lpstr>SAT and Expenditures</vt:lpstr>
      <vt:lpstr>SAT and Expenditures</vt:lpstr>
      <vt:lpstr>Direction</vt:lpstr>
      <vt:lpstr>Direction</vt:lpstr>
      <vt:lpstr>Direction</vt:lpstr>
      <vt:lpstr>Direction</vt:lpstr>
      <vt:lpstr>Misinterpretation of correlation:  Ecological fallacy</vt:lpstr>
      <vt:lpstr>PowerPoint Presentation</vt:lpstr>
      <vt:lpstr>Reverse the conclusion!</vt:lpstr>
      <vt:lpstr>Survey research</vt:lpstr>
      <vt:lpstr>Survey can change behaviors</vt:lpstr>
      <vt:lpstr>Common mistake: Redundancy</vt:lpstr>
      <vt:lpstr>Less is more!</vt:lpstr>
      <vt:lpstr>Common mistake:  Double-barreled question</vt:lpstr>
      <vt:lpstr>Double-barreled question</vt:lpstr>
      <vt:lpstr>Double-barreled question</vt:lpstr>
      <vt:lpstr>Common problem: What is “3”?</vt:lpstr>
      <vt:lpstr>Common problem: What is “3”?</vt:lpstr>
      <vt:lpstr>What is ”3”?</vt:lpstr>
      <vt:lpstr>What is “0”?</vt:lpstr>
      <vt:lpstr>Advantages of Online Survey</vt:lpstr>
      <vt:lpstr>Advantages of Online Survey</vt:lpstr>
      <vt:lpstr>Advantages of Online Survey</vt:lpstr>
      <vt:lpstr>Example: Survey Monkey</vt:lpstr>
      <vt:lpstr>Advantages of Online Survey</vt:lpstr>
      <vt:lpstr>Advantages of Online Survey</vt:lpstr>
      <vt:lpstr>Progress bar</vt:lpstr>
      <vt:lpstr>Advantages of Online Survey</vt:lpstr>
      <vt:lpstr>Example: Mturk</vt:lpstr>
      <vt:lpstr>Pilot study</vt:lpstr>
      <vt:lpstr>Pilot study</vt:lpstr>
      <vt:lpstr>Pilot study</vt:lpstr>
      <vt:lpstr>Pilot study</vt:lpstr>
      <vt:lpstr>Pilot study</vt:lpstr>
      <vt:lpstr>Achilles’s heel</vt:lpstr>
      <vt:lpstr>The seven sins of memory  (Schacter, 1999)</vt:lpstr>
      <vt:lpstr>The seven sins of memory  (Schacter, 1999)</vt:lpstr>
      <vt:lpstr>One more sin:  Desirability of outcome</vt:lpstr>
      <vt:lpstr>One more sin:  Desirability of outcome</vt:lpstr>
      <vt:lpstr>Achilles’s heel</vt:lpstr>
      <vt:lpstr>Achilles’s heel</vt:lpstr>
      <vt:lpstr>I never lie</vt:lpstr>
      <vt:lpstr>Everybody lies!</vt:lpstr>
      <vt:lpstr>Solution</vt:lpstr>
      <vt:lpstr>Sampling methods</vt:lpstr>
      <vt:lpstr>Nationwide sample</vt:lpstr>
      <vt:lpstr>Survey research</vt:lpstr>
      <vt:lpstr>Survey research</vt:lpstr>
      <vt:lpstr>Survey research</vt:lpstr>
      <vt:lpstr>Survey research</vt:lpstr>
      <vt:lpstr>Example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keywords/>
  <cp:lastModifiedBy>Chong Ho Yu</cp:lastModifiedBy>
  <cp:revision>99</cp:revision>
  <cp:lastPrinted>1601-01-01T00:00:00Z</cp:lastPrinted>
  <dcterms:created xsi:type="dcterms:W3CDTF">2015-02-23T07:07:07Z</dcterms:created>
  <dcterms:modified xsi:type="dcterms:W3CDTF">2019-11-11T22:55:40Z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TC010690321033</vt:lpwstr>
  </property>
</Properties>
</file>