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7"/>
  </p:notesMasterIdLst>
  <p:sldIdLst>
    <p:sldId id="283" r:id="rId2"/>
    <p:sldId id="309" r:id="rId3"/>
    <p:sldId id="371" r:id="rId4"/>
    <p:sldId id="372" r:id="rId5"/>
    <p:sldId id="373" r:id="rId6"/>
    <p:sldId id="311" r:id="rId7"/>
    <p:sldId id="310" r:id="rId8"/>
    <p:sldId id="270" r:id="rId9"/>
    <p:sldId id="271" r:id="rId10"/>
    <p:sldId id="272" r:id="rId11"/>
    <p:sldId id="330" r:id="rId12"/>
    <p:sldId id="286" r:id="rId13"/>
    <p:sldId id="287" r:id="rId14"/>
    <p:sldId id="327" r:id="rId15"/>
    <p:sldId id="348" r:id="rId16"/>
    <p:sldId id="328" r:id="rId17"/>
    <p:sldId id="329" r:id="rId18"/>
    <p:sldId id="358" r:id="rId19"/>
    <p:sldId id="359" r:id="rId20"/>
    <p:sldId id="360" r:id="rId21"/>
    <p:sldId id="361" r:id="rId22"/>
    <p:sldId id="362" r:id="rId23"/>
    <p:sldId id="363" r:id="rId24"/>
    <p:sldId id="364" r:id="rId25"/>
    <p:sldId id="365" r:id="rId26"/>
    <p:sldId id="366" r:id="rId27"/>
    <p:sldId id="367" r:id="rId28"/>
    <p:sldId id="368" r:id="rId29"/>
    <p:sldId id="288" r:id="rId30"/>
    <p:sldId id="289" r:id="rId31"/>
    <p:sldId id="353" r:id="rId32"/>
    <p:sldId id="291" r:id="rId33"/>
    <p:sldId id="301" r:id="rId34"/>
    <p:sldId id="292" r:id="rId35"/>
    <p:sldId id="302" r:id="rId36"/>
    <p:sldId id="374" r:id="rId37"/>
    <p:sldId id="308" r:id="rId38"/>
    <p:sldId id="293" r:id="rId39"/>
    <p:sldId id="294" r:id="rId40"/>
    <p:sldId id="295" r:id="rId41"/>
    <p:sldId id="345" r:id="rId42"/>
    <p:sldId id="346" r:id="rId43"/>
    <p:sldId id="347" r:id="rId44"/>
    <p:sldId id="299" r:id="rId45"/>
    <p:sldId id="298" r:id="rId46"/>
    <p:sldId id="296" r:id="rId47"/>
    <p:sldId id="297" r:id="rId48"/>
    <p:sldId id="300" r:id="rId49"/>
    <p:sldId id="369" r:id="rId50"/>
    <p:sldId id="370" r:id="rId51"/>
    <p:sldId id="304" r:id="rId52"/>
    <p:sldId id="305" r:id="rId53"/>
    <p:sldId id="303" r:id="rId54"/>
    <p:sldId id="306" r:id="rId55"/>
    <p:sldId id="352" r:id="rId56"/>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02"/>
    <p:restoredTop sz="92417"/>
  </p:normalViewPr>
  <p:slideViewPr>
    <p:cSldViewPr>
      <p:cViewPr varScale="1">
        <p:scale>
          <a:sx n="91" d="100"/>
          <a:sy n="91" d="100"/>
        </p:scale>
        <p:origin x="1976" y="20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fld id="{B6CE09DF-2346-4164-AC3C-F5FC0E124D0F}" type="slidenum">
              <a:rPr lang="en-US" altLang="en-US"/>
              <a:pPr>
                <a:defRPr/>
              </a:pPr>
              <a:t>‹#›</a:t>
            </a:fld>
            <a:endParaRPr lang="en-US" altLang="en-US"/>
          </a:p>
        </p:txBody>
      </p:sp>
    </p:spTree>
    <p:extLst>
      <p:ext uri="{BB962C8B-B14F-4D97-AF65-F5344CB8AC3E}">
        <p14:creationId xmlns:p14="http://schemas.microsoft.com/office/powerpoint/2010/main" val="424039258"/>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EAEB26AF-4FD8-4514-B760-804D11188C68}" type="slidenum">
              <a:rPr lang="en-US" altLang="en-US" smtClean="0">
                <a:solidFill>
                  <a:srgbClr val="000000"/>
                </a:solidFill>
                <a:latin typeface="Times New Roman" panose="02020603050405020304" pitchFamily="18" charset="0"/>
                <a:ea typeface="MS PGothic" panose="020B0600070205080204" pitchFamily="34" charset="-128"/>
              </a:rPr>
              <a:pPr/>
              <a:t>38</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38913"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8914"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2586719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A4C4B287-A7B4-4C53-A8E7-FBE667467CE3}" type="slidenum">
              <a:rPr lang="en-US" altLang="en-US" smtClean="0">
                <a:solidFill>
                  <a:srgbClr val="000000"/>
                </a:solidFill>
                <a:latin typeface="Times New Roman" panose="02020603050405020304" pitchFamily="18" charset="0"/>
                <a:ea typeface="MS PGothic" panose="020B0600070205080204" pitchFamily="34" charset="-128"/>
              </a:rPr>
              <a:pPr/>
              <a:t>40</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39937"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9938"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1689477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A4C4B287-A7B4-4C53-A8E7-FBE667467CE3}" type="slidenum">
              <a:rPr lang="en-US" altLang="en-US" smtClean="0">
                <a:solidFill>
                  <a:srgbClr val="000000"/>
                </a:solidFill>
                <a:latin typeface="Times New Roman" panose="02020603050405020304" pitchFamily="18" charset="0"/>
                <a:ea typeface="MS PGothic" panose="020B0600070205080204" pitchFamily="34" charset="-128"/>
              </a:rPr>
              <a:pPr/>
              <a:t>41</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39937"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9938"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1657944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A4C4B287-A7B4-4C53-A8E7-FBE667467CE3}" type="slidenum">
              <a:rPr lang="en-US" altLang="en-US" smtClean="0">
                <a:solidFill>
                  <a:srgbClr val="000000"/>
                </a:solidFill>
                <a:latin typeface="Times New Roman" panose="02020603050405020304" pitchFamily="18" charset="0"/>
                <a:ea typeface="MS PGothic" panose="020B0600070205080204" pitchFamily="34" charset="-128"/>
              </a:rPr>
              <a:pPr/>
              <a:t>42</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39937"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9938"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4104796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A4C4B287-A7B4-4C53-A8E7-FBE667467CE3}" type="slidenum">
              <a:rPr lang="en-US" altLang="en-US" smtClean="0">
                <a:solidFill>
                  <a:srgbClr val="000000"/>
                </a:solidFill>
                <a:latin typeface="Times New Roman" panose="02020603050405020304" pitchFamily="18" charset="0"/>
                <a:ea typeface="MS PGothic" panose="020B0600070205080204" pitchFamily="34" charset="-128"/>
              </a:rPr>
              <a:pPr/>
              <a:t>43</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39937"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9938"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3139026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763DE51B-35D7-4A83-A604-5E947F528DFF}" type="slidenum">
              <a:rPr lang="en-US" altLang="en-US" smtClean="0">
                <a:solidFill>
                  <a:srgbClr val="000000"/>
                </a:solidFill>
                <a:latin typeface="Times New Roman" panose="02020603050405020304" pitchFamily="18" charset="0"/>
                <a:ea typeface="MS PGothic" panose="020B0600070205080204" pitchFamily="34" charset="-128"/>
              </a:rPr>
              <a:pPr/>
              <a:t>44</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39937"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9938"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3675492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12840487-3835-44AC-80EA-3FA335D88583}" type="slidenum">
              <a:rPr lang="en-US" altLang="en-US" smtClean="0">
                <a:solidFill>
                  <a:srgbClr val="000000"/>
                </a:solidFill>
                <a:latin typeface="Times New Roman" panose="02020603050405020304" pitchFamily="18" charset="0"/>
                <a:ea typeface="MS PGothic" panose="020B0600070205080204" pitchFamily="34" charset="-128"/>
              </a:rPr>
              <a:pPr/>
              <a:t>46</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40961"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0962"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169953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Slide Number Placeholder 6"/>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EA0EA818-FF8F-4EA0-BDC3-41D28551B284}" type="slidenum">
              <a:rPr lang="en-US" altLang="en-US" smtClean="0">
                <a:solidFill>
                  <a:srgbClr val="000000"/>
                </a:solidFill>
                <a:latin typeface="Times New Roman" panose="02020603050405020304" pitchFamily="18" charset="0"/>
                <a:ea typeface="MS PGothic" panose="020B0600070205080204" pitchFamily="34" charset="-128"/>
              </a:rPr>
              <a:pPr/>
              <a:t>47</a:t>
            </a:fld>
            <a:endParaRPr lang="en-US" altLang="en-US">
              <a:solidFill>
                <a:srgbClr val="000000"/>
              </a:solidFill>
              <a:latin typeface="Times New Roman" panose="02020603050405020304" pitchFamily="18" charset="0"/>
              <a:ea typeface="MS PGothic" panose="020B0600070205080204" pitchFamily="34" charset="-128"/>
            </a:endParaRPr>
          </a:p>
        </p:txBody>
      </p:sp>
      <p:sp>
        <p:nvSpPr>
          <p:cNvPr id="41985" name="Text Box 1"/>
          <p:cNvSpPr>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1986" name="Text Box 2"/>
          <p:cNvSpPr>
            <a:spLocks noGrp="1" noChangeArrowheads="1"/>
          </p:cNvSpPr>
          <p:nvPr>
            <p:ph type="body" idx="1"/>
          </p:nvPr>
        </p:nvSpPr>
        <p:spPr>
          <a:xfrm>
            <a:off x="777875" y="4776788"/>
            <a:ext cx="6218238" cy="4435475"/>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endParaRPr>
          </a:p>
        </p:txBody>
      </p:sp>
    </p:spTree>
    <p:extLst>
      <p:ext uri="{BB962C8B-B14F-4D97-AF65-F5344CB8AC3E}">
        <p14:creationId xmlns:p14="http://schemas.microsoft.com/office/powerpoint/2010/main" val="329993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17855B6-8135-4250-8F21-CE796DFED60D}" type="slidenum">
              <a:rPr lang="en-US" altLang="en-US"/>
              <a:pPr>
                <a:defRPr/>
              </a:pPr>
              <a:t>‹#›</a:t>
            </a:fld>
            <a:endParaRPr lang="en-US" altLang="en-US"/>
          </a:p>
        </p:txBody>
      </p:sp>
    </p:spTree>
    <p:extLst>
      <p:ext uri="{BB962C8B-B14F-4D97-AF65-F5344CB8AC3E}">
        <p14:creationId xmlns:p14="http://schemas.microsoft.com/office/powerpoint/2010/main" val="192640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C8A8ED6-675F-43FF-A198-E9627657052B}" type="slidenum">
              <a:rPr lang="en-US" altLang="en-US"/>
              <a:pPr>
                <a:defRPr/>
              </a:pPr>
              <a:t>‹#›</a:t>
            </a:fld>
            <a:endParaRPr lang="en-US" altLang="en-US"/>
          </a:p>
        </p:txBody>
      </p:sp>
    </p:spTree>
    <p:extLst>
      <p:ext uri="{BB962C8B-B14F-4D97-AF65-F5344CB8AC3E}">
        <p14:creationId xmlns:p14="http://schemas.microsoft.com/office/powerpoint/2010/main" val="2526643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4418AC60-A072-48B0-A054-47B3FCBFBA01}" type="slidenum">
              <a:rPr lang="en-US" altLang="en-US"/>
              <a:pPr>
                <a:defRPr/>
              </a:pPr>
              <a:t>‹#›</a:t>
            </a:fld>
            <a:endParaRPr lang="en-US" altLang="en-US"/>
          </a:p>
        </p:txBody>
      </p:sp>
    </p:spTree>
    <p:extLst>
      <p:ext uri="{BB962C8B-B14F-4D97-AF65-F5344CB8AC3E}">
        <p14:creationId xmlns:p14="http://schemas.microsoft.com/office/powerpoint/2010/main" val="142100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2165350"/>
            <a:ext cx="4457700" cy="427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338" y="2165350"/>
            <a:ext cx="4459287" cy="427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308DC7E5-C34E-44B7-A373-BD4263F22522}" type="slidenum">
              <a:rPr lang="en-US" altLang="en-US"/>
              <a:pPr>
                <a:defRPr/>
              </a:pPr>
              <a:t>‹#›</a:t>
            </a:fld>
            <a:endParaRPr lang="en-US" altLang="en-US"/>
          </a:p>
        </p:txBody>
      </p:sp>
    </p:spTree>
    <p:extLst>
      <p:ext uri="{BB962C8B-B14F-4D97-AF65-F5344CB8AC3E}">
        <p14:creationId xmlns:p14="http://schemas.microsoft.com/office/powerpoint/2010/main" val="2085754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48D97BD9-0C6C-4434-B295-7867AC5E7195}" type="slidenum">
              <a:rPr lang="en-US" altLang="en-US"/>
              <a:pPr>
                <a:defRPr/>
              </a:pPr>
              <a:t>‹#›</a:t>
            </a:fld>
            <a:endParaRPr lang="en-US" altLang="en-US"/>
          </a:p>
        </p:txBody>
      </p:sp>
    </p:spTree>
    <p:extLst>
      <p:ext uri="{BB962C8B-B14F-4D97-AF65-F5344CB8AC3E}">
        <p14:creationId xmlns:p14="http://schemas.microsoft.com/office/powerpoint/2010/main" val="2396744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6C909C43-5706-49BE-892D-6A2BF1B0A083}" type="slidenum">
              <a:rPr lang="en-US" altLang="en-US"/>
              <a:pPr>
                <a:defRPr/>
              </a:pPr>
              <a:t>‹#›</a:t>
            </a:fld>
            <a:endParaRPr lang="en-US" altLang="en-US"/>
          </a:p>
        </p:txBody>
      </p:sp>
    </p:spTree>
    <p:extLst>
      <p:ext uri="{BB962C8B-B14F-4D97-AF65-F5344CB8AC3E}">
        <p14:creationId xmlns:p14="http://schemas.microsoft.com/office/powerpoint/2010/main" val="87463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C6A8A196-0003-4F6C-9C69-567ECCD513EE}" type="slidenum">
              <a:rPr lang="en-US" altLang="en-US"/>
              <a:pPr>
                <a:defRPr/>
              </a:pPr>
              <a:t>‹#›</a:t>
            </a:fld>
            <a:endParaRPr lang="en-US" altLang="en-US"/>
          </a:p>
        </p:txBody>
      </p:sp>
    </p:spTree>
    <p:extLst>
      <p:ext uri="{BB962C8B-B14F-4D97-AF65-F5344CB8AC3E}">
        <p14:creationId xmlns:p14="http://schemas.microsoft.com/office/powerpoint/2010/main" val="3899452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92C26057-802D-4F7F-A91E-7ED0531FB37B}" type="slidenum">
              <a:rPr lang="en-US" altLang="en-US"/>
              <a:pPr>
                <a:defRPr/>
              </a:pPr>
              <a:t>‹#›</a:t>
            </a:fld>
            <a:endParaRPr lang="en-US" altLang="en-US"/>
          </a:p>
        </p:txBody>
      </p:sp>
    </p:spTree>
    <p:extLst>
      <p:ext uri="{BB962C8B-B14F-4D97-AF65-F5344CB8AC3E}">
        <p14:creationId xmlns:p14="http://schemas.microsoft.com/office/powerpoint/2010/main" val="201569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FDFAB32-1406-4669-B5FA-D7FB62ECE7B9}" type="slidenum">
              <a:rPr lang="en-US" altLang="en-US"/>
              <a:pPr>
                <a:defRPr/>
              </a:pPr>
              <a:t>‹#›</a:t>
            </a:fld>
            <a:endParaRPr lang="en-US" altLang="en-US"/>
          </a:p>
        </p:txBody>
      </p:sp>
    </p:spTree>
    <p:extLst>
      <p:ext uri="{BB962C8B-B14F-4D97-AF65-F5344CB8AC3E}">
        <p14:creationId xmlns:p14="http://schemas.microsoft.com/office/powerpoint/2010/main" val="206615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F4965841-2F26-4019-A821-03EBDC1E5123}" type="slidenum">
              <a:rPr lang="en-US" altLang="en-US"/>
              <a:pPr>
                <a:defRPr/>
              </a:pPr>
              <a:t>‹#›</a:t>
            </a:fld>
            <a:endParaRPr lang="en-US" altLang="en-US"/>
          </a:p>
        </p:txBody>
      </p:sp>
    </p:spTree>
    <p:extLst>
      <p:ext uri="{BB962C8B-B14F-4D97-AF65-F5344CB8AC3E}">
        <p14:creationId xmlns:p14="http://schemas.microsoft.com/office/powerpoint/2010/main" val="6389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40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1625"/>
            <a:ext cx="6650037" cy="6140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473BEF9B-6408-4B0C-916B-F53DDEF5FA08}" type="slidenum">
              <a:rPr lang="en-US" altLang="en-US"/>
              <a:pPr>
                <a:defRPr/>
              </a:pPr>
              <a:t>‹#›</a:t>
            </a:fld>
            <a:endParaRPr lang="en-US" altLang="en-US"/>
          </a:p>
        </p:txBody>
      </p:sp>
    </p:spTree>
    <p:extLst>
      <p:ext uri="{BB962C8B-B14F-4D97-AF65-F5344CB8AC3E}">
        <p14:creationId xmlns:p14="http://schemas.microsoft.com/office/powerpoint/2010/main" val="85125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p:cNvSpPr>
            <a:spLocks noGrp="1" noChangeArrowheads="1"/>
          </p:cNvSpPr>
          <p:nvPr>
            <p:ph type="body" idx="1"/>
          </p:nvPr>
        </p:nvSpPr>
        <p:spPr bwMode="auto">
          <a:xfrm>
            <a:off x="503238" y="2165350"/>
            <a:ext cx="9069387"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FFFFFF"/>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FFFFFF"/>
                </a:solidFill>
                <a:latin typeface="Times New Roman" panose="02020603050405020304" pitchFamily="18" charset="0"/>
                <a:cs typeface="+mn-cs"/>
              </a:defRPr>
            </a:lvl1pPr>
          </a:lstStyle>
          <a:p>
            <a:pPr>
              <a:defRPr/>
            </a:pPr>
            <a:fld id="{8A27EC43-3325-4238-8210-32C9FDD3CFA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FFFFFF"/>
          </a:solidFill>
          <a:latin typeface="+mj-lt"/>
          <a:ea typeface="Arial Unicode MS" panose="020B0604020202020204" pitchFamily="34" charset="-128"/>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Arial Unicode MS" panose="020B0604020202020204" pitchFamily="34" charset="-128"/>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Arial Unicode MS" panose="020B0604020202020204" pitchFamily="34" charset="-128"/>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Arial Unicode MS" panose="020B0604020202020204" pitchFamily="34" charset="-128"/>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h7X_4B2bMt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GOCYhmnx6o8"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a:r>
              <a:rPr lang="en-US" altLang="en-US" dirty="0"/>
              <a:t>Qualitative research design I</a:t>
            </a:r>
          </a:p>
        </p:txBody>
      </p:sp>
      <p:sp>
        <p:nvSpPr>
          <p:cNvPr id="3075" name="Subtitle 2"/>
          <p:cNvSpPr>
            <a:spLocks noGrp="1"/>
          </p:cNvSpPr>
          <p:nvPr>
            <p:ph type="subTitle" idx="1"/>
          </p:nvPr>
        </p:nvSpPr>
        <p:spPr>
          <a:xfrm>
            <a:off x="1260475" y="4389438"/>
            <a:ext cx="7559675" cy="1406525"/>
          </a:xfrm>
        </p:spPr>
        <p:txBody>
          <a:bodyPr/>
          <a:lstStyle/>
          <a:p>
            <a:pPr eaLnBrk="1"/>
            <a:r>
              <a:rPr lang="en-US" altLang="en-US"/>
              <a:t>Chong Ho Yu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Differences between </a:t>
            </a:r>
            <a:r>
              <a:rPr lang="en-US" altLang="en-US" dirty="0" err="1"/>
              <a:t>qual</a:t>
            </a:r>
            <a:r>
              <a:rPr lang="en-US" altLang="en-US" dirty="0"/>
              <a:t> &amp; quant</a:t>
            </a:r>
            <a:endParaRPr lang="en-US" dirty="0"/>
          </a:p>
        </p:txBody>
      </p:sp>
      <p:pic>
        <p:nvPicPr>
          <p:cNvPr id="5" name="Picture 4"/>
          <p:cNvPicPr>
            <a:picLocks noChangeAspect="1"/>
          </p:cNvPicPr>
          <p:nvPr/>
        </p:nvPicPr>
        <p:blipFill>
          <a:blip r:embed="rId2"/>
          <a:stretch>
            <a:fillRect/>
          </a:stretch>
        </p:blipFill>
        <p:spPr>
          <a:xfrm>
            <a:off x="369695" y="2045819"/>
            <a:ext cx="9305438" cy="4858218"/>
          </a:xfrm>
          <a:prstGeom prst="rect">
            <a:avLst/>
          </a:prstGeom>
        </p:spPr>
      </p:pic>
    </p:spTree>
    <p:extLst>
      <p:ext uri="{BB962C8B-B14F-4D97-AF65-F5344CB8AC3E}">
        <p14:creationId xmlns:p14="http://schemas.microsoft.com/office/powerpoint/2010/main" val="1315567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collection: </a:t>
            </a:r>
            <a:br>
              <a:rPr lang="en-US" dirty="0"/>
            </a:br>
            <a:r>
              <a:rPr lang="en-US" dirty="0"/>
              <a:t>Structured interview</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In a structured interview the interviewer wrote all questions beforehand and strictly follow the protocol. </a:t>
            </a:r>
          </a:p>
          <a:p>
            <a:pPr marL="457200" indent="-457200">
              <a:buFont typeface="Arial" panose="020B0604020202020204" pitchFamily="34" charset="0"/>
              <a:buChar char="•"/>
            </a:pPr>
            <a:r>
              <a:rPr lang="en-US" dirty="0">
                <a:solidFill>
                  <a:srgbClr val="FFC000"/>
                </a:solidFill>
              </a:rPr>
              <a:t>Self-disclosure</a:t>
            </a:r>
            <a:r>
              <a:rPr lang="en-US" dirty="0"/>
              <a:t>: To reduce bias, some interviewers take their own background and position into account when preparing for the interviews and also later disclose self-information into the report.</a:t>
            </a:r>
          </a:p>
        </p:txBody>
      </p:sp>
    </p:spTree>
    <p:extLst>
      <p:ext uri="{BB962C8B-B14F-4D97-AF65-F5344CB8AC3E}">
        <p14:creationId xmlns:p14="http://schemas.microsoft.com/office/powerpoint/2010/main" val="876313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collection: </a:t>
            </a:r>
            <a:br>
              <a:rPr lang="en-US" dirty="0"/>
            </a:br>
            <a:r>
              <a:rPr lang="en-US" dirty="0"/>
              <a:t>Unstructured interview</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Semi-structured an flexible interviews can be used in exploratory research so that interviewees can talk about what are not on the agenda but matters most to them. </a:t>
            </a:r>
          </a:p>
          <a:p>
            <a:pPr marL="457200" indent="-457200">
              <a:buFont typeface="Arial" panose="020B0604020202020204" pitchFamily="34" charset="0"/>
              <a:buChar char="•"/>
            </a:pPr>
            <a:r>
              <a:rPr lang="en-US" dirty="0"/>
              <a:t>A life story interview for </a:t>
            </a:r>
            <a:r>
              <a:rPr lang="en-US" dirty="0">
                <a:solidFill>
                  <a:srgbClr val="FFC000"/>
                </a:solidFill>
              </a:rPr>
              <a:t>narrative research </a:t>
            </a:r>
            <a:r>
              <a:rPr lang="en-US" dirty="0"/>
              <a:t>(will be discussed later) is a form </a:t>
            </a:r>
            <a:r>
              <a:rPr lang="en-US"/>
              <a:t>of semi-structured </a:t>
            </a:r>
            <a:r>
              <a:rPr lang="en-US" dirty="0"/>
              <a:t>interview. It is not possible for an interviewer to write all all-encompassing questions beforehand.</a:t>
            </a:r>
          </a:p>
        </p:txBody>
      </p:sp>
    </p:spTree>
    <p:extLst>
      <p:ext uri="{BB962C8B-B14F-4D97-AF65-F5344CB8AC3E}">
        <p14:creationId xmlns:p14="http://schemas.microsoft.com/office/powerpoint/2010/main" val="17993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collection: </a:t>
            </a:r>
            <a:br>
              <a:rPr lang="en-US" dirty="0"/>
            </a:br>
            <a:r>
              <a:rPr lang="en-US" dirty="0"/>
              <a:t>Focus group</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6-12 participants</a:t>
            </a:r>
          </a:p>
          <a:p>
            <a:pPr marL="457200" indent="-457200">
              <a:buFont typeface="Arial" panose="020B0604020202020204" pitchFamily="34" charset="0"/>
              <a:buChar char="•"/>
            </a:pPr>
            <a:r>
              <a:rPr lang="en-US" dirty="0"/>
              <a:t>Led by a facilitator or moderator</a:t>
            </a:r>
          </a:p>
          <a:p>
            <a:pPr marL="457200" indent="-457200">
              <a:buFont typeface="Arial" panose="020B0604020202020204" pitchFamily="34" charset="0"/>
              <a:buChar char="•"/>
            </a:pPr>
            <a:r>
              <a:rPr lang="en-US" dirty="0"/>
              <a:t>shows the change of perceptions in a </a:t>
            </a:r>
            <a:r>
              <a:rPr lang="en-US" dirty="0">
                <a:solidFill>
                  <a:srgbClr val="FFC000"/>
                </a:solidFill>
              </a:rPr>
              <a:t>social context</a:t>
            </a:r>
            <a:r>
              <a:rPr lang="en-US" dirty="0"/>
              <a:t>. </a:t>
            </a:r>
          </a:p>
          <a:p>
            <a:pPr marL="457200" indent="-457200">
              <a:buFont typeface="Arial" panose="020B0604020202020204" pitchFamily="34" charset="0"/>
              <a:buChar char="•"/>
            </a:pPr>
            <a:r>
              <a:rPr lang="en-US" dirty="0"/>
              <a:t>Originated from business marketing research: the perceptions of an individual in isolation may be different from perceptions in a group setting.</a:t>
            </a:r>
          </a:p>
        </p:txBody>
      </p:sp>
    </p:spTree>
    <p:extLst>
      <p:ext uri="{BB962C8B-B14F-4D97-AF65-F5344CB8AC3E}">
        <p14:creationId xmlns:p14="http://schemas.microsoft.com/office/powerpoint/2010/main" val="4059112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Differences between </a:t>
            </a:r>
            <a:r>
              <a:rPr lang="en-US" altLang="en-US" dirty="0" err="1"/>
              <a:t>qual</a:t>
            </a:r>
            <a:r>
              <a:rPr lang="en-US" altLang="en-US" dirty="0"/>
              <a:t> &amp; quant</a:t>
            </a:r>
            <a:endParaRPr lang="en-US" dirty="0"/>
          </a:p>
        </p:txBody>
      </p:sp>
      <p:sp>
        <p:nvSpPr>
          <p:cNvPr id="3" name="Content Placeholder 2"/>
          <p:cNvSpPr>
            <a:spLocks noGrp="1"/>
          </p:cNvSpPr>
          <p:nvPr>
            <p:ph idx="1"/>
          </p:nvPr>
        </p:nvSpPr>
        <p:spPr>
          <a:xfrm>
            <a:off x="503238" y="5380037"/>
            <a:ext cx="9069387" cy="1062038"/>
          </a:xfrm>
        </p:spPr>
        <p:txBody>
          <a:bodyPr/>
          <a:lstStyle/>
          <a:p>
            <a:r>
              <a:rPr lang="en-US" dirty="0"/>
              <a:t>Question: if they mean the same things, why do we need two sets of terminology?</a:t>
            </a:r>
          </a:p>
        </p:txBody>
      </p:sp>
      <p:pic>
        <p:nvPicPr>
          <p:cNvPr id="5" name="Picture 4"/>
          <p:cNvPicPr>
            <a:picLocks noChangeAspect="1"/>
          </p:cNvPicPr>
          <p:nvPr/>
        </p:nvPicPr>
        <p:blipFill>
          <a:blip r:embed="rId2"/>
          <a:stretch>
            <a:fillRect/>
          </a:stretch>
        </p:blipFill>
        <p:spPr>
          <a:xfrm>
            <a:off x="956978" y="1951037"/>
            <a:ext cx="8161905" cy="3247619"/>
          </a:xfrm>
          <a:prstGeom prst="rect">
            <a:avLst/>
          </a:prstGeom>
        </p:spPr>
      </p:pic>
    </p:spTree>
    <p:extLst>
      <p:ext uri="{BB962C8B-B14F-4D97-AF65-F5344CB8AC3E}">
        <p14:creationId xmlns:p14="http://schemas.microsoft.com/office/powerpoint/2010/main" val="268741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qualitative methods</a:t>
            </a:r>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a:t>Grounded theory</a:t>
            </a:r>
          </a:p>
          <a:p>
            <a:pPr marL="457200" indent="-457200">
              <a:buClr>
                <a:schemeClr val="bg1"/>
              </a:buClr>
              <a:buFont typeface="Arial" panose="020B0604020202020204" pitchFamily="34" charset="0"/>
              <a:buChar char="•"/>
            </a:pPr>
            <a:r>
              <a:rPr lang="en-US" dirty="0"/>
              <a:t>Ethnography</a:t>
            </a:r>
          </a:p>
          <a:p>
            <a:pPr marL="457200" indent="-457200">
              <a:buClr>
                <a:schemeClr val="bg1"/>
              </a:buClr>
              <a:buFont typeface="Arial" panose="020B0604020202020204" pitchFamily="34" charset="0"/>
              <a:buChar char="•"/>
            </a:pPr>
            <a:r>
              <a:rPr lang="en-US" dirty="0"/>
              <a:t>Narrative research</a:t>
            </a:r>
          </a:p>
          <a:p>
            <a:pPr marL="457200" indent="-457200">
              <a:buClr>
                <a:schemeClr val="bg1"/>
              </a:buClr>
              <a:buFont typeface="Arial" panose="020B0604020202020204" pitchFamily="34" charset="0"/>
              <a:buChar char="•"/>
            </a:pPr>
            <a:r>
              <a:rPr lang="en-US" dirty="0"/>
              <a:t>Phenomenological approach</a:t>
            </a:r>
          </a:p>
        </p:txBody>
      </p:sp>
    </p:spTree>
    <p:extLst>
      <p:ext uri="{BB962C8B-B14F-4D97-AF65-F5344CB8AC3E}">
        <p14:creationId xmlns:p14="http://schemas.microsoft.com/office/powerpoint/2010/main" val="1413104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ctrTitle"/>
          </p:nvPr>
        </p:nvSpPr>
        <p:spPr/>
        <p:txBody>
          <a:bodyPr/>
          <a:lstStyle/>
          <a:p>
            <a:pPr eaLnBrk="1"/>
            <a:r>
              <a:rPr lang="en-US" altLang="en-US"/>
              <a:t>Grounded Theory</a:t>
            </a:r>
          </a:p>
        </p:txBody>
      </p:sp>
      <p:sp>
        <p:nvSpPr>
          <p:cNvPr id="28675" name="Subtitle 2"/>
          <p:cNvSpPr>
            <a:spLocks noGrp="1"/>
          </p:cNvSpPr>
          <p:nvPr>
            <p:ph type="subTitle" idx="1"/>
          </p:nvPr>
        </p:nvSpPr>
        <p:spPr/>
        <p:txBody>
          <a:bodyPr/>
          <a:lstStyle/>
          <a:p>
            <a:pPr eaLnBrk="1"/>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a:r>
              <a:rPr lang="en-US" altLang="en-US"/>
              <a:t>Major ideas</a:t>
            </a:r>
          </a:p>
        </p:txBody>
      </p:sp>
      <p:sp>
        <p:nvSpPr>
          <p:cNvPr id="3" name="Content Placeholder 2"/>
          <p:cNvSpPr>
            <a:spLocks noGrp="1"/>
          </p:cNvSpPr>
          <p:nvPr>
            <p:ph idx="1"/>
          </p:nvPr>
        </p:nvSpPr>
        <p:spPr/>
        <p:txBody>
          <a:bodyPr>
            <a:normAutofit fontScale="85000" lnSpcReduction="20000"/>
          </a:bodyPr>
          <a:lstStyle/>
          <a:p>
            <a:pPr marL="457200" indent="-457200" eaLnBrk="1">
              <a:buClr>
                <a:schemeClr val="bg1"/>
              </a:buClr>
              <a:buFont typeface="Arial" charset="0"/>
              <a:buChar char="•"/>
              <a:defRPr/>
            </a:pPr>
            <a:r>
              <a:rPr lang="en-US" dirty="0">
                <a:solidFill>
                  <a:srgbClr val="FFC000"/>
                </a:solidFill>
                <a:ea typeface="+mn-ea"/>
              </a:rPr>
              <a:t>Symbolic interactionism</a:t>
            </a:r>
            <a:r>
              <a:rPr lang="en-US" dirty="0">
                <a:ea typeface="+mn-ea"/>
              </a:rPr>
              <a:t>: Reality is negotiated between people, always changing, and constantly evolving.</a:t>
            </a:r>
          </a:p>
          <a:p>
            <a:pPr marL="457200" indent="-457200" eaLnBrk="1">
              <a:buClr>
                <a:schemeClr val="bg1"/>
              </a:buClr>
              <a:buFont typeface="Arial" charset="0"/>
              <a:buChar char="•"/>
              <a:defRPr/>
            </a:pPr>
            <a:r>
              <a:rPr lang="en-US" dirty="0">
                <a:ea typeface="+mn-ea"/>
              </a:rPr>
              <a:t>Go beyond rich description to </a:t>
            </a:r>
            <a:r>
              <a:rPr lang="en-US" dirty="0">
                <a:solidFill>
                  <a:srgbClr val="FFC000"/>
                </a:solidFill>
                <a:ea typeface="+mn-ea"/>
              </a:rPr>
              <a:t>explanation</a:t>
            </a:r>
            <a:r>
              <a:rPr lang="en-US" dirty="0">
                <a:ea typeface="+mn-ea"/>
              </a:rPr>
              <a:t>.</a:t>
            </a:r>
          </a:p>
          <a:p>
            <a:pPr marL="457200" indent="-457200" eaLnBrk="1">
              <a:buClr>
                <a:schemeClr val="bg1"/>
              </a:buClr>
              <a:buFont typeface="Arial" charset="0"/>
              <a:buChar char="•"/>
              <a:defRPr/>
            </a:pPr>
            <a:r>
              <a:rPr lang="en-US" dirty="0">
                <a:ea typeface="+mn-ea"/>
              </a:rPr>
              <a:t>Grounded the theory on data: Put aside </a:t>
            </a:r>
            <a:r>
              <a:rPr lang="en-US" dirty="0">
                <a:solidFill>
                  <a:srgbClr val="FFC000"/>
                </a:solidFill>
                <a:ea typeface="+mn-ea"/>
              </a:rPr>
              <a:t>preconception</a:t>
            </a:r>
            <a:r>
              <a:rPr lang="en-US" dirty="0">
                <a:ea typeface="+mn-ea"/>
              </a:rPr>
              <a:t> and let the concepts emerge from the data </a:t>
            </a:r>
          </a:p>
          <a:p>
            <a:pPr marL="457200" indent="-457200" eaLnBrk="1">
              <a:buClr>
                <a:schemeClr val="bg1"/>
              </a:buClr>
              <a:buFont typeface="Arial" charset="0"/>
              <a:buChar char="•"/>
              <a:defRPr/>
            </a:pPr>
            <a:r>
              <a:rPr lang="en-US" dirty="0">
                <a:ea typeface="+mn-ea"/>
              </a:rPr>
              <a:t> </a:t>
            </a:r>
            <a:r>
              <a:rPr lang="en-US" dirty="0">
                <a:solidFill>
                  <a:srgbClr val="FFC000"/>
                </a:solidFill>
                <a:ea typeface="+mn-ea"/>
              </a:rPr>
              <a:t>“Return” to the ground</a:t>
            </a:r>
            <a:r>
              <a:rPr lang="en-US" dirty="0">
                <a:ea typeface="+mn-ea"/>
              </a:rPr>
              <a:t>: Like hypothesis testing; Test the theory by re-interviewing the subjects or interviewing new subjects</a:t>
            </a:r>
          </a:p>
          <a:p>
            <a:pPr marL="457200" indent="-457200" eaLnBrk="1">
              <a:buClr>
                <a:schemeClr val="bg1"/>
              </a:buClr>
              <a:buFont typeface="Arial" charset="0"/>
              <a:buChar char="•"/>
              <a:defRPr/>
            </a:pPr>
            <a:r>
              <a:rPr lang="en-US" dirty="0">
                <a:solidFill>
                  <a:srgbClr val="FFC000"/>
                </a:solidFill>
                <a:ea typeface="+mn-ea"/>
              </a:rPr>
              <a:t>Interviews</a:t>
            </a:r>
            <a:r>
              <a:rPr lang="en-US" dirty="0">
                <a:ea typeface="+mn-ea"/>
              </a:rPr>
              <a:t> (more often) and observations</a:t>
            </a:r>
          </a:p>
          <a:p>
            <a:pPr marL="457200" indent="-457200" eaLnBrk="1">
              <a:buClr>
                <a:schemeClr val="bg1"/>
              </a:buClr>
              <a:buFont typeface="Arial" charset="0"/>
              <a:buChar char="•"/>
              <a:defRPr/>
            </a:pPr>
            <a:r>
              <a:rPr lang="en-US">
                <a:ea typeface="+mn-ea"/>
              </a:rPr>
              <a:t>Good for studying a process, an action or an interaction involving many people.</a:t>
            </a:r>
            <a:endParaRPr lang="en-US" dirty="0">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a:r>
              <a:rPr lang="en-US" altLang="en-US"/>
              <a:t>Coding</a:t>
            </a:r>
          </a:p>
        </p:txBody>
      </p:sp>
      <p:sp>
        <p:nvSpPr>
          <p:cNvPr id="30723" name="Content Placeholder 2"/>
          <p:cNvSpPr>
            <a:spLocks noGrp="1"/>
          </p:cNvSpPr>
          <p:nvPr>
            <p:ph idx="1"/>
          </p:nvPr>
        </p:nvSpPr>
        <p:spPr>
          <a:xfrm>
            <a:off x="476819" y="2179637"/>
            <a:ext cx="9069387" cy="4276725"/>
          </a:xfrm>
        </p:spPr>
        <p:txBody>
          <a:bodyPr/>
          <a:lstStyle/>
          <a:p>
            <a:pPr marL="457200" indent="-457200" eaLnBrk="1">
              <a:buClr>
                <a:schemeClr val="bg1"/>
              </a:buClr>
              <a:buSzPct val="104000"/>
              <a:buFont typeface="Arial" charset="0"/>
              <a:buChar char="•"/>
            </a:pPr>
            <a:r>
              <a:rPr lang="en-US" altLang="en-US" dirty="0"/>
              <a:t>Coding: Classify the data into categories (concepts, constructs)</a:t>
            </a:r>
          </a:p>
          <a:p>
            <a:pPr marL="457200" indent="-457200" eaLnBrk="1">
              <a:buClr>
                <a:schemeClr val="bg1"/>
              </a:buClr>
              <a:buSzPct val="104000"/>
              <a:buFont typeface="Arial" charset="0"/>
              <a:buChar char="•"/>
            </a:pPr>
            <a:r>
              <a:rPr lang="en-US" altLang="en-US" dirty="0"/>
              <a:t>Could have more than one coder: inter-coder reliability</a:t>
            </a:r>
          </a:p>
          <a:p>
            <a:pPr marL="457200" indent="-457200" eaLnBrk="1">
              <a:buClr>
                <a:schemeClr val="bg1"/>
              </a:buClr>
              <a:buSzPct val="104000"/>
              <a:buFont typeface="Arial" charset="0"/>
              <a:buChar char="•"/>
            </a:pPr>
            <a:r>
              <a:rPr lang="en-US" altLang="en-US" dirty="0">
                <a:solidFill>
                  <a:srgbClr val="FFC000"/>
                </a:solidFill>
              </a:rPr>
              <a:t>Build a theory: (Causal pathway): A </a:t>
            </a:r>
            <a:r>
              <a:rPr lang="en-US" altLang="en-US" dirty="0">
                <a:solidFill>
                  <a:srgbClr val="FFC000"/>
                </a:solidFill>
                <a:sym typeface="Wingdings" panose="05000000000000000000" pitchFamily="2" charset="2"/>
              </a:rPr>
              <a:t></a:t>
            </a:r>
            <a:r>
              <a:rPr lang="en-US" altLang="en-US" dirty="0">
                <a:solidFill>
                  <a:srgbClr val="FFC000"/>
                </a:solidFill>
              </a:rPr>
              <a:t> B </a:t>
            </a:r>
            <a:r>
              <a:rPr lang="en-US" altLang="en-US" dirty="0">
                <a:solidFill>
                  <a:srgbClr val="FFC000"/>
                </a:solidFill>
                <a:sym typeface="Wingdings" panose="05000000000000000000" pitchFamily="2" charset="2"/>
              </a:rPr>
              <a:t></a:t>
            </a:r>
            <a:r>
              <a:rPr lang="en-US" altLang="en-US" dirty="0">
                <a:solidFill>
                  <a:srgbClr val="FFC000"/>
                </a:solidFill>
              </a:rPr>
              <a:t> C </a:t>
            </a:r>
            <a:r>
              <a:rPr lang="en-US" altLang="en-US" dirty="0">
                <a:solidFill>
                  <a:srgbClr val="FFC000"/>
                </a:solidFill>
                <a:sym typeface="Wingdings" panose="05000000000000000000" pitchFamily="2" charset="2"/>
              </a:rPr>
              <a:t></a:t>
            </a:r>
            <a:r>
              <a:rPr lang="en-US" altLang="en-US" dirty="0">
                <a:solidFill>
                  <a:srgbClr val="FFC000"/>
                </a:solidFill>
              </a:rPr>
              <a:t> 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Constant comparison</a:t>
            </a:r>
          </a:p>
        </p:txBody>
      </p:sp>
      <p:sp>
        <p:nvSpPr>
          <p:cNvPr id="3" name="Content Placeholder 2"/>
          <p:cNvSpPr>
            <a:spLocks noGrp="1"/>
          </p:cNvSpPr>
          <p:nvPr>
            <p:ph idx="1"/>
          </p:nvPr>
        </p:nvSpPr>
        <p:spPr/>
        <p:txBody>
          <a:bodyPr/>
          <a:lstStyle/>
          <a:p>
            <a:pPr marL="457200" indent="-457200">
              <a:buClr>
                <a:schemeClr val="bg1"/>
              </a:buClr>
              <a:buFont typeface="Wingdings" charset="2"/>
              <a:buChar char="§"/>
            </a:pPr>
            <a:r>
              <a:rPr lang="en-US" dirty="0"/>
              <a:t>Category (concept) identification and theory generation should be an </a:t>
            </a:r>
            <a:r>
              <a:rPr lang="en-US" dirty="0">
                <a:solidFill>
                  <a:srgbClr val="FFC000"/>
                </a:solidFill>
              </a:rPr>
              <a:t>iterative process</a:t>
            </a:r>
          </a:p>
          <a:p>
            <a:pPr marL="457200" indent="-457200">
              <a:buClr>
                <a:schemeClr val="bg1"/>
              </a:buClr>
              <a:buFont typeface="Wingdings" charset="2"/>
              <a:buChar char="§"/>
            </a:pPr>
            <a:r>
              <a:rPr lang="en-US" dirty="0"/>
              <a:t>This process will continue until the category is </a:t>
            </a:r>
            <a:r>
              <a:rPr lang="en-US" dirty="0">
                <a:solidFill>
                  <a:srgbClr val="FFC000"/>
                </a:solidFill>
              </a:rPr>
              <a:t>saturated</a:t>
            </a:r>
            <a:r>
              <a:rPr lang="en-US" dirty="0"/>
              <a:t> (No additional insight can be uncovered with additional work).</a:t>
            </a:r>
          </a:p>
          <a:p>
            <a:pPr marL="457200" indent="-457200">
              <a:buClr>
                <a:schemeClr val="bg1"/>
              </a:buClr>
              <a:buFont typeface="Wingdings" charset="2"/>
              <a:buChar char="§"/>
            </a:pPr>
            <a:r>
              <a:rPr lang="en-US" dirty="0"/>
              <a:t>In quantitative research the plan is fixed and fidelity of implementation (FOI) is important. In GT planning is not rigid.</a:t>
            </a:r>
          </a:p>
        </p:txBody>
      </p:sp>
    </p:spTree>
    <p:extLst>
      <p:ext uri="{BB962C8B-B14F-4D97-AF65-F5344CB8AC3E}">
        <p14:creationId xmlns:p14="http://schemas.microsoft.com/office/powerpoint/2010/main" val="3411377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a:t>Different versions of GT</a:t>
            </a:r>
          </a:p>
        </p:txBody>
      </p:sp>
      <p:sp>
        <p:nvSpPr>
          <p:cNvPr id="31747" name="Content Placeholder 2"/>
          <p:cNvSpPr>
            <a:spLocks noGrp="1"/>
          </p:cNvSpPr>
          <p:nvPr>
            <p:ph idx="1"/>
          </p:nvPr>
        </p:nvSpPr>
        <p:spPr/>
        <p:txBody>
          <a:bodyPr/>
          <a:lstStyle/>
          <a:p>
            <a:r>
              <a:rPr lang="en-US" altLang="en-US" dirty="0">
                <a:solidFill>
                  <a:srgbClr val="FFC000"/>
                </a:solidFill>
              </a:rPr>
              <a:t>Traditional version</a:t>
            </a:r>
            <a:r>
              <a:rPr lang="en-US" altLang="en-US" dirty="0"/>
              <a:t>: Glaser’s version (1978) orients toward discovery of objective truths. Researchers should use more well-structured procedures.</a:t>
            </a:r>
          </a:p>
          <a:p>
            <a:r>
              <a:rPr lang="en-US" altLang="en-US" dirty="0">
                <a:solidFill>
                  <a:srgbClr val="FFC000"/>
                </a:solidFill>
              </a:rPr>
              <a:t>Evolved version</a:t>
            </a:r>
            <a:r>
              <a:rPr lang="en-US" altLang="en-US" dirty="0"/>
              <a:t>: Strauss and Corbin (1994) explicitly rejected the existence of a pre-existing reality that could be “discovered” (Mills, Bonner, &amp; Francis, 2006a, 2006b).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Different versions of GT</a:t>
            </a:r>
          </a:p>
        </p:txBody>
      </p:sp>
      <p:sp>
        <p:nvSpPr>
          <p:cNvPr id="32771" name="Content Placeholder 2"/>
          <p:cNvSpPr>
            <a:spLocks noGrp="1"/>
          </p:cNvSpPr>
          <p:nvPr>
            <p:ph idx="1"/>
          </p:nvPr>
        </p:nvSpPr>
        <p:spPr/>
        <p:txBody>
          <a:bodyPr/>
          <a:lstStyle/>
          <a:p>
            <a:pPr marL="457200" indent="-457200">
              <a:buFont typeface="Arial" panose="020B0604020202020204" pitchFamily="34" charset="0"/>
              <a:buChar char="•"/>
            </a:pPr>
            <a:r>
              <a:rPr lang="en-US" altLang="en-US" dirty="0">
                <a:solidFill>
                  <a:srgbClr val="FFC000"/>
                </a:solidFill>
              </a:rPr>
              <a:t>Constructivist version</a:t>
            </a:r>
            <a:r>
              <a:rPr lang="en-US" altLang="en-US" dirty="0"/>
              <a:t>: </a:t>
            </a:r>
            <a:r>
              <a:rPr lang="en-US" altLang="en-US" dirty="0" err="1"/>
              <a:t>Charmaz</a:t>
            </a:r>
            <a:r>
              <a:rPr lang="en-US" altLang="en-US" dirty="0"/>
              <a:t> (2000, 2002, 2014), and </a:t>
            </a:r>
            <a:r>
              <a:rPr lang="en-US" altLang="en-US" dirty="0" err="1"/>
              <a:t>Charmaz</a:t>
            </a:r>
            <a:r>
              <a:rPr lang="en-US" altLang="en-US" dirty="0"/>
              <a:t> and Mitchell (2001). </a:t>
            </a:r>
          </a:p>
          <a:p>
            <a:pPr marL="857250" lvl="1" indent="-457200">
              <a:buFont typeface="Arial" panose="020B0604020202020204" pitchFamily="34" charset="0"/>
              <a:buChar char="•"/>
            </a:pPr>
            <a:r>
              <a:rPr lang="en-US" altLang="en-US" sz="3200" dirty="0"/>
              <a:t>Findings are constructed rather than discovered. </a:t>
            </a:r>
          </a:p>
          <a:p>
            <a:pPr marL="857250" lvl="1" indent="-457200">
              <a:buFont typeface="Arial" panose="020B0604020202020204" pitchFamily="34" charset="0"/>
              <a:buChar char="•"/>
            </a:pPr>
            <a:r>
              <a:rPr lang="en-US" altLang="en-US" sz="3200" dirty="0"/>
              <a:t>Data are reconstructions of experience and they are not the experience itself</a:t>
            </a:r>
          </a:p>
          <a:p>
            <a:pPr marL="857250" lvl="1" indent="-457200">
              <a:buFont typeface="Arial" panose="020B0604020202020204" pitchFamily="34" charset="0"/>
              <a:buChar char="•"/>
            </a:pPr>
            <a:r>
              <a:rPr lang="en-US" altLang="en-US" sz="3200" dirty="0"/>
              <a:t>Data as a product of co-construction between the interviewer and the interviewee.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Different versions of GT</a:t>
            </a:r>
          </a:p>
        </p:txBody>
      </p:sp>
      <p:sp>
        <p:nvSpPr>
          <p:cNvPr id="32771" name="Content Placeholder 2"/>
          <p:cNvSpPr>
            <a:spLocks noGrp="1"/>
          </p:cNvSpPr>
          <p:nvPr>
            <p:ph idx="1"/>
          </p:nvPr>
        </p:nvSpPr>
        <p:spPr/>
        <p:txBody>
          <a:bodyPr/>
          <a:lstStyle/>
          <a:p>
            <a:pPr marL="457200" indent="-457200">
              <a:buFont typeface="Arial" panose="020B0604020202020204" pitchFamily="34" charset="0"/>
              <a:buChar char="•"/>
            </a:pPr>
            <a:r>
              <a:rPr lang="en-US" altLang="en-US" dirty="0">
                <a:solidFill>
                  <a:srgbClr val="FFC000"/>
                </a:solidFill>
              </a:rPr>
              <a:t>Constructivist version</a:t>
            </a:r>
            <a:r>
              <a:rPr lang="en-US" altLang="en-US" dirty="0"/>
              <a:t>:</a:t>
            </a:r>
          </a:p>
          <a:p>
            <a:pPr marL="857250" lvl="1" indent="-457200">
              <a:buFont typeface="Arial" panose="020B0604020202020204" pitchFamily="34" charset="0"/>
              <a:buChar char="•"/>
            </a:pPr>
            <a:r>
              <a:rPr lang="en-US" altLang="en-US" sz="3200" dirty="0"/>
              <a:t>Data are the researcher’s own constructions of other people’s constructions. </a:t>
            </a:r>
          </a:p>
          <a:p>
            <a:pPr marL="857250" lvl="1" indent="-457200">
              <a:buFont typeface="Arial" panose="020B0604020202020204" pitchFamily="34" charset="0"/>
              <a:buChar char="•"/>
            </a:pPr>
            <a:r>
              <a:rPr lang="en-US" altLang="en-US" sz="3200" dirty="0"/>
              <a:t>The constructivist school accepts participants as co-researchers.</a:t>
            </a:r>
          </a:p>
        </p:txBody>
      </p:sp>
    </p:spTree>
    <p:extLst>
      <p:ext uri="{BB962C8B-B14F-4D97-AF65-F5344CB8AC3E}">
        <p14:creationId xmlns:p14="http://schemas.microsoft.com/office/powerpoint/2010/main" val="2338279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Different versions of GT</a:t>
            </a:r>
          </a:p>
        </p:txBody>
      </p:sp>
      <p:sp>
        <p:nvSpPr>
          <p:cNvPr id="32771" name="Content Placeholder 2"/>
          <p:cNvSpPr>
            <a:spLocks noGrp="1"/>
          </p:cNvSpPr>
          <p:nvPr>
            <p:ph idx="1"/>
          </p:nvPr>
        </p:nvSpPr>
        <p:spPr/>
        <p:txBody>
          <a:bodyPr/>
          <a:lstStyle/>
          <a:p>
            <a:pPr marL="457200" indent="-457200">
              <a:buFont typeface="Arial" panose="020B0604020202020204" pitchFamily="34" charset="0"/>
              <a:buChar char="•"/>
            </a:pPr>
            <a:r>
              <a:rPr lang="en-US" altLang="en-US" dirty="0">
                <a:solidFill>
                  <a:srgbClr val="FFC000"/>
                </a:solidFill>
              </a:rPr>
              <a:t>Constructivist version</a:t>
            </a:r>
            <a:r>
              <a:rPr lang="en-US" altLang="en-US" dirty="0"/>
              <a:t>: multiple layers!</a:t>
            </a:r>
          </a:p>
        </p:txBody>
      </p:sp>
      <p:sp>
        <p:nvSpPr>
          <p:cNvPr id="2" name="Oval 1"/>
          <p:cNvSpPr/>
          <p:nvPr/>
        </p:nvSpPr>
        <p:spPr bwMode="auto">
          <a:xfrm>
            <a:off x="278169" y="3587038"/>
            <a:ext cx="2209800" cy="2057400"/>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r>
              <a:rPr kumimoji="0" lang="en-US" sz="2000" i="0" u="none" strike="noStrike" cap="none" normalizeH="0" baseline="0" dirty="0">
                <a:ln>
                  <a:noFill/>
                </a:ln>
                <a:effectLst/>
              </a:rPr>
              <a:t>Experience</a:t>
            </a:r>
          </a:p>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r>
              <a:rPr lang="en-US" sz="2000" dirty="0"/>
              <a:t>in the memory</a:t>
            </a:r>
            <a:endParaRPr kumimoji="0" lang="en-US" sz="2000" i="0" u="none" strike="noStrike" cap="none" normalizeH="0" baseline="0" dirty="0">
              <a:ln>
                <a:noFill/>
              </a:ln>
              <a:effectLst/>
            </a:endParaRPr>
          </a:p>
        </p:txBody>
      </p:sp>
      <p:sp>
        <p:nvSpPr>
          <p:cNvPr id="3" name="Rounded Rectangle 2"/>
          <p:cNvSpPr/>
          <p:nvPr/>
        </p:nvSpPr>
        <p:spPr bwMode="auto">
          <a:xfrm>
            <a:off x="3074260" y="3678059"/>
            <a:ext cx="1802130" cy="2019300"/>
          </a:xfrm>
          <a:prstGeom prst="round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effectLst/>
              <a:latin typeface="Arial" panose="020B0604020202020204" pitchFamily="34" charset="0"/>
              <a:ea typeface="Microsoft YaHei" panose="020B0503020204020204" pitchFamily="34" charset="-122"/>
            </a:endParaRPr>
          </a:p>
        </p:txBody>
      </p:sp>
      <p:sp>
        <p:nvSpPr>
          <p:cNvPr id="4" name="TextBox 3"/>
          <p:cNvSpPr txBox="1"/>
          <p:nvPr/>
        </p:nvSpPr>
        <p:spPr>
          <a:xfrm flipH="1">
            <a:off x="3113975" y="4160837"/>
            <a:ext cx="1626871" cy="1200329"/>
          </a:xfrm>
          <a:prstGeom prst="rect">
            <a:avLst/>
          </a:prstGeom>
          <a:noFill/>
        </p:spPr>
        <p:txBody>
          <a:bodyPr wrap="square" rtlCol="0">
            <a:spAutoFit/>
          </a:bodyPr>
          <a:lstStyle/>
          <a:p>
            <a:r>
              <a:rPr lang="en-US" dirty="0"/>
              <a:t>Participant’s</a:t>
            </a:r>
          </a:p>
          <a:p>
            <a:r>
              <a:rPr lang="en-US" dirty="0"/>
              <a:t>Interpretation</a:t>
            </a:r>
          </a:p>
          <a:p>
            <a:r>
              <a:rPr lang="en-US" dirty="0"/>
              <a:t>of his/her</a:t>
            </a:r>
          </a:p>
          <a:p>
            <a:r>
              <a:rPr lang="en-US" dirty="0"/>
              <a:t>experience</a:t>
            </a:r>
          </a:p>
        </p:txBody>
      </p:sp>
      <p:sp>
        <p:nvSpPr>
          <p:cNvPr id="9" name="Rounded Rectangle 8"/>
          <p:cNvSpPr/>
          <p:nvPr/>
        </p:nvSpPr>
        <p:spPr bwMode="auto">
          <a:xfrm>
            <a:off x="5536777" y="3678059"/>
            <a:ext cx="1802130" cy="2019300"/>
          </a:xfrm>
          <a:prstGeom prst="round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effectLst/>
              <a:latin typeface="Arial" panose="020B0604020202020204" pitchFamily="34" charset="0"/>
              <a:ea typeface="Microsoft YaHei" panose="020B0503020204020204" pitchFamily="34" charset="-122"/>
            </a:endParaRPr>
          </a:p>
        </p:txBody>
      </p:sp>
      <p:sp>
        <p:nvSpPr>
          <p:cNvPr id="10" name="Rounded Rectangle 9"/>
          <p:cNvSpPr/>
          <p:nvPr/>
        </p:nvSpPr>
        <p:spPr bwMode="auto">
          <a:xfrm>
            <a:off x="7999294" y="3678059"/>
            <a:ext cx="1802130" cy="2019300"/>
          </a:xfrm>
          <a:prstGeom prst="round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effectLst/>
              <a:latin typeface="Arial" panose="020B0604020202020204" pitchFamily="34" charset="0"/>
              <a:ea typeface="Microsoft YaHei" panose="020B0503020204020204" pitchFamily="34" charset="-122"/>
            </a:endParaRPr>
          </a:p>
        </p:txBody>
      </p:sp>
      <p:sp>
        <p:nvSpPr>
          <p:cNvPr id="12" name="TextBox 11"/>
          <p:cNvSpPr txBox="1"/>
          <p:nvPr/>
        </p:nvSpPr>
        <p:spPr>
          <a:xfrm flipH="1">
            <a:off x="5564949" y="4160837"/>
            <a:ext cx="1626871" cy="646331"/>
          </a:xfrm>
          <a:prstGeom prst="rect">
            <a:avLst/>
          </a:prstGeom>
          <a:noFill/>
        </p:spPr>
        <p:txBody>
          <a:bodyPr wrap="square" rtlCol="0">
            <a:spAutoFit/>
          </a:bodyPr>
          <a:lstStyle/>
          <a:p>
            <a:r>
              <a:rPr lang="en-US"/>
              <a:t>Researcher’s</a:t>
            </a:r>
            <a:endParaRPr lang="en-US" dirty="0"/>
          </a:p>
          <a:p>
            <a:r>
              <a:rPr lang="en-US" dirty="0"/>
              <a:t>interpretation</a:t>
            </a:r>
          </a:p>
        </p:txBody>
      </p:sp>
      <p:sp>
        <p:nvSpPr>
          <p:cNvPr id="13" name="TextBox 12"/>
          <p:cNvSpPr txBox="1"/>
          <p:nvPr/>
        </p:nvSpPr>
        <p:spPr>
          <a:xfrm flipH="1">
            <a:off x="8060153" y="4160837"/>
            <a:ext cx="1626871" cy="646331"/>
          </a:xfrm>
          <a:prstGeom prst="rect">
            <a:avLst/>
          </a:prstGeom>
          <a:noFill/>
        </p:spPr>
        <p:txBody>
          <a:bodyPr wrap="square" rtlCol="0">
            <a:spAutoFit/>
          </a:bodyPr>
          <a:lstStyle/>
          <a:p>
            <a:r>
              <a:rPr lang="en-US" dirty="0"/>
              <a:t>Reader’s</a:t>
            </a:r>
          </a:p>
          <a:p>
            <a:r>
              <a:rPr lang="en-US" dirty="0"/>
              <a:t>interpretation</a:t>
            </a:r>
          </a:p>
        </p:txBody>
      </p:sp>
      <p:sp>
        <p:nvSpPr>
          <p:cNvPr id="16" name="Right Arrow 15"/>
          <p:cNvSpPr/>
          <p:nvPr/>
        </p:nvSpPr>
        <p:spPr bwMode="auto">
          <a:xfrm>
            <a:off x="1908509" y="4303713"/>
            <a:ext cx="1272580" cy="503456"/>
          </a:xfrm>
          <a:prstGeom prst="rightArrow">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effectLst/>
              <a:latin typeface="Arial" panose="020B0604020202020204" pitchFamily="34" charset="0"/>
              <a:ea typeface="Microsoft YaHei" panose="020B0503020204020204" pitchFamily="34" charset="-122"/>
            </a:endParaRPr>
          </a:p>
        </p:txBody>
      </p:sp>
      <p:sp>
        <p:nvSpPr>
          <p:cNvPr id="20" name="Right Arrow 19"/>
          <p:cNvSpPr/>
          <p:nvPr/>
        </p:nvSpPr>
        <p:spPr bwMode="auto">
          <a:xfrm>
            <a:off x="4723103" y="4832396"/>
            <a:ext cx="1272580" cy="503456"/>
          </a:xfrm>
          <a:prstGeom prst="rightArrow">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effectLst/>
              <a:latin typeface="Arial" panose="020B0604020202020204" pitchFamily="34" charset="0"/>
              <a:ea typeface="Microsoft YaHei" panose="020B0503020204020204" pitchFamily="34" charset="-122"/>
            </a:endParaRPr>
          </a:p>
        </p:txBody>
      </p:sp>
      <p:sp>
        <p:nvSpPr>
          <p:cNvPr id="21" name="Right Arrow 20"/>
          <p:cNvSpPr/>
          <p:nvPr/>
        </p:nvSpPr>
        <p:spPr bwMode="auto">
          <a:xfrm>
            <a:off x="7196564" y="5084124"/>
            <a:ext cx="1272580" cy="503456"/>
          </a:xfrm>
          <a:prstGeom prst="rightArrow">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effectLst/>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316467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reality?</a:t>
            </a:r>
          </a:p>
        </p:txBody>
      </p:sp>
      <p:sp>
        <p:nvSpPr>
          <p:cNvPr id="3" name="Content Placeholder 2"/>
          <p:cNvSpPr>
            <a:spLocks noGrp="1"/>
          </p:cNvSpPr>
          <p:nvPr>
            <p:ph idx="1"/>
          </p:nvPr>
        </p:nvSpPr>
        <p:spPr>
          <a:xfrm>
            <a:off x="503238" y="2054225"/>
            <a:ext cx="5603874" cy="3824287"/>
          </a:xfrm>
        </p:spPr>
        <p:txBody>
          <a:bodyPr/>
          <a:lstStyle/>
          <a:p>
            <a:pPr marL="457200" indent="-457200">
              <a:buClr>
                <a:schemeClr val="bg1"/>
              </a:buClr>
              <a:buFont typeface="Arial" charset="0"/>
              <a:buChar char="•"/>
            </a:pPr>
            <a:r>
              <a:rPr lang="en-US" dirty="0"/>
              <a:t>Is reality up to our interpretation?</a:t>
            </a:r>
          </a:p>
          <a:p>
            <a:pPr marL="457200" indent="-457200">
              <a:buClr>
                <a:schemeClr val="bg1"/>
              </a:buClr>
              <a:buFont typeface="Arial" charset="0"/>
              <a:buChar char="•"/>
            </a:pPr>
            <a:r>
              <a:rPr lang="en-US" dirty="0"/>
              <a:t>Can reality “evolve” over time?</a:t>
            </a:r>
          </a:p>
          <a:p>
            <a:pPr marL="457200" indent="-457200">
              <a:buClr>
                <a:schemeClr val="bg1"/>
              </a:buClr>
              <a:buFont typeface="Arial" charset="0"/>
              <a:buChar char="•"/>
            </a:pPr>
            <a:r>
              <a:rPr lang="en-US" dirty="0"/>
              <a:t>Take relationship as an example</a:t>
            </a:r>
          </a:p>
          <a:p>
            <a:pPr marL="457200" indent="-457200">
              <a:buClr>
                <a:schemeClr val="bg1"/>
              </a:buClr>
              <a:buFont typeface="Arial" charset="0"/>
              <a:buChar char="•"/>
            </a:pPr>
            <a:r>
              <a:rPr lang="en-US" dirty="0"/>
              <a:t>Honey Moon: “You are one in a million!”</a:t>
            </a:r>
          </a:p>
        </p:txBody>
      </p:sp>
      <p:pic>
        <p:nvPicPr>
          <p:cNvPr id="2052" name="Picture 4" descr="http://www.hoteldelibab.com/wp-content/uploads/2013/09/Types-of-Honeymoon-Holiday-Package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11912" y="2103437"/>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1763712" y="6398347"/>
            <a:ext cx="7467600" cy="623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Arial Unicode MS" panose="020B0604020202020204" pitchFamily="34" charset="-128"/>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Arial Unicode MS" panose="020B0604020202020204" pitchFamily="34" charset="-128"/>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Arial Unicode MS" panose="020B0604020202020204" pitchFamily="34" charset="-128"/>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Fine print: The divorce rate of the US is 53%. </a:t>
            </a:r>
          </a:p>
        </p:txBody>
      </p:sp>
    </p:spTree>
    <p:extLst>
      <p:ext uri="{BB962C8B-B14F-4D97-AF65-F5344CB8AC3E}">
        <p14:creationId xmlns:p14="http://schemas.microsoft.com/office/powerpoint/2010/main" val="2748167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reality?</a:t>
            </a:r>
          </a:p>
        </p:txBody>
      </p:sp>
      <p:sp>
        <p:nvSpPr>
          <p:cNvPr id="3" name="Content Placeholder 2"/>
          <p:cNvSpPr>
            <a:spLocks noGrp="1"/>
          </p:cNvSpPr>
          <p:nvPr>
            <p:ph idx="1"/>
          </p:nvPr>
        </p:nvSpPr>
        <p:spPr/>
        <p:txBody>
          <a:bodyPr/>
          <a:lstStyle/>
          <a:p>
            <a:r>
              <a:rPr lang="en-US" dirty="0"/>
              <a:t>30 years later you may retrospectively re-interpret what had happened.</a:t>
            </a:r>
          </a:p>
          <a:p>
            <a:r>
              <a:rPr lang="en-US" dirty="0"/>
              <a:t>“How could I marry such a…? Why was I do blind?”</a:t>
            </a:r>
          </a:p>
        </p:txBody>
      </p:sp>
      <p:pic>
        <p:nvPicPr>
          <p:cNvPr id="3074" name="Picture 2" descr="http://jackofallblogs.com/wp-content/uploads/2014/10/divorc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82912" y="4008437"/>
            <a:ext cx="5683769"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828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real?</a:t>
            </a:r>
          </a:p>
        </p:txBody>
      </p:sp>
      <p:sp>
        <p:nvSpPr>
          <p:cNvPr id="3" name="Content Placeholder 2"/>
          <p:cNvSpPr>
            <a:spLocks noGrp="1"/>
          </p:cNvSpPr>
          <p:nvPr>
            <p:ph idx="1"/>
          </p:nvPr>
        </p:nvSpPr>
        <p:spPr/>
        <p:txBody>
          <a:bodyPr>
            <a:normAutofit/>
          </a:bodyPr>
          <a:lstStyle/>
          <a:p>
            <a:pPr marL="457200" indent="-457200">
              <a:buFont typeface="Arial" charset="0"/>
              <a:buChar char="•"/>
            </a:pPr>
            <a:r>
              <a:rPr lang="en-US" sz="2800" dirty="0"/>
              <a:t>You will see some pictures/statements</a:t>
            </a:r>
          </a:p>
          <a:p>
            <a:pPr marL="457200" indent="-457200">
              <a:buFont typeface="Arial" charset="0"/>
              <a:buChar char="•"/>
            </a:pPr>
            <a:r>
              <a:rPr lang="en-US" sz="2800" dirty="0"/>
              <a:t>Decide whether it is real or not (It is up to you to define reality)</a:t>
            </a:r>
          </a:p>
          <a:p>
            <a:pPr marL="457200" indent="-457200">
              <a:buFont typeface="Arial" charset="0"/>
              <a:buChar char="•"/>
            </a:pPr>
            <a:r>
              <a:rPr lang="en-US" sz="2800" dirty="0"/>
              <a:t>If you think it is real, go to the right side of the room.</a:t>
            </a:r>
          </a:p>
          <a:p>
            <a:pPr marL="457200" indent="-457200">
              <a:buFont typeface="Arial" charset="0"/>
              <a:buChar char="•"/>
            </a:pPr>
            <a:r>
              <a:rPr lang="en-US" sz="2800" dirty="0"/>
              <a:t>If you think it is NOT real, go to the left side.</a:t>
            </a:r>
          </a:p>
          <a:p>
            <a:pPr marL="457200" indent="-457200">
              <a:buFont typeface="Arial" charset="0"/>
              <a:buChar char="•"/>
            </a:pPr>
            <a:r>
              <a:rPr lang="en-US" sz="2800" dirty="0"/>
              <a:t>Explain why you think it is real </a:t>
            </a:r>
            <a:r>
              <a:rPr lang="en-US" sz="2800"/>
              <a:t>or unreal.</a:t>
            </a:r>
            <a:endParaRPr lang="en-US" sz="2800" dirty="0"/>
          </a:p>
        </p:txBody>
      </p:sp>
    </p:spTree>
    <p:extLst>
      <p:ext uri="{BB962C8B-B14F-4D97-AF65-F5344CB8AC3E}">
        <p14:creationId xmlns:p14="http://schemas.microsoft.com/office/powerpoint/2010/main" val="916221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sky is blue (in a nice day as shown)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30844" y="2684017"/>
            <a:ext cx="5408585" cy="3599168"/>
          </a:xfrm>
          <a:prstGeom prst="rect">
            <a:avLst/>
          </a:prstGeom>
        </p:spPr>
      </p:pic>
    </p:spTree>
    <p:extLst>
      <p:ext uri="{BB962C8B-B14F-4D97-AF65-F5344CB8AC3E}">
        <p14:creationId xmlns:p14="http://schemas.microsoft.com/office/powerpoint/2010/main" val="1471203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sun is white in the morning and afternoon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35112" y="2027237"/>
            <a:ext cx="6307318" cy="4724400"/>
          </a:xfrm>
          <a:prstGeom prst="rect">
            <a:avLst/>
          </a:prstGeom>
        </p:spPr>
      </p:pic>
    </p:spTree>
    <p:extLst>
      <p:ext uri="{BB962C8B-B14F-4D97-AF65-F5344CB8AC3E}">
        <p14:creationId xmlns:p14="http://schemas.microsoft.com/office/powerpoint/2010/main" val="383706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sun is red in the evening</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54112" y="2165350"/>
            <a:ext cx="7458129" cy="4648200"/>
          </a:xfrm>
          <a:prstGeom prst="rect">
            <a:avLst/>
          </a:prstGeom>
        </p:spPr>
      </p:pic>
    </p:spTree>
    <p:extLst>
      <p:ext uri="{BB962C8B-B14F-4D97-AF65-F5344CB8AC3E}">
        <p14:creationId xmlns:p14="http://schemas.microsoft.com/office/powerpoint/2010/main" val="55148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number “8” is visible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449512" y="2190723"/>
            <a:ext cx="4495800" cy="4409343"/>
          </a:xfrm>
          <a:prstGeom prst="rect">
            <a:avLst/>
          </a:prstGeom>
        </p:spPr>
      </p:pic>
    </p:spTree>
    <p:extLst>
      <p:ext uri="{BB962C8B-B14F-4D97-AF65-F5344CB8AC3E}">
        <p14:creationId xmlns:p14="http://schemas.microsoft.com/office/powerpoint/2010/main" val="1313841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Wavelength spectrum</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03237" y="1951037"/>
            <a:ext cx="8606517" cy="5029200"/>
          </a:xfrm>
          <a:prstGeom prst="rect">
            <a:avLst/>
          </a:prstGeom>
        </p:spPr>
      </p:pic>
    </p:spTree>
    <p:extLst>
      <p:ext uri="{BB962C8B-B14F-4D97-AF65-F5344CB8AC3E}">
        <p14:creationId xmlns:p14="http://schemas.microsoft.com/office/powerpoint/2010/main" val="130553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wind is cool</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77912" y="1874837"/>
            <a:ext cx="7557539" cy="5029200"/>
          </a:xfrm>
          <a:prstGeom prst="rect">
            <a:avLst/>
          </a:prstGeom>
        </p:spPr>
      </p:pic>
    </p:spTree>
    <p:extLst>
      <p:ext uri="{BB962C8B-B14F-4D97-AF65-F5344CB8AC3E}">
        <p14:creationId xmlns:p14="http://schemas.microsoft.com/office/powerpoint/2010/main" val="1278575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snake can see infrared</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5345112" y="2809792"/>
            <a:ext cx="4126285" cy="3094715"/>
          </a:xfrm>
          <a:prstGeom prst="rect">
            <a:avLst/>
          </a:prstGeom>
        </p:spPr>
      </p:pic>
      <p:pic>
        <p:nvPicPr>
          <p:cNvPr id="5" name="Picture 4"/>
          <p:cNvPicPr>
            <a:picLocks noChangeAspect="1"/>
          </p:cNvPicPr>
          <p:nvPr/>
        </p:nvPicPr>
        <p:blipFill>
          <a:blip r:embed="rId3"/>
          <a:stretch>
            <a:fillRect/>
          </a:stretch>
        </p:blipFill>
        <p:spPr>
          <a:xfrm>
            <a:off x="239712" y="2809792"/>
            <a:ext cx="4651016" cy="3094715"/>
          </a:xfrm>
          <a:prstGeom prst="rect">
            <a:avLst/>
          </a:prstGeom>
        </p:spPr>
      </p:pic>
    </p:spTree>
    <p:extLst>
      <p:ext uri="{BB962C8B-B14F-4D97-AF65-F5344CB8AC3E}">
        <p14:creationId xmlns:p14="http://schemas.microsoft.com/office/powerpoint/2010/main" val="1298300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animals can hear ultrasound</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505727" y="2184955"/>
            <a:ext cx="4066898" cy="3955745"/>
          </a:xfrm>
          <a:prstGeom prst="rect">
            <a:avLst/>
          </a:prstGeom>
        </p:spPr>
      </p:pic>
      <p:pic>
        <p:nvPicPr>
          <p:cNvPr id="5" name="Picture 4"/>
          <p:cNvPicPr>
            <a:picLocks noChangeAspect="1"/>
          </p:cNvPicPr>
          <p:nvPr/>
        </p:nvPicPr>
        <p:blipFill>
          <a:blip r:embed="rId3"/>
          <a:stretch>
            <a:fillRect/>
          </a:stretch>
        </p:blipFill>
        <p:spPr>
          <a:xfrm>
            <a:off x="503238" y="2181538"/>
            <a:ext cx="4569467" cy="3427099"/>
          </a:xfrm>
          <a:prstGeom prst="rect">
            <a:avLst/>
          </a:prstGeom>
        </p:spPr>
      </p:pic>
    </p:spTree>
    <p:extLst>
      <p:ext uri="{BB962C8B-B14F-4D97-AF65-F5344CB8AC3E}">
        <p14:creationId xmlns:p14="http://schemas.microsoft.com/office/powerpoint/2010/main" val="2099893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puzzle of Grounded theory </a:t>
            </a:r>
          </a:p>
        </p:txBody>
      </p:sp>
      <p:sp>
        <p:nvSpPr>
          <p:cNvPr id="3" name="Content Placeholder 2"/>
          <p:cNvSpPr>
            <a:spLocks noGrp="1"/>
          </p:cNvSpPr>
          <p:nvPr>
            <p:ph idx="1"/>
          </p:nvPr>
        </p:nvSpPr>
        <p:spPr/>
        <p:txBody>
          <a:bodyPr>
            <a:normAutofit/>
          </a:bodyPr>
          <a:lstStyle/>
          <a:p>
            <a:pPr>
              <a:buFont typeface="Arial" charset="0"/>
              <a:buChar char="•"/>
            </a:pPr>
            <a:r>
              <a:rPr lang="en-US" sz="2800" dirty="0"/>
              <a:t>According to </a:t>
            </a:r>
            <a:r>
              <a:rPr lang="en-US" sz="2800" dirty="0" err="1"/>
              <a:t>Charmaz</a:t>
            </a:r>
            <a:r>
              <a:rPr lang="en-US" sz="2800" dirty="0"/>
              <a:t>, reality is nothing more than a social construction. Social constructionism is anti-realist i.e. there is no objective reality. Some critics charge that this position leads to relativism (all claims are valid in its own terms). </a:t>
            </a:r>
          </a:p>
          <a:p>
            <a:pPr>
              <a:buFont typeface="Arial" charset="0"/>
              <a:buChar char="•"/>
            </a:pPr>
            <a:r>
              <a:rPr lang="en-US" sz="2800" dirty="0"/>
              <a:t>The finding yielded from grounded theory would not be communicable and generalizable. </a:t>
            </a:r>
          </a:p>
        </p:txBody>
      </p:sp>
    </p:spTree>
    <p:extLst>
      <p:ext uri="{BB962C8B-B14F-4D97-AF65-F5344CB8AC3E}">
        <p14:creationId xmlns:p14="http://schemas.microsoft.com/office/powerpoint/2010/main" val="1166018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puzzle of Grounded theory </a:t>
            </a:r>
          </a:p>
        </p:txBody>
      </p:sp>
      <p:sp>
        <p:nvSpPr>
          <p:cNvPr id="3" name="Content Placeholder 2"/>
          <p:cNvSpPr>
            <a:spLocks noGrp="1"/>
          </p:cNvSpPr>
          <p:nvPr>
            <p:ph idx="1"/>
          </p:nvPr>
        </p:nvSpPr>
        <p:spPr/>
        <p:txBody>
          <a:bodyPr>
            <a:normAutofit/>
          </a:bodyPr>
          <a:lstStyle/>
          <a:p>
            <a:pPr marL="457200" indent="-457200">
              <a:buClr>
                <a:schemeClr val="bg1"/>
              </a:buClr>
              <a:buFont typeface="Arial" charset="0"/>
              <a:buChar char="•"/>
            </a:pPr>
            <a:r>
              <a:rPr lang="en-US" sz="2800" dirty="0"/>
              <a:t>When grounded theorists deny the existence of objective reality, the “findings” by GT are highly subjective.</a:t>
            </a:r>
          </a:p>
          <a:p>
            <a:pPr marL="457200" indent="-457200">
              <a:buClr>
                <a:schemeClr val="bg1"/>
              </a:buClr>
              <a:buFont typeface="Arial" charset="0"/>
              <a:buChar char="•"/>
            </a:pPr>
            <a:r>
              <a:rPr lang="en-US" sz="2800" dirty="0"/>
              <a:t>Psychology is supposed to be scientific and objective.</a:t>
            </a:r>
          </a:p>
          <a:p>
            <a:pPr marL="457200" indent="-457200">
              <a:buClr>
                <a:schemeClr val="bg1"/>
              </a:buClr>
              <a:buFont typeface="Arial" charset="0"/>
              <a:buChar char="•"/>
            </a:pPr>
            <a:r>
              <a:rPr lang="en-US" sz="2800" dirty="0"/>
              <a:t>Is it possible to use grounded theory to produce a report that is meaningful to other people? </a:t>
            </a:r>
          </a:p>
          <a:p>
            <a:pPr marL="457200" indent="-457200">
              <a:buClr>
                <a:schemeClr val="bg1"/>
              </a:buClr>
              <a:buFont typeface="Arial" charset="0"/>
              <a:buChar char="•"/>
            </a:pPr>
            <a:r>
              <a:rPr lang="en-US" sz="2800" dirty="0"/>
              <a:t>What is your view of reality?</a:t>
            </a:r>
          </a:p>
          <a:p>
            <a:endParaRPr lang="en-US" sz="2315" dirty="0"/>
          </a:p>
        </p:txBody>
      </p:sp>
    </p:spTree>
    <p:extLst>
      <p:ext uri="{BB962C8B-B14F-4D97-AF65-F5344CB8AC3E}">
        <p14:creationId xmlns:p14="http://schemas.microsoft.com/office/powerpoint/2010/main" val="1480045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References</a:t>
            </a:r>
          </a:p>
        </p:txBody>
      </p:sp>
      <p:sp>
        <p:nvSpPr>
          <p:cNvPr id="33795" name="Content Placeholder 2"/>
          <p:cNvSpPr>
            <a:spLocks noGrp="1"/>
          </p:cNvSpPr>
          <p:nvPr>
            <p:ph idx="1"/>
          </p:nvPr>
        </p:nvSpPr>
        <p:spPr>
          <a:xfrm>
            <a:off x="477838" y="2027238"/>
            <a:ext cx="9069387" cy="4276725"/>
          </a:xfrm>
        </p:spPr>
        <p:txBody>
          <a:bodyPr/>
          <a:lstStyle/>
          <a:p>
            <a:r>
              <a:rPr lang="en-US" altLang="en-US" sz="2400" dirty="0" err="1"/>
              <a:t>Charmaz</a:t>
            </a:r>
            <a:r>
              <a:rPr lang="en-US" altLang="en-US" sz="2400" dirty="0"/>
              <a:t>, K. (2000). Grounded theory: objectivist and constructionist methods. In N. K. Denzin &amp; Y. S. Lincoln (Eds.), </a:t>
            </a:r>
            <a:r>
              <a:rPr lang="en-US" altLang="en-US" sz="2400" i="1" dirty="0"/>
              <a:t>Handbook of qualitative research </a:t>
            </a:r>
            <a:r>
              <a:rPr lang="en-US" altLang="en-US" sz="2400" dirty="0"/>
              <a:t>(pp.509–535). Thousand Oaks, CA: Sage Publications.</a:t>
            </a:r>
          </a:p>
          <a:p>
            <a:r>
              <a:rPr lang="en-US" altLang="en-US" sz="2400" dirty="0" err="1"/>
              <a:t>Charmaz</a:t>
            </a:r>
            <a:r>
              <a:rPr lang="en-US" altLang="en-US" sz="2400" dirty="0"/>
              <a:t>, K. (2002). Qualitative interviewing and grounded theory analysis. In J. F. </a:t>
            </a:r>
            <a:r>
              <a:rPr lang="en-US" altLang="en-US" sz="2400" dirty="0" err="1"/>
              <a:t>Gubrium</a:t>
            </a:r>
            <a:r>
              <a:rPr lang="en-US" altLang="en-US" sz="2400" dirty="0"/>
              <a:t> &amp; J. A. Holstein (Eds.), </a:t>
            </a:r>
            <a:r>
              <a:rPr lang="en-US" altLang="en-US" sz="2400" i="1" dirty="0"/>
              <a:t>Handbook of interview research: Context and method</a:t>
            </a:r>
            <a:r>
              <a:rPr lang="en-US" altLang="en-US" sz="2400" dirty="0"/>
              <a:t> (pp.675–694). Thousand Oaks, CA: Sage Publications.</a:t>
            </a:r>
          </a:p>
          <a:p>
            <a:r>
              <a:rPr lang="en-US" altLang="en-US" sz="2400" dirty="0" err="1"/>
              <a:t>Charmaz</a:t>
            </a:r>
            <a:r>
              <a:rPr lang="en-US" altLang="en-US" sz="2400" dirty="0"/>
              <a:t>, K. (2014). Constructing grounded theory. Thousand Oaks, CA: Sage.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References</a:t>
            </a:r>
          </a:p>
        </p:txBody>
      </p:sp>
      <p:sp>
        <p:nvSpPr>
          <p:cNvPr id="34819" name="Content Placeholder 2"/>
          <p:cNvSpPr>
            <a:spLocks noGrp="1"/>
          </p:cNvSpPr>
          <p:nvPr>
            <p:ph idx="1"/>
          </p:nvPr>
        </p:nvSpPr>
        <p:spPr>
          <a:xfrm>
            <a:off x="477838" y="2027238"/>
            <a:ext cx="9069387" cy="4276725"/>
          </a:xfrm>
        </p:spPr>
        <p:txBody>
          <a:bodyPr/>
          <a:lstStyle/>
          <a:p>
            <a:r>
              <a:rPr lang="en-US" altLang="en-US" sz="2400" dirty="0" err="1"/>
              <a:t>Charmaz</a:t>
            </a:r>
            <a:r>
              <a:rPr lang="en-US" altLang="en-US" sz="2400" dirty="0"/>
              <a:t>, K. &amp; Mitchell, R. G. (2001). An invitation to grounded theory in ethnography. In P. Atkinson, A. Coffey, S. </a:t>
            </a:r>
            <a:r>
              <a:rPr lang="en-US" altLang="en-US" sz="2400" dirty="0" err="1"/>
              <a:t>Delamonte</a:t>
            </a:r>
            <a:r>
              <a:rPr lang="en-US" altLang="en-US" sz="2400" dirty="0"/>
              <a:t>, J. </a:t>
            </a:r>
            <a:r>
              <a:rPr lang="en-US" altLang="en-US" sz="2400" dirty="0" err="1"/>
              <a:t>Lofland</a:t>
            </a:r>
            <a:r>
              <a:rPr lang="en-US" altLang="en-US" sz="2400" dirty="0"/>
              <a:t>, &amp; L. H. </a:t>
            </a:r>
            <a:r>
              <a:rPr lang="en-US" altLang="en-US" sz="2400" dirty="0" err="1"/>
              <a:t>Lofland</a:t>
            </a:r>
            <a:r>
              <a:rPr lang="en-US" altLang="en-US" sz="2400" dirty="0"/>
              <a:t> (Eds.), </a:t>
            </a:r>
            <a:r>
              <a:rPr lang="en-US" altLang="en-US" sz="2400" i="1" dirty="0"/>
              <a:t>Handbook of ethnography </a:t>
            </a:r>
            <a:r>
              <a:rPr lang="en-US" altLang="en-US" sz="2400" dirty="0"/>
              <a:t>(pp.160–174). London: Sage Publications.</a:t>
            </a:r>
          </a:p>
          <a:p>
            <a:r>
              <a:rPr lang="en-US" altLang="en-US" sz="2400" dirty="0"/>
              <a:t>Clarke, A. (2005). </a:t>
            </a:r>
            <a:r>
              <a:rPr lang="en-US" altLang="en-US" sz="2400" i="1" dirty="0"/>
              <a:t>Situational analysis: Grounded theory after the postmodern turn</a:t>
            </a:r>
            <a:r>
              <a:rPr lang="en-US" altLang="en-US" sz="2400" dirty="0"/>
              <a:t>. London: Sage</a:t>
            </a:r>
          </a:p>
          <a:p>
            <a:r>
              <a:rPr lang="en-US" altLang="en-US" sz="2400" dirty="0"/>
              <a:t>Glaser, B. G. (1978). </a:t>
            </a:r>
            <a:r>
              <a:rPr lang="en-US" altLang="en-US" sz="2400" i="1" dirty="0"/>
              <a:t>Theoretical sensitivity</a:t>
            </a:r>
            <a:r>
              <a:rPr lang="en-US" altLang="en-US" sz="2400" dirty="0"/>
              <a:t>. Mill Valley, CA: Sociology Press.</a:t>
            </a:r>
          </a:p>
          <a:p>
            <a:r>
              <a:rPr lang="en-US" altLang="en-US" sz="2400" dirty="0" err="1"/>
              <a:t>Greckhamera</a:t>
            </a:r>
            <a:r>
              <a:rPr lang="en-US" altLang="en-US" sz="2400" dirty="0"/>
              <a:t>, T., &amp; </a:t>
            </a:r>
            <a:r>
              <a:rPr lang="en-US" altLang="en-US" sz="2400" dirty="0" err="1"/>
              <a:t>Mirka</a:t>
            </a:r>
            <a:r>
              <a:rPr lang="en-US" altLang="en-US" sz="2400" dirty="0"/>
              <a:t>, K. L. (2005). The erosion of a method: Examples from grounded theory. </a:t>
            </a:r>
            <a:r>
              <a:rPr lang="en-US" altLang="en-US" sz="2400" i="1" dirty="0"/>
              <a:t>International Journal of Qualitative Studies in Education, 18</a:t>
            </a:r>
            <a:r>
              <a:rPr lang="en-US" altLang="en-US" sz="2400" dirty="0"/>
              <a:t>, 729–750.</a:t>
            </a:r>
          </a:p>
          <a:p>
            <a:endParaRPr lang="en-US" alt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pPr marL="457200" indent="-457200">
              <a:buClr>
                <a:schemeClr val="bg1"/>
              </a:buClr>
              <a:buFont typeface="Arial" charset="0"/>
              <a:buChar char="•"/>
            </a:pPr>
            <a:r>
              <a:rPr lang="en-US" dirty="0"/>
              <a:t>Use grounded theory if you want to extract concepts from textual data or/and to develop a </a:t>
            </a:r>
            <a:r>
              <a:rPr lang="en-US" dirty="0">
                <a:solidFill>
                  <a:srgbClr val="FFC000"/>
                </a:solidFill>
              </a:rPr>
              <a:t>causal theory </a:t>
            </a:r>
            <a:r>
              <a:rPr lang="en-US" dirty="0"/>
              <a:t>or generate a </a:t>
            </a:r>
            <a:r>
              <a:rPr lang="en-US" dirty="0">
                <a:solidFill>
                  <a:srgbClr val="FFC000"/>
                </a:solidFill>
              </a:rPr>
              <a:t>new hypothesis</a:t>
            </a:r>
            <a:r>
              <a:rPr lang="en-US" dirty="0"/>
              <a:t>..</a:t>
            </a:r>
          </a:p>
          <a:p>
            <a:pPr marL="457200" indent="-457200">
              <a:buClr>
                <a:schemeClr val="bg1"/>
              </a:buClr>
              <a:buFont typeface="Arial" charset="0"/>
              <a:buChar char="•"/>
            </a:pPr>
            <a:r>
              <a:rPr lang="en-US" dirty="0"/>
              <a:t>Return to the ground </a:t>
            </a:r>
            <a:r>
              <a:rPr lang="en-US" dirty="0">
                <a:solidFill>
                  <a:srgbClr val="FFC000"/>
                </a:solidFill>
              </a:rPr>
              <a:t>until saturation</a:t>
            </a:r>
          </a:p>
          <a:p>
            <a:pPr marL="457200" indent="-457200">
              <a:buClr>
                <a:schemeClr val="bg1"/>
              </a:buClr>
              <a:buFont typeface="Arial" charset="0"/>
              <a:buChar char="•"/>
            </a:pPr>
            <a:r>
              <a:rPr lang="en-US" dirty="0"/>
              <a:t>Different versions of grounded theory: Traditional, evolved, and social constructivism</a:t>
            </a:r>
          </a:p>
          <a:p>
            <a:pPr marL="457200" indent="-457200">
              <a:buClr>
                <a:schemeClr val="bg1"/>
              </a:buClr>
              <a:buFont typeface="Arial" charset="0"/>
              <a:buChar char="•"/>
            </a:pPr>
            <a:r>
              <a:rPr lang="en-US" dirty="0"/>
              <a:t>Reality is a product of interaction and interpretation. Respect </a:t>
            </a:r>
            <a:r>
              <a:rPr lang="en-US" dirty="0">
                <a:solidFill>
                  <a:srgbClr val="FFC000"/>
                </a:solidFill>
              </a:rPr>
              <a:t>multiple perceptions of reality</a:t>
            </a:r>
            <a:r>
              <a:rPr lang="en-US" dirty="0"/>
              <a:t>. </a:t>
            </a:r>
          </a:p>
        </p:txBody>
      </p:sp>
    </p:spTree>
    <p:extLst>
      <p:ext uri="{BB962C8B-B14F-4D97-AF65-F5344CB8AC3E}">
        <p14:creationId xmlns:p14="http://schemas.microsoft.com/office/powerpoint/2010/main" val="221368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ctrTitle"/>
          </p:nvPr>
        </p:nvSpPr>
        <p:spPr/>
        <p:txBody>
          <a:bodyPr/>
          <a:lstStyle/>
          <a:p>
            <a:pPr eaLnBrk="1"/>
            <a:r>
              <a:rPr lang="en-US" altLang="en-US"/>
              <a:t>Ethnography</a:t>
            </a:r>
          </a:p>
        </p:txBody>
      </p:sp>
      <p:sp>
        <p:nvSpPr>
          <p:cNvPr id="35843" name="Subtitle 2"/>
          <p:cNvSpPr>
            <a:spLocks noGrp="1"/>
          </p:cNvSpPr>
          <p:nvPr>
            <p:ph type="subTitle" idx="1"/>
          </p:nvPr>
        </p:nvSpPr>
        <p:spPr/>
        <p:txBody>
          <a:bodyPr/>
          <a:lstStyle/>
          <a:p>
            <a:pPr eaLnBrk="1"/>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What is ethnography?</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defRPr/>
            </a:pPr>
            <a:r>
              <a:rPr lang="en-US" dirty="0"/>
              <a:t>The researcher </a:t>
            </a:r>
            <a:r>
              <a:rPr lang="en-US" dirty="0">
                <a:solidFill>
                  <a:srgbClr val="FFC000"/>
                </a:solidFill>
              </a:rPr>
              <a:t>immerses</a:t>
            </a:r>
            <a:r>
              <a:rPr lang="en-US" dirty="0"/>
              <a:t> himself/herself in a different culture; usually living there for a long period of time.</a:t>
            </a:r>
          </a:p>
          <a:p>
            <a:pPr marL="457200" indent="-457200">
              <a:buFont typeface="Arial" panose="020B0604020202020204" pitchFamily="34" charset="0"/>
              <a:buChar char="•"/>
              <a:defRPr/>
            </a:pPr>
            <a:r>
              <a:rPr lang="en-US" dirty="0"/>
              <a:t>Different from case studies that focus on individuals; ethnography focuses on the </a:t>
            </a:r>
            <a:r>
              <a:rPr lang="en-US" dirty="0">
                <a:solidFill>
                  <a:srgbClr val="FFC000"/>
                </a:solidFill>
              </a:rPr>
              <a:t>society</a:t>
            </a:r>
            <a:r>
              <a:rPr lang="en-US" dirty="0"/>
              <a:t>.</a:t>
            </a:r>
          </a:p>
          <a:p>
            <a:pPr marL="457200" indent="-457200">
              <a:buFont typeface="Arial" panose="020B0604020202020204" pitchFamily="34" charset="0"/>
              <a:buChar char="•"/>
              <a:defRPr/>
            </a:pPr>
            <a:r>
              <a:rPr lang="en-US" dirty="0"/>
              <a:t>Often used by </a:t>
            </a:r>
            <a:r>
              <a:rPr lang="en-US" dirty="0">
                <a:solidFill>
                  <a:srgbClr val="FFC000"/>
                </a:solidFill>
              </a:rPr>
              <a:t>anthropologists, journalists</a:t>
            </a:r>
            <a:r>
              <a:rPr lang="en-US" dirty="0"/>
              <a:t>, and </a:t>
            </a:r>
            <a:r>
              <a:rPr lang="en-US" dirty="0">
                <a:solidFill>
                  <a:srgbClr val="FFC000"/>
                </a:solidFill>
              </a:rPr>
              <a:t>cultural psychologists</a:t>
            </a:r>
            <a:r>
              <a:rPr lang="en-US" dirty="0"/>
              <a:t>.</a:t>
            </a:r>
          </a:p>
          <a:p>
            <a:pPr>
              <a:defRPr/>
            </a:pPr>
            <a:endParaRPr lang="en-US" dirty="0"/>
          </a:p>
          <a:p>
            <a:pPr>
              <a:defRPr/>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Red Star over China</a:t>
            </a:r>
          </a:p>
        </p:txBody>
      </p:sp>
      <p:sp>
        <p:nvSpPr>
          <p:cNvPr id="37891" name="Content Placeholder 2"/>
          <p:cNvSpPr>
            <a:spLocks noGrp="1"/>
          </p:cNvSpPr>
          <p:nvPr>
            <p:ph idx="1"/>
          </p:nvPr>
        </p:nvSpPr>
        <p:spPr>
          <a:xfrm>
            <a:off x="315912" y="2165350"/>
            <a:ext cx="6324601" cy="4276725"/>
          </a:xfrm>
        </p:spPr>
        <p:txBody>
          <a:bodyPr/>
          <a:lstStyle/>
          <a:p>
            <a:pPr marL="457200" indent="-457200">
              <a:buFont typeface="Arial" panose="020B0604020202020204" pitchFamily="34" charset="0"/>
              <a:buChar char="•"/>
            </a:pPr>
            <a:r>
              <a:rPr lang="en-US" altLang="en-US" sz="2800" dirty="0"/>
              <a:t>Written by US Journalist Edgar Snow in 1937</a:t>
            </a:r>
          </a:p>
          <a:p>
            <a:pPr marL="457200" indent="-457200">
              <a:buFont typeface="Arial" panose="020B0604020202020204" pitchFamily="34" charset="0"/>
              <a:buChar char="•"/>
            </a:pPr>
            <a:r>
              <a:rPr lang="en-US" altLang="en-US" sz="2800" dirty="0"/>
              <a:t>In 1936 Snow spent several months in the Communist-controlled area of China.</a:t>
            </a:r>
          </a:p>
          <a:p>
            <a:pPr marL="457200" indent="-457200">
              <a:buFont typeface="Arial" panose="020B0604020202020204" pitchFamily="34" charset="0"/>
              <a:buChar char="•"/>
            </a:pPr>
            <a:r>
              <a:rPr lang="en-US" altLang="en-US" sz="2800" dirty="0"/>
              <a:t>Snow portrayed a very positive image of Mao </a:t>
            </a:r>
            <a:r>
              <a:rPr lang="en-US" altLang="en-US" sz="2800" dirty="0" err="1"/>
              <a:t>Tse-tung</a:t>
            </a:r>
            <a:r>
              <a:rPr lang="en-US" altLang="en-US" sz="2800" dirty="0"/>
              <a:t> and the </a:t>
            </a:r>
            <a:r>
              <a:rPr lang="en-US" altLang="en-US" sz="2800" dirty="0">
                <a:solidFill>
                  <a:srgbClr val="FFC000"/>
                </a:solidFill>
              </a:rPr>
              <a:t>Chinese Communist Party (CCP).</a:t>
            </a:r>
          </a:p>
          <a:p>
            <a:pPr marL="457200" indent="-457200">
              <a:buFont typeface="Arial" panose="020B0604020202020204" pitchFamily="34" charset="0"/>
              <a:buChar char="•"/>
            </a:pPr>
            <a:r>
              <a:rPr lang="en-US" altLang="en-US" sz="2800" dirty="0"/>
              <a:t>Today the validity of the book is questioned (</a:t>
            </a:r>
            <a:r>
              <a:rPr lang="en-US" altLang="en-US" sz="2800" dirty="0">
                <a:solidFill>
                  <a:srgbClr val="FFC000"/>
                </a:solidFill>
              </a:rPr>
              <a:t>staged?</a:t>
            </a:r>
            <a:r>
              <a:rPr lang="en-US" altLang="en-US" sz="2800" dirty="0"/>
              <a:t>). </a:t>
            </a:r>
          </a:p>
          <a:p>
            <a:pPr marL="457200" indent="-457200">
              <a:buFont typeface="Arial" panose="020B0604020202020204" pitchFamily="34" charset="0"/>
              <a:buChar char="•"/>
            </a:pPr>
            <a:endParaRPr lang="en-US" altLang="en-US" sz="2800" dirty="0"/>
          </a:p>
        </p:txBody>
      </p:sp>
      <p:pic>
        <p:nvPicPr>
          <p:cNvPr id="37892" name="Picture 5" descr="http://upload.wikimedia.org/wikipedia/en/6/6d/Rodstjarnaoverkin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92913" y="2103438"/>
            <a:ext cx="3078162"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Red Star over China</a:t>
            </a:r>
          </a:p>
        </p:txBody>
      </p:sp>
      <p:sp>
        <p:nvSpPr>
          <p:cNvPr id="38915" name="Content Placeholder 2"/>
          <p:cNvSpPr>
            <a:spLocks noGrp="1"/>
          </p:cNvSpPr>
          <p:nvPr>
            <p:ph idx="1"/>
          </p:nvPr>
        </p:nvSpPr>
        <p:spPr>
          <a:xfrm>
            <a:off x="239712" y="1951038"/>
            <a:ext cx="9525000" cy="4491038"/>
          </a:xfrm>
        </p:spPr>
        <p:txBody>
          <a:bodyPr/>
          <a:lstStyle/>
          <a:p>
            <a:pPr marL="457200" indent="-457200">
              <a:buClr>
                <a:schemeClr val="bg1"/>
              </a:buClr>
              <a:buFont typeface="Arial" panose="020B0604020202020204" pitchFamily="34" charset="0"/>
              <a:buChar char="•"/>
            </a:pPr>
            <a:r>
              <a:rPr lang="en-US" altLang="en-US" sz="2800" dirty="0"/>
              <a:t>It played a significant role in changing Americans’ opinion </a:t>
            </a:r>
            <a:r>
              <a:rPr lang="en-US" altLang="en-US" sz="2800" dirty="0">
                <a:solidFill>
                  <a:srgbClr val="FFC000"/>
                </a:solidFill>
              </a:rPr>
              <a:t>in favor of the Chinese Communist Party</a:t>
            </a:r>
            <a:r>
              <a:rPr lang="en-US" altLang="en-US" sz="2800" dirty="0"/>
              <a:t>. </a:t>
            </a:r>
          </a:p>
          <a:p>
            <a:pPr marL="457200" indent="-457200">
              <a:buClr>
                <a:schemeClr val="bg1"/>
              </a:buClr>
              <a:buFont typeface="Arial" panose="020B0604020202020204" pitchFamily="34" charset="0"/>
              <a:buChar char="•"/>
            </a:pPr>
            <a:r>
              <a:rPr lang="en-US" sz="2800" dirty="0">
                <a:hlinkClick r:id="rId2"/>
              </a:rPr>
              <a:t>https://www.youtube.com/watch?v=h7X_4B2bMtc</a:t>
            </a:r>
            <a:r>
              <a:rPr lang="en-US" sz="2800" dirty="0"/>
              <a:t> </a:t>
            </a:r>
            <a:r>
              <a:rPr lang="en-US" altLang="en-US" sz="2800" dirty="0"/>
              <a:t>(1:17:45)</a:t>
            </a:r>
          </a:p>
          <a:p>
            <a:pPr marL="457200" indent="-457200">
              <a:buClr>
                <a:schemeClr val="bg1"/>
              </a:buClr>
              <a:buFont typeface="Arial" panose="020B0604020202020204" pitchFamily="34" charset="0"/>
              <a:buChar char="•"/>
            </a:pPr>
            <a:r>
              <a:rPr lang="en-US" altLang="en-US" sz="2800" dirty="0"/>
              <a:t>Many readers got the impression that CCP was an agrarian reformer, not the puppet of the Soviet Union, and thus the US government did not believe that CCP would side with the USSR.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Red Star over China</a:t>
            </a:r>
          </a:p>
        </p:txBody>
      </p:sp>
      <p:sp>
        <p:nvSpPr>
          <p:cNvPr id="38915" name="Content Placeholder 2"/>
          <p:cNvSpPr>
            <a:spLocks noGrp="1"/>
          </p:cNvSpPr>
          <p:nvPr>
            <p:ph idx="1"/>
          </p:nvPr>
        </p:nvSpPr>
        <p:spPr>
          <a:xfrm>
            <a:off x="315912" y="1969657"/>
            <a:ext cx="6019800" cy="4491038"/>
          </a:xfrm>
        </p:spPr>
        <p:txBody>
          <a:bodyPr/>
          <a:lstStyle/>
          <a:p>
            <a:pPr marL="457200" indent="-457200">
              <a:buClr>
                <a:schemeClr val="bg1"/>
              </a:buClr>
              <a:buFont typeface="Arial" panose="020B0604020202020204" pitchFamily="34" charset="0"/>
              <a:buChar char="•"/>
            </a:pPr>
            <a:r>
              <a:rPr lang="en-US" altLang="en-US" sz="2400" dirty="0"/>
              <a:t>At last President Truman stopped supporting the Chinese Nationalist government led by Chiang Kai </a:t>
            </a:r>
            <a:r>
              <a:rPr lang="en-US" altLang="en-US" sz="2400" dirty="0" err="1"/>
              <a:t>Shek</a:t>
            </a:r>
            <a:r>
              <a:rPr lang="en-US" altLang="en-US" sz="2400" dirty="0"/>
              <a:t> after World War II.</a:t>
            </a:r>
          </a:p>
          <a:p>
            <a:pPr marL="457200" indent="-457200">
              <a:buClr>
                <a:schemeClr val="bg1"/>
              </a:buClr>
              <a:buFont typeface="Arial" panose="020B0604020202020204" pitchFamily="34" charset="0"/>
              <a:buChar char="•"/>
            </a:pPr>
            <a:r>
              <a:rPr lang="en-US" altLang="en-US" sz="2400" dirty="0"/>
              <a:t>After WWII, Chinese Nationalists and CCP resumed the civil war.</a:t>
            </a:r>
          </a:p>
          <a:p>
            <a:pPr marL="457200" indent="-457200">
              <a:buClr>
                <a:schemeClr val="bg1"/>
              </a:buClr>
              <a:buFont typeface="Arial" panose="020B0604020202020204" pitchFamily="34" charset="0"/>
              <a:buChar char="•"/>
            </a:pPr>
            <a:r>
              <a:rPr lang="en-US" altLang="en-US" sz="2400" dirty="0"/>
              <a:t>At first the Nationalist troop got an upper hand. In 1946 the Nationalists decisively defeated the Red Army in Northeast China.</a:t>
            </a:r>
          </a:p>
          <a:p>
            <a:pPr marL="457200" indent="-457200">
              <a:buClr>
                <a:schemeClr val="bg1"/>
              </a:buClr>
              <a:buFont typeface="Arial" panose="020B0604020202020204" pitchFamily="34" charset="0"/>
              <a:buChar char="•"/>
            </a:pPr>
            <a:r>
              <a:rPr lang="en-US" altLang="en-US" sz="2400" dirty="0"/>
              <a:t>At the moment of victory, the Nationalist troop stopped advancing due to the pressure from USA (General Marshall). </a:t>
            </a:r>
          </a:p>
          <a:p>
            <a:pPr marL="457200" indent="-457200">
              <a:buClr>
                <a:schemeClr val="bg1"/>
              </a:buClr>
              <a:buFont typeface="Arial" panose="020B0604020202020204" pitchFamily="34" charset="0"/>
              <a:buChar char="•"/>
            </a:pPr>
            <a:endParaRPr lang="en-US" altLang="en-US" sz="2800" dirty="0"/>
          </a:p>
        </p:txBody>
      </p:sp>
      <p:pic>
        <p:nvPicPr>
          <p:cNvPr id="2" name="Picture 1"/>
          <p:cNvPicPr>
            <a:picLocks noChangeAspect="1"/>
          </p:cNvPicPr>
          <p:nvPr/>
        </p:nvPicPr>
        <p:blipFill>
          <a:blip r:embed="rId2"/>
          <a:stretch>
            <a:fillRect/>
          </a:stretch>
        </p:blipFill>
        <p:spPr>
          <a:xfrm>
            <a:off x="6640512" y="1951038"/>
            <a:ext cx="3174849" cy="4509657"/>
          </a:xfrm>
          <a:prstGeom prst="rect">
            <a:avLst/>
          </a:prstGeom>
        </p:spPr>
      </p:pic>
    </p:spTree>
    <p:extLst>
      <p:ext uri="{BB962C8B-B14F-4D97-AF65-F5344CB8AC3E}">
        <p14:creationId xmlns:p14="http://schemas.microsoft.com/office/powerpoint/2010/main" val="642973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Red Star over China</a:t>
            </a:r>
          </a:p>
        </p:txBody>
      </p:sp>
      <p:sp>
        <p:nvSpPr>
          <p:cNvPr id="38915" name="Content Placeholder 2"/>
          <p:cNvSpPr>
            <a:spLocks noGrp="1"/>
          </p:cNvSpPr>
          <p:nvPr>
            <p:ph idx="1"/>
          </p:nvPr>
        </p:nvSpPr>
        <p:spPr>
          <a:xfrm>
            <a:off x="503238" y="2165350"/>
            <a:ext cx="5222873" cy="4276725"/>
          </a:xfrm>
        </p:spPr>
        <p:txBody>
          <a:bodyPr/>
          <a:lstStyle/>
          <a:p>
            <a:pPr marL="457200" indent="-457200">
              <a:buClr>
                <a:schemeClr val="bg1"/>
              </a:buClr>
              <a:buFont typeface="Arial" panose="020B0604020202020204" pitchFamily="34" charset="0"/>
              <a:buChar char="•"/>
            </a:pPr>
            <a:r>
              <a:rPr lang="en-US" altLang="en-US" sz="2800" dirty="0"/>
              <a:t>USSR rearmed CCP.</a:t>
            </a:r>
          </a:p>
          <a:p>
            <a:pPr marL="457200" indent="-457200">
              <a:buClr>
                <a:schemeClr val="bg1"/>
              </a:buClr>
              <a:buFont typeface="Arial" panose="020B0604020202020204" pitchFamily="34" charset="0"/>
              <a:buChar char="•"/>
            </a:pPr>
            <a:r>
              <a:rPr lang="en-US" altLang="en-US" sz="2800" dirty="0"/>
              <a:t>CCP took over mainland China in 1949</a:t>
            </a:r>
          </a:p>
          <a:p>
            <a:pPr marL="457200" indent="-457200">
              <a:buClr>
                <a:schemeClr val="bg1"/>
              </a:buClr>
              <a:buFont typeface="Arial" panose="020B0604020202020204" pitchFamily="34" charset="0"/>
              <a:buChar char="•"/>
            </a:pPr>
            <a:r>
              <a:rPr lang="en-US" altLang="en-US" sz="2800" dirty="0"/>
              <a:t>Between 1949 and 1979 about 80 million Chinese people died of non-natural causes (Anti-right movement, Great Leap Forward, Great Cultural Revolution…etc.)</a:t>
            </a:r>
          </a:p>
        </p:txBody>
      </p:sp>
      <p:pic>
        <p:nvPicPr>
          <p:cNvPr id="1026" name="Picture 2" descr="http://www.creative-wisdom.com/education/china/mao.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54712" y="2181326"/>
            <a:ext cx="3781425" cy="290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265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503238" y="307975"/>
            <a:ext cx="9070975" cy="1250950"/>
          </a:xfrm>
        </p:spPr>
        <p:txBody>
          <a:bodyPr tIns="38808"/>
          <a:lstStyle/>
          <a:p>
            <a:pPr marL="107950" eaLnBrk="1">
              <a:buClr>
                <a:srgbClr val="800000"/>
              </a:buClr>
              <a:buSzPct val="45000"/>
              <a:tabLst>
                <a:tab pos="723900" algn="l"/>
                <a:tab pos="1447800" algn="l"/>
                <a:tab pos="2171700" algn="l"/>
                <a:tab pos="2895600" algn="l"/>
                <a:tab pos="3619500" algn="l"/>
                <a:tab pos="4343400" algn="l"/>
                <a:tab pos="5067300" algn="l"/>
                <a:tab pos="5791200" algn="l"/>
              </a:tabLst>
            </a:pPr>
            <a:r>
              <a:rPr lang="en-US" altLang="en-US" sz="4000"/>
              <a:t>Coming age of Samoa</a:t>
            </a:r>
          </a:p>
        </p:txBody>
      </p:sp>
      <p:sp>
        <p:nvSpPr>
          <p:cNvPr id="14338" name="Rectangle 2"/>
          <p:cNvSpPr>
            <a:spLocks noGrp="1" noChangeArrowheads="1"/>
          </p:cNvSpPr>
          <p:nvPr>
            <p:ph type="body" idx="1"/>
          </p:nvPr>
        </p:nvSpPr>
        <p:spPr>
          <a:xfrm>
            <a:off x="503238" y="2179638"/>
            <a:ext cx="6126162" cy="4419600"/>
          </a:xfrm>
        </p:spPr>
        <p:txBody>
          <a:bodyPr/>
          <a:lstStyle/>
          <a:p>
            <a:pPr marL="431800" indent="-323850" eaLnBrk="1">
              <a:buClr>
                <a:schemeClr val="bg1">
                  <a:lumMod val="95000"/>
                </a:schemeClr>
              </a:buClr>
              <a:buSzPct val="45000"/>
              <a:buFont typeface="Wingdings" charset="0"/>
              <a:buChar char=""/>
              <a:tabLst>
                <a:tab pos="723900" algn="l"/>
                <a:tab pos="1447800" algn="l"/>
                <a:tab pos="2171700" algn="l"/>
                <a:tab pos="2895600" algn="l"/>
                <a:tab pos="3619500" algn="l"/>
                <a:tab pos="4343400" algn="l"/>
                <a:tab pos="5067300" algn="l"/>
                <a:tab pos="5791200" algn="l"/>
              </a:tabLst>
              <a:defRPr/>
            </a:pPr>
            <a:r>
              <a:rPr lang="en-US" sz="2800" dirty="0">
                <a:solidFill>
                  <a:srgbClr val="FFC000"/>
                </a:solidFill>
                <a:ea typeface="+mn-ea"/>
              </a:rPr>
              <a:t>Margaret Mead </a:t>
            </a:r>
            <a:r>
              <a:rPr lang="en-US" sz="2800" dirty="0">
                <a:ea typeface="+mn-ea"/>
              </a:rPr>
              <a:t>(1928): Coming age of Samoa</a:t>
            </a:r>
          </a:p>
          <a:p>
            <a:pPr marL="431800" indent="-323850" eaLnBrk="1">
              <a:buClr>
                <a:schemeClr val="bg1">
                  <a:lumMod val="95000"/>
                </a:schemeClr>
              </a:buClr>
              <a:buSzPct val="45000"/>
              <a:buFont typeface="Wingdings" charset="0"/>
              <a:buChar char=""/>
              <a:tabLst>
                <a:tab pos="723900" algn="l"/>
                <a:tab pos="1447800" algn="l"/>
                <a:tab pos="2171700" algn="l"/>
                <a:tab pos="2895600" algn="l"/>
                <a:tab pos="3619500" algn="l"/>
                <a:tab pos="4343400" algn="l"/>
                <a:tab pos="5067300" algn="l"/>
                <a:tab pos="5791200" algn="l"/>
              </a:tabLst>
              <a:defRPr/>
            </a:pPr>
            <a:r>
              <a:rPr lang="en-US" sz="2800" dirty="0">
                <a:ea typeface="+mn-ea"/>
              </a:rPr>
              <a:t>Samoan youths were allowed to enjoy </a:t>
            </a:r>
            <a:r>
              <a:rPr lang="en-US" sz="2800" dirty="0">
                <a:solidFill>
                  <a:srgbClr val="FFC000"/>
                </a:solidFill>
                <a:ea typeface="+mn-ea"/>
              </a:rPr>
              <a:t>sexual adventures</a:t>
            </a:r>
            <a:r>
              <a:rPr lang="en-US" sz="2800" dirty="0">
                <a:ea typeface="+mn-ea"/>
              </a:rPr>
              <a:t>.</a:t>
            </a:r>
          </a:p>
          <a:p>
            <a:pPr marL="431800" indent="-323850" eaLnBrk="1">
              <a:buClr>
                <a:schemeClr val="bg1">
                  <a:lumMod val="95000"/>
                </a:schemeClr>
              </a:buClr>
              <a:buSzPct val="45000"/>
              <a:buFont typeface="Wingdings" charset="0"/>
              <a:buChar char=""/>
              <a:tabLst>
                <a:tab pos="723900" algn="l"/>
                <a:tab pos="1447800" algn="l"/>
                <a:tab pos="2171700" algn="l"/>
                <a:tab pos="2895600" algn="l"/>
                <a:tab pos="3619500" algn="l"/>
                <a:tab pos="4343400" algn="l"/>
                <a:tab pos="5067300" algn="l"/>
                <a:tab pos="5791200" algn="l"/>
              </a:tabLst>
              <a:defRPr/>
            </a:pPr>
            <a:r>
              <a:rPr lang="en-US" sz="2800" dirty="0">
                <a:ea typeface="+mn-ea"/>
              </a:rPr>
              <a:t>They were less affected by </a:t>
            </a:r>
            <a:r>
              <a:rPr lang="en-US" sz="2800" dirty="0">
                <a:solidFill>
                  <a:srgbClr val="FFC000"/>
                </a:solidFill>
                <a:ea typeface="+mn-ea"/>
              </a:rPr>
              <a:t>sexual neuroses</a:t>
            </a:r>
            <a:r>
              <a:rPr lang="en-US" sz="2800" dirty="0">
                <a:ea typeface="+mn-ea"/>
              </a:rPr>
              <a:t> than their Western peers. </a:t>
            </a:r>
          </a:p>
          <a:p>
            <a:pPr marL="431800" indent="-323850" eaLnBrk="1">
              <a:buClr>
                <a:schemeClr val="bg1">
                  <a:lumMod val="95000"/>
                </a:schemeClr>
              </a:buClr>
              <a:buSzPct val="45000"/>
              <a:buFont typeface="Wingdings" charset="0"/>
              <a:buChar char=""/>
              <a:tabLst>
                <a:tab pos="723900" algn="l"/>
                <a:tab pos="1447800" algn="l"/>
                <a:tab pos="2171700" algn="l"/>
                <a:tab pos="2895600" algn="l"/>
                <a:tab pos="3619500" algn="l"/>
                <a:tab pos="4343400" algn="l"/>
                <a:tab pos="5067300" algn="l"/>
                <a:tab pos="5791200" algn="l"/>
              </a:tabLst>
              <a:defRPr/>
            </a:pPr>
            <a:r>
              <a:rPr lang="en-US" sz="2800" dirty="0">
                <a:solidFill>
                  <a:srgbClr val="FFC000"/>
                </a:solidFill>
                <a:ea typeface="+mn-ea"/>
              </a:rPr>
              <a:t>Not even a single case of rape </a:t>
            </a:r>
            <a:r>
              <a:rPr lang="en-US" sz="2800" dirty="0">
                <a:ea typeface="+mn-ea"/>
              </a:rPr>
              <a:t>was reported, perhaps due to open access to sex. </a:t>
            </a:r>
          </a:p>
          <a:p>
            <a:pPr marL="431800" indent="-323850" eaLnBrk="1">
              <a:buClrTx/>
              <a:buSzTx/>
              <a:buFontTx/>
              <a:buNone/>
              <a:tabLst>
                <a:tab pos="723900" algn="l"/>
                <a:tab pos="1447800" algn="l"/>
                <a:tab pos="2171700" algn="l"/>
                <a:tab pos="2895600" algn="l"/>
                <a:tab pos="3619500" algn="l"/>
                <a:tab pos="4343400" algn="l"/>
                <a:tab pos="5067300" algn="l"/>
                <a:tab pos="5791200" algn="l"/>
              </a:tabLst>
              <a:defRPr/>
            </a:pPr>
            <a:endParaRPr lang="en-US" dirty="0">
              <a:ea typeface="+mn-ea"/>
            </a:endParaRPr>
          </a:p>
        </p:txBody>
      </p:sp>
      <p:pic>
        <p:nvPicPr>
          <p:cNvPr id="39940"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69113" y="2203450"/>
            <a:ext cx="25511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Times New Roman" charset="0"/>
              <a:buNone/>
              <a:defRPr/>
            </a:pPr>
            <a:r>
              <a:rPr lang="en-US" dirty="0">
                <a:ea typeface="+mj-ea"/>
              </a:rPr>
              <a:t>Implications</a:t>
            </a:r>
          </a:p>
        </p:txBody>
      </p:sp>
      <p:sp>
        <p:nvSpPr>
          <p:cNvPr id="3" name="Content Placeholder 2"/>
          <p:cNvSpPr>
            <a:spLocks noGrp="1"/>
          </p:cNvSpPr>
          <p:nvPr>
            <p:ph idx="1"/>
          </p:nvPr>
        </p:nvSpPr>
        <p:spPr/>
        <p:txBody>
          <a:bodyPr/>
          <a:lstStyle/>
          <a:p>
            <a:pPr marL="457200" indent="-457200">
              <a:buClr>
                <a:schemeClr val="bg1"/>
              </a:buClr>
              <a:buFont typeface="Arial"/>
              <a:buChar char="•"/>
              <a:defRPr/>
            </a:pPr>
            <a:r>
              <a:rPr lang="en-US" dirty="0">
                <a:ea typeface="+mn-ea"/>
              </a:rPr>
              <a:t>Mead (1966) proposed a two-step plan for single adults</a:t>
            </a:r>
          </a:p>
          <a:p>
            <a:pPr marL="857250" lvl="1" indent="-457200">
              <a:buClr>
                <a:schemeClr val="bg1"/>
              </a:buClr>
              <a:buFont typeface="Arial"/>
              <a:buChar char="•"/>
              <a:defRPr/>
            </a:pPr>
            <a:r>
              <a:rPr lang="en-US" dirty="0">
                <a:ea typeface="+mn-ea"/>
              </a:rPr>
              <a:t>First step: trial marriage</a:t>
            </a:r>
          </a:p>
          <a:p>
            <a:pPr marL="857250" lvl="1" indent="-457200">
              <a:buClr>
                <a:schemeClr val="bg1"/>
              </a:buClr>
              <a:buFont typeface="Arial"/>
              <a:buChar char="•"/>
              <a:defRPr/>
            </a:pPr>
            <a:r>
              <a:rPr lang="en-US" dirty="0">
                <a:ea typeface="+mn-ea"/>
              </a:rPr>
              <a:t>Second step: determine to withdraw or continue</a:t>
            </a:r>
          </a:p>
          <a:p>
            <a:pPr marL="457200" indent="-457200">
              <a:buClr>
                <a:schemeClr val="bg1"/>
              </a:buClr>
              <a:buFont typeface="Arial"/>
              <a:buChar char="•"/>
              <a:defRPr/>
            </a:pPr>
            <a:r>
              <a:rPr lang="en-US" dirty="0" err="1">
                <a:ea typeface="+mn-ea"/>
              </a:rPr>
              <a:t>Cadwallader</a:t>
            </a:r>
            <a:r>
              <a:rPr lang="en-US" dirty="0">
                <a:ea typeface="+mn-ea"/>
              </a:rPr>
              <a:t> (1966): cohabiting free couples from feeling trapped for life. </a:t>
            </a:r>
          </a:p>
          <a:p>
            <a:pPr marL="457200" indent="-457200">
              <a:buClr>
                <a:schemeClr val="bg1"/>
              </a:buClr>
              <a:buFont typeface="Arial"/>
              <a:buChar char="•"/>
              <a:defRPr/>
            </a:pPr>
            <a:r>
              <a:rPr lang="en-US" dirty="0">
                <a:ea typeface="+mn-ea"/>
              </a:rPr>
              <a:t>Provide support for </a:t>
            </a:r>
            <a:r>
              <a:rPr lang="en-US" dirty="0">
                <a:solidFill>
                  <a:srgbClr val="FFC000"/>
                </a:solidFill>
                <a:ea typeface="+mn-ea"/>
              </a:rPr>
              <a:t>sex revolution </a:t>
            </a:r>
            <a:r>
              <a:rPr lang="en-US" dirty="0">
                <a:ea typeface="+mn-ea"/>
              </a:rPr>
              <a:t>in the 1960s.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Criticism</a:t>
            </a:r>
          </a:p>
        </p:txBody>
      </p:sp>
      <p:sp>
        <p:nvSpPr>
          <p:cNvPr id="43011" name="Rectangle 2"/>
          <p:cNvSpPr>
            <a:spLocks noGrp="1" noChangeArrowheads="1"/>
          </p:cNvSpPr>
          <p:nvPr>
            <p:ph type="body" idx="1"/>
          </p:nvPr>
        </p:nvSpPr>
        <p:spPr>
          <a:xfrm>
            <a:off x="239713" y="1951038"/>
            <a:ext cx="9334500" cy="4899025"/>
          </a:xfrm>
        </p:spPr>
        <p:txBody>
          <a:bodyPr/>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solidFill>
                  <a:srgbClr val="FFC000"/>
                </a:solidFill>
              </a:rPr>
              <a:t>Freeman</a:t>
            </a:r>
            <a:r>
              <a:rPr lang="en-US" altLang="en-US" dirty="0"/>
              <a:t> (1983), who is fluent in the Samoan language, challenged Mead’s findings. </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His counter-arguments are based on six years of </a:t>
            </a:r>
            <a:r>
              <a:rPr lang="en-US" altLang="en-US" dirty="0">
                <a:solidFill>
                  <a:srgbClr val="FFC000"/>
                </a:solidFill>
              </a:rPr>
              <a:t>fieldwork</a:t>
            </a:r>
            <a:r>
              <a:rPr lang="en-US" altLang="en-US" dirty="0"/>
              <a:t> in Samoa and extensive research of </a:t>
            </a:r>
            <a:r>
              <a:rPr lang="en-US" altLang="en-US" dirty="0">
                <a:solidFill>
                  <a:srgbClr val="FFC000"/>
                </a:solidFill>
              </a:rPr>
              <a:t>archives</a:t>
            </a:r>
            <a:r>
              <a:rPr lang="en-US" altLang="en-US" dirty="0"/>
              <a:t> spanning across 40 years.</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Mead was unable to speak the native language and thus her account of the Samoan culture </a:t>
            </a:r>
            <a:r>
              <a:rPr lang="en-US" altLang="en-US" dirty="0">
                <a:solidFill>
                  <a:srgbClr val="FFC000"/>
                </a:solidFill>
              </a:rPr>
              <a:t>relied on interpreters</a:t>
            </a:r>
            <a:r>
              <a:rPr lang="en-US" altLang="en-US" dirty="0"/>
              <a:t>, resulting in many inaccuracies.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Criticism</a:t>
            </a:r>
          </a:p>
        </p:txBody>
      </p:sp>
      <p:sp>
        <p:nvSpPr>
          <p:cNvPr id="43011" name="Rectangle 2"/>
          <p:cNvSpPr>
            <a:spLocks noGrp="1" noChangeArrowheads="1"/>
          </p:cNvSpPr>
          <p:nvPr>
            <p:ph type="body" idx="1"/>
          </p:nvPr>
        </p:nvSpPr>
        <p:spPr>
          <a:xfrm>
            <a:off x="239713" y="1951038"/>
            <a:ext cx="9334500" cy="4899025"/>
          </a:xfrm>
        </p:spPr>
        <p:txBody>
          <a:bodyPr/>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Freeman traced the source used by Mead and found that either some Samoans </a:t>
            </a:r>
            <a:r>
              <a:rPr lang="en-US" altLang="en-US" dirty="0">
                <a:solidFill>
                  <a:srgbClr val="FFC000"/>
                </a:solidFill>
              </a:rPr>
              <a:t>didn’t tell the truth</a:t>
            </a:r>
            <a:r>
              <a:rPr lang="en-US" altLang="en-US" dirty="0"/>
              <a:t> or Mead </a:t>
            </a:r>
            <a:r>
              <a:rPr lang="en-US" altLang="en-US" dirty="0">
                <a:solidFill>
                  <a:srgbClr val="FFC000"/>
                </a:solidFill>
              </a:rPr>
              <a:t>misunderstood their humor</a:t>
            </a:r>
            <a:r>
              <a:rPr lang="en-US" altLang="en-US" dirty="0"/>
              <a:t>. </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When those girls told Mead that they flirted with boys at night for fun, it was meant to be a joke, but Mead took it seriously.</a:t>
            </a:r>
          </a:p>
        </p:txBody>
      </p:sp>
    </p:spTree>
    <p:extLst>
      <p:ext uri="{BB962C8B-B14F-4D97-AF65-F5344CB8AC3E}">
        <p14:creationId xmlns:p14="http://schemas.microsoft.com/office/powerpoint/2010/main" val="23254104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Criticism</a:t>
            </a:r>
          </a:p>
        </p:txBody>
      </p:sp>
      <p:sp>
        <p:nvSpPr>
          <p:cNvPr id="43011" name="Rectangle 2"/>
          <p:cNvSpPr>
            <a:spLocks noGrp="1" noChangeArrowheads="1"/>
          </p:cNvSpPr>
          <p:nvPr>
            <p:ph type="body" idx="1"/>
          </p:nvPr>
        </p:nvSpPr>
        <p:spPr>
          <a:xfrm>
            <a:off x="239713" y="1951038"/>
            <a:ext cx="5333999" cy="4899025"/>
          </a:xfrm>
        </p:spPr>
        <p:txBody>
          <a:bodyPr/>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In contrast to Mead’s claim that virginity didn’t matter in Samoa, it was found that female virgins were highly valued in the island.</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Brothers of virgin girls devoted efforts to protect their sisters’ chastity.</a:t>
            </a:r>
          </a:p>
        </p:txBody>
      </p:sp>
      <p:pic>
        <p:nvPicPr>
          <p:cNvPr id="2" name="Picture 1"/>
          <p:cNvPicPr>
            <a:picLocks noChangeAspect="1"/>
          </p:cNvPicPr>
          <p:nvPr/>
        </p:nvPicPr>
        <p:blipFill>
          <a:blip r:embed="rId3"/>
          <a:stretch>
            <a:fillRect/>
          </a:stretch>
        </p:blipFill>
        <p:spPr>
          <a:xfrm>
            <a:off x="6259512" y="1951038"/>
            <a:ext cx="3105997" cy="4723704"/>
          </a:xfrm>
          <a:prstGeom prst="rect">
            <a:avLst/>
          </a:prstGeom>
        </p:spPr>
      </p:pic>
    </p:spTree>
    <p:extLst>
      <p:ext uri="{BB962C8B-B14F-4D97-AF65-F5344CB8AC3E}">
        <p14:creationId xmlns:p14="http://schemas.microsoft.com/office/powerpoint/2010/main" val="3076174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Criticism</a:t>
            </a:r>
          </a:p>
        </p:txBody>
      </p:sp>
      <p:sp>
        <p:nvSpPr>
          <p:cNvPr id="43011" name="Rectangle 2"/>
          <p:cNvSpPr>
            <a:spLocks noGrp="1" noChangeArrowheads="1"/>
          </p:cNvSpPr>
          <p:nvPr>
            <p:ph type="body" idx="1"/>
          </p:nvPr>
        </p:nvSpPr>
        <p:spPr>
          <a:xfrm>
            <a:off x="496421" y="2103438"/>
            <a:ext cx="9077792" cy="4495800"/>
          </a:xfrm>
        </p:spPr>
        <p:txBody>
          <a:bodyPr/>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It was untrue that open sex eradicated sexual assaults. </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According to the police records, the rate of sex crime was 60 per 100,000 in West Samoa while during the same period of time this rate in America was 30 per 100,000</a:t>
            </a:r>
          </a:p>
        </p:txBody>
      </p:sp>
    </p:spTree>
    <p:extLst>
      <p:ext uri="{BB962C8B-B14F-4D97-AF65-F5344CB8AC3E}">
        <p14:creationId xmlns:p14="http://schemas.microsoft.com/office/powerpoint/2010/main" val="12257572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Criticism</a:t>
            </a:r>
          </a:p>
        </p:txBody>
      </p:sp>
      <p:sp>
        <p:nvSpPr>
          <p:cNvPr id="45059" name="Rectangle 2"/>
          <p:cNvSpPr>
            <a:spLocks noGrp="1" noChangeArrowheads="1"/>
          </p:cNvSpPr>
          <p:nvPr>
            <p:ph type="body" idx="1"/>
          </p:nvPr>
        </p:nvSpPr>
        <p:spPr>
          <a:xfrm>
            <a:off x="239713" y="2332038"/>
            <a:ext cx="9677400" cy="4518025"/>
          </a:xfrm>
        </p:spPr>
        <p:txBody>
          <a:bodyPr/>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a:t>Margaret Mead and Samoa (1988):</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dirty="0">
                <a:hlinkClick r:id="rId3"/>
              </a:rPr>
              <a:t>https://www.youtube.com/watch?v=GOCYhmnx6o8</a:t>
            </a:r>
            <a:endParaRPr lang="en-US" sz="2800" dirty="0"/>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a:t>From start to 10:30</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a:t>37:00 to 46:00</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Preconception</a:t>
            </a:r>
          </a:p>
        </p:txBody>
      </p:sp>
      <p:sp>
        <p:nvSpPr>
          <p:cNvPr id="47107" name="Content Placeholder 2"/>
          <p:cNvSpPr>
            <a:spLocks noGrp="1"/>
          </p:cNvSpPr>
          <p:nvPr>
            <p:ph idx="1"/>
          </p:nvPr>
        </p:nvSpPr>
        <p:spPr>
          <a:xfrm>
            <a:off x="503238" y="2165350"/>
            <a:ext cx="6137275" cy="4276725"/>
          </a:xfrm>
        </p:spPr>
        <p:txBody>
          <a:bodyPr/>
          <a:lstStyle/>
          <a:p>
            <a:pPr marL="457200" indent="-457200">
              <a:buFont typeface="Arial" panose="020B0604020202020204" pitchFamily="34" charset="0"/>
              <a:buChar char="•"/>
            </a:pPr>
            <a:r>
              <a:rPr lang="en-US" altLang="en-US" sz="2800"/>
              <a:t>1920s debate on </a:t>
            </a:r>
            <a:r>
              <a:rPr lang="en-US" altLang="en-US" sz="2800">
                <a:solidFill>
                  <a:srgbClr val="FFC000"/>
                </a:solidFill>
              </a:rPr>
              <a:t>nature vs. nurture</a:t>
            </a:r>
            <a:r>
              <a:rPr lang="en-US" altLang="en-US" sz="2800"/>
              <a:t>: scholars argue about whether human conception and behaviors are shaped by fixed human nature or malleable cultural factors. </a:t>
            </a:r>
          </a:p>
          <a:p>
            <a:pPr marL="457200" indent="-457200">
              <a:buFont typeface="Arial" panose="020B0604020202020204" pitchFamily="34" charset="0"/>
              <a:buChar char="•"/>
            </a:pPr>
            <a:r>
              <a:rPr lang="en-US" altLang="en-US" sz="2800"/>
              <a:t>Mead’s dissertation advisor, Franz Boas, believe in the nurture theory and thus he instructed Mead to find a culture that can prove his position</a:t>
            </a:r>
          </a:p>
        </p:txBody>
      </p:sp>
      <p:pic>
        <p:nvPicPr>
          <p:cNvPr id="47108"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945313" y="2255838"/>
            <a:ext cx="27654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Mangaia of Polynesia </a:t>
            </a:r>
          </a:p>
        </p:txBody>
      </p:sp>
      <p:sp>
        <p:nvSpPr>
          <p:cNvPr id="16386" name="Rectangle 2"/>
          <p:cNvSpPr>
            <a:spLocks noGrp="1" noChangeArrowheads="1"/>
          </p:cNvSpPr>
          <p:nvPr>
            <p:ph type="body" idx="1"/>
          </p:nvPr>
        </p:nvSpPr>
        <p:spPr>
          <a:xfrm>
            <a:off x="503238" y="2332038"/>
            <a:ext cx="5603875" cy="4335462"/>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Lst>
              <a:defRPr/>
            </a:pPr>
            <a:r>
              <a:rPr lang="en-US" dirty="0">
                <a:ea typeface="+mn-ea"/>
              </a:rPr>
              <a:t>Around the age of 13 or 14, boys are given instruction of how to sexually please a girl.</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Lst>
              <a:defRPr/>
            </a:pPr>
            <a:r>
              <a:rPr lang="en-US" dirty="0">
                <a:ea typeface="+mn-ea"/>
              </a:rPr>
              <a:t>Two weeks later the boy has sex with an older, experienced woman in order to fine-tune his skill. </a:t>
            </a:r>
          </a:p>
        </p:txBody>
      </p:sp>
      <p:pic>
        <p:nvPicPr>
          <p:cNvPr id="48132"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88113" y="2344738"/>
            <a:ext cx="2895600" cy="432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346075"/>
            <a:ext cx="9070975" cy="1171575"/>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a:ea typeface="+mj-ea"/>
              </a:rPr>
              <a:t>Mangaia of Polynesia </a:t>
            </a:r>
          </a:p>
        </p:txBody>
      </p:sp>
      <p:sp>
        <p:nvSpPr>
          <p:cNvPr id="17410" name="Rectangle 2"/>
          <p:cNvSpPr>
            <a:spLocks noGrp="1" noChangeArrowheads="1"/>
          </p:cNvSpPr>
          <p:nvPr>
            <p:ph type="body" idx="1"/>
          </p:nvPr>
        </p:nvSpPr>
        <p:spPr>
          <a:xfrm>
            <a:off x="530225" y="2027238"/>
            <a:ext cx="9070975" cy="2286000"/>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a:ea typeface="+mn-ea"/>
              </a:rPr>
              <a:t>Girls, also at the age of 13 or 14, are taught by older women on how to get multiple orgasm. Next, girls practiced with men. </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a:ea typeface="+mn-ea"/>
              </a:rPr>
              <a:t>In this island people have many sexual experiences before marriage</a:t>
            </a:r>
          </a:p>
        </p:txBody>
      </p:sp>
      <p:pic>
        <p:nvPicPr>
          <p:cNvPr id="50180"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4457700"/>
            <a:ext cx="8572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a:t>Assignment</a:t>
            </a:r>
          </a:p>
        </p:txBody>
      </p:sp>
      <p:sp>
        <p:nvSpPr>
          <p:cNvPr id="52227" name="Content Placeholder 2"/>
          <p:cNvSpPr>
            <a:spLocks noGrp="1"/>
          </p:cNvSpPr>
          <p:nvPr>
            <p:ph idx="1"/>
          </p:nvPr>
        </p:nvSpPr>
        <p:spPr>
          <a:xfrm>
            <a:off x="503238" y="2027238"/>
            <a:ext cx="9069387" cy="4276725"/>
          </a:xfrm>
        </p:spPr>
        <p:txBody>
          <a:bodyPr/>
          <a:lstStyle/>
          <a:p>
            <a:pPr marL="0" indent="0"/>
            <a:r>
              <a:rPr lang="en-US" altLang="en-US" dirty="0"/>
              <a:t>Ethnographic studies that support sexual diversity does not end after Freeman’s criticism against Mead. Similar studies are still prevalent (e.g. </a:t>
            </a:r>
            <a:r>
              <a:rPr lang="en-US" altLang="en-US" dirty="0" err="1"/>
              <a:t>Mangaia</a:t>
            </a:r>
            <a:r>
              <a:rPr lang="en-US" altLang="en-US" dirty="0"/>
              <a:t>). Form a group of 3-4 people to discuss the following:</a:t>
            </a:r>
          </a:p>
          <a:p>
            <a:pPr marL="857250" lvl="1" indent="-457200">
              <a:buClr>
                <a:schemeClr val="bg1"/>
              </a:buClr>
              <a:buFont typeface="Arial" panose="020B0604020202020204" pitchFamily="34" charset="0"/>
              <a:buChar char="•"/>
            </a:pPr>
            <a:r>
              <a:rPr lang="en-US" altLang="en-US" dirty="0"/>
              <a:t>How can you evaluate the credibility and implications of these studies?</a:t>
            </a:r>
          </a:p>
          <a:p>
            <a:pPr marL="857250" lvl="1" indent="-457200">
              <a:buClr>
                <a:schemeClr val="bg1"/>
              </a:buClr>
              <a:buFont typeface="Arial" panose="020B0604020202020204" pitchFamily="34" charset="0"/>
              <a:buChar char="•"/>
            </a:pPr>
            <a:r>
              <a:rPr lang="en-US" altLang="en-US" dirty="0"/>
              <a:t>How can researchers avoid preconception and bias?</a:t>
            </a:r>
          </a:p>
          <a:p>
            <a:pPr marL="857250" lvl="1" indent="-457200">
              <a:buClr>
                <a:schemeClr val="bg1"/>
              </a:buClr>
              <a:buFont typeface="Arial" panose="020B0604020202020204" pitchFamily="34" charset="0"/>
              <a:buChar char="•"/>
            </a:pPr>
            <a:r>
              <a:rPr lang="en-US" altLang="en-US" dirty="0"/>
              <a:t>Post a short report on Canvas</a:t>
            </a:r>
          </a:p>
          <a:p>
            <a:endParaRPr lang="en-US"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9" y="301625"/>
            <a:ext cx="5299074" cy="1260475"/>
          </a:xfrm>
        </p:spPr>
        <p:txBody>
          <a:bodyPr/>
          <a:lstStyle/>
          <a:p>
            <a:r>
              <a:rPr lang="en-US" dirty="0"/>
              <a:t>Successful example</a:t>
            </a:r>
          </a:p>
        </p:txBody>
      </p:sp>
      <p:sp>
        <p:nvSpPr>
          <p:cNvPr id="3" name="Content Placeholder 2"/>
          <p:cNvSpPr>
            <a:spLocks noGrp="1"/>
          </p:cNvSpPr>
          <p:nvPr>
            <p:ph idx="1"/>
          </p:nvPr>
        </p:nvSpPr>
        <p:spPr>
          <a:xfrm>
            <a:off x="503238" y="2165350"/>
            <a:ext cx="5451473" cy="4276725"/>
          </a:xfrm>
        </p:spPr>
        <p:txBody>
          <a:bodyPr/>
          <a:lstStyle/>
          <a:p>
            <a:pPr marL="457200" indent="-457200">
              <a:buClr>
                <a:schemeClr val="bg1"/>
              </a:buClr>
              <a:buSzPct val="108000"/>
              <a:buFont typeface="Arial" charset="0"/>
              <a:buChar char="•"/>
            </a:pPr>
            <a:r>
              <a:rPr lang="en-US" dirty="0"/>
              <a:t>In 1950 a white man named John Howard Griffin asked his doctor to turn his skin color black.</a:t>
            </a:r>
          </a:p>
          <a:p>
            <a:pPr marL="457200" indent="-457200">
              <a:buClr>
                <a:schemeClr val="bg1"/>
              </a:buClr>
              <a:buSzPct val="108000"/>
              <a:buFont typeface="Arial" charset="0"/>
              <a:buChar char="•"/>
            </a:pPr>
            <a:r>
              <a:rPr lang="en-US" dirty="0"/>
              <a:t>He </a:t>
            </a:r>
            <a:r>
              <a:rPr lang="en-US" dirty="0">
                <a:solidFill>
                  <a:srgbClr val="FFC000"/>
                </a:solidFill>
              </a:rPr>
              <a:t>submerged</a:t>
            </a:r>
            <a:r>
              <a:rPr lang="en-US" dirty="0"/>
              <a:t> himself into the Deep South as a </a:t>
            </a:r>
            <a:r>
              <a:rPr lang="en-US" dirty="0">
                <a:solidFill>
                  <a:srgbClr val="FFC000"/>
                </a:solidFill>
              </a:rPr>
              <a:t>black man</a:t>
            </a:r>
            <a:r>
              <a:rPr lang="en-US" dirty="0"/>
              <a:t> to study racism.</a:t>
            </a:r>
          </a:p>
          <a:p>
            <a:pPr marL="457200" indent="-457200">
              <a:buClr>
                <a:schemeClr val="bg1"/>
              </a:buClr>
              <a:buSzPct val="108000"/>
              <a:buFont typeface="Arial" charset="0"/>
              <a:buChar char="•"/>
            </a:pPr>
            <a:r>
              <a:rPr lang="en-US" dirty="0"/>
              <a:t>He authored a book “Black like me”</a:t>
            </a:r>
          </a:p>
        </p:txBody>
      </p:sp>
      <p:pic>
        <p:nvPicPr>
          <p:cNvPr id="5" name="Picture 4"/>
          <p:cNvPicPr>
            <a:picLocks noChangeAspect="1"/>
          </p:cNvPicPr>
          <p:nvPr/>
        </p:nvPicPr>
        <p:blipFill>
          <a:blip r:embed="rId2"/>
          <a:stretch>
            <a:fillRect/>
          </a:stretch>
        </p:blipFill>
        <p:spPr>
          <a:xfrm>
            <a:off x="6183312" y="301625"/>
            <a:ext cx="2786800" cy="3490912"/>
          </a:xfrm>
          <a:prstGeom prst="rect">
            <a:avLst/>
          </a:prstGeom>
        </p:spPr>
      </p:pic>
      <p:pic>
        <p:nvPicPr>
          <p:cNvPr id="6" name="Picture 5"/>
          <p:cNvPicPr>
            <a:picLocks noChangeAspect="1"/>
          </p:cNvPicPr>
          <p:nvPr/>
        </p:nvPicPr>
        <p:blipFill>
          <a:blip r:embed="rId3"/>
          <a:stretch>
            <a:fillRect/>
          </a:stretch>
        </p:blipFill>
        <p:spPr>
          <a:xfrm>
            <a:off x="7021512" y="3322637"/>
            <a:ext cx="2871165" cy="3619500"/>
          </a:xfrm>
          <a:prstGeom prst="rect">
            <a:avLst/>
          </a:prstGeom>
        </p:spPr>
      </p:pic>
    </p:spTree>
    <p:extLst>
      <p:ext uri="{BB962C8B-B14F-4D97-AF65-F5344CB8AC3E}">
        <p14:creationId xmlns:p14="http://schemas.microsoft.com/office/powerpoint/2010/main" val="1269255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9" y="301625"/>
            <a:ext cx="5299074" cy="1260475"/>
          </a:xfrm>
        </p:spPr>
        <p:txBody>
          <a:bodyPr/>
          <a:lstStyle/>
          <a:p>
            <a:r>
              <a:rPr lang="en-US" dirty="0"/>
              <a:t>Successful example</a:t>
            </a:r>
          </a:p>
        </p:txBody>
      </p:sp>
      <p:sp>
        <p:nvSpPr>
          <p:cNvPr id="3" name="Content Placeholder 2"/>
          <p:cNvSpPr>
            <a:spLocks noGrp="1"/>
          </p:cNvSpPr>
          <p:nvPr>
            <p:ph idx="1"/>
          </p:nvPr>
        </p:nvSpPr>
        <p:spPr>
          <a:xfrm>
            <a:off x="503238" y="2165350"/>
            <a:ext cx="5451473" cy="4276725"/>
          </a:xfrm>
        </p:spPr>
        <p:txBody>
          <a:bodyPr/>
          <a:lstStyle/>
          <a:p>
            <a:pPr marL="457200" indent="-457200">
              <a:buClr>
                <a:schemeClr val="bg1"/>
              </a:buClr>
              <a:buSzPct val="108000"/>
              <a:buFont typeface="Arial" charset="0"/>
              <a:buChar char="•"/>
            </a:pPr>
            <a:r>
              <a:rPr lang="en-US" dirty="0"/>
              <a:t>Griffin wanted to test the claim that although the southern US was segregated it was peaceful and just (so-called separate but equal).</a:t>
            </a:r>
          </a:p>
          <a:p>
            <a:pPr marL="457200" indent="-457200">
              <a:buClr>
                <a:schemeClr val="bg1"/>
              </a:buClr>
              <a:buSzPct val="108000"/>
              <a:buFont typeface="Arial" charset="0"/>
              <a:buChar char="•"/>
            </a:pPr>
            <a:r>
              <a:rPr lang="en-US" dirty="0"/>
              <a:t>It was not true.</a:t>
            </a:r>
          </a:p>
          <a:p>
            <a:pPr marL="457200" indent="-457200">
              <a:buClr>
                <a:schemeClr val="bg1"/>
              </a:buClr>
              <a:buSzPct val="108000"/>
              <a:buFont typeface="Arial" charset="0"/>
              <a:buChar char="•"/>
            </a:pPr>
            <a:r>
              <a:rPr lang="en-US" dirty="0"/>
              <a:t>Main point: </a:t>
            </a:r>
            <a:r>
              <a:rPr lang="en-US" dirty="0">
                <a:solidFill>
                  <a:srgbClr val="FFC000"/>
                </a:solidFill>
              </a:rPr>
              <a:t>Blend in</a:t>
            </a:r>
            <a:r>
              <a:rPr lang="en-US" dirty="0"/>
              <a:t>, don’t let people be aware that you are different.</a:t>
            </a:r>
          </a:p>
          <a:p>
            <a:pPr marL="457200" indent="-457200">
              <a:buClr>
                <a:schemeClr val="bg1"/>
              </a:buClr>
              <a:buSzPct val="108000"/>
              <a:buFont typeface="Arial" charset="0"/>
              <a:buChar char="•"/>
            </a:pPr>
            <a:endParaRPr lang="en-US" dirty="0"/>
          </a:p>
        </p:txBody>
      </p:sp>
      <p:pic>
        <p:nvPicPr>
          <p:cNvPr id="4" name="Picture 3"/>
          <p:cNvPicPr>
            <a:picLocks noChangeAspect="1"/>
          </p:cNvPicPr>
          <p:nvPr/>
        </p:nvPicPr>
        <p:blipFill>
          <a:blip r:embed="rId2"/>
          <a:stretch>
            <a:fillRect/>
          </a:stretch>
        </p:blipFill>
        <p:spPr>
          <a:xfrm>
            <a:off x="6411912" y="907141"/>
            <a:ext cx="3448740" cy="5534933"/>
          </a:xfrm>
          <a:prstGeom prst="rect">
            <a:avLst/>
          </a:prstGeom>
        </p:spPr>
      </p:pic>
    </p:spTree>
    <p:extLst>
      <p:ext uri="{BB962C8B-B14F-4D97-AF65-F5344CB8AC3E}">
        <p14:creationId xmlns:p14="http://schemas.microsoft.com/office/powerpoint/2010/main" val="1267793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Is it really happening?</a:t>
            </a:r>
          </a:p>
        </p:txBody>
      </p:sp>
      <p:sp>
        <p:nvSpPr>
          <p:cNvPr id="53251" name="Content Placeholder 2"/>
          <p:cNvSpPr>
            <a:spLocks noGrp="1"/>
          </p:cNvSpPr>
          <p:nvPr>
            <p:ph idx="1"/>
          </p:nvPr>
        </p:nvSpPr>
        <p:spPr/>
        <p:txBody>
          <a:bodyPr/>
          <a:lstStyle/>
          <a:p>
            <a:endParaRPr lang="en-US" altLang="en-US"/>
          </a:p>
        </p:txBody>
      </p:sp>
      <p:pic>
        <p:nvPicPr>
          <p:cNvPr id="53252"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9713" y="1951038"/>
            <a:ext cx="4625975"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56200" y="3627438"/>
            <a:ext cx="4046538" cy="332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a:t>Is it really happening?</a:t>
            </a:r>
          </a:p>
        </p:txBody>
      </p:sp>
      <p:sp>
        <p:nvSpPr>
          <p:cNvPr id="54275" name="Content Placeholder 2"/>
          <p:cNvSpPr>
            <a:spLocks noGrp="1"/>
          </p:cNvSpPr>
          <p:nvPr>
            <p:ph idx="1"/>
          </p:nvPr>
        </p:nvSpPr>
        <p:spPr/>
        <p:txBody>
          <a:bodyPr/>
          <a:lstStyle/>
          <a:p>
            <a:endParaRPr lang="en-US" altLang="en-US"/>
          </a:p>
        </p:txBody>
      </p:sp>
      <p:pic>
        <p:nvPicPr>
          <p:cNvPr id="54276"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01713" y="2027238"/>
            <a:ext cx="3740150"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26113" y="2560638"/>
            <a:ext cx="3146425"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z="3600"/>
              <a:t>Field study Assignment </a:t>
            </a:r>
            <a:br>
              <a:rPr lang="en-US" altLang="en-US" sz="3600"/>
            </a:br>
            <a:r>
              <a:rPr lang="en-US" altLang="en-US" sz="3600"/>
              <a:t>(Quasi-ethnography)</a:t>
            </a:r>
            <a:endParaRPr lang="en-US" altLang="en-US"/>
          </a:p>
        </p:txBody>
      </p:sp>
      <p:sp>
        <p:nvSpPr>
          <p:cNvPr id="3" name="Content Placeholder 2"/>
          <p:cNvSpPr>
            <a:spLocks noGrp="1"/>
          </p:cNvSpPr>
          <p:nvPr>
            <p:ph idx="1"/>
          </p:nvPr>
        </p:nvSpPr>
        <p:spPr>
          <a:xfrm>
            <a:off x="237331" y="2027237"/>
            <a:ext cx="9601200" cy="4276725"/>
          </a:xfrm>
        </p:spPr>
        <p:txBody>
          <a:bodyPr/>
          <a:lstStyle/>
          <a:p>
            <a:pPr marL="457200" indent="-457200">
              <a:buFont typeface="Arial" panose="020B0604020202020204" pitchFamily="34" charset="0"/>
              <a:buChar char="•"/>
              <a:defRPr/>
            </a:pPr>
            <a:r>
              <a:rPr lang="en-US" sz="2800" dirty="0"/>
              <a:t>Form a small group of 2-3 people. Go to a crowded place (e.g. café, restaurants…etc.). If the setting is situated in a foreign culture (e.g. Korean town, China town), it will be great. If not, it is fine, too.</a:t>
            </a:r>
          </a:p>
          <a:p>
            <a:pPr marL="457200" indent="-457200">
              <a:buFont typeface="Arial" panose="020B0604020202020204" pitchFamily="34" charset="0"/>
              <a:buChar char="•"/>
              <a:defRPr/>
            </a:pPr>
            <a:r>
              <a:rPr lang="en-US" sz="2800" dirty="0"/>
              <a:t>In each place, spend at least 20 minutes to observe how digital devices, including laptops, Kindles, iPads, smart phones, MP3 players…etc., affect people’s interactions.</a:t>
            </a:r>
          </a:p>
          <a:p>
            <a:pPr marL="457200" indent="-457200">
              <a:buFont typeface="Arial" panose="020B0604020202020204" pitchFamily="34" charset="0"/>
              <a:buChar char="•"/>
              <a:defRPr/>
            </a:pPr>
            <a:r>
              <a:rPr lang="en-US" sz="2800" dirty="0"/>
              <a:t>Each person will do the observation independently. Compare the notes later. After finishing the field observation, post a brief report on Canvas and give a brief verbal report in class</a:t>
            </a:r>
          </a:p>
          <a:p>
            <a:pPr>
              <a:defRPr/>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z="3600"/>
              <a:t>Field study Assignment </a:t>
            </a:r>
            <a:br>
              <a:rPr lang="en-US" altLang="en-US" sz="3600"/>
            </a:br>
            <a:r>
              <a:rPr lang="en-US" altLang="en-US" sz="3600"/>
              <a:t>(Quasi-ethnography)</a:t>
            </a:r>
            <a:endParaRPr lang="en-US" altLang="en-US"/>
          </a:p>
        </p:txBody>
      </p:sp>
      <p:sp>
        <p:nvSpPr>
          <p:cNvPr id="56323" name="Content Placeholder 2"/>
          <p:cNvSpPr>
            <a:spLocks noGrp="1"/>
          </p:cNvSpPr>
          <p:nvPr>
            <p:ph idx="1"/>
          </p:nvPr>
        </p:nvSpPr>
        <p:spPr>
          <a:xfrm>
            <a:off x="239712" y="1951037"/>
            <a:ext cx="9601200" cy="4800599"/>
          </a:xfrm>
        </p:spPr>
        <p:txBody>
          <a:bodyPr/>
          <a:lstStyle/>
          <a:p>
            <a:pPr>
              <a:buFont typeface="Arial" panose="020B0604020202020204" pitchFamily="34" charset="0"/>
              <a:buChar char="•"/>
            </a:pPr>
            <a:r>
              <a:rPr lang="en-US" altLang="en-US" sz="2600" dirty="0"/>
              <a:t>Do people talk to each other or look at their device all the time?</a:t>
            </a:r>
          </a:p>
          <a:p>
            <a:pPr>
              <a:buFont typeface="Arial" panose="020B0604020202020204" pitchFamily="34" charset="0"/>
              <a:buChar char="•"/>
            </a:pPr>
            <a:r>
              <a:rPr lang="en-US" altLang="en-US" sz="2600" dirty="0"/>
              <a:t>If they talk to each other, how often are they interrupted by phone calls or texting?</a:t>
            </a:r>
          </a:p>
          <a:p>
            <a:pPr>
              <a:buFont typeface="Arial" panose="020B0604020202020204" pitchFamily="34" charset="0"/>
              <a:buChar char="•"/>
            </a:pPr>
            <a:r>
              <a:rPr lang="en-US" altLang="en-US" sz="2600" dirty="0"/>
              <a:t>Are there any systematic patterns? E.g. Do males ignore their friends more often than females? How about race, age, and other factors?</a:t>
            </a:r>
          </a:p>
          <a:p>
            <a:pPr>
              <a:buFont typeface="Arial" panose="020B0604020202020204" pitchFamily="34" charset="0"/>
              <a:buChar char="•"/>
            </a:pPr>
            <a:r>
              <a:rPr lang="en-US" altLang="en-US" sz="2600" dirty="0">
                <a:solidFill>
                  <a:srgbClr val="FFC000"/>
                </a:solidFill>
              </a:rPr>
              <a:t>Blend in:</a:t>
            </a:r>
            <a:r>
              <a:rPr lang="en-US" altLang="en-US" sz="2600" dirty="0"/>
              <a:t> Do not let people be aware that you are observing them, otherwise they may change their behaviors. Move your eyes away from them once a while and you have to act “naturally” (e.g. talk to each other in your group) to avoid their suspicion.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239712" y="1951038"/>
            <a:ext cx="9332913" cy="4491038"/>
          </a:xfrm>
        </p:spPr>
        <p:txBody>
          <a:bodyPr/>
          <a:lstStyle/>
          <a:p>
            <a:pPr marL="457200" indent="-457200">
              <a:buClr>
                <a:schemeClr val="bg1"/>
              </a:buClr>
              <a:buFont typeface="Arial" charset="0"/>
              <a:buChar char="•"/>
            </a:pPr>
            <a:r>
              <a:rPr lang="en-US" sz="2800" dirty="0"/>
              <a:t>Use the </a:t>
            </a:r>
            <a:r>
              <a:rPr lang="en-US" sz="2800" dirty="0">
                <a:solidFill>
                  <a:srgbClr val="FFC000"/>
                </a:solidFill>
              </a:rPr>
              <a:t>immersion approach </a:t>
            </a:r>
            <a:r>
              <a:rPr lang="en-US" sz="2800" dirty="0"/>
              <a:t>(ethnography) if you want to study a different culture or a community that you are not familiar with.</a:t>
            </a:r>
          </a:p>
          <a:p>
            <a:pPr marL="457200" indent="-457200">
              <a:buClr>
                <a:schemeClr val="bg1"/>
              </a:buClr>
              <a:buFont typeface="Arial" charset="0"/>
              <a:buChar char="•"/>
            </a:pPr>
            <a:r>
              <a:rPr lang="en-US" sz="2800" dirty="0"/>
              <a:t>Get </a:t>
            </a:r>
            <a:r>
              <a:rPr lang="en-US" sz="2800" dirty="0">
                <a:solidFill>
                  <a:srgbClr val="FFC000"/>
                </a:solidFill>
              </a:rPr>
              <a:t>first-hand experience</a:t>
            </a:r>
            <a:r>
              <a:rPr lang="en-US" sz="2800" dirty="0"/>
              <a:t>. But if you go there with </a:t>
            </a:r>
            <a:r>
              <a:rPr lang="en-US" sz="2800" dirty="0">
                <a:solidFill>
                  <a:srgbClr val="FFC000"/>
                </a:solidFill>
              </a:rPr>
              <a:t>preconception</a:t>
            </a:r>
            <a:r>
              <a:rPr lang="en-US" sz="2800" dirty="0"/>
              <a:t>, your report may not be any better than a paper based on second-hand data.</a:t>
            </a:r>
          </a:p>
          <a:p>
            <a:pPr marL="457200" indent="-457200">
              <a:buClr>
                <a:schemeClr val="bg1"/>
              </a:buClr>
              <a:buFont typeface="Arial" charset="0"/>
              <a:buChar char="•"/>
            </a:pPr>
            <a:r>
              <a:rPr lang="en-US" sz="2800" dirty="0"/>
              <a:t>Use </a:t>
            </a:r>
            <a:r>
              <a:rPr lang="en-US" sz="2800" dirty="0">
                <a:solidFill>
                  <a:srgbClr val="FFC000"/>
                </a:solidFill>
              </a:rPr>
              <a:t>counter-measures</a:t>
            </a:r>
            <a:r>
              <a:rPr lang="en-US" sz="2800" dirty="0"/>
              <a:t>: learn the language, blend in or hide your intention, go there with a diverse team, triangulation (check multiple sources), self-disclosure before the interview and in the book</a:t>
            </a:r>
            <a:r>
              <a:rPr lang="mr-IN" sz="2800" dirty="0"/>
              <a:t>…</a:t>
            </a:r>
            <a:r>
              <a:rPr lang="en-US" sz="2800" dirty="0"/>
              <a:t>etc. </a:t>
            </a:r>
          </a:p>
          <a:p>
            <a:endParaRPr lang="en-US" dirty="0"/>
          </a:p>
        </p:txBody>
      </p:sp>
    </p:spTree>
    <p:extLst>
      <p:ext uri="{BB962C8B-B14F-4D97-AF65-F5344CB8AC3E}">
        <p14:creationId xmlns:p14="http://schemas.microsoft.com/office/powerpoint/2010/main" val="1318625241"/>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Blue Lines and Gradients</Template>
  <TotalTime>799</TotalTime>
  <Words>2474</Words>
  <Application>Microsoft Macintosh PowerPoint</Application>
  <PresentationFormat>Custom</PresentationFormat>
  <Paragraphs>203</Paragraphs>
  <Slides>55</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Arial Unicode MS</vt:lpstr>
      <vt:lpstr>Microsoft YaHei</vt:lpstr>
      <vt:lpstr>ＭＳ Ｐゴシック</vt:lpstr>
      <vt:lpstr>ＭＳ Ｐゴシック</vt:lpstr>
      <vt:lpstr>Arial</vt:lpstr>
      <vt:lpstr>Times New Roman</vt:lpstr>
      <vt:lpstr>Wingdings</vt:lpstr>
      <vt:lpstr>Office Theme</vt:lpstr>
      <vt:lpstr>Qualitative research design I</vt:lpstr>
      <vt:lpstr>Differences between qual &amp; quant</vt:lpstr>
      <vt:lpstr>Data collection:  Structured interview</vt:lpstr>
      <vt:lpstr>Data collection:  Unstructured interview</vt:lpstr>
      <vt:lpstr>Data collection:  Focus group</vt:lpstr>
      <vt:lpstr>Differences between qual &amp; quant</vt:lpstr>
      <vt:lpstr>Common qualitative methods</vt:lpstr>
      <vt:lpstr>Grounded Theory</vt:lpstr>
      <vt:lpstr>Major ideas</vt:lpstr>
      <vt:lpstr>Coding</vt:lpstr>
      <vt:lpstr>Constant comparison</vt:lpstr>
      <vt:lpstr>Different versions of GT</vt:lpstr>
      <vt:lpstr>Different versions of GT</vt:lpstr>
      <vt:lpstr>Different versions of GT</vt:lpstr>
      <vt:lpstr>Different versions of GT</vt:lpstr>
      <vt:lpstr>What is reality?</vt:lpstr>
      <vt:lpstr>What is reality?</vt:lpstr>
      <vt:lpstr>Is it real?</vt:lpstr>
      <vt:lpstr>The sky is blue (in a nice day as shown)</vt:lpstr>
      <vt:lpstr>The sun is white in the morning and afternoon</vt:lpstr>
      <vt:lpstr>The sun is red in the evening</vt:lpstr>
      <vt:lpstr>The number “8” is visible</vt:lpstr>
      <vt:lpstr>Wavelength spectrum</vt:lpstr>
      <vt:lpstr>The wind is cool</vt:lpstr>
      <vt:lpstr>A snake can see infrared</vt:lpstr>
      <vt:lpstr>Some animals can hear ultrasound</vt:lpstr>
      <vt:lpstr>The puzzle of Grounded theory </vt:lpstr>
      <vt:lpstr>The puzzle of Grounded theory </vt:lpstr>
      <vt:lpstr>References</vt:lpstr>
      <vt:lpstr>References</vt:lpstr>
      <vt:lpstr>Summary</vt:lpstr>
      <vt:lpstr>Ethnography</vt:lpstr>
      <vt:lpstr>What is ethnography?</vt:lpstr>
      <vt:lpstr>Red Star over China</vt:lpstr>
      <vt:lpstr>Red Star over China</vt:lpstr>
      <vt:lpstr>Red Star over China</vt:lpstr>
      <vt:lpstr>Red Star over China</vt:lpstr>
      <vt:lpstr>Coming age of Samoa</vt:lpstr>
      <vt:lpstr>Implications</vt:lpstr>
      <vt:lpstr>Criticism</vt:lpstr>
      <vt:lpstr>Criticism</vt:lpstr>
      <vt:lpstr>Criticism</vt:lpstr>
      <vt:lpstr>Criticism</vt:lpstr>
      <vt:lpstr>Criticism</vt:lpstr>
      <vt:lpstr>Preconception</vt:lpstr>
      <vt:lpstr>Mangaia of Polynesia </vt:lpstr>
      <vt:lpstr>Mangaia of Polynesia </vt:lpstr>
      <vt:lpstr>Assignment</vt:lpstr>
      <vt:lpstr>Successful example</vt:lpstr>
      <vt:lpstr>Successful example</vt:lpstr>
      <vt:lpstr>Is it really happening?</vt:lpstr>
      <vt:lpstr>Is it really happening?</vt:lpstr>
      <vt:lpstr>Field study Assignment  (Quasi-ethnography)</vt:lpstr>
      <vt:lpstr>Field study Assignment  (Quasi-ethnography)</vt:lpstr>
      <vt:lpstr>Summary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Lines and Gradients</dc:title>
  <dc:creator>.</dc:creator>
  <dc:description>Presentation Layout Template</dc:description>
  <cp:lastModifiedBy>Chong Ho (Alex) Yu</cp:lastModifiedBy>
  <cp:revision>222</cp:revision>
  <cp:lastPrinted>1601-01-01T00:00:00Z</cp:lastPrinted>
  <dcterms:created xsi:type="dcterms:W3CDTF">2013-09-12T08:49:02Z</dcterms:created>
  <dcterms:modified xsi:type="dcterms:W3CDTF">2019-11-19T00:05:31Z</dcterms:modified>
</cp:coreProperties>
</file>