
<file path=[Content_Types].xml><?xml version="1.0" encoding="utf-8"?>
<Types xmlns="http://schemas.openxmlformats.org/package/2006/content-types">
  <Default Extension="xml" ContentType="application/xml"/>
  <Default Extension="jpeg" ContentType="image/jpeg"/>
  <Default Extension="tiff" ContentType="image/tiff"/>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sldIdLst>
    <p:sldId id="283" r:id="rId2"/>
    <p:sldId id="273" r:id="rId3"/>
    <p:sldId id="338" r:id="rId4"/>
    <p:sldId id="313" r:id="rId5"/>
    <p:sldId id="314" r:id="rId6"/>
    <p:sldId id="315" r:id="rId7"/>
    <p:sldId id="318" r:id="rId8"/>
    <p:sldId id="319" r:id="rId9"/>
    <p:sldId id="320" r:id="rId10"/>
    <p:sldId id="321" r:id="rId11"/>
    <p:sldId id="322" r:id="rId12"/>
    <p:sldId id="323" r:id="rId13"/>
    <p:sldId id="333" r:id="rId14"/>
    <p:sldId id="335" r:id="rId15"/>
    <p:sldId id="336" r:id="rId16"/>
    <p:sldId id="337" r:id="rId17"/>
    <p:sldId id="349" r:id="rId18"/>
    <p:sldId id="334" r:id="rId19"/>
    <p:sldId id="339" r:id="rId20"/>
    <p:sldId id="350" r:id="rId21"/>
    <p:sldId id="356" r:id="rId22"/>
    <p:sldId id="357" r:id="rId23"/>
    <p:sldId id="340" r:id="rId24"/>
    <p:sldId id="351" r:id="rId25"/>
    <p:sldId id="312" r:id="rId26"/>
    <p:sldId id="275" r:id="rId27"/>
    <p:sldId id="290" r:id="rId28"/>
    <p:sldId id="278" r:id="rId29"/>
    <p:sldId id="279" r:id="rId30"/>
    <p:sldId id="282" r:id="rId31"/>
    <p:sldId id="280" r:id="rId32"/>
    <p:sldId id="281" r:id="rId33"/>
    <p:sldId id="332" r:id="rId34"/>
    <p:sldId id="343" r:id="rId35"/>
    <p:sldId id="344" r:id="rId36"/>
    <p:sldId id="355" r:id="rId37"/>
    <p:sldId id="324" r:id="rId38"/>
    <p:sldId id="325" r:id="rId39"/>
    <p:sldId id="326" r:id="rId40"/>
    <p:sldId id="331" r:id="rId41"/>
    <p:sldId id="341" r:id="rId42"/>
    <p:sldId id="342" r:id="rId43"/>
    <p:sldId id="307" r:id="rId44"/>
    <p:sldId id="354" r:id="rId45"/>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63"/>
    <p:restoredTop sz="92381"/>
  </p:normalViewPr>
  <p:slideViewPr>
    <p:cSldViewPr>
      <p:cViewPr varScale="1">
        <p:scale>
          <a:sx n="91" d="100"/>
          <a:sy n="91" d="100"/>
        </p:scale>
        <p:origin x="1696" y="1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fld id="{B6CE09DF-2346-4164-AC3C-F5FC0E124D0F}" type="slidenum">
              <a:rPr lang="en-US" altLang="en-US"/>
              <a:pPr>
                <a:defRPr/>
              </a:pPr>
              <a:t>‹#›</a:t>
            </a:fld>
            <a:endParaRPr lang="en-US" altLang="en-US"/>
          </a:p>
        </p:txBody>
      </p:sp>
    </p:spTree>
    <p:extLst>
      <p:ext uri="{BB962C8B-B14F-4D97-AF65-F5344CB8AC3E}">
        <p14:creationId xmlns:p14="http://schemas.microsoft.com/office/powerpoint/2010/main" val="424039258"/>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17855B6-8135-4250-8F21-CE796DFED60D}" type="slidenum">
              <a:rPr lang="en-US" altLang="en-US"/>
              <a:pPr>
                <a:defRPr/>
              </a:pPr>
              <a:t>‹#›</a:t>
            </a:fld>
            <a:endParaRPr lang="en-US" altLang="en-US"/>
          </a:p>
        </p:txBody>
      </p:sp>
    </p:spTree>
    <p:extLst>
      <p:ext uri="{BB962C8B-B14F-4D97-AF65-F5344CB8AC3E}">
        <p14:creationId xmlns:p14="http://schemas.microsoft.com/office/powerpoint/2010/main" val="192640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C8A8ED6-675F-43FF-A198-E9627657052B}" type="slidenum">
              <a:rPr lang="en-US" altLang="en-US"/>
              <a:pPr>
                <a:defRPr/>
              </a:pPr>
              <a:t>‹#›</a:t>
            </a:fld>
            <a:endParaRPr lang="en-US" altLang="en-US"/>
          </a:p>
        </p:txBody>
      </p:sp>
    </p:spTree>
    <p:extLst>
      <p:ext uri="{BB962C8B-B14F-4D97-AF65-F5344CB8AC3E}">
        <p14:creationId xmlns:p14="http://schemas.microsoft.com/office/powerpoint/2010/main" val="252664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418AC60-A072-48B0-A054-47B3FCBFBA01}" type="slidenum">
              <a:rPr lang="en-US" altLang="en-US"/>
              <a:pPr>
                <a:defRPr/>
              </a:pPr>
              <a:t>‹#›</a:t>
            </a:fld>
            <a:endParaRPr lang="en-US" altLang="en-US"/>
          </a:p>
        </p:txBody>
      </p:sp>
    </p:spTree>
    <p:extLst>
      <p:ext uri="{BB962C8B-B14F-4D97-AF65-F5344CB8AC3E}">
        <p14:creationId xmlns:p14="http://schemas.microsoft.com/office/powerpoint/2010/main" val="14210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5350"/>
            <a:ext cx="4457700"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5350"/>
            <a:ext cx="4459287"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308DC7E5-C34E-44B7-A373-BD4263F22522}" type="slidenum">
              <a:rPr lang="en-US" altLang="en-US"/>
              <a:pPr>
                <a:defRPr/>
              </a:pPr>
              <a:t>‹#›</a:t>
            </a:fld>
            <a:endParaRPr lang="en-US" altLang="en-US"/>
          </a:p>
        </p:txBody>
      </p:sp>
    </p:spTree>
    <p:extLst>
      <p:ext uri="{BB962C8B-B14F-4D97-AF65-F5344CB8AC3E}">
        <p14:creationId xmlns:p14="http://schemas.microsoft.com/office/powerpoint/2010/main" val="2085754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48D97BD9-0C6C-4434-B295-7867AC5E7195}" type="slidenum">
              <a:rPr lang="en-US" altLang="en-US"/>
              <a:pPr>
                <a:defRPr/>
              </a:pPr>
              <a:t>‹#›</a:t>
            </a:fld>
            <a:endParaRPr lang="en-US" altLang="en-US"/>
          </a:p>
        </p:txBody>
      </p:sp>
    </p:spTree>
    <p:extLst>
      <p:ext uri="{BB962C8B-B14F-4D97-AF65-F5344CB8AC3E}">
        <p14:creationId xmlns:p14="http://schemas.microsoft.com/office/powerpoint/2010/main" val="2396744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6C909C43-5706-49BE-892D-6A2BF1B0A083}" type="slidenum">
              <a:rPr lang="en-US" altLang="en-US"/>
              <a:pPr>
                <a:defRPr/>
              </a:pPr>
              <a:t>‹#›</a:t>
            </a:fld>
            <a:endParaRPr lang="en-US" altLang="en-US"/>
          </a:p>
        </p:txBody>
      </p:sp>
    </p:spTree>
    <p:extLst>
      <p:ext uri="{BB962C8B-B14F-4D97-AF65-F5344CB8AC3E}">
        <p14:creationId xmlns:p14="http://schemas.microsoft.com/office/powerpoint/2010/main" val="87463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C6A8A196-0003-4F6C-9C69-567ECCD513EE}" type="slidenum">
              <a:rPr lang="en-US" altLang="en-US"/>
              <a:pPr>
                <a:defRPr/>
              </a:pPr>
              <a:t>‹#›</a:t>
            </a:fld>
            <a:endParaRPr lang="en-US" altLang="en-US"/>
          </a:p>
        </p:txBody>
      </p:sp>
    </p:spTree>
    <p:extLst>
      <p:ext uri="{BB962C8B-B14F-4D97-AF65-F5344CB8AC3E}">
        <p14:creationId xmlns:p14="http://schemas.microsoft.com/office/powerpoint/2010/main" val="3899452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92C26057-802D-4F7F-A91E-7ED0531FB37B}" type="slidenum">
              <a:rPr lang="en-US" altLang="en-US"/>
              <a:pPr>
                <a:defRPr/>
              </a:pPr>
              <a:t>‹#›</a:t>
            </a:fld>
            <a:endParaRPr lang="en-US" altLang="en-US"/>
          </a:p>
        </p:txBody>
      </p:sp>
    </p:spTree>
    <p:extLst>
      <p:ext uri="{BB962C8B-B14F-4D97-AF65-F5344CB8AC3E}">
        <p14:creationId xmlns:p14="http://schemas.microsoft.com/office/powerpoint/2010/main" val="201569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FDFAB32-1406-4669-B5FA-D7FB62ECE7B9}" type="slidenum">
              <a:rPr lang="en-US" altLang="en-US"/>
              <a:pPr>
                <a:defRPr/>
              </a:pPr>
              <a:t>‹#›</a:t>
            </a:fld>
            <a:endParaRPr lang="en-US" altLang="en-US"/>
          </a:p>
        </p:txBody>
      </p:sp>
    </p:spTree>
    <p:extLst>
      <p:ext uri="{BB962C8B-B14F-4D97-AF65-F5344CB8AC3E}">
        <p14:creationId xmlns:p14="http://schemas.microsoft.com/office/powerpoint/2010/main" val="206615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F4965841-2F26-4019-A821-03EBDC1E5123}" type="slidenum">
              <a:rPr lang="en-US" altLang="en-US"/>
              <a:pPr>
                <a:defRPr/>
              </a:pPr>
              <a:t>‹#›</a:t>
            </a:fld>
            <a:endParaRPr lang="en-US" altLang="en-US"/>
          </a:p>
        </p:txBody>
      </p:sp>
    </p:spTree>
    <p:extLst>
      <p:ext uri="{BB962C8B-B14F-4D97-AF65-F5344CB8AC3E}">
        <p14:creationId xmlns:p14="http://schemas.microsoft.com/office/powerpoint/2010/main" val="6389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73BEF9B-6408-4B0C-916B-F53DDEF5FA08}" type="slidenum">
              <a:rPr lang="en-US" altLang="en-US"/>
              <a:pPr>
                <a:defRPr/>
              </a:pPr>
              <a:t>‹#›</a:t>
            </a:fld>
            <a:endParaRPr lang="en-US" altLang="en-US"/>
          </a:p>
        </p:txBody>
      </p:sp>
    </p:spTree>
    <p:extLst>
      <p:ext uri="{BB962C8B-B14F-4D97-AF65-F5344CB8AC3E}">
        <p14:creationId xmlns:p14="http://schemas.microsoft.com/office/powerpoint/2010/main" val="851253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fld id="{8A27EC43-3325-4238-8210-32C9FDD3CF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FFFFFF"/>
          </a:solidFill>
          <a:latin typeface="+mj-lt"/>
          <a:ea typeface="Arial Unicode MS" panose="020B0604020202020204" pitchFamily="34" charset="-128"/>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Arial Unicode MS" panose="020B0604020202020204" pitchFamily="34"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Arial Unicode MS" panose="020B0604020202020204" pitchFamily="34"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Arial Unicode MS" panose="020B0604020202020204" pitchFamily="34"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OSsPfbup0ac&amp;t=4s" TargetMode="External"/><Relationship Id="rId3"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Y-2c5LZsscw" TargetMode="External"/><Relationship Id="rId3"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8UV63AFtxM" TargetMode="Externa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wmf"/></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tiff"/></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hyperlink" Target="https://www.youtube.com/watch?v=fmQrnexYpLk"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tiff"/><Relationship Id="rId1" Type="http://schemas.openxmlformats.org/officeDocument/2006/relationships/slideLayout" Target="../slideLayouts/slideLayout2.xml"/><Relationship Id="rId2" Type="http://schemas.openxmlformats.org/officeDocument/2006/relationships/hyperlink" Target="https://www.youtube.com/watch?v=y2Eu_fUjNi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a:r>
              <a:rPr lang="en-US" altLang="en-US" smtClean="0"/>
              <a:t>Qualitative research design</a:t>
            </a:r>
          </a:p>
        </p:txBody>
      </p:sp>
      <p:sp>
        <p:nvSpPr>
          <p:cNvPr id="3075" name="Subtitle 2"/>
          <p:cNvSpPr>
            <a:spLocks noGrp="1"/>
          </p:cNvSpPr>
          <p:nvPr>
            <p:ph type="subTitle" idx="1"/>
          </p:nvPr>
        </p:nvSpPr>
        <p:spPr>
          <a:xfrm>
            <a:off x="1260475" y="4389438"/>
            <a:ext cx="7559675" cy="1406525"/>
          </a:xfrm>
        </p:spPr>
        <p:txBody>
          <a:bodyPr/>
          <a:lstStyle/>
          <a:p>
            <a:pPr eaLnBrk="1"/>
            <a:r>
              <a:rPr lang="en-US" altLang="en-US" smtClean="0"/>
              <a:t>Chong Ho Yu</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ubtitle 1"/>
          <p:cNvSpPr>
            <a:spLocks noGrp="1"/>
          </p:cNvSpPr>
          <p:nvPr>
            <p:ph type="subTitle" idx="1"/>
          </p:nvPr>
        </p:nvSpPr>
        <p:spPr/>
        <p:txBody>
          <a:bodyPr/>
          <a:lstStyle/>
          <a:p>
            <a:pPr eaLnBrk="1"/>
            <a:endParaRPr lang="en-US" altLang="en-US" smtClean="0"/>
          </a:p>
        </p:txBody>
      </p:sp>
      <p:sp>
        <p:nvSpPr>
          <p:cNvPr id="57347" name="Title 2"/>
          <p:cNvSpPr>
            <a:spLocks noGrp="1"/>
          </p:cNvSpPr>
          <p:nvPr>
            <p:ph type="ctrTitle"/>
          </p:nvPr>
        </p:nvSpPr>
        <p:spPr/>
        <p:txBody>
          <a:bodyPr/>
          <a:lstStyle/>
          <a:p>
            <a:pPr eaLnBrk="1"/>
            <a:r>
              <a:rPr lang="en-US" altLang="en-US" dirty="0" smtClean="0"/>
              <a:t>Narrative research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one can move you?</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solidFill>
                  <a:srgbClr val="FFC000"/>
                </a:solidFill>
              </a:rPr>
              <a:t>A:</a:t>
            </a:r>
            <a:r>
              <a:rPr lang="en-US" dirty="0" smtClean="0"/>
              <a:t> “According to the Centers for Disease Control </a:t>
            </a:r>
            <a:r>
              <a:rPr lang="en-US" dirty="0"/>
              <a:t>and Prevention (CDC), </a:t>
            </a:r>
            <a:r>
              <a:rPr lang="en-US" dirty="0" smtClean="0"/>
              <a:t>between </a:t>
            </a:r>
            <a:r>
              <a:rPr lang="en-US" dirty="0"/>
              <a:t>2001 </a:t>
            </a:r>
            <a:r>
              <a:rPr lang="en-US" dirty="0" smtClean="0"/>
              <a:t>and </a:t>
            </a:r>
            <a:r>
              <a:rPr lang="en-US" dirty="0"/>
              <a:t>2014, 440,095 people died by firearms </a:t>
            </a:r>
            <a:r>
              <a:rPr lang="en-US" dirty="0" smtClean="0"/>
              <a:t>in America.”</a:t>
            </a:r>
          </a:p>
          <a:p>
            <a:pPr marL="457200" indent="-457200">
              <a:buFont typeface="Arial" panose="020B0604020202020204" pitchFamily="34" charset="0"/>
              <a:buChar char="•"/>
            </a:pPr>
            <a:r>
              <a:rPr lang="en-US" dirty="0" smtClean="0">
                <a:solidFill>
                  <a:srgbClr val="FFC000"/>
                </a:solidFill>
              </a:rPr>
              <a:t>B:</a:t>
            </a:r>
            <a:r>
              <a:rPr lang="en-US" dirty="0" smtClean="0"/>
              <a:t> “Jane was a 23-year old college senior</a:t>
            </a:r>
            <a:r>
              <a:rPr lang="en-US" dirty="0"/>
              <a:t>. </a:t>
            </a:r>
            <a:r>
              <a:rPr lang="en-US" dirty="0" smtClean="0"/>
              <a:t>She was </a:t>
            </a:r>
            <a:r>
              <a:rPr lang="en-US" dirty="0"/>
              <a:t>accepted at Harvard M</a:t>
            </a:r>
            <a:r>
              <a:rPr lang="en-US" dirty="0" smtClean="0"/>
              <a:t>edical </a:t>
            </a:r>
            <a:r>
              <a:rPr lang="en-US" dirty="0"/>
              <a:t>School </a:t>
            </a:r>
            <a:r>
              <a:rPr lang="en-US" dirty="0" smtClean="0"/>
              <a:t>and planned </a:t>
            </a:r>
            <a:r>
              <a:rPr lang="en-US" dirty="0"/>
              <a:t>to </a:t>
            </a:r>
            <a:r>
              <a:rPr lang="en-US" dirty="0" smtClean="0"/>
              <a:t>join Doctors </a:t>
            </a:r>
            <a:r>
              <a:rPr lang="en-US" dirty="0"/>
              <a:t>without </a:t>
            </a:r>
            <a:r>
              <a:rPr lang="en-US" dirty="0" smtClean="0"/>
              <a:t>Borders after graduation. But her dream was shattered when she got shot in the head during a mass shooting in a shopping mall.”   </a:t>
            </a:r>
            <a:endParaRPr lang="en-US" dirty="0"/>
          </a:p>
        </p:txBody>
      </p:sp>
    </p:spTree>
    <p:extLst>
      <p:ext uri="{BB962C8B-B14F-4D97-AF65-F5344CB8AC3E}">
        <p14:creationId xmlns:p14="http://schemas.microsoft.com/office/powerpoint/2010/main" val="1817926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telling</a:t>
            </a:r>
            <a:endParaRPr lang="en-US" dirty="0"/>
          </a:p>
        </p:txBody>
      </p:sp>
      <p:sp>
        <p:nvSpPr>
          <p:cNvPr id="3" name="Content Placeholder 2"/>
          <p:cNvSpPr>
            <a:spLocks noGrp="1"/>
          </p:cNvSpPr>
          <p:nvPr>
            <p:ph idx="1"/>
          </p:nvPr>
        </p:nvSpPr>
        <p:spPr>
          <a:xfrm>
            <a:off x="239712" y="1951037"/>
            <a:ext cx="9526587" cy="4648200"/>
          </a:xfrm>
        </p:spPr>
        <p:txBody>
          <a:bodyPr/>
          <a:lstStyle/>
          <a:p>
            <a:pPr marL="457200" indent="-457200">
              <a:buFont typeface="Arial" panose="020B0604020202020204" pitchFamily="34" charset="0"/>
              <a:buChar char="•"/>
            </a:pPr>
            <a:r>
              <a:rPr lang="en-US" sz="2800" dirty="0"/>
              <a:t>C</a:t>
            </a:r>
            <a:r>
              <a:rPr lang="en-US" sz="2800" dirty="0" smtClean="0"/>
              <a:t>an </a:t>
            </a:r>
            <a:r>
              <a:rPr lang="en-US" sz="2800" dirty="0"/>
              <a:t>be conducted in the </a:t>
            </a:r>
            <a:r>
              <a:rPr lang="en-US" sz="2800" dirty="0" smtClean="0"/>
              <a:t>modes of:</a:t>
            </a:r>
            <a:endParaRPr lang="en-US" sz="2800" dirty="0"/>
          </a:p>
          <a:p>
            <a:pPr marL="857250" lvl="1" indent="-457200">
              <a:buFont typeface="Arial" panose="020B0604020202020204" pitchFamily="34" charset="0"/>
              <a:buChar char="•"/>
            </a:pPr>
            <a:r>
              <a:rPr lang="en-US" dirty="0" smtClean="0">
                <a:solidFill>
                  <a:srgbClr val="FFC000"/>
                </a:solidFill>
              </a:rPr>
              <a:t>Descriptive:</a:t>
            </a:r>
            <a:r>
              <a:rPr lang="en-US" dirty="0" smtClean="0"/>
              <a:t> What? Present the story of the victims as is.</a:t>
            </a:r>
            <a:endParaRPr lang="en-US" dirty="0"/>
          </a:p>
          <a:p>
            <a:pPr marL="857250" lvl="1" indent="-457200">
              <a:buFont typeface="Arial" panose="020B0604020202020204" pitchFamily="34" charset="0"/>
              <a:buChar char="•"/>
            </a:pPr>
            <a:r>
              <a:rPr lang="en-US" dirty="0" smtClean="0">
                <a:solidFill>
                  <a:srgbClr val="FFC000"/>
                </a:solidFill>
              </a:rPr>
              <a:t>Explanatory:</a:t>
            </a:r>
            <a:r>
              <a:rPr lang="en-US" dirty="0" smtClean="0"/>
              <a:t> Why? Killers can get guns from gun shows and private owners with registration. </a:t>
            </a:r>
            <a:endParaRPr lang="en-US" dirty="0"/>
          </a:p>
          <a:p>
            <a:pPr marL="857250" lvl="1" indent="-457200">
              <a:buFont typeface="Arial" panose="020B0604020202020204" pitchFamily="34" charset="0"/>
              <a:buChar char="•"/>
            </a:pPr>
            <a:r>
              <a:rPr lang="en-US" dirty="0" smtClean="0">
                <a:solidFill>
                  <a:srgbClr val="FFC000"/>
                </a:solidFill>
              </a:rPr>
              <a:t>Critical:</a:t>
            </a:r>
            <a:r>
              <a:rPr lang="en-US" dirty="0" smtClean="0"/>
              <a:t> What next? Social injustice</a:t>
            </a:r>
          </a:p>
          <a:p>
            <a:pPr marL="457200" indent="-457200">
              <a:buFont typeface="Arial" panose="020B0604020202020204" pitchFamily="34" charset="0"/>
              <a:buChar char="•"/>
            </a:pPr>
            <a:r>
              <a:rPr lang="en-US" sz="2800" dirty="0" smtClean="0"/>
              <a:t>Very often focus on individuals, not the whole group.</a:t>
            </a:r>
          </a:p>
          <a:p>
            <a:pPr marL="457200" indent="-457200">
              <a:buFont typeface="Arial" panose="020B0604020202020204" pitchFamily="34" charset="0"/>
              <a:buChar char="•"/>
            </a:pPr>
            <a:r>
              <a:rPr lang="en-US" sz="2800" dirty="0" smtClean="0"/>
              <a:t>Can gain a deep understanding of how and why things happen to an individual given the context.</a:t>
            </a:r>
          </a:p>
          <a:p>
            <a:pPr marL="457200" indent="-457200">
              <a:buFont typeface="Arial" panose="020B0604020202020204" pitchFamily="34" charset="0"/>
              <a:buChar char="•"/>
            </a:pPr>
            <a:r>
              <a:rPr lang="en-US" sz="2800" dirty="0" smtClean="0"/>
              <a:t>Make sure to include </a:t>
            </a:r>
            <a:r>
              <a:rPr lang="en-US" sz="2800" dirty="0" smtClean="0">
                <a:solidFill>
                  <a:srgbClr val="FFC000"/>
                </a:solidFill>
              </a:rPr>
              <a:t>relevant information only</a:t>
            </a:r>
            <a:r>
              <a:rPr lang="en-US" sz="2800" dirty="0" smtClean="0"/>
              <a:t>. </a:t>
            </a:r>
            <a:endParaRPr lang="en-US" sz="2800" dirty="0"/>
          </a:p>
          <a:p>
            <a:endParaRPr lang="en-US" dirty="0"/>
          </a:p>
        </p:txBody>
      </p:sp>
    </p:spTree>
    <p:extLst>
      <p:ext uri="{BB962C8B-B14F-4D97-AF65-F5344CB8AC3E}">
        <p14:creationId xmlns:p14="http://schemas.microsoft.com/office/powerpoint/2010/main" val="4278232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275431" y="2103437"/>
            <a:ext cx="9525000" cy="4276725"/>
          </a:xfrm>
        </p:spPr>
        <p:txBody>
          <a:bodyPr/>
          <a:lstStyle/>
          <a:p>
            <a:pPr marL="0" indent="0"/>
            <a:r>
              <a:rPr lang="en-US" dirty="0" smtClean="0"/>
              <a:t>Doctoral dissertation: The effects of trained moderation in online asynchronous distance learning</a:t>
            </a:r>
            <a:endParaRPr lang="en-US" dirty="0"/>
          </a:p>
        </p:txBody>
      </p:sp>
      <p:pic>
        <p:nvPicPr>
          <p:cNvPr id="4" name="Picture 3"/>
          <p:cNvPicPr>
            <a:picLocks noChangeAspect="1"/>
          </p:cNvPicPr>
          <p:nvPr/>
        </p:nvPicPr>
        <p:blipFill>
          <a:blip r:embed="rId2"/>
          <a:stretch>
            <a:fillRect/>
          </a:stretch>
        </p:blipFill>
        <p:spPr>
          <a:xfrm>
            <a:off x="544512" y="3246437"/>
            <a:ext cx="8899887" cy="3962400"/>
          </a:xfrm>
          <a:prstGeom prst="rect">
            <a:avLst/>
          </a:prstGeom>
        </p:spPr>
      </p:pic>
    </p:spTree>
    <p:extLst>
      <p:ext uri="{BB962C8B-B14F-4D97-AF65-F5344CB8AC3E}">
        <p14:creationId xmlns:p14="http://schemas.microsoft.com/office/powerpoint/2010/main" val="2220040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39712" y="2408237"/>
            <a:ext cx="9714286" cy="3638095"/>
          </a:xfrm>
          <a:prstGeom prst="rect">
            <a:avLst/>
          </a:prstGeom>
        </p:spPr>
      </p:pic>
    </p:spTree>
    <p:extLst>
      <p:ext uri="{BB962C8B-B14F-4D97-AF65-F5344CB8AC3E}">
        <p14:creationId xmlns:p14="http://schemas.microsoft.com/office/powerpoint/2010/main" val="619882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5550" y="2332037"/>
            <a:ext cx="9704762" cy="3847619"/>
          </a:xfrm>
          <a:prstGeom prst="rect">
            <a:avLst/>
          </a:prstGeom>
        </p:spPr>
      </p:pic>
    </p:spTree>
    <p:extLst>
      <p:ext uri="{BB962C8B-B14F-4D97-AF65-F5344CB8AC3E}">
        <p14:creationId xmlns:p14="http://schemas.microsoft.com/office/powerpoint/2010/main" val="2011073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4121" y="1946503"/>
            <a:ext cx="9552381" cy="3666667"/>
          </a:xfrm>
          <a:prstGeom prst="rect">
            <a:avLst/>
          </a:prstGeom>
        </p:spPr>
      </p:pic>
    </p:spTree>
    <p:extLst>
      <p:ext uri="{BB962C8B-B14F-4D97-AF65-F5344CB8AC3E}">
        <p14:creationId xmlns:p14="http://schemas.microsoft.com/office/powerpoint/2010/main" val="1759857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37931" y="2332037"/>
            <a:ext cx="9600000" cy="4219048"/>
          </a:xfrm>
          <a:prstGeom prst="rect">
            <a:avLst/>
          </a:prstGeom>
        </p:spPr>
      </p:pic>
    </p:spTree>
    <p:extLst>
      <p:ext uri="{BB962C8B-B14F-4D97-AF65-F5344CB8AC3E}">
        <p14:creationId xmlns:p14="http://schemas.microsoft.com/office/powerpoint/2010/main" val="95584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0788" y="1874837"/>
            <a:ext cx="9714286" cy="5390476"/>
          </a:xfrm>
          <a:prstGeom prst="rect">
            <a:avLst/>
          </a:prstGeom>
        </p:spPr>
      </p:pic>
    </p:spTree>
    <p:extLst>
      <p:ext uri="{BB962C8B-B14F-4D97-AF65-F5344CB8AC3E}">
        <p14:creationId xmlns:p14="http://schemas.microsoft.com/office/powerpoint/2010/main" val="2660807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35550" y="2408237"/>
            <a:ext cx="9609524" cy="2085714"/>
          </a:xfrm>
          <a:prstGeom prst="rect">
            <a:avLst/>
          </a:prstGeom>
        </p:spPr>
      </p:pic>
      <p:pic>
        <p:nvPicPr>
          <p:cNvPr id="6" name="Picture 5"/>
          <p:cNvPicPr>
            <a:picLocks noChangeAspect="1"/>
          </p:cNvPicPr>
          <p:nvPr/>
        </p:nvPicPr>
        <p:blipFill>
          <a:blip r:embed="rId3"/>
          <a:stretch>
            <a:fillRect/>
          </a:stretch>
        </p:blipFill>
        <p:spPr>
          <a:xfrm>
            <a:off x="231981" y="4493951"/>
            <a:ext cx="9613093" cy="1824313"/>
          </a:xfrm>
          <a:prstGeom prst="rect">
            <a:avLst/>
          </a:prstGeom>
        </p:spPr>
      </p:pic>
    </p:spTree>
    <p:extLst>
      <p:ext uri="{BB962C8B-B14F-4D97-AF65-F5344CB8AC3E}">
        <p14:creationId xmlns:p14="http://schemas.microsoft.com/office/powerpoint/2010/main" val="119318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7312" y="2408237"/>
            <a:ext cx="9874582" cy="3606940"/>
          </a:xfrm>
          <a:prstGeom prst="rect">
            <a:avLst/>
          </a:prstGeom>
        </p:spPr>
      </p:pic>
    </p:spTree>
    <p:extLst>
      <p:ext uri="{BB962C8B-B14F-4D97-AF65-F5344CB8AC3E}">
        <p14:creationId xmlns:p14="http://schemas.microsoft.com/office/powerpoint/2010/main" val="3490343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38-Witnesses</a:t>
            </a:r>
          </a:p>
        </p:txBody>
      </p:sp>
      <p:sp>
        <p:nvSpPr>
          <p:cNvPr id="3" name="Content Placeholder 2"/>
          <p:cNvSpPr>
            <a:spLocks noGrp="1"/>
          </p:cNvSpPr>
          <p:nvPr>
            <p:ph idx="1"/>
          </p:nvPr>
        </p:nvSpPr>
        <p:spPr>
          <a:xfrm>
            <a:off x="503238" y="2165350"/>
            <a:ext cx="6557961" cy="4276725"/>
          </a:xfrm>
        </p:spPr>
        <p:txBody>
          <a:bodyPr/>
          <a:lstStyle/>
          <a:p>
            <a:pPr marL="457200" indent="-457200">
              <a:buClr>
                <a:schemeClr val="bg1">
                  <a:lumMod val="95000"/>
                </a:schemeClr>
              </a:buClr>
              <a:buFont typeface="Arial" panose="020B0604020202020204" pitchFamily="34" charset="0"/>
              <a:buChar char="•"/>
            </a:pPr>
            <a:r>
              <a:rPr lang="en-US" dirty="0" smtClean="0"/>
              <a:t>A classic in </a:t>
            </a:r>
            <a:r>
              <a:rPr lang="en-US" dirty="0" smtClean="0">
                <a:solidFill>
                  <a:srgbClr val="FFC000"/>
                </a:solidFill>
              </a:rPr>
              <a:t>social psychology</a:t>
            </a:r>
          </a:p>
          <a:p>
            <a:pPr marL="457200" indent="-457200">
              <a:buClr>
                <a:schemeClr val="bg1">
                  <a:lumMod val="95000"/>
                </a:schemeClr>
              </a:buClr>
              <a:buFont typeface="Arial" panose="020B0604020202020204" pitchFamily="34" charset="0"/>
              <a:buChar char="•"/>
            </a:pPr>
            <a:r>
              <a:rPr lang="en-US" dirty="0" smtClean="0"/>
              <a:t>According to A. M. Rosenthal, on March 13, 1964 38 people in Queens, New York, watched a murderer stabbing a woman named Kitty Genovese to death in three separate attacks, but no one did anything to help.  </a:t>
            </a:r>
            <a:endParaRPr lang="en-US" dirty="0"/>
          </a:p>
        </p:txBody>
      </p:sp>
      <p:pic>
        <p:nvPicPr>
          <p:cNvPr id="1026" name="Picture 2" descr="Thirty-Eight Witnesses: The Kitty Genovese Cas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45312" y="2255837"/>
            <a:ext cx="2514600" cy="3837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868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effect</a:t>
            </a:r>
            <a:endParaRPr lang="en-US" dirty="0"/>
          </a:p>
        </p:txBody>
      </p:sp>
      <p:sp>
        <p:nvSpPr>
          <p:cNvPr id="3" name="Content Placeholder 2"/>
          <p:cNvSpPr>
            <a:spLocks noGrp="1"/>
          </p:cNvSpPr>
          <p:nvPr>
            <p:ph idx="1"/>
          </p:nvPr>
        </p:nvSpPr>
        <p:spPr>
          <a:xfrm>
            <a:off x="503239" y="2165350"/>
            <a:ext cx="5603874" cy="4276725"/>
          </a:xfrm>
        </p:spPr>
        <p:txBody>
          <a:bodyPr/>
          <a:lstStyle/>
          <a:p>
            <a:pPr marL="457200" indent="-457200">
              <a:buClr>
                <a:schemeClr val="bg1">
                  <a:lumMod val="95000"/>
                </a:schemeClr>
              </a:buClr>
              <a:buFont typeface="Arial" panose="020B0604020202020204" pitchFamily="34" charset="0"/>
              <a:buChar char="•"/>
            </a:pPr>
            <a:r>
              <a:rPr lang="en-US" dirty="0" smtClean="0"/>
              <a:t>The story of “38 witnesses” inspires social psychologists to study the </a:t>
            </a:r>
            <a:r>
              <a:rPr lang="en-US" dirty="0" smtClean="0">
                <a:solidFill>
                  <a:srgbClr val="FFC000"/>
                </a:solidFill>
              </a:rPr>
              <a:t>bystander effect</a:t>
            </a:r>
            <a:r>
              <a:rPr lang="en-US" dirty="0" smtClean="0"/>
              <a:t>: The greater the number of people present, the less likely people are to help person in distress</a:t>
            </a:r>
          </a:p>
          <a:p>
            <a:pPr marL="457200" indent="-457200">
              <a:buClr>
                <a:schemeClr val="bg1">
                  <a:lumMod val="95000"/>
                </a:schemeClr>
              </a:buClr>
              <a:buFont typeface="Arial" panose="020B0604020202020204" pitchFamily="34" charset="0"/>
              <a:buChar char="•"/>
            </a:pPr>
            <a:r>
              <a:rPr lang="en-US" dirty="0">
                <a:hlinkClick r:id="rId2"/>
              </a:rPr>
              <a:t>https://</a:t>
            </a:r>
            <a:r>
              <a:rPr lang="en-US" dirty="0" smtClean="0">
                <a:hlinkClick r:id="rId2"/>
              </a:rPr>
              <a:t>www.youtube.com/watch?v=OSsPfbup0ac&amp;t=4s</a:t>
            </a:r>
            <a:r>
              <a:rPr lang="en-US" dirty="0" smtClean="0"/>
              <a:t> </a:t>
            </a:r>
            <a:endParaRPr lang="en-US" dirty="0"/>
          </a:p>
        </p:txBody>
      </p:sp>
      <p:pic>
        <p:nvPicPr>
          <p:cNvPr id="2050" name="Picture 2" descr="https://i.ytimg.com/vi/OSsPfbup0ac/hqdefaul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16479" y="2255837"/>
            <a:ext cx="3371848" cy="2528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762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effect</a:t>
            </a:r>
            <a:endParaRPr lang="en-US" dirty="0"/>
          </a:p>
        </p:txBody>
      </p:sp>
      <p:sp>
        <p:nvSpPr>
          <p:cNvPr id="3" name="Content Placeholder 2"/>
          <p:cNvSpPr>
            <a:spLocks noGrp="1"/>
          </p:cNvSpPr>
          <p:nvPr>
            <p:ph idx="1"/>
          </p:nvPr>
        </p:nvSpPr>
        <p:spPr>
          <a:xfrm>
            <a:off x="503239" y="4084637"/>
            <a:ext cx="9069386" cy="2357438"/>
          </a:xfrm>
        </p:spPr>
        <p:txBody>
          <a:bodyPr/>
          <a:lstStyle/>
          <a:p>
            <a:pPr marL="457200" indent="-457200">
              <a:buFont typeface="Arial" panose="020B0604020202020204" pitchFamily="34" charset="0"/>
              <a:buChar char="•"/>
            </a:pPr>
            <a:r>
              <a:rPr lang="en-US" dirty="0" smtClean="0"/>
              <a:t>It also inspires Philip Zimbardo’s the </a:t>
            </a:r>
            <a:r>
              <a:rPr lang="en-US" dirty="0" smtClean="0">
                <a:solidFill>
                  <a:srgbClr val="FFC000"/>
                </a:solidFill>
              </a:rPr>
              <a:t>Heroic Imagination Project</a:t>
            </a:r>
          </a:p>
          <a:p>
            <a:pPr marL="457200" indent="-457200">
              <a:buFont typeface="Arial" panose="020B0604020202020204" pitchFamily="34" charset="0"/>
              <a:buChar char="•"/>
            </a:pPr>
            <a:r>
              <a:rPr lang="en-US" dirty="0">
                <a:hlinkClick r:id="rId2"/>
              </a:rPr>
              <a:t>https://</a:t>
            </a:r>
            <a:r>
              <a:rPr lang="en-US" dirty="0" smtClean="0">
                <a:hlinkClick r:id="rId2"/>
              </a:rPr>
              <a:t>www.youtube.com/watch?v=Y-2c5LZsscw</a:t>
            </a:r>
            <a:r>
              <a:rPr lang="en-US" dirty="0" smtClean="0"/>
              <a:t> </a:t>
            </a:r>
            <a:endParaRPr lang="en-US" dirty="0"/>
          </a:p>
          <a:p>
            <a:endParaRPr lang="en-US" dirty="0"/>
          </a:p>
        </p:txBody>
      </p:sp>
      <p:pic>
        <p:nvPicPr>
          <p:cNvPr id="3074" name="Picture 2" descr="http://www.akindvoice.org/wp-content/uploads/2013/11/Heroic.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02112" y="2027237"/>
            <a:ext cx="4815401"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901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story is inaccurate!</a:t>
            </a:r>
            <a:endParaRPr lang="en-US" dirty="0"/>
          </a:p>
        </p:txBody>
      </p:sp>
      <p:sp>
        <p:nvSpPr>
          <p:cNvPr id="3" name="Content Placeholder 2"/>
          <p:cNvSpPr>
            <a:spLocks noGrp="1"/>
          </p:cNvSpPr>
          <p:nvPr>
            <p:ph idx="1"/>
          </p:nvPr>
        </p:nvSpPr>
        <p:spPr>
          <a:xfrm>
            <a:off x="239712" y="2165350"/>
            <a:ext cx="9525000" cy="4276725"/>
          </a:xfrm>
        </p:spPr>
        <p:txBody>
          <a:bodyPr/>
          <a:lstStyle/>
          <a:p>
            <a:pPr marL="457200" indent="-457200">
              <a:buFont typeface="Arial" panose="020B0604020202020204" pitchFamily="34" charset="0"/>
              <a:buChar char="•"/>
            </a:pPr>
            <a:r>
              <a:rPr lang="en-US" dirty="0" smtClean="0"/>
              <a:t>40 years later, Kitty’s brother investigated the story and found that the official account is nothing more than an urban legend. </a:t>
            </a:r>
          </a:p>
          <a:p>
            <a:pPr marL="457200" indent="-457200">
              <a:buFont typeface="Arial" panose="020B0604020202020204" pitchFamily="34" charset="0"/>
              <a:buChar char="•"/>
            </a:pPr>
            <a:r>
              <a:rPr lang="en-US" dirty="0">
                <a:hlinkClick r:id="rId2"/>
              </a:rPr>
              <a:t>https://www.youtube.com/watch?v=-</a:t>
            </a:r>
            <a:r>
              <a:rPr lang="en-US" dirty="0" smtClean="0">
                <a:hlinkClick r:id="rId2"/>
              </a:rPr>
              <a:t>8UV63AFtxM</a:t>
            </a:r>
            <a:endParaRPr lang="en-US" dirty="0" smtClean="0"/>
          </a:p>
          <a:p>
            <a:pPr marL="0" indent="0"/>
            <a:endParaRPr lang="en-US" dirty="0" smtClean="0"/>
          </a:p>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4512" y="4389437"/>
            <a:ext cx="5029200" cy="2825192"/>
          </a:xfrm>
          <a:prstGeom prst="rect">
            <a:avLst/>
          </a:prstGeom>
        </p:spPr>
      </p:pic>
    </p:spTree>
    <p:extLst>
      <p:ext uri="{BB962C8B-B14F-4D97-AF65-F5344CB8AC3E}">
        <p14:creationId xmlns:p14="http://schemas.microsoft.com/office/powerpoint/2010/main" val="1473127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urban legend continues…</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1028407" y="1538376"/>
            <a:ext cx="8019048" cy="5752381"/>
          </a:xfrm>
          <a:prstGeom prst="rect">
            <a:avLst/>
          </a:prstGeom>
        </p:spPr>
      </p:pic>
    </p:spTree>
    <p:extLst>
      <p:ext uri="{BB962C8B-B14F-4D97-AF65-F5344CB8AC3E}">
        <p14:creationId xmlns:p14="http://schemas.microsoft.com/office/powerpoint/2010/main" val="2683482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went wrong?</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smtClean="0"/>
              <a:t>People living in big cities like New Yorkers experience </a:t>
            </a:r>
            <a:r>
              <a:rPr lang="en-US" dirty="0" smtClean="0">
                <a:solidFill>
                  <a:srgbClr val="FFC000"/>
                </a:solidFill>
              </a:rPr>
              <a:t>alienation and loneliness</a:t>
            </a:r>
            <a:r>
              <a:rPr lang="en-US" dirty="0" smtClean="0"/>
              <a:t>.</a:t>
            </a:r>
          </a:p>
          <a:p>
            <a:pPr marL="457200" indent="-457200">
              <a:buClr>
                <a:schemeClr val="bg1"/>
              </a:buClr>
              <a:buFont typeface="Arial" panose="020B0604020202020204" pitchFamily="34" charset="0"/>
              <a:buChar char="•"/>
            </a:pPr>
            <a:r>
              <a:rPr lang="en-US" dirty="0" smtClean="0"/>
              <a:t>The story of “38 witnesses” fits the narrative of alienation, and readers immediately accept the truthfulness of the story. </a:t>
            </a:r>
          </a:p>
          <a:p>
            <a:pPr marL="457200" indent="-457200">
              <a:buClr>
                <a:schemeClr val="bg1"/>
              </a:buClr>
              <a:buFont typeface="Arial" panose="020B0604020202020204" pitchFamily="34" charset="0"/>
              <a:buChar char="•"/>
            </a:pPr>
            <a:r>
              <a:rPr lang="en-US" dirty="0" smtClean="0"/>
              <a:t>For 40 years no one has done any fact-checking.</a:t>
            </a:r>
            <a:endParaRPr lang="en-US" dirty="0"/>
          </a:p>
        </p:txBody>
      </p:sp>
    </p:spTree>
    <p:extLst>
      <p:ext uri="{BB962C8B-B14F-4D97-AF65-F5344CB8AC3E}">
        <p14:creationId xmlns:p14="http://schemas.microsoft.com/office/powerpoint/2010/main" val="3933849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a:t>
            </a:r>
            <a:endParaRPr lang="en-US" dirty="0"/>
          </a:p>
        </p:txBody>
      </p:sp>
      <p:sp>
        <p:nvSpPr>
          <p:cNvPr id="3" name="Content Placeholder 2"/>
          <p:cNvSpPr>
            <a:spLocks noGrp="1"/>
          </p:cNvSpPr>
          <p:nvPr>
            <p:ph idx="1"/>
          </p:nvPr>
        </p:nvSpPr>
        <p:spPr/>
        <p:txBody>
          <a:bodyPr/>
          <a:lstStyle/>
          <a:p>
            <a:pPr marL="457200" indent="-457200">
              <a:buClr>
                <a:schemeClr val="bg1"/>
              </a:buClr>
              <a:buFont typeface="Wingdings" panose="05000000000000000000" pitchFamily="2" charset="2"/>
              <a:buChar char="§"/>
            </a:pPr>
            <a:r>
              <a:rPr lang="en-US" dirty="0" smtClean="0"/>
              <a:t>There are two versions of “</a:t>
            </a:r>
            <a:r>
              <a:rPr lang="en-US" dirty="0" smtClean="0">
                <a:solidFill>
                  <a:srgbClr val="FFC000"/>
                </a:solidFill>
              </a:rPr>
              <a:t>t</a:t>
            </a:r>
            <a:r>
              <a:rPr lang="en-US" dirty="0" smtClean="0"/>
              <a:t>ruth”: One is “truth” (</a:t>
            </a:r>
            <a:r>
              <a:rPr lang="en-US" dirty="0" smtClean="0">
                <a:solidFill>
                  <a:srgbClr val="FFC000"/>
                </a:solidFill>
              </a:rPr>
              <a:t>facts</a:t>
            </a:r>
            <a:r>
              <a:rPr lang="en-US" dirty="0" smtClean="0"/>
              <a:t>) and the other is “</a:t>
            </a:r>
            <a:r>
              <a:rPr lang="en-US" dirty="0" smtClean="0">
                <a:solidFill>
                  <a:srgbClr val="FFC000"/>
                </a:solidFill>
              </a:rPr>
              <a:t>T</a:t>
            </a:r>
            <a:r>
              <a:rPr lang="en-US" dirty="0" smtClean="0"/>
              <a:t>ruth” (</a:t>
            </a:r>
            <a:r>
              <a:rPr lang="en-US" dirty="0" smtClean="0">
                <a:solidFill>
                  <a:srgbClr val="FFC000"/>
                </a:solidFill>
              </a:rPr>
              <a:t>a higher level of reality</a:t>
            </a:r>
            <a:r>
              <a:rPr lang="en-US" dirty="0" smtClean="0"/>
              <a:t>).</a:t>
            </a:r>
          </a:p>
          <a:p>
            <a:pPr marL="457200" indent="-457200">
              <a:buClr>
                <a:schemeClr val="bg1"/>
              </a:buClr>
              <a:buFont typeface="Wingdings" panose="05000000000000000000" pitchFamily="2" charset="2"/>
              <a:buChar char="§"/>
            </a:pPr>
            <a:r>
              <a:rPr lang="en-US" dirty="0" smtClean="0"/>
              <a:t>The story of Kitty Genovese might not be highly accurate, but the bystander effect is true.</a:t>
            </a:r>
          </a:p>
          <a:p>
            <a:pPr marL="457200" indent="-457200">
              <a:buClr>
                <a:schemeClr val="bg1"/>
              </a:buClr>
              <a:buFont typeface="Wingdings" panose="05000000000000000000" pitchFamily="2" charset="2"/>
              <a:buChar char="§"/>
            </a:pPr>
            <a:r>
              <a:rPr lang="en-US" dirty="0" smtClean="0"/>
              <a:t>Nonetheless, this story inspires several noble movements in social psychology e.g. Heroic Imagination Project (HIP). </a:t>
            </a:r>
          </a:p>
          <a:p>
            <a:r>
              <a:rPr lang="en-US" dirty="0" smtClean="0"/>
              <a:t> </a:t>
            </a:r>
            <a:endParaRPr lang="en-US" dirty="0"/>
          </a:p>
        </p:txBody>
      </p:sp>
    </p:spTree>
    <p:extLst>
      <p:ext uri="{BB962C8B-B14F-4D97-AF65-F5344CB8AC3E}">
        <p14:creationId xmlns:p14="http://schemas.microsoft.com/office/powerpoint/2010/main" val="31190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a:t>
            </a:r>
            <a:endParaRPr lang="en-US" dirty="0"/>
          </a:p>
        </p:txBody>
      </p:sp>
      <p:sp>
        <p:nvSpPr>
          <p:cNvPr id="3" name="Content Placeholder 2"/>
          <p:cNvSpPr>
            <a:spLocks noGrp="1"/>
          </p:cNvSpPr>
          <p:nvPr>
            <p:ph idx="1"/>
          </p:nvPr>
        </p:nvSpPr>
        <p:spPr/>
        <p:txBody>
          <a:bodyPr/>
          <a:lstStyle/>
          <a:p>
            <a:pPr marL="457200" indent="-457200">
              <a:buClr>
                <a:schemeClr val="bg1"/>
              </a:buClr>
              <a:buFont typeface="Wingdings" panose="05000000000000000000" pitchFamily="2" charset="2"/>
              <a:buChar char="§"/>
            </a:pPr>
            <a:r>
              <a:rPr lang="en-US" dirty="0" smtClean="0"/>
              <a:t>The </a:t>
            </a:r>
            <a:r>
              <a:rPr lang="en-US" dirty="0"/>
              <a:t>bystander effect is one of most-cited effects in introductory psychology </a:t>
            </a:r>
            <a:r>
              <a:rPr lang="en-US" dirty="0" smtClean="0"/>
              <a:t>textbooks (Griggs &amp; Proctor, 2002).</a:t>
            </a:r>
          </a:p>
          <a:p>
            <a:pPr marL="457200" indent="-457200">
              <a:buClr>
                <a:schemeClr val="bg1"/>
              </a:buClr>
              <a:buFont typeface="Wingdings" panose="05000000000000000000" pitchFamily="2" charset="2"/>
              <a:buChar char="§"/>
            </a:pPr>
            <a:r>
              <a:rPr lang="en-US" dirty="0" smtClean="0"/>
              <a:t>Without the story of “38 witnesses” today psychological studies could have been very different!</a:t>
            </a:r>
          </a:p>
          <a:p>
            <a:pPr marL="457200" indent="-457200">
              <a:buClr>
                <a:schemeClr val="bg1"/>
              </a:buClr>
              <a:buFont typeface="Wingdings" panose="05000000000000000000" pitchFamily="2" charset="2"/>
              <a:buChar char="§"/>
            </a:pPr>
            <a:r>
              <a:rPr lang="en-US" dirty="0"/>
              <a:t>Griggs, </a:t>
            </a:r>
            <a:r>
              <a:rPr lang="en-US" dirty="0" smtClean="0"/>
              <a:t>R. </a:t>
            </a:r>
            <a:r>
              <a:rPr lang="en-US" dirty="0"/>
              <a:t>A., </a:t>
            </a:r>
            <a:r>
              <a:rPr lang="en-US" dirty="0" smtClean="0"/>
              <a:t>&amp; Proctor, D. L. (2002). </a:t>
            </a:r>
            <a:r>
              <a:rPr lang="en-US" dirty="0"/>
              <a:t>A citation analysis of who’s who in introductory textbooks. </a:t>
            </a:r>
            <a:r>
              <a:rPr lang="en-US" i="1" dirty="0"/>
              <a:t>Teaching of </a:t>
            </a:r>
            <a:r>
              <a:rPr lang="en-US" i="1" dirty="0" smtClean="0"/>
              <a:t>Psychology, 29</a:t>
            </a:r>
            <a:r>
              <a:rPr lang="en-US" dirty="0" smtClean="0"/>
              <a:t>, 203–206</a:t>
            </a:r>
            <a:r>
              <a:rPr lang="en-US" dirty="0"/>
              <a:t>.</a:t>
            </a:r>
          </a:p>
        </p:txBody>
      </p:sp>
    </p:spTree>
    <p:extLst>
      <p:ext uri="{BB962C8B-B14F-4D97-AF65-F5344CB8AC3E}">
        <p14:creationId xmlns:p14="http://schemas.microsoft.com/office/powerpoint/2010/main" val="4258993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a:t>
            </a:r>
            <a:endParaRPr lang="en-US" dirty="0"/>
          </a:p>
        </p:txBody>
      </p:sp>
      <p:sp>
        <p:nvSpPr>
          <p:cNvPr id="3" name="Content Placeholder 2"/>
          <p:cNvSpPr>
            <a:spLocks noGrp="1"/>
          </p:cNvSpPr>
          <p:nvPr>
            <p:ph idx="1"/>
          </p:nvPr>
        </p:nvSpPr>
        <p:spPr>
          <a:xfrm>
            <a:off x="3668712" y="2165350"/>
            <a:ext cx="5903913" cy="4276725"/>
          </a:xfrm>
        </p:spPr>
        <p:txBody>
          <a:bodyPr/>
          <a:lstStyle/>
          <a:p>
            <a:pPr marL="457200" indent="-457200">
              <a:buClr>
                <a:schemeClr val="bg1"/>
              </a:buClr>
              <a:buFont typeface="Arial" panose="020B0604020202020204" pitchFamily="34" charset="0"/>
              <a:buChar char="•"/>
            </a:pPr>
            <a:r>
              <a:rPr lang="en-US" dirty="0" smtClean="0"/>
              <a:t>Recent example: June 2018 </a:t>
            </a:r>
            <a:r>
              <a:rPr lang="en-US" i="1" dirty="0" smtClean="0"/>
              <a:t>Time Magazine</a:t>
            </a:r>
            <a:r>
              <a:rPr lang="en-US" dirty="0" smtClean="0"/>
              <a:t>.</a:t>
            </a:r>
          </a:p>
          <a:p>
            <a:pPr marL="457200" indent="-457200">
              <a:buClr>
                <a:schemeClr val="bg1"/>
              </a:buClr>
              <a:buFont typeface="Arial" panose="020B0604020202020204" pitchFamily="34" charset="0"/>
              <a:buChar char="•"/>
            </a:pPr>
            <a:r>
              <a:rPr lang="en-US" dirty="0" smtClean="0"/>
              <a:t>But the crying kid on the cover was not separated from her mother under the zero-tolerance policy.</a:t>
            </a:r>
          </a:p>
          <a:p>
            <a:pPr marL="457200" indent="-457200">
              <a:buClr>
                <a:schemeClr val="bg1"/>
              </a:buClr>
              <a:buFont typeface="Arial" panose="020B0604020202020204" pitchFamily="34" charset="0"/>
              <a:buChar char="•"/>
            </a:pPr>
            <a:r>
              <a:rPr lang="en-US" dirty="0" smtClean="0"/>
              <a:t>It is </a:t>
            </a:r>
            <a:r>
              <a:rPr lang="en-US" dirty="0" smtClean="0">
                <a:solidFill>
                  <a:srgbClr val="FFC000"/>
                </a:solidFill>
              </a:rPr>
              <a:t>not factually true</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315912" y="2165350"/>
            <a:ext cx="3095238" cy="4114286"/>
          </a:xfrm>
          <a:prstGeom prst="rect">
            <a:avLst/>
          </a:prstGeom>
        </p:spPr>
      </p:pic>
    </p:spTree>
    <p:extLst>
      <p:ext uri="{BB962C8B-B14F-4D97-AF65-F5344CB8AC3E}">
        <p14:creationId xmlns:p14="http://schemas.microsoft.com/office/powerpoint/2010/main" val="1196227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a:t>
            </a:r>
            <a:endParaRPr lang="en-US" dirty="0"/>
          </a:p>
        </p:txBody>
      </p:sp>
      <p:sp>
        <p:nvSpPr>
          <p:cNvPr id="3" name="Content Placeholder 2"/>
          <p:cNvSpPr>
            <a:spLocks noGrp="1"/>
          </p:cNvSpPr>
          <p:nvPr>
            <p:ph idx="1"/>
          </p:nvPr>
        </p:nvSpPr>
        <p:spPr>
          <a:xfrm>
            <a:off x="3668712" y="2165350"/>
            <a:ext cx="5903913" cy="4276725"/>
          </a:xfrm>
        </p:spPr>
        <p:txBody>
          <a:bodyPr/>
          <a:lstStyle/>
          <a:p>
            <a:pPr marL="457200" indent="-457200">
              <a:buClr>
                <a:schemeClr val="bg1"/>
              </a:buClr>
              <a:buFont typeface="Wingdings" panose="05000000000000000000" pitchFamily="2" charset="2"/>
              <a:buChar char="§"/>
            </a:pPr>
            <a:r>
              <a:rPr lang="en-US" i="1" dirty="0"/>
              <a:t>Time</a:t>
            </a:r>
            <a:r>
              <a:rPr lang="en-US" dirty="0"/>
              <a:t> stood by the decision to use this controversial </a:t>
            </a:r>
            <a:r>
              <a:rPr lang="en-US" dirty="0" smtClean="0"/>
              <a:t>photo in spite of being accused of spreading fakes news.</a:t>
            </a:r>
          </a:p>
          <a:p>
            <a:pPr marL="457200" indent="-457200">
              <a:buClr>
                <a:schemeClr val="bg1"/>
              </a:buClr>
              <a:buFont typeface="Wingdings" panose="05000000000000000000" pitchFamily="2" charset="2"/>
              <a:buChar char="§"/>
            </a:pPr>
            <a:r>
              <a:rPr lang="en-US" dirty="0" smtClean="0"/>
              <a:t>There is a higher </a:t>
            </a:r>
            <a:r>
              <a:rPr lang="en-US" dirty="0" smtClean="0">
                <a:solidFill>
                  <a:srgbClr val="FFC000"/>
                </a:solidFill>
              </a:rPr>
              <a:t>Truth</a:t>
            </a:r>
            <a:r>
              <a:rPr lang="en-US" dirty="0" smtClean="0"/>
              <a:t>: indeed at least 2,300 children were separated from their families.</a:t>
            </a:r>
          </a:p>
          <a:p>
            <a:endParaRPr lang="en-US" dirty="0"/>
          </a:p>
          <a:p>
            <a:r>
              <a:rPr lang="en-US" dirty="0" smtClean="0"/>
              <a:t>‘ </a:t>
            </a:r>
            <a:endParaRPr lang="en-US" dirty="0"/>
          </a:p>
        </p:txBody>
      </p:sp>
      <p:pic>
        <p:nvPicPr>
          <p:cNvPr id="4" name="Picture 3"/>
          <p:cNvPicPr>
            <a:picLocks noChangeAspect="1"/>
          </p:cNvPicPr>
          <p:nvPr/>
        </p:nvPicPr>
        <p:blipFill>
          <a:blip r:embed="rId2"/>
          <a:stretch>
            <a:fillRect/>
          </a:stretch>
        </p:blipFill>
        <p:spPr>
          <a:xfrm>
            <a:off x="315912" y="2165350"/>
            <a:ext cx="3095238" cy="4114286"/>
          </a:xfrm>
          <a:prstGeom prst="rect">
            <a:avLst/>
          </a:prstGeom>
        </p:spPr>
      </p:pic>
    </p:spTree>
    <p:extLst>
      <p:ext uri="{BB962C8B-B14F-4D97-AF65-F5344CB8AC3E}">
        <p14:creationId xmlns:p14="http://schemas.microsoft.com/office/powerpoint/2010/main" val="2295763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In-class activity</a:t>
            </a:r>
            <a:endParaRPr lang="en-US" dirty="0"/>
          </a:p>
        </p:txBody>
      </p:sp>
      <p:sp>
        <p:nvSpPr>
          <p:cNvPr id="3" name="Content Placeholder 2"/>
          <p:cNvSpPr>
            <a:spLocks noGrp="1"/>
          </p:cNvSpPr>
          <p:nvPr>
            <p:ph idx="1"/>
          </p:nvPr>
        </p:nvSpPr>
        <p:spPr>
          <a:xfrm>
            <a:off x="315912" y="1874838"/>
            <a:ext cx="9448800" cy="4567238"/>
          </a:xfrm>
        </p:spPr>
        <p:txBody>
          <a:bodyPr/>
          <a:lstStyle/>
          <a:p>
            <a:pPr marL="457200" indent="-457200">
              <a:buClr>
                <a:schemeClr val="bg1"/>
              </a:buClr>
              <a:buFont typeface="Wingdings" panose="05000000000000000000" pitchFamily="2" charset="2"/>
              <a:buChar char="q"/>
            </a:pPr>
            <a:r>
              <a:rPr lang="en-US" dirty="0" smtClean="0"/>
              <a:t>Some scholars argue that even though the story of 38 witnesses is not factual, this narrative inspires research in the bystander effect and Zimbardo’s HIP, resulting in saving many people in distress.</a:t>
            </a:r>
          </a:p>
          <a:p>
            <a:pPr marL="457200" indent="-457200">
              <a:buClr>
                <a:schemeClr val="bg1"/>
              </a:buClr>
              <a:buFont typeface="Wingdings" panose="05000000000000000000" pitchFamily="2" charset="2"/>
              <a:buChar char="q"/>
            </a:pPr>
            <a:r>
              <a:rPr lang="en-US" dirty="0" smtClean="0"/>
              <a:t>How would you evaluate the value of the book “38 witnesses” (good or bad)? </a:t>
            </a:r>
          </a:p>
          <a:p>
            <a:pPr marL="457200" indent="-457200">
              <a:buClr>
                <a:schemeClr val="bg1"/>
              </a:buClr>
              <a:buFont typeface="Wingdings" panose="05000000000000000000" pitchFamily="2" charset="2"/>
              <a:buChar char="q"/>
            </a:pPr>
            <a:r>
              <a:rPr lang="en-US" dirty="0" smtClean="0"/>
              <a:t>When a researcher writes a story, should he/she put the weight on facts (descriptive) or on inspiration (critical)? </a:t>
            </a:r>
            <a:endParaRPr lang="en-US" dirty="0"/>
          </a:p>
        </p:txBody>
      </p:sp>
    </p:spTree>
    <p:extLst>
      <p:ext uri="{BB962C8B-B14F-4D97-AF65-F5344CB8AC3E}">
        <p14:creationId xmlns:p14="http://schemas.microsoft.com/office/powerpoint/2010/main" val="611199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503238" y="2165350"/>
            <a:ext cx="9185274" cy="4276725"/>
          </a:xfrm>
        </p:spPr>
        <p:txBody>
          <a:bodyPr/>
          <a:lstStyle/>
          <a:p>
            <a:pPr marL="457200" indent="-457200">
              <a:buClr>
                <a:schemeClr val="bg1"/>
              </a:buClr>
              <a:buFont typeface="Arial" charset="0"/>
              <a:buChar char="•"/>
            </a:pPr>
            <a:r>
              <a:rPr lang="en-US" dirty="0" smtClean="0"/>
              <a:t>Use a story-telling approach (narrative research) if your objective is to </a:t>
            </a:r>
            <a:r>
              <a:rPr lang="en-US" dirty="0" smtClean="0">
                <a:solidFill>
                  <a:srgbClr val="FFC000"/>
                </a:solidFill>
              </a:rPr>
              <a:t>call for courses of action</a:t>
            </a:r>
            <a:r>
              <a:rPr lang="en-US" dirty="0" smtClean="0"/>
              <a:t>.</a:t>
            </a:r>
          </a:p>
          <a:p>
            <a:pPr marL="457200" indent="-457200">
              <a:buClr>
                <a:schemeClr val="bg1"/>
              </a:buClr>
              <a:buFont typeface="Arial" charset="0"/>
              <a:buChar char="•"/>
            </a:pPr>
            <a:r>
              <a:rPr lang="en-US" dirty="0" smtClean="0"/>
              <a:t>You can </a:t>
            </a:r>
            <a:r>
              <a:rPr lang="en-US" dirty="0" smtClean="0">
                <a:solidFill>
                  <a:srgbClr val="FFC000"/>
                </a:solidFill>
              </a:rPr>
              <a:t>disclose</a:t>
            </a:r>
            <a:r>
              <a:rPr lang="en-US" dirty="0" smtClean="0"/>
              <a:t> your background information to let the readers be aware of your preferences and bias.</a:t>
            </a:r>
          </a:p>
          <a:p>
            <a:pPr marL="457200" indent="-457200">
              <a:buClr>
                <a:schemeClr val="bg1"/>
              </a:buClr>
              <a:buFont typeface="Arial" charset="0"/>
              <a:buChar char="•"/>
            </a:pPr>
            <a:r>
              <a:rPr lang="en-US" dirty="0" smtClean="0">
                <a:solidFill>
                  <a:srgbClr val="FFC000"/>
                </a:solidFill>
              </a:rPr>
              <a:t>Be selective</a:t>
            </a:r>
            <a:r>
              <a:rPr lang="en-US" dirty="0" smtClean="0"/>
              <a:t>! Include relevant information only.</a:t>
            </a:r>
          </a:p>
          <a:p>
            <a:pPr marL="457200" indent="-457200">
              <a:buClr>
                <a:schemeClr val="bg1"/>
              </a:buClr>
              <a:buFont typeface="Arial" charset="0"/>
              <a:buChar char="•"/>
            </a:pPr>
            <a:r>
              <a:rPr lang="en-US" dirty="0" smtClean="0"/>
              <a:t>Although an emotional story tends to be more appealing, find </a:t>
            </a:r>
            <a:r>
              <a:rPr lang="en-US" dirty="0" smtClean="0">
                <a:solidFill>
                  <a:srgbClr val="FFC000"/>
                </a:solidFill>
              </a:rPr>
              <a:t>a balance between description and inspiration</a:t>
            </a:r>
            <a:r>
              <a:rPr lang="en-US" dirty="0" smtClean="0"/>
              <a:t>. </a:t>
            </a:r>
            <a:endParaRPr lang="en-US" dirty="0"/>
          </a:p>
        </p:txBody>
      </p:sp>
    </p:spTree>
    <p:extLst>
      <p:ext uri="{BB962C8B-B14F-4D97-AF65-F5344CB8AC3E}">
        <p14:creationId xmlns:p14="http://schemas.microsoft.com/office/powerpoint/2010/main" val="462558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2"/>
          <p:cNvSpPr>
            <a:spLocks noGrp="1"/>
          </p:cNvSpPr>
          <p:nvPr>
            <p:ph type="ctrTitle"/>
          </p:nvPr>
        </p:nvSpPr>
        <p:spPr>
          <a:xfrm>
            <a:off x="1260475" y="2408237"/>
            <a:ext cx="7559675" cy="3048000"/>
          </a:xfrm>
        </p:spPr>
        <p:txBody>
          <a:bodyPr/>
          <a:lstStyle/>
          <a:p>
            <a:pPr eaLnBrk="1"/>
            <a:r>
              <a:rPr lang="en-US" altLang="en-US" dirty="0" smtClean="0"/>
              <a:t>Phenomenology or</a:t>
            </a:r>
            <a:br>
              <a:rPr lang="en-US" altLang="en-US" dirty="0" smtClean="0"/>
            </a:br>
            <a:r>
              <a:rPr lang="en-US" altLang="en-US" dirty="0" smtClean="0"/>
              <a:t>Phenomenological Approach (PA)</a:t>
            </a:r>
          </a:p>
        </p:txBody>
      </p:sp>
    </p:spTree>
    <p:extLst>
      <p:ext uri="{BB962C8B-B14F-4D97-AF65-F5344CB8AC3E}">
        <p14:creationId xmlns:p14="http://schemas.microsoft.com/office/powerpoint/2010/main" val="1392511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a:r>
              <a:rPr lang="en-US" altLang="en-US" i="1" smtClean="0"/>
              <a:t>Edmund Husserl</a:t>
            </a:r>
            <a:r>
              <a:rPr lang="en-US" altLang="en-US" smtClean="0"/>
              <a:t> </a:t>
            </a:r>
          </a:p>
        </p:txBody>
      </p:sp>
      <p:sp>
        <p:nvSpPr>
          <p:cNvPr id="59395" name="Content Placeholder 2"/>
          <p:cNvSpPr>
            <a:spLocks noGrp="1"/>
          </p:cNvSpPr>
          <p:nvPr>
            <p:ph sz="quarter" idx="1"/>
          </p:nvPr>
        </p:nvSpPr>
        <p:spPr>
          <a:xfrm>
            <a:off x="333375" y="2179638"/>
            <a:ext cx="6078538" cy="5043487"/>
          </a:xfrm>
        </p:spPr>
        <p:txBody>
          <a:bodyPr/>
          <a:lstStyle/>
          <a:p>
            <a:pPr marL="457200" indent="-457200" eaLnBrk="1">
              <a:lnSpc>
                <a:spcPct val="73000"/>
              </a:lnSpc>
              <a:buFont typeface="Arial" panose="020B0604020202020204" pitchFamily="34" charset="0"/>
              <a:buChar char="•"/>
            </a:pPr>
            <a:r>
              <a:rPr lang="en-US" altLang="en-US" sz="3000" smtClean="0"/>
              <a:t>Attempt to resolve the conflict between human sciences (e.g. psychology) and the basic sciences (e.g. physics).  </a:t>
            </a:r>
          </a:p>
          <a:p>
            <a:pPr marL="457200" indent="-457200" eaLnBrk="1">
              <a:lnSpc>
                <a:spcPct val="73000"/>
              </a:lnSpc>
              <a:buFont typeface="Arial" panose="020B0604020202020204" pitchFamily="34" charset="0"/>
              <a:buChar char="•"/>
            </a:pPr>
            <a:r>
              <a:rPr lang="en-US" altLang="en-US" sz="3000" smtClean="0"/>
              <a:t>Phenomenon: the world of complex experience could not be explained by examining causal relationships, but instead need to be studied </a:t>
            </a:r>
            <a:r>
              <a:rPr lang="en-US" altLang="en-US" sz="3000" smtClean="0">
                <a:solidFill>
                  <a:srgbClr val="FFC000"/>
                </a:solidFill>
              </a:rPr>
              <a:t>AS IS</a:t>
            </a:r>
            <a:r>
              <a:rPr lang="en-US" altLang="en-US" sz="3000" smtClean="0"/>
              <a:t>.  </a:t>
            </a:r>
          </a:p>
        </p:txBody>
      </p:sp>
      <p:pic>
        <p:nvPicPr>
          <p:cNvPr id="59396" name="Picture 2" descr="http://www.rschindler.com/husserl.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69113" y="2179638"/>
            <a:ext cx="2703512"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a:r>
              <a:rPr lang="en-US" altLang="en-US" i="1" smtClean="0"/>
              <a:t>Edmund Husserl</a:t>
            </a:r>
            <a:r>
              <a:rPr lang="en-US" altLang="en-US" smtClean="0"/>
              <a:t> </a:t>
            </a:r>
          </a:p>
        </p:txBody>
      </p:sp>
      <p:sp>
        <p:nvSpPr>
          <p:cNvPr id="60419" name="Content Placeholder 2"/>
          <p:cNvSpPr>
            <a:spLocks noGrp="1"/>
          </p:cNvSpPr>
          <p:nvPr>
            <p:ph sz="quarter" idx="1"/>
          </p:nvPr>
        </p:nvSpPr>
        <p:spPr>
          <a:xfrm>
            <a:off x="333375" y="2255838"/>
            <a:ext cx="6688138" cy="4967287"/>
          </a:xfrm>
        </p:spPr>
        <p:txBody>
          <a:bodyPr/>
          <a:lstStyle/>
          <a:p>
            <a:pPr marL="457200" indent="-457200" eaLnBrk="1">
              <a:lnSpc>
                <a:spcPct val="73000"/>
              </a:lnSpc>
              <a:buFont typeface="Arial" panose="020B0604020202020204" pitchFamily="34" charset="0"/>
              <a:buChar char="•"/>
            </a:pPr>
            <a:r>
              <a:rPr lang="en-US" altLang="en-US" sz="3000" smtClean="0"/>
              <a:t>Experience must be described in a naïve way and cannot studied by statistical methods </a:t>
            </a:r>
          </a:p>
          <a:p>
            <a:pPr marL="457200" indent="-457200" eaLnBrk="1">
              <a:lnSpc>
                <a:spcPct val="73000"/>
              </a:lnSpc>
              <a:buFont typeface="Arial" panose="020B0604020202020204" pitchFamily="34" charset="0"/>
              <a:buChar char="•"/>
            </a:pPr>
            <a:r>
              <a:rPr lang="en-US" altLang="en-US" sz="3000" smtClean="0"/>
              <a:t>Use reduction to assist in exploring the meaning of a person’s experience.  </a:t>
            </a:r>
          </a:p>
          <a:p>
            <a:pPr marL="457200" indent="-457200" eaLnBrk="1">
              <a:lnSpc>
                <a:spcPct val="73000"/>
              </a:lnSpc>
              <a:buFont typeface="Arial" panose="020B0604020202020204" pitchFamily="34" charset="0"/>
              <a:buChar char="•"/>
            </a:pPr>
            <a:r>
              <a:rPr lang="en-US" altLang="en-US" sz="3000" smtClean="0"/>
              <a:t>Moustakas expands Husserl’s ideas to </a:t>
            </a:r>
            <a:r>
              <a:rPr lang="en-US" altLang="en-US" sz="3000" smtClean="0">
                <a:solidFill>
                  <a:srgbClr val="FFC000"/>
                </a:solidFill>
              </a:rPr>
              <a:t>transcendental phenomenology</a:t>
            </a:r>
            <a:r>
              <a:rPr lang="en-US" altLang="en-US" sz="3000" smtClean="0"/>
              <a:t>.</a:t>
            </a:r>
          </a:p>
        </p:txBody>
      </p:sp>
      <p:pic>
        <p:nvPicPr>
          <p:cNvPr id="60420" name="Picture 2" descr="http://www.rschindler.com/husserl.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16775" y="2255838"/>
            <a:ext cx="2368550"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a:r>
              <a:rPr lang="en-US" altLang="en-US" smtClean="0"/>
              <a:t>Lived experience</a:t>
            </a:r>
          </a:p>
        </p:txBody>
      </p:sp>
      <p:sp>
        <p:nvSpPr>
          <p:cNvPr id="33795" name="Content Placeholder 2"/>
          <p:cNvSpPr>
            <a:spLocks noGrp="1"/>
          </p:cNvSpPr>
          <p:nvPr>
            <p:ph sz="quarter" idx="1"/>
          </p:nvPr>
        </p:nvSpPr>
        <p:spPr>
          <a:xfrm>
            <a:off x="239713" y="2165350"/>
            <a:ext cx="9332912" cy="4276725"/>
          </a:xfrm>
        </p:spPr>
        <p:txBody>
          <a:bodyPr/>
          <a:lstStyle/>
          <a:p>
            <a:pPr marL="457200" indent="-457200" eaLnBrk="1">
              <a:buFont typeface="Arial" panose="020B0604020202020204" pitchFamily="34" charset="0"/>
              <a:buChar char="•"/>
              <a:defRPr/>
            </a:pPr>
            <a:r>
              <a:rPr lang="en-US" altLang="en-US" dirty="0" smtClean="0">
                <a:ea typeface="+mn-ea"/>
              </a:rPr>
              <a:t>“Lived” suggests everyday experiencing, which is </a:t>
            </a:r>
            <a:r>
              <a:rPr lang="en-US" altLang="en-US" dirty="0" smtClean="0">
                <a:solidFill>
                  <a:srgbClr val="FFC000"/>
                </a:solidFill>
                <a:ea typeface="+mn-ea"/>
              </a:rPr>
              <a:t>pre-reflective</a:t>
            </a:r>
            <a:r>
              <a:rPr lang="en-US" altLang="en-US" dirty="0" smtClean="0">
                <a:ea typeface="+mn-ea"/>
              </a:rPr>
              <a:t>. That means that the phenomenon for the research study must be something that people experience in their everyday lives BEFORE any reflection . </a:t>
            </a:r>
          </a:p>
          <a:p>
            <a:pPr marL="457200" indent="-457200" eaLnBrk="1">
              <a:buFont typeface="Arial" panose="020B0604020202020204" pitchFamily="34" charset="0"/>
              <a:buChar char="•"/>
              <a:defRPr/>
            </a:pPr>
            <a:r>
              <a:rPr lang="en-US" altLang="en-US" dirty="0" smtClean="0">
                <a:ea typeface="+mn-ea"/>
              </a:rPr>
              <a:t>How does a person experience anger at that moment – not when one reflects on the experience afterwards? </a:t>
            </a:r>
          </a:p>
          <a:p>
            <a:pPr marL="0" indent="0" eaLnBrk="1">
              <a:defRPr/>
            </a:pPr>
            <a:endParaRPr lang="en-US" altLang="en-US" dirty="0" smtClean="0">
              <a:ea typeface="+mn-ea"/>
            </a:endParaRPr>
          </a:p>
        </p:txBody>
      </p:sp>
      <p:pic>
        <p:nvPicPr>
          <p:cNvPr id="63492" name="Picture 2" descr="C:\Program Files\Microsoft Office\MEDIA\CAGCAT10\j0286034.wmf"/>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631113" y="5151438"/>
            <a:ext cx="2352675"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a:r>
              <a:rPr lang="en-US" altLang="en-US" dirty="0" smtClean="0"/>
              <a:t>Phenomenon</a:t>
            </a:r>
            <a:r>
              <a:rPr lang="en-US" altLang="en-US" i="1" dirty="0" smtClean="0"/>
              <a:t> </a:t>
            </a:r>
            <a:r>
              <a:rPr lang="en-US" altLang="en-US" dirty="0" smtClean="0"/>
              <a:t>:  </a:t>
            </a:r>
            <a:br>
              <a:rPr lang="en-US" altLang="en-US" dirty="0" smtClean="0"/>
            </a:br>
            <a:r>
              <a:rPr lang="en-US" altLang="en-US" dirty="0" smtClean="0"/>
              <a:t>conscious experience</a:t>
            </a:r>
          </a:p>
        </p:txBody>
      </p:sp>
      <p:sp>
        <p:nvSpPr>
          <p:cNvPr id="34819" name="Content Placeholder 2"/>
          <p:cNvSpPr>
            <a:spLocks noGrp="1"/>
          </p:cNvSpPr>
          <p:nvPr>
            <p:ph sz="quarter" idx="1"/>
          </p:nvPr>
        </p:nvSpPr>
        <p:spPr/>
        <p:txBody>
          <a:bodyPr/>
          <a:lstStyle/>
          <a:p>
            <a:pPr marL="457200" indent="-457200" eaLnBrk="1">
              <a:buFont typeface="Arial" panose="020B0604020202020204" pitchFamily="34" charset="0"/>
              <a:buChar char="•"/>
              <a:defRPr/>
            </a:pPr>
            <a:r>
              <a:rPr lang="en-US" altLang="en-US" dirty="0" smtClean="0">
                <a:ea typeface="+mn-ea"/>
              </a:rPr>
              <a:t>Do not focus on actual happenings (who said what in the class or an objective account of the facts) or “experiences” in terms of external objective occurrences.</a:t>
            </a:r>
          </a:p>
          <a:p>
            <a:pPr marL="457200" indent="-457200" eaLnBrk="1">
              <a:buFont typeface="Arial" panose="020B0604020202020204" pitchFamily="34" charset="0"/>
              <a:buChar char="•"/>
              <a:defRPr/>
            </a:pPr>
            <a:r>
              <a:rPr lang="en-US" altLang="en-US" dirty="0" smtClean="0">
                <a:ea typeface="+mn-ea"/>
              </a:rPr>
              <a:t>A topic that appears in the external world but not in a person’s consciousness is NOT an appropriate subject matter for a phenomenological study.</a:t>
            </a:r>
          </a:p>
          <a:p>
            <a:pPr marL="0" indent="0" eaLnBrk="1">
              <a:defRPr/>
            </a:pPr>
            <a:endParaRPr lang="en-US" altLang="en-US" dirty="0" smtClean="0">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a:r>
              <a:rPr lang="en-US" altLang="en-US" dirty="0" smtClean="0"/>
              <a:t>Different version of PA</a:t>
            </a:r>
          </a:p>
        </p:txBody>
      </p:sp>
      <p:sp>
        <p:nvSpPr>
          <p:cNvPr id="37891" name="Content Placeholder 2"/>
          <p:cNvSpPr>
            <a:spLocks noGrp="1"/>
          </p:cNvSpPr>
          <p:nvPr>
            <p:ph sz="quarter" idx="1"/>
          </p:nvPr>
        </p:nvSpPr>
        <p:spPr/>
        <p:txBody>
          <a:bodyPr/>
          <a:lstStyle/>
          <a:p>
            <a:pPr marL="457200" indent="-457200" eaLnBrk="1">
              <a:buClr>
                <a:schemeClr val="bg1"/>
              </a:buClr>
              <a:buFont typeface="Arial" panose="020B0604020202020204" pitchFamily="34" charset="0"/>
              <a:buChar char="•"/>
              <a:defRPr/>
            </a:pPr>
            <a:r>
              <a:rPr lang="en-US" altLang="en-US" dirty="0" err="1" smtClean="0">
                <a:ea typeface="+mn-ea"/>
              </a:rPr>
              <a:t>Moustakas</a:t>
            </a:r>
            <a:r>
              <a:rPr lang="en-US" altLang="en-US" dirty="0" smtClean="0">
                <a:ea typeface="+mn-ea"/>
              </a:rPr>
              <a:t>: </a:t>
            </a:r>
          </a:p>
          <a:p>
            <a:pPr marL="914400" lvl="1" indent="-457200" eaLnBrk="1">
              <a:buClr>
                <a:schemeClr val="bg1"/>
              </a:buClr>
              <a:buFont typeface="Arial" panose="020B0604020202020204" pitchFamily="34" charset="0"/>
              <a:buChar char="•"/>
              <a:defRPr/>
            </a:pPr>
            <a:r>
              <a:rPr lang="en-US" altLang="en-US" dirty="0" smtClean="0">
                <a:solidFill>
                  <a:srgbClr val="FFC000"/>
                </a:solidFill>
                <a:ea typeface="+mn-ea"/>
              </a:rPr>
              <a:t>Member check</a:t>
            </a:r>
            <a:r>
              <a:rPr lang="en-US" altLang="en-US" dirty="0" smtClean="0">
                <a:ea typeface="+mn-ea"/>
              </a:rPr>
              <a:t>: The participant is a co-researcher and we need to let the participant check the finding. </a:t>
            </a:r>
          </a:p>
          <a:p>
            <a:pPr marL="914400" lvl="1" indent="-457200" eaLnBrk="1">
              <a:buClr>
                <a:schemeClr val="bg1"/>
              </a:buClr>
              <a:buFont typeface="Arial" panose="020B0604020202020204" pitchFamily="34" charset="0"/>
              <a:buChar char="•"/>
              <a:defRPr/>
            </a:pPr>
            <a:r>
              <a:rPr lang="en-US" altLang="en-US" dirty="0" smtClean="0">
                <a:solidFill>
                  <a:srgbClr val="FFC000"/>
                </a:solidFill>
                <a:ea typeface="+mn-ea"/>
              </a:rPr>
              <a:t>Triangulation</a:t>
            </a:r>
            <a:r>
              <a:rPr lang="en-US" altLang="en-US" dirty="0" smtClean="0">
                <a:ea typeface="+mn-ea"/>
              </a:rPr>
              <a:t>: we may need another researcher to triangulate (check) the findings.</a:t>
            </a:r>
          </a:p>
          <a:p>
            <a:pPr marL="457200" indent="-457200" eaLnBrk="1">
              <a:buClr>
                <a:schemeClr val="bg1"/>
              </a:buClr>
              <a:buFont typeface="Arial" panose="020B0604020202020204" pitchFamily="34" charset="0"/>
              <a:buChar char="•"/>
              <a:defRPr/>
            </a:pPr>
            <a:r>
              <a:rPr lang="en-US" altLang="en-US" dirty="0" err="1" smtClean="0">
                <a:ea typeface="+mn-ea"/>
              </a:rPr>
              <a:t>Gigori</a:t>
            </a:r>
            <a:r>
              <a:rPr lang="en-US" altLang="en-US" dirty="0" smtClean="0">
                <a:ea typeface="+mn-ea"/>
              </a:rPr>
              <a:t>: we don’t need objective check or triangulation for subjective experience</a:t>
            </a:r>
          </a:p>
          <a:p>
            <a:pPr marL="0" indent="0" eaLnBrk="1">
              <a:defRPr/>
            </a:pPr>
            <a:endParaRPr lang="en-US" altLang="en-US" dirty="0" smtClean="0">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a:r>
              <a:rPr lang="en-US" altLang="en-US" smtClean="0"/>
              <a:t>Epoche</a:t>
            </a:r>
          </a:p>
        </p:txBody>
      </p:sp>
      <p:sp>
        <p:nvSpPr>
          <p:cNvPr id="35843" name="Content Placeholder 2"/>
          <p:cNvSpPr>
            <a:spLocks noGrp="1"/>
          </p:cNvSpPr>
          <p:nvPr>
            <p:ph sz="quarter" idx="1"/>
          </p:nvPr>
        </p:nvSpPr>
        <p:spPr/>
        <p:txBody>
          <a:bodyPr/>
          <a:lstStyle/>
          <a:p>
            <a:pPr marL="457200" indent="-457200" eaLnBrk="1">
              <a:buClr>
                <a:schemeClr val="bg1"/>
              </a:buClr>
              <a:buFont typeface="Arial" panose="020B0604020202020204" pitchFamily="34" charset="0"/>
              <a:buChar char="•"/>
              <a:defRPr/>
            </a:pPr>
            <a:r>
              <a:rPr lang="en-US" altLang="en-US" dirty="0" smtClean="0">
                <a:ea typeface="+mn-ea"/>
              </a:rPr>
              <a:t>To </a:t>
            </a:r>
            <a:r>
              <a:rPr lang="en-US" altLang="en-US" dirty="0" smtClean="0">
                <a:solidFill>
                  <a:srgbClr val="FFC000"/>
                </a:solidFill>
                <a:ea typeface="+mn-ea"/>
              </a:rPr>
              <a:t>suspend</a:t>
            </a:r>
          </a:p>
          <a:p>
            <a:pPr marL="457200" indent="-457200" eaLnBrk="1">
              <a:buClr>
                <a:schemeClr val="bg1"/>
              </a:buClr>
              <a:buFont typeface="Arial" panose="020B0604020202020204" pitchFamily="34" charset="0"/>
              <a:buChar char="•"/>
              <a:defRPr/>
            </a:pPr>
            <a:r>
              <a:rPr lang="en-US" altLang="en-US" dirty="0" smtClean="0">
                <a:ea typeface="+mn-ea"/>
              </a:rPr>
              <a:t>to </a:t>
            </a:r>
            <a:r>
              <a:rPr lang="en-US" altLang="en-US" dirty="0" smtClean="0">
                <a:solidFill>
                  <a:srgbClr val="FFC000"/>
                </a:solidFill>
                <a:ea typeface="+mn-ea"/>
              </a:rPr>
              <a:t>keep steady </a:t>
            </a:r>
            <a:r>
              <a:rPr lang="en-US" altLang="en-US" dirty="0" smtClean="0">
                <a:ea typeface="+mn-ea"/>
              </a:rPr>
              <a:t>or </a:t>
            </a:r>
            <a:r>
              <a:rPr lang="en-US" altLang="en-US" dirty="0" smtClean="0">
                <a:solidFill>
                  <a:srgbClr val="FFC000"/>
                </a:solidFill>
                <a:ea typeface="+mn-ea"/>
              </a:rPr>
              <a:t>hold steady</a:t>
            </a:r>
          </a:p>
          <a:p>
            <a:pPr marL="457200" indent="-457200" eaLnBrk="1">
              <a:buClr>
                <a:schemeClr val="bg1"/>
              </a:buClr>
              <a:buFont typeface="Arial" panose="020B0604020202020204" pitchFamily="34" charset="0"/>
              <a:buChar char="•"/>
              <a:defRPr/>
            </a:pPr>
            <a:r>
              <a:rPr lang="en-US" altLang="en-US" dirty="0" smtClean="0">
                <a:ea typeface="+mn-ea"/>
              </a:rPr>
              <a:t>In a study about religious experience, the researcher may have strong beliefs about what it is like to be spiritual. One of the subjects may say, “God talks to me every day and I know what God’s will is; I will be the chosen one to save the world.” The researcher may think that she is delusional, but he should suspend his judgment. </a:t>
            </a:r>
          </a:p>
          <a:p>
            <a:pPr marL="0" indent="0" eaLnBrk="1">
              <a:defRPr/>
            </a:pPr>
            <a:endParaRPr lang="en-US" altLang="en-US" dirty="0" smtClean="0">
              <a:ea typeface="+mn-ea"/>
            </a:endParaRPr>
          </a:p>
        </p:txBody>
      </p:sp>
      <p:pic>
        <p:nvPicPr>
          <p:cNvPr id="65540" name="Picture 2" descr="C:\Program Files\Microsoft Office\MEDIA\CAGCAT10\j0285926.wmf"/>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021513" y="1265238"/>
            <a:ext cx="2014537"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a:endParaRPr lang="en-US" altLang="en-US" smtClean="0"/>
          </a:p>
        </p:txBody>
      </p:sp>
      <p:sp>
        <p:nvSpPr>
          <p:cNvPr id="3" name="Content Placeholder 2"/>
          <p:cNvSpPr>
            <a:spLocks noGrp="1"/>
          </p:cNvSpPr>
          <p:nvPr>
            <p:ph sz="quarter" idx="1"/>
          </p:nvPr>
        </p:nvSpPr>
        <p:spPr>
          <a:xfrm>
            <a:off x="358775" y="4008438"/>
            <a:ext cx="9532938" cy="3200400"/>
          </a:xfrm>
        </p:spPr>
        <p:txBody>
          <a:bodyPr>
            <a:normAutofit fontScale="85000" lnSpcReduction="20000"/>
          </a:bodyPr>
          <a:lstStyle/>
          <a:p>
            <a:pPr marL="0" indent="0" eaLnBrk="1">
              <a:lnSpc>
                <a:spcPct val="110000"/>
              </a:lnSpc>
              <a:defRPr/>
            </a:pPr>
            <a:r>
              <a:rPr lang="en-US" altLang="en-US" sz="3000" dirty="0" smtClean="0">
                <a:ea typeface="+mn-ea"/>
              </a:rPr>
              <a:t>In another study related to religious experience, the interviewee may say, “I was a pastor, but in graduate school after going through rigorous intellectual examinations, I found that Christian faith is illusory. Now I am an atheist and I feel very good. I am intellectually honest.” Again, the interviewer should never pass any judgment. Instead, he or she must listen carefully in order to “enter” his world to understand his lived conversion experience from a Christian to an atheist. </a:t>
            </a:r>
          </a:p>
          <a:p>
            <a:pPr marL="0" indent="0" eaLnBrk="1">
              <a:lnSpc>
                <a:spcPct val="73000"/>
              </a:lnSpc>
              <a:defRPr/>
            </a:pPr>
            <a:endParaRPr lang="en-US" altLang="en-US" sz="3000" dirty="0" smtClean="0">
              <a:ea typeface="+mn-ea"/>
            </a:endParaRPr>
          </a:p>
        </p:txBody>
      </p:sp>
      <p:pic>
        <p:nvPicPr>
          <p:cNvPr id="66564" name="Picture 2" descr="Godless: How an Evangelical Preacher Became One of America's Leading Atheis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9888" y="630238"/>
            <a:ext cx="31496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4" descr="Why I Became an Atheist: A Former Preacher Rejects Christianit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0288" y="630238"/>
            <a:ext cx="31496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6" descr="Why I Believed: Reflections of a Former Missionar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7513" y="630238"/>
            <a:ext cx="31496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59312" y="2165350"/>
            <a:ext cx="4913313" cy="4357687"/>
          </a:xfrm>
        </p:spPr>
        <p:txBody>
          <a:bodyPr/>
          <a:lstStyle/>
          <a:p>
            <a:pPr marL="457200" indent="-457200">
              <a:buClr>
                <a:schemeClr val="bg1"/>
              </a:buClr>
              <a:buFont typeface="Arial" panose="020B0604020202020204" pitchFamily="34" charset="0"/>
              <a:buChar char="•"/>
            </a:pPr>
            <a:r>
              <a:rPr lang="en-US" dirty="0" smtClean="0"/>
              <a:t>“When you talk to God, you are religious. When God talks back, you are crazy!”</a:t>
            </a:r>
          </a:p>
          <a:p>
            <a:pPr marL="457200" indent="-457200">
              <a:buClr>
                <a:schemeClr val="bg1"/>
              </a:buClr>
              <a:buFont typeface="Arial" panose="020B0604020202020204" pitchFamily="34" charset="0"/>
              <a:buChar char="•"/>
            </a:pPr>
            <a:r>
              <a:rPr lang="en-US" dirty="0" smtClean="0"/>
              <a:t>Put aside all judgment and preconception</a:t>
            </a:r>
            <a:endParaRPr lang="en-US" dirty="0"/>
          </a:p>
        </p:txBody>
      </p:sp>
      <p:pic>
        <p:nvPicPr>
          <p:cNvPr id="4" name="Picture 3"/>
          <p:cNvPicPr>
            <a:picLocks noChangeAspect="1"/>
          </p:cNvPicPr>
          <p:nvPr/>
        </p:nvPicPr>
        <p:blipFill>
          <a:blip r:embed="rId2"/>
          <a:stretch>
            <a:fillRect/>
          </a:stretch>
        </p:blipFill>
        <p:spPr>
          <a:xfrm>
            <a:off x="315912" y="427037"/>
            <a:ext cx="4114800" cy="6337300"/>
          </a:xfrm>
          <a:prstGeom prst="rect">
            <a:avLst/>
          </a:prstGeom>
        </p:spPr>
      </p:pic>
    </p:spTree>
    <p:extLst>
      <p:ext uri="{BB962C8B-B14F-4D97-AF65-F5344CB8AC3E}">
        <p14:creationId xmlns:p14="http://schemas.microsoft.com/office/powerpoint/2010/main" val="554544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Disturbing and repulsive data </a:t>
            </a:r>
            <a:endParaRPr lang="en-US" dirty="0"/>
          </a:p>
        </p:txBody>
      </p:sp>
      <p:sp>
        <p:nvSpPr>
          <p:cNvPr id="3" name="Content Placeholder 2"/>
          <p:cNvSpPr>
            <a:spLocks noGrp="1"/>
          </p:cNvSpPr>
          <p:nvPr>
            <p:ph idx="1"/>
          </p:nvPr>
        </p:nvSpPr>
        <p:spPr>
          <a:xfrm>
            <a:off x="350642" y="2332037"/>
            <a:ext cx="6899274" cy="3819525"/>
          </a:xfrm>
        </p:spPr>
        <p:txBody>
          <a:bodyPr/>
          <a:lstStyle/>
          <a:p>
            <a:pPr marL="457200" indent="-457200">
              <a:buClr>
                <a:schemeClr val="bg1"/>
              </a:buClr>
              <a:buFont typeface="Arial" panose="020B0604020202020204" pitchFamily="34" charset="0"/>
              <a:buChar char="•"/>
            </a:pPr>
            <a:r>
              <a:rPr lang="en-US" dirty="0" smtClean="0"/>
              <a:t>If you study </a:t>
            </a:r>
            <a:r>
              <a:rPr lang="en-US" dirty="0" smtClean="0">
                <a:solidFill>
                  <a:srgbClr val="FFC000"/>
                </a:solidFill>
              </a:rPr>
              <a:t>psychopathy</a:t>
            </a:r>
            <a:r>
              <a:rPr lang="en-US" dirty="0" smtClean="0"/>
              <a:t>, </a:t>
            </a:r>
            <a:r>
              <a:rPr lang="en-US" dirty="0" smtClean="0">
                <a:solidFill>
                  <a:srgbClr val="FFC000"/>
                </a:solidFill>
              </a:rPr>
              <a:t>criminal psychology, </a:t>
            </a:r>
            <a:r>
              <a:rPr lang="en-US" dirty="0" smtClean="0">
                <a:solidFill>
                  <a:schemeClr val="bg1"/>
                </a:solidFill>
              </a:rPr>
              <a:t>or</a:t>
            </a:r>
            <a:r>
              <a:rPr lang="en-US" dirty="0" smtClean="0">
                <a:solidFill>
                  <a:srgbClr val="FFC000"/>
                </a:solidFill>
              </a:rPr>
              <a:t> terrorism</a:t>
            </a:r>
            <a:r>
              <a:rPr lang="en-US" dirty="0" smtClean="0"/>
              <a:t>, the interviewee (e.g. serial killer, serial rapist, suicide bomber) might tell you something very disgusting.</a:t>
            </a:r>
          </a:p>
          <a:p>
            <a:pPr marL="457200" indent="-457200">
              <a:buClr>
                <a:schemeClr val="bg1"/>
              </a:buClr>
              <a:buFont typeface="Arial" panose="020B0604020202020204" pitchFamily="34" charset="0"/>
              <a:buChar char="•"/>
            </a:pPr>
            <a:r>
              <a:rPr lang="en-US" dirty="0" smtClean="0"/>
              <a:t>Warning: The content of the following video is very disturbing.</a:t>
            </a:r>
          </a:p>
          <a:p>
            <a:pPr marL="457200" indent="-457200">
              <a:buClr>
                <a:schemeClr val="bg1"/>
              </a:buClr>
              <a:buFont typeface="Arial" panose="020B0604020202020204" pitchFamily="34" charset="0"/>
              <a:buChar char="•"/>
            </a:pPr>
            <a:r>
              <a:rPr lang="en-US" dirty="0">
                <a:hlinkClick r:id="rId2"/>
              </a:rPr>
              <a:t>https://</a:t>
            </a:r>
            <a:r>
              <a:rPr lang="en-US" dirty="0" smtClean="0">
                <a:hlinkClick r:id="rId2"/>
              </a:rPr>
              <a:t>www.youtube.com/watch?v=fmQrnexYpLk</a:t>
            </a:r>
            <a:r>
              <a:rPr lang="en-US" dirty="0" smtClean="0"/>
              <a:t> </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4473" y="4846637"/>
            <a:ext cx="1918294" cy="1828800"/>
          </a:xfrm>
          <a:prstGeom prst="rect">
            <a:avLst/>
          </a:prstGeom>
        </p:spPr>
      </p:pic>
      <p:pic>
        <p:nvPicPr>
          <p:cNvPr id="6" name="Picture 2" descr="Image result"/>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17668" y="2103437"/>
            <a:ext cx="1866044" cy="2581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201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9" y="301625"/>
            <a:ext cx="6137274" cy="1260475"/>
          </a:xfrm>
        </p:spPr>
        <p:txBody>
          <a:bodyPr/>
          <a:lstStyle/>
          <a:p>
            <a:r>
              <a:rPr lang="en-US" dirty="0" smtClean="0"/>
              <a:t>Disturbing and repulsive data </a:t>
            </a:r>
            <a:endParaRPr lang="en-US" dirty="0"/>
          </a:p>
        </p:txBody>
      </p:sp>
      <p:sp>
        <p:nvSpPr>
          <p:cNvPr id="3" name="Content Placeholder 2"/>
          <p:cNvSpPr>
            <a:spLocks noGrp="1"/>
          </p:cNvSpPr>
          <p:nvPr>
            <p:ph idx="1"/>
          </p:nvPr>
        </p:nvSpPr>
        <p:spPr>
          <a:xfrm>
            <a:off x="392112" y="2408237"/>
            <a:ext cx="5985070" cy="4276725"/>
          </a:xfrm>
        </p:spPr>
        <p:txBody>
          <a:bodyPr/>
          <a:lstStyle/>
          <a:p>
            <a:pPr marL="457200" indent="-457200">
              <a:buClr>
                <a:schemeClr val="bg1"/>
              </a:buClr>
              <a:buFont typeface="Arial" panose="020B0604020202020204" pitchFamily="34" charset="0"/>
              <a:buChar char="•"/>
            </a:pPr>
            <a:r>
              <a:rPr lang="en-US" dirty="0" smtClean="0">
                <a:solidFill>
                  <a:srgbClr val="FFC000"/>
                </a:solidFill>
              </a:rPr>
              <a:t>Charles Manson: “Remorse of what?”</a:t>
            </a:r>
          </a:p>
          <a:p>
            <a:pPr marL="457200" indent="-457200">
              <a:buClr>
                <a:schemeClr val="bg1"/>
              </a:buClr>
              <a:buFont typeface="Arial" panose="020B0604020202020204" pitchFamily="34" charset="0"/>
              <a:buChar char="•"/>
            </a:pPr>
            <a:r>
              <a:rPr lang="en-US" dirty="0">
                <a:hlinkClick r:id="rId2"/>
              </a:rPr>
              <a:t>https://</a:t>
            </a:r>
            <a:r>
              <a:rPr lang="en-US" dirty="0" smtClean="0">
                <a:hlinkClick r:id="rId2"/>
              </a:rPr>
              <a:t>www.youtube.com/watch?v=y2Eu_fUjNig</a:t>
            </a:r>
            <a:r>
              <a:rPr lang="en-US" dirty="0" smtClean="0"/>
              <a:t> </a:t>
            </a:r>
            <a:endParaRPr lang="en-US" dirty="0"/>
          </a:p>
          <a:p>
            <a:pPr marL="457200" indent="-457200">
              <a:buClr>
                <a:schemeClr val="bg1"/>
              </a:buClr>
              <a:buFont typeface="Arial" panose="020B0604020202020204" pitchFamily="34" charset="0"/>
              <a:buChar char="•"/>
            </a:pPr>
            <a:r>
              <a:rPr lang="en-US" dirty="0" smtClean="0"/>
              <a:t>Your natural response might be stop listening or passing your moral judgment.</a:t>
            </a:r>
          </a:p>
          <a:p>
            <a:pPr marL="457200" indent="-457200">
              <a:buClr>
                <a:schemeClr val="bg1"/>
              </a:buClr>
              <a:buFont typeface="Arial" panose="020B0604020202020204" pitchFamily="34" charset="0"/>
              <a:buChar char="•"/>
            </a:pPr>
            <a:r>
              <a:rPr lang="en-US" dirty="0" smtClean="0"/>
              <a:t>You should show a poker face and keep listening.</a:t>
            </a:r>
            <a:endParaRPr lang="en-US" dirty="0"/>
          </a:p>
        </p:txBody>
      </p:sp>
      <p:pic>
        <p:nvPicPr>
          <p:cNvPr id="5" name="Picture 2" descr="Image result for charles mans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55231" y="655637"/>
            <a:ext cx="2521457" cy="25098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62442" y="3627437"/>
            <a:ext cx="2514246" cy="3429001"/>
          </a:xfrm>
          <a:prstGeom prst="rect">
            <a:avLst/>
          </a:prstGeom>
        </p:spPr>
      </p:pic>
    </p:spTree>
    <p:extLst>
      <p:ext uri="{BB962C8B-B14F-4D97-AF65-F5344CB8AC3E}">
        <p14:creationId xmlns:p14="http://schemas.microsoft.com/office/powerpoint/2010/main" val="2056508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we really understand?</a:t>
            </a:r>
            <a:endParaRPr lang="en-US" dirty="0"/>
          </a:p>
        </p:txBody>
      </p:sp>
      <p:sp>
        <p:nvSpPr>
          <p:cNvPr id="3" name="Content Placeholder 2"/>
          <p:cNvSpPr>
            <a:spLocks noGrp="1"/>
          </p:cNvSpPr>
          <p:nvPr>
            <p:ph idx="1"/>
          </p:nvPr>
        </p:nvSpPr>
        <p:spPr/>
        <p:txBody>
          <a:bodyPr/>
          <a:lstStyle/>
          <a:p>
            <a:pPr marL="457200" indent="-457200">
              <a:buClr>
                <a:schemeClr val="bg1"/>
              </a:buClr>
              <a:buFont typeface="Wingdings" charset="2"/>
              <a:buChar char="q"/>
            </a:pPr>
            <a:r>
              <a:rPr lang="en-US" dirty="0" smtClean="0"/>
              <a:t>Are serial killers or psychopaths “crazy”?</a:t>
            </a:r>
          </a:p>
          <a:p>
            <a:pPr marL="457200" indent="-457200">
              <a:buClr>
                <a:schemeClr val="bg1"/>
              </a:buClr>
              <a:buFont typeface="Wingdings" charset="2"/>
              <a:buChar char="q"/>
            </a:pPr>
            <a:r>
              <a:rPr lang="en-US" dirty="0" smtClean="0"/>
              <a:t>Can they feel people’s pain or are they apathetic?</a:t>
            </a:r>
          </a:p>
          <a:p>
            <a:pPr marL="457200" indent="-457200">
              <a:buClr>
                <a:schemeClr val="bg1"/>
              </a:buClr>
              <a:buFont typeface="Wingdings" charset="2"/>
              <a:buChar char="q"/>
            </a:pPr>
            <a:r>
              <a:rPr lang="en-US" dirty="0" smtClean="0"/>
              <a:t>Is there a possibility </a:t>
            </a:r>
            <a:r>
              <a:rPr lang="en-US" dirty="0"/>
              <a:t>of </a:t>
            </a:r>
            <a:r>
              <a:rPr lang="en-US" dirty="0" smtClean="0"/>
              <a:t>rehabilitation? </a:t>
            </a:r>
            <a:endParaRPr lang="en-US" dirty="0"/>
          </a:p>
        </p:txBody>
      </p:sp>
    </p:spTree>
    <p:extLst>
      <p:ext uri="{BB962C8B-B14F-4D97-AF65-F5344CB8AC3E}">
        <p14:creationId xmlns:p14="http://schemas.microsoft.com/office/powerpoint/2010/main" val="938599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Easy to say but hard to do</a:t>
            </a:r>
            <a:endParaRPr lang="en-US" dirty="0"/>
          </a:p>
        </p:txBody>
      </p:sp>
      <p:pic>
        <p:nvPicPr>
          <p:cNvPr id="4" name="Content Placeholder 3"/>
          <p:cNvPicPr>
            <a:picLocks noGrp="1" noChangeAspect="1"/>
          </p:cNvPicPr>
          <p:nvPr>
            <p:ph idx="1"/>
          </p:nvPr>
        </p:nvPicPr>
        <p:blipFill>
          <a:blip r:embed="rId2"/>
          <a:stretch>
            <a:fillRect/>
          </a:stretch>
        </p:blipFill>
        <p:spPr>
          <a:xfrm>
            <a:off x="3897312" y="5581104"/>
            <a:ext cx="5840676" cy="1798141"/>
          </a:xfrm>
          <a:prstGeom prst="rect">
            <a:avLst/>
          </a:prstGeom>
        </p:spPr>
      </p:pic>
      <p:pic>
        <p:nvPicPr>
          <p:cNvPr id="1026" name="Picture 2" descr="Astrophysicist Neil deGrasse Tyson at the American Museum of Natural History's Hayden Planetarium, where he serves as the Frederick P. Rose Director, in New York Cit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9712" y="1562100"/>
            <a:ext cx="585216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261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03238" y="301625"/>
            <a:ext cx="9235280" cy="6831012"/>
          </a:xfrm>
          <a:prstGeom prst="rect">
            <a:avLst/>
          </a:prstGeom>
        </p:spPr>
      </p:pic>
    </p:spTree>
    <p:extLst>
      <p:ext uri="{BB962C8B-B14F-4D97-AF65-F5344CB8AC3E}">
        <p14:creationId xmlns:p14="http://schemas.microsoft.com/office/powerpoint/2010/main" val="194052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03238" y="490918"/>
            <a:ext cx="9139886" cy="6489319"/>
          </a:xfrm>
          <a:prstGeom prst="rect">
            <a:avLst/>
          </a:prstGeom>
        </p:spPr>
      </p:pic>
    </p:spTree>
    <p:extLst>
      <p:ext uri="{BB962C8B-B14F-4D97-AF65-F5344CB8AC3E}">
        <p14:creationId xmlns:p14="http://schemas.microsoft.com/office/powerpoint/2010/main" val="3019880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research questions?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35112" y="2027237"/>
            <a:ext cx="6200000" cy="4847619"/>
          </a:xfrm>
          <a:prstGeom prst="rect">
            <a:avLst/>
          </a:prstGeom>
        </p:spPr>
      </p:pic>
    </p:spTree>
    <p:extLst>
      <p:ext uri="{BB962C8B-B14F-4D97-AF65-F5344CB8AC3E}">
        <p14:creationId xmlns:p14="http://schemas.microsoft.com/office/powerpoint/2010/main" val="1386014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Complicated, deep, </a:t>
            </a:r>
            <a:br>
              <a:rPr lang="en-US" dirty="0" smtClean="0"/>
            </a:br>
            <a:r>
              <a:rPr lang="en-US" dirty="0" smtClean="0"/>
              <a:t>and paradoxical</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smtClean="0"/>
              <a:t>You are a pastor or a theologian. You want to study this problem: People are hurt by the church that follows certain doctrines (e.g. “divorce is sinful”) </a:t>
            </a:r>
          </a:p>
          <a:p>
            <a:pPr marL="457200" indent="-457200">
              <a:buClr>
                <a:schemeClr val="bg1"/>
              </a:buClr>
              <a:buFont typeface="Arial" panose="020B0604020202020204" pitchFamily="34" charset="0"/>
              <a:buChar char="•"/>
            </a:pPr>
            <a:r>
              <a:rPr lang="en-US" dirty="0" smtClean="0"/>
              <a:t>Will you obtain fruitful information by asking Karen: “Using a scale from 1 to 10, how hurtful is your experience”? </a:t>
            </a:r>
            <a:endParaRPr lang="en-US" dirty="0"/>
          </a:p>
        </p:txBody>
      </p:sp>
    </p:spTree>
    <p:extLst>
      <p:ext uri="{BB962C8B-B14F-4D97-AF65-F5344CB8AC3E}">
        <p14:creationId xmlns:p14="http://schemas.microsoft.com/office/powerpoint/2010/main" val="2859469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Complicated, deep, </a:t>
            </a:r>
            <a:br>
              <a:rPr lang="en-US" dirty="0"/>
            </a:br>
            <a:r>
              <a:rPr lang="en-US" dirty="0"/>
              <a:t>and paradoxical</a:t>
            </a:r>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smtClean="0"/>
              <a:t>Karen used to be a role model (a missionary), but now…</a:t>
            </a:r>
          </a:p>
          <a:p>
            <a:pPr marL="857250" lvl="1" indent="-457200">
              <a:buClr>
                <a:schemeClr val="bg1"/>
              </a:buClr>
              <a:buFont typeface="Arial" panose="020B0604020202020204" pitchFamily="34" charset="0"/>
              <a:buChar char="•"/>
            </a:pPr>
            <a:r>
              <a:rPr lang="en-US" dirty="0" smtClean="0"/>
              <a:t>How would Karen relate to God?</a:t>
            </a:r>
          </a:p>
          <a:p>
            <a:pPr marL="857250" lvl="1" indent="-457200">
              <a:buClr>
                <a:schemeClr val="bg1"/>
              </a:buClr>
              <a:buFont typeface="Arial" panose="020B0604020202020204" pitchFamily="34" charset="0"/>
              <a:buChar char="•"/>
            </a:pPr>
            <a:r>
              <a:rPr lang="en-US" dirty="0" smtClean="0"/>
              <a:t>How would Karen relate to the Church?</a:t>
            </a:r>
          </a:p>
          <a:p>
            <a:pPr marL="857250" lvl="1" indent="-457200">
              <a:buClr>
                <a:schemeClr val="bg1"/>
              </a:buClr>
              <a:buFont typeface="Arial" panose="020B0604020202020204" pitchFamily="34" charset="0"/>
              <a:buChar char="•"/>
            </a:pPr>
            <a:r>
              <a:rPr lang="en-US" dirty="0" smtClean="0"/>
              <a:t>How would Karen relate to herself? …etc. </a:t>
            </a:r>
          </a:p>
          <a:p>
            <a:pPr marL="457200" indent="-457200">
              <a:buClr>
                <a:schemeClr val="bg1"/>
              </a:buClr>
              <a:buFont typeface="Arial" panose="020B0604020202020204" pitchFamily="34" charset="0"/>
              <a:buChar char="•"/>
            </a:pPr>
            <a:r>
              <a:rPr lang="en-US" dirty="0" smtClean="0"/>
              <a:t>The researcher needs to understand her </a:t>
            </a:r>
            <a:r>
              <a:rPr lang="en-US" dirty="0" smtClean="0">
                <a:solidFill>
                  <a:srgbClr val="FFC000"/>
                </a:solidFill>
              </a:rPr>
              <a:t>pre-reflective feeling now</a:t>
            </a:r>
            <a:r>
              <a:rPr lang="en-US" dirty="0" smtClean="0"/>
              <a:t>, not a year later (People re-interpreted the past based on our current knowledge and situation).</a:t>
            </a:r>
            <a:endParaRPr lang="en-US" dirty="0"/>
          </a:p>
        </p:txBody>
      </p:sp>
    </p:spTree>
    <p:extLst>
      <p:ext uri="{BB962C8B-B14F-4D97-AF65-F5344CB8AC3E}">
        <p14:creationId xmlns:p14="http://schemas.microsoft.com/office/powerpoint/2010/main" val="2305417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mtClean="0"/>
              <a:t>In-class activity (Epoche)</a:t>
            </a:r>
          </a:p>
        </p:txBody>
      </p:sp>
      <p:sp>
        <p:nvSpPr>
          <p:cNvPr id="68611" name="Content Placeholder 2"/>
          <p:cNvSpPr>
            <a:spLocks noGrp="1"/>
          </p:cNvSpPr>
          <p:nvPr>
            <p:ph idx="1"/>
          </p:nvPr>
        </p:nvSpPr>
        <p:spPr>
          <a:xfrm>
            <a:off x="275431" y="2103437"/>
            <a:ext cx="9525000" cy="4276725"/>
          </a:xfrm>
        </p:spPr>
        <p:txBody>
          <a:bodyPr/>
          <a:lstStyle/>
          <a:p>
            <a:pPr>
              <a:buFont typeface="Arial" panose="020B0604020202020204" pitchFamily="34" charset="0"/>
              <a:buChar char="•"/>
            </a:pPr>
            <a:r>
              <a:rPr lang="en-US" altLang="en-US" dirty="0" smtClean="0"/>
              <a:t>Pair with a partner and interview each other. The interviewee pretends to be someone that holds a view opposite to the interviewer’s position (e.g. does not believe in climate change, pro-life, pro-choice…etc.) or someone has an unusual personality type (e.g. gangster, psycho-killer, terrorist…etc</a:t>
            </a:r>
            <a:r>
              <a:rPr lang="en-US" altLang="en-US" smtClean="0"/>
              <a:t>.). </a:t>
            </a:r>
          </a:p>
          <a:p>
            <a:pPr>
              <a:buFont typeface="Arial" panose="020B0604020202020204" pitchFamily="34" charset="0"/>
              <a:buChar char="•"/>
            </a:pPr>
            <a:r>
              <a:rPr lang="en-US" altLang="en-US" smtClean="0"/>
              <a:t>Afterwards</a:t>
            </a:r>
            <a:r>
              <a:rPr lang="en-US" altLang="en-US" dirty="0" smtClean="0"/>
              <a:t>, post a report to describe your experience as an interviewer and </a:t>
            </a:r>
            <a:r>
              <a:rPr lang="en-US" altLang="en-US" smtClean="0"/>
              <a:t>an interviewee. </a:t>
            </a:r>
            <a:endParaRPr lang="en-US" altLang="en-US"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457200" indent="-457200">
              <a:buClr>
                <a:schemeClr val="bg1"/>
              </a:buClr>
              <a:buFont typeface="Arial" charset="0"/>
              <a:buChar char="•"/>
            </a:pPr>
            <a:r>
              <a:rPr lang="en-US" dirty="0" smtClean="0"/>
              <a:t>Use the phenomenological approach (PA) if you want to understand certain </a:t>
            </a:r>
            <a:r>
              <a:rPr lang="en-US" dirty="0" smtClean="0">
                <a:solidFill>
                  <a:srgbClr val="FFC000"/>
                </a:solidFill>
              </a:rPr>
              <a:t>complicated experiences</a:t>
            </a:r>
            <a:r>
              <a:rPr lang="en-US" dirty="0" smtClean="0"/>
              <a:t> that may not be fully captured by numeric data. </a:t>
            </a:r>
          </a:p>
          <a:p>
            <a:pPr marL="457200" indent="-457200">
              <a:buClr>
                <a:schemeClr val="bg1"/>
              </a:buClr>
              <a:buFont typeface="Arial" charset="0"/>
              <a:buChar char="•"/>
            </a:pPr>
            <a:r>
              <a:rPr lang="en-US" dirty="0" smtClean="0"/>
              <a:t>Unlike grounded theory, the target in PA is </a:t>
            </a:r>
            <a:r>
              <a:rPr lang="en-US" dirty="0" smtClean="0">
                <a:solidFill>
                  <a:srgbClr val="FFC000"/>
                </a:solidFill>
              </a:rPr>
              <a:t>pre-reflective and pre-interpreted experience</a:t>
            </a:r>
            <a:r>
              <a:rPr lang="en-US" dirty="0" smtClean="0"/>
              <a:t>.</a:t>
            </a:r>
          </a:p>
          <a:p>
            <a:pPr marL="457200" indent="-457200">
              <a:buClr>
                <a:schemeClr val="bg1"/>
              </a:buClr>
              <a:buFont typeface="Arial" charset="0"/>
              <a:buChar char="•"/>
            </a:pPr>
            <a:r>
              <a:rPr lang="en-US" dirty="0" smtClean="0"/>
              <a:t>Different versions</a:t>
            </a:r>
            <a:r>
              <a:rPr lang="en-US" dirty="0"/>
              <a:t>: </a:t>
            </a:r>
            <a:r>
              <a:rPr lang="en-US" dirty="0" err="1"/>
              <a:t>Moustakas</a:t>
            </a:r>
            <a:r>
              <a:rPr lang="en-US" dirty="0"/>
              <a:t> and Giorgi</a:t>
            </a:r>
            <a:endParaRPr lang="en-US" dirty="0" smtClean="0"/>
          </a:p>
          <a:p>
            <a:pPr marL="457200" indent="-457200">
              <a:buClr>
                <a:schemeClr val="bg1"/>
              </a:buClr>
              <a:buFont typeface="Arial" charset="0"/>
              <a:buChar char="•"/>
            </a:pPr>
            <a:r>
              <a:rPr lang="en-US" dirty="0" smtClean="0">
                <a:solidFill>
                  <a:srgbClr val="FFC000"/>
                </a:solidFill>
              </a:rPr>
              <a:t>Suspend your judgment </a:t>
            </a:r>
            <a:r>
              <a:rPr lang="en-US" dirty="0" smtClean="0"/>
              <a:t>and report it as is.</a:t>
            </a:r>
            <a:endParaRPr lang="en-US" dirty="0"/>
          </a:p>
        </p:txBody>
      </p:sp>
    </p:spTree>
    <p:extLst>
      <p:ext uri="{BB962C8B-B14F-4D97-AF65-F5344CB8AC3E}">
        <p14:creationId xmlns:p14="http://schemas.microsoft.com/office/powerpoint/2010/main" val="123808932"/>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Blue Lines and Gradients</Template>
  <TotalTime>755</TotalTime>
  <Words>1588</Words>
  <Application>Microsoft Macintosh PowerPoint</Application>
  <PresentationFormat>Custom</PresentationFormat>
  <Paragraphs>125</Paragraphs>
  <Slides>44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 Unicode MS</vt:lpstr>
      <vt:lpstr>Microsoft YaHei</vt:lpstr>
      <vt:lpstr>Times New Roman</vt:lpstr>
      <vt:lpstr>Wingdings</vt:lpstr>
      <vt:lpstr>Arial</vt:lpstr>
      <vt:lpstr>Office Theme</vt:lpstr>
      <vt:lpstr>Qualitative research design</vt:lpstr>
      <vt:lpstr>Narrative research</vt:lpstr>
      <vt:lpstr>Which one can move you?</vt:lpstr>
      <vt:lpstr>Story telling</vt:lpstr>
      <vt:lpstr>Example</vt:lpstr>
      <vt:lpstr>Example</vt:lpstr>
      <vt:lpstr>Example</vt:lpstr>
      <vt:lpstr>Example</vt:lpstr>
      <vt:lpstr>Example</vt:lpstr>
      <vt:lpstr>Example</vt:lpstr>
      <vt:lpstr>Example</vt:lpstr>
      <vt:lpstr>Example</vt:lpstr>
      <vt:lpstr>38-Witnesses</vt:lpstr>
      <vt:lpstr>Bystander effect</vt:lpstr>
      <vt:lpstr>Bystander effect</vt:lpstr>
      <vt:lpstr>The story is inaccurate!</vt:lpstr>
      <vt:lpstr>The urban legend continues…</vt:lpstr>
      <vt:lpstr>What went wrong?</vt:lpstr>
      <vt:lpstr>Defense</vt:lpstr>
      <vt:lpstr>Defense</vt:lpstr>
      <vt:lpstr>Defense</vt:lpstr>
      <vt:lpstr>Defense</vt:lpstr>
      <vt:lpstr>In-class activity</vt:lpstr>
      <vt:lpstr>Summary</vt:lpstr>
      <vt:lpstr>Phenomenology or Phenomenological Approach (PA)</vt:lpstr>
      <vt:lpstr>Edmund Husserl </vt:lpstr>
      <vt:lpstr>Edmund Husserl </vt:lpstr>
      <vt:lpstr>Lived experience</vt:lpstr>
      <vt:lpstr>Phenomenon :   conscious experience</vt:lpstr>
      <vt:lpstr>Different version of PA</vt:lpstr>
      <vt:lpstr>Epoche</vt:lpstr>
      <vt:lpstr>PowerPoint Presentation</vt:lpstr>
      <vt:lpstr>PowerPoint Presentation</vt:lpstr>
      <vt:lpstr>Disturbing and repulsive data </vt:lpstr>
      <vt:lpstr>Disturbing and repulsive data </vt:lpstr>
      <vt:lpstr>Do we really understand?</vt:lpstr>
      <vt:lpstr>Easy to say but hard to do</vt:lpstr>
      <vt:lpstr>PowerPoint Presentation</vt:lpstr>
      <vt:lpstr>PowerPoint Presentation</vt:lpstr>
      <vt:lpstr>What are the research questions?</vt:lpstr>
      <vt:lpstr>Complicated, deep,  and paradoxical</vt:lpstr>
      <vt:lpstr>Complicated, deep,  and paradoxical</vt:lpstr>
      <vt:lpstr>In-class activity (Epoche)</vt:lpstr>
      <vt:lpstr>Summary</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Lines and Gradients</dc:title>
  <dc:creator>.</dc:creator>
  <dc:description>Presentation Layout Template</dc:description>
  <cp:lastModifiedBy>Microsoft Office User</cp:lastModifiedBy>
  <cp:revision>204</cp:revision>
  <cp:lastPrinted>1601-01-01T00:00:00Z</cp:lastPrinted>
  <dcterms:created xsi:type="dcterms:W3CDTF">2013-09-12T08:49:02Z</dcterms:created>
  <dcterms:modified xsi:type="dcterms:W3CDTF">2019-02-06T22:51:49Z</dcterms:modified>
</cp:coreProperties>
</file>