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26"/>
  </p:notesMasterIdLst>
  <p:sldIdLst>
    <p:sldId id="257" r:id="rId4"/>
    <p:sldId id="285" r:id="rId5"/>
    <p:sldId id="269" r:id="rId6"/>
    <p:sldId id="271" r:id="rId7"/>
    <p:sldId id="286" r:id="rId8"/>
    <p:sldId id="280" r:id="rId9"/>
    <p:sldId id="283" r:id="rId10"/>
    <p:sldId id="272" r:id="rId11"/>
    <p:sldId id="281" r:id="rId12"/>
    <p:sldId id="287" r:id="rId13"/>
    <p:sldId id="282" r:id="rId14"/>
    <p:sldId id="258" r:id="rId15"/>
    <p:sldId id="274" r:id="rId16"/>
    <p:sldId id="284" r:id="rId17"/>
    <p:sldId id="277" r:id="rId18"/>
    <p:sldId id="279" r:id="rId19"/>
    <p:sldId id="288" r:id="rId20"/>
    <p:sldId id="289" r:id="rId21"/>
    <p:sldId id="290" r:id="rId22"/>
    <p:sldId id="291" r:id="rId23"/>
    <p:sldId id="292" r:id="rId24"/>
    <p:sldId id="29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7" autoAdjust="0"/>
    <p:restoredTop sz="94660"/>
  </p:normalViewPr>
  <p:slideViewPr>
    <p:cSldViewPr>
      <p:cViewPr varScale="1">
        <p:scale>
          <a:sx n="132" d="100"/>
          <a:sy n="132" d="100"/>
        </p:scale>
        <p:origin x="882" y="1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EDCA30-2ED5-41C4-A072-F195EC56C9D7}" type="datetimeFigureOut">
              <a:rPr lang="en-US" smtClean="0"/>
              <a:t>5/6/2019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E7E218-9473-4E4E-BA13-22C19D998763}" type="slidenum">
              <a:rPr lang="en-US" smtClean="0"/>
              <a:t>‹#›</a:t>
            </a:fld>
            <a:endParaRPr lang="en-US"/>
          </a:p>
        </p:txBody>
      </p:sp>
    </p:spTree>
    <p:extLst>
      <p:ext uri="{BB962C8B-B14F-4D97-AF65-F5344CB8AC3E}">
        <p14:creationId xmlns:p14="http://schemas.microsoft.com/office/powerpoint/2010/main" val="1190565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372088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2690820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3</a:t>
            </a:fld>
            <a:endParaRPr lang="en-US" dirty="0"/>
          </a:p>
        </p:txBody>
      </p:sp>
    </p:spTree>
    <p:extLst>
      <p:ext uri="{BB962C8B-B14F-4D97-AF65-F5344CB8AC3E}">
        <p14:creationId xmlns:p14="http://schemas.microsoft.com/office/powerpoint/2010/main" val="1782370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4</a:t>
            </a:fld>
            <a:endParaRPr lang="en-US" dirty="0"/>
          </a:p>
        </p:txBody>
      </p:sp>
    </p:spTree>
    <p:extLst>
      <p:ext uri="{BB962C8B-B14F-4D97-AF65-F5344CB8AC3E}">
        <p14:creationId xmlns:p14="http://schemas.microsoft.com/office/powerpoint/2010/main" val="1113417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8</a:t>
            </a:fld>
            <a:endParaRPr lang="en-US" dirty="0"/>
          </a:p>
        </p:txBody>
      </p:sp>
    </p:spTree>
    <p:extLst>
      <p:ext uri="{BB962C8B-B14F-4D97-AF65-F5344CB8AC3E}">
        <p14:creationId xmlns:p14="http://schemas.microsoft.com/office/powerpoint/2010/main" val="3623394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9</a:t>
            </a:fld>
            <a:endParaRPr lang="en-US" dirty="0"/>
          </a:p>
        </p:txBody>
      </p:sp>
    </p:spTree>
    <p:extLst>
      <p:ext uri="{BB962C8B-B14F-4D97-AF65-F5344CB8AC3E}">
        <p14:creationId xmlns:p14="http://schemas.microsoft.com/office/powerpoint/2010/main" val="1512736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10</a:t>
            </a:fld>
            <a:endParaRPr lang="en-US" dirty="0"/>
          </a:p>
        </p:txBody>
      </p:sp>
    </p:spTree>
    <p:extLst>
      <p:ext uri="{BB962C8B-B14F-4D97-AF65-F5344CB8AC3E}">
        <p14:creationId xmlns:p14="http://schemas.microsoft.com/office/powerpoint/2010/main" val="4092385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11</a:t>
            </a:fld>
            <a:endParaRPr lang="en-US" dirty="0"/>
          </a:p>
        </p:txBody>
      </p:sp>
    </p:spTree>
    <p:extLst>
      <p:ext uri="{BB962C8B-B14F-4D97-AF65-F5344CB8AC3E}">
        <p14:creationId xmlns:p14="http://schemas.microsoft.com/office/powerpoint/2010/main" val="3547623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12</a:t>
            </a:fld>
            <a:endParaRPr lang="en-US" dirty="0"/>
          </a:p>
        </p:txBody>
      </p:sp>
    </p:spTree>
    <p:extLst>
      <p:ext uri="{BB962C8B-B14F-4D97-AF65-F5344CB8AC3E}">
        <p14:creationId xmlns:p14="http://schemas.microsoft.com/office/powerpoint/2010/main" val="2555369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13</a:t>
            </a:fld>
            <a:endParaRPr lang="en-US" dirty="0"/>
          </a:p>
        </p:txBody>
      </p:sp>
    </p:spTree>
    <p:extLst>
      <p:ext uri="{BB962C8B-B14F-4D97-AF65-F5344CB8AC3E}">
        <p14:creationId xmlns:p14="http://schemas.microsoft.com/office/powerpoint/2010/main" val="3092464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15</a:t>
            </a:fld>
            <a:endParaRPr lang="en-US" dirty="0"/>
          </a:p>
        </p:txBody>
      </p:sp>
    </p:spTree>
    <p:extLst>
      <p:ext uri="{BB962C8B-B14F-4D97-AF65-F5344CB8AC3E}">
        <p14:creationId xmlns:p14="http://schemas.microsoft.com/office/powerpoint/2010/main" val="3622731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5/6/2019 2:55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16</a:t>
            </a:fld>
            <a:endParaRPr lang="en-US" dirty="0"/>
          </a:p>
        </p:txBody>
      </p:sp>
    </p:spTree>
    <p:extLst>
      <p:ext uri="{BB962C8B-B14F-4D97-AF65-F5344CB8AC3E}">
        <p14:creationId xmlns:p14="http://schemas.microsoft.com/office/powerpoint/2010/main" val="3933899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22860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descr="footer_graphic.png"/>
          <p:cNvPicPr>
            <a:picLocks noChangeAspect="1"/>
          </p:cNvPicPr>
          <p:nvPr/>
        </p:nvPicPr>
        <p:blipFill>
          <a:blip r:embed="rId15"/>
          <a:stretch>
            <a:fillRect/>
          </a:stretch>
        </p:blipFill>
        <p:spPr>
          <a:xfrm>
            <a:off x="0" y="5435827"/>
            <a:ext cx="9144000" cy="1420586"/>
          </a:xfrm>
          <a:prstGeom prst="rect">
            <a:avLst/>
          </a:prstGeom>
        </p:spPr>
      </p:pic>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apu.edu/writingcenter/resources"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880350" cy="1523495"/>
          </a:xfrm>
        </p:spPr>
        <p:txBody>
          <a:bodyPr/>
          <a:lstStyle/>
          <a:p>
            <a:r>
              <a:rPr lang="en-US" dirty="0" smtClean="0"/>
              <a:t>Qualitative </a:t>
            </a:r>
            <a:r>
              <a:rPr lang="en-US" smtClean="0"/>
              <a:t>Research Guide</a:t>
            </a:r>
            <a:endParaRPr lang="en-US" dirty="0"/>
          </a:p>
        </p:txBody>
      </p:sp>
      <p:sp>
        <p:nvSpPr>
          <p:cNvPr id="3" name="Subtitle 2"/>
          <p:cNvSpPr>
            <a:spLocks noGrp="1"/>
          </p:cNvSpPr>
          <p:nvPr>
            <p:ph type="subTitle" idx="1"/>
          </p:nvPr>
        </p:nvSpPr>
        <p:spPr>
          <a:xfrm>
            <a:off x="730249" y="4344988"/>
            <a:ext cx="7681913" cy="1370012"/>
          </a:xfrm>
        </p:spPr>
        <p:txBody>
          <a:bodyPr>
            <a:normAutofit/>
          </a:bodyPr>
          <a:lstStyle/>
          <a:p>
            <a:r>
              <a:rPr lang="en-US" dirty="0" smtClean="0"/>
              <a:t>Chong Ho Yu</a:t>
            </a:r>
          </a:p>
          <a:p>
            <a:r>
              <a:rPr lang="en-US" dirty="0" smtClean="0"/>
              <a:t>Research Methods </a:t>
            </a:r>
          </a:p>
          <a:p>
            <a:r>
              <a:rPr lang="en-US" dirty="0" smtClean="0"/>
              <a:t>362</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a:bodyPr>
          <a:lstStyle/>
          <a:p>
            <a:r>
              <a:rPr lang="en-US" dirty="0" smtClean="0"/>
              <a:t>Components</a:t>
            </a:r>
            <a:endParaRPr lang="en-US" dirty="0">
              <a:solidFill>
                <a:schemeClr val="tx2"/>
              </a:solidFill>
            </a:endParaRPr>
          </a:p>
        </p:txBody>
      </p:sp>
      <p:sp>
        <p:nvSpPr>
          <p:cNvPr id="3" name="Text Placeholder 2"/>
          <p:cNvSpPr>
            <a:spLocks noGrp="1"/>
          </p:cNvSpPr>
          <p:nvPr>
            <p:ph type="body" sz="quarter" idx="10"/>
          </p:nvPr>
        </p:nvSpPr>
        <p:spPr>
          <a:xfrm>
            <a:off x="381000" y="1447800"/>
            <a:ext cx="8382000" cy="5029200"/>
          </a:xfrm>
        </p:spPr>
        <p:txBody>
          <a:bodyPr>
            <a:normAutofit fontScale="77500" lnSpcReduction="20000"/>
          </a:bodyPr>
          <a:lstStyle/>
          <a:p>
            <a:pPr>
              <a:buFont typeface="Arial" panose="020B0604020202020204" pitchFamily="34" charset="0"/>
              <a:buChar char="•"/>
            </a:pPr>
            <a:r>
              <a:rPr lang="en-US" dirty="0" smtClean="0"/>
              <a:t>Introduction</a:t>
            </a:r>
          </a:p>
          <a:p>
            <a:pPr lvl="1">
              <a:buFont typeface="Arial" panose="020B0604020202020204" pitchFamily="34" charset="0"/>
              <a:buChar char="•"/>
            </a:pPr>
            <a:r>
              <a:rPr lang="en-US" dirty="0" smtClean="0"/>
              <a:t>Research Problem</a:t>
            </a:r>
          </a:p>
          <a:p>
            <a:pPr lvl="1">
              <a:buFont typeface="Arial" panose="020B0604020202020204" pitchFamily="34" charset="0"/>
              <a:buChar char="•"/>
            </a:pPr>
            <a:r>
              <a:rPr lang="en-US" dirty="0" smtClean="0"/>
              <a:t>Research purpose</a:t>
            </a:r>
          </a:p>
          <a:p>
            <a:pPr lvl="1">
              <a:buFont typeface="Arial" panose="020B0604020202020204" pitchFamily="34" charset="0"/>
              <a:buChar char="•"/>
            </a:pPr>
            <a:r>
              <a:rPr lang="en-US" dirty="0" smtClean="0"/>
              <a:t>Research question</a:t>
            </a:r>
          </a:p>
          <a:p>
            <a:pPr lvl="1">
              <a:buFont typeface="Arial" panose="020B0604020202020204" pitchFamily="34" charset="0"/>
              <a:buChar char="•"/>
            </a:pPr>
            <a:r>
              <a:rPr lang="en-US" dirty="0"/>
              <a:t>Hypothesis (if there is any)</a:t>
            </a:r>
          </a:p>
          <a:p>
            <a:pPr lvl="1">
              <a:buFont typeface="Arial" panose="020B0604020202020204" pitchFamily="34" charset="0"/>
              <a:buChar char="•"/>
            </a:pPr>
            <a:r>
              <a:rPr lang="en-US" dirty="0"/>
              <a:t>Guiding </a:t>
            </a:r>
            <a:r>
              <a:rPr lang="en-US" dirty="0" smtClean="0"/>
              <a:t>theory</a:t>
            </a:r>
          </a:p>
          <a:p>
            <a:pPr>
              <a:buFont typeface="Arial" panose="020B0604020202020204" pitchFamily="34" charset="0"/>
              <a:buChar char="•"/>
            </a:pPr>
            <a:r>
              <a:rPr lang="en-US" dirty="0"/>
              <a:t>L</a:t>
            </a:r>
            <a:r>
              <a:rPr lang="en-US" dirty="0" smtClean="0"/>
              <a:t>iterature review (Background information)</a:t>
            </a:r>
          </a:p>
          <a:p>
            <a:pPr>
              <a:buFont typeface="Arial" panose="020B0604020202020204" pitchFamily="34" charset="0"/>
              <a:buChar char="•"/>
            </a:pPr>
            <a:r>
              <a:rPr lang="en-US" dirty="0" smtClean="0"/>
              <a:t>Method</a:t>
            </a:r>
          </a:p>
          <a:p>
            <a:pPr lvl="1">
              <a:buFont typeface="Arial" panose="020B0604020202020204" pitchFamily="34" charset="0"/>
              <a:buChar char="•"/>
            </a:pPr>
            <a:r>
              <a:rPr lang="en-US" dirty="0" smtClean="0"/>
              <a:t>Research design</a:t>
            </a:r>
          </a:p>
          <a:p>
            <a:pPr lvl="1">
              <a:buFont typeface="Arial" panose="020B0604020202020204" pitchFamily="34" charset="0"/>
              <a:buChar char="•"/>
            </a:pPr>
            <a:r>
              <a:rPr lang="en-US" dirty="0" smtClean="0"/>
              <a:t>Population and sample</a:t>
            </a:r>
          </a:p>
          <a:p>
            <a:pPr lvl="1">
              <a:buFont typeface="Arial" panose="020B0604020202020204" pitchFamily="34" charset="0"/>
              <a:buChar char="•"/>
            </a:pPr>
            <a:r>
              <a:rPr lang="en-US" dirty="0" smtClean="0"/>
              <a:t>Instrument for data collection</a:t>
            </a:r>
          </a:p>
          <a:p>
            <a:pPr lvl="1">
              <a:buFont typeface="Arial" panose="020B0604020202020204" pitchFamily="34" charset="0"/>
              <a:buChar char="•"/>
            </a:pPr>
            <a:r>
              <a:rPr lang="en-US" dirty="0" smtClean="0"/>
              <a:t>Data analysis</a:t>
            </a:r>
          </a:p>
          <a:p>
            <a:pPr>
              <a:buFont typeface="Arial" panose="020B0604020202020204" pitchFamily="34" charset="0"/>
              <a:buChar char="•"/>
            </a:pPr>
            <a:r>
              <a:rPr lang="en-US" dirty="0" smtClean="0"/>
              <a:t>Results</a:t>
            </a:r>
          </a:p>
          <a:p>
            <a:pPr lvl="1">
              <a:buFont typeface="Arial" panose="020B0604020202020204" pitchFamily="34" charset="0"/>
              <a:buChar char="•"/>
            </a:pPr>
            <a:r>
              <a:rPr lang="en-US" dirty="0"/>
              <a:t>F</a:t>
            </a:r>
            <a:r>
              <a:rPr lang="en-US" dirty="0" smtClean="0"/>
              <a:t>indings</a:t>
            </a:r>
            <a:endParaRPr lang="en-US" dirty="0" smtClean="0"/>
          </a:p>
          <a:p>
            <a:pPr>
              <a:buFont typeface="Arial" panose="020B0604020202020204" pitchFamily="34" charset="0"/>
              <a:buChar char="•"/>
            </a:pPr>
            <a:r>
              <a:rPr lang="en-US" dirty="0" smtClean="0"/>
              <a:t>Conclusion</a:t>
            </a:r>
          </a:p>
          <a:p>
            <a:pPr>
              <a:buFont typeface="Arial" panose="020B0604020202020204" pitchFamily="34" charset="0"/>
              <a:buChar char="•"/>
            </a:pPr>
            <a:r>
              <a:rPr lang="en-US" dirty="0" smtClean="0"/>
              <a:t>References</a:t>
            </a:r>
          </a:p>
          <a:p>
            <a:pPr lvl="1"/>
            <a:endParaRPr lang="en-US" dirty="0" smtClean="0"/>
          </a:p>
        </p:txBody>
      </p:sp>
    </p:spTree>
    <p:extLst>
      <p:ext uri="{BB962C8B-B14F-4D97-AF65-F5344CB8AC3E}">
        <p14:creationId xmlns:p14="http://schemas.microsoft.com/office/powerpoint/2010/main" val="157015686"/>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and Purpose</a:t>
            </a:r>
            <a:endParaRPr lang="en-US" dirty="0"/>
          </a:p>
        </p:txBody>
      </p:sp>
      <p:sp>
        <p:nvSpPr>
          <p:cNvPr id="3" name="Text Placeholder 2"/>
          <p:cNvSpPr>
            <a:spLocks noGrp="1"/>
          </p:cNvSpPr>
          <p:nvPr>
            <p:ph type="body" sz="quarter" idx="10"/>
          </p:nvPr>
        </p:nvSpPr>
        <p:spPr>
          <a:xfrm>
            <a:off x="357388" y="1053475"/>
            <a:ext cx="8558011" cy="5176802"/>
          </a:xfrm>
        </p:spPr>
        <p:txBody>
          <a:bodyPr/>
          <a:lstStyle/>
          <a:p>
            <a:r>
              <a:rPr lang="en-US" dirty="0" smtClean="0"/>
              <a:t>What is the overall objective of this study?</a:t>
            </a:r>
          </a:p>
          <a:p>
            <a:endParaRPr lang="en-US" dirty="0"/>
          </a:p>
          <a:p>
            <a:endParaRPr lang="en-US" dirty="0" smtClean="0"/>
          </a:p>
          <a:p>
            <a:endParaRPr lang="en-US" dirty="0"/>
          </a:p>
          <a:p>
            <a:endParaRPr lang="en-US" dirty="0" smtClean="0"/>
          </a:p>
          <a:p>
            <a:pPr marL="0" indent="0">
              <a:buNone/>
            </a:pPr>
            <a:endParaRPr lang="en-US" dirty="0"/>
          </a:p>
          <a:p>
            <a:pPr marL="0" indent="0">
              <a:buNone/>
            </a:pPr>
            <a:r>
              <a:rPr lang="en-US" sz="2800" dirty="0" smtClean="0"/>
              <a:t>Example: According to “You lost me” written by David </a:t>
            </a:r>
            <a:r>
              <a:rPr lang="en-US" sz="2800" dirty="0" err="1" smtClean="0"/>
              <a:t>Kinnaman</a:t>
            </a:r>
            <a:r>
              <a:rPr lang="en-US" sz="2800" dirty="0" smtClean="0"/>
              <a:t>, 59% of young people who were raised in a Christian family lost their faith by the age of 30. This qualitative study aims to understand why they gave up their belief.</a:t>
            </a:r>
          </a:p>
        </p:txBody>
      </p:sp>
      <p:sp>
        <p:nvSpPr>
          <p:cNvPr id="4" name="Rounded Rectangle 3"/>
          <p:cNvSpPr/>
          <p:nvPr/>
        </p:nvSpPr>
        <p:spPr bwMode="auto">
          <a:xfrm>
            <a:off x="5105400" y="2057400"/>
            <a:ext cx="2201333" cy="882953"/>
          </a:xfrm>
          <a:prstGeom prst="roundRect">
            <a:avLst>
              <a:gd name="adj" fmla="val 9033"/>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US" sz="2400" dirty="0"/>
              <a:t>Critical?</a:t>
            </a:r>
          </a:p>
        </p:txBody>
      </p:sp>
      <p:sp>
        <p:nvSpPr>
          <p:cNvPr id="6" name="Rounded Rectangle 5"/>
          <p:cNvSpPr/>
          <p:nvPr/>
        </p:nvSpPr>
        <p:spPr bwMode="auto">
          <a:xfrm>
            <a:off x="1905000" y="1867522"/>
            <a:ext cx="2201333" cy="882953"/>
          </a:xfrm>
          <a:prstGeom prst="roundRect">
            <a:avLst>
              <a:gd name="adj" fmla="val 9033"/>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US" sz="2400" dirty="0"/>
              <a:t>Descriptive ad exploratory?</a:t>
            </a:r>
          </a:p>
        </p:txBody>
      </p:sp>
      <p:sp>
        <p:nvSpPr>
          <p:cNvPr id="9" name="Rounded Rectangle 8"/>
          <p:cNvSpPr/>
          <p:nvPr/>
        </p:nvSpPr>
        <p:spPr bwMode="auto">
          <a:xfrm>
            <a:off x="2667000" y="2940353"/>
            <a:ext cx="2201333" cy="882953"/>
          </a:xfrm>
          <a:prstGeom prst="roundRect">
            <a:avLst>
              <a:gd name="adj" fmla="val 9033"/>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US" sz="2000" dirty="0"/>
              <a:t>Explanatory?</a:t>
            </a:r>
          </a:p>
        </p:txBody>
      </p:sp>
    </p:spTree>
    <p:extLst>
      <p:ext uri="{BB962C8B-B14F-4D97-AF65-F5344CB8AC3E}">
        <p14:creationId xmlns:p14="http://schemas.microsoft.com/office/powerpoint/2010/main" val="1729986619"/>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a:t>
            </a:r>
            <a:endParaRPr lang="en-US" dirty="0"/>
          </a:p>
        </p:txBody>
      </p:sp>
      <p:sp>
        <p:nvSpPr>
          <p:cNvPr id="3" name="Text Placeholder 2"/>
          <p:cNvSpPr>
            <a:spLocks noGrp="1"/>
          </p:cNvSpPr>
          <p:nvPr>
            <p:ph type="body" sz="quarter" idx="10"/>
          </p:nvPr>
        </p:nvSpPr>
        <p:spPr>
          <a:xfrm>
            <a:off x="304800" y="990600"/>
            <a:ext cx="8382000" cy="6346353"/>
          </a:xfrm>
        </p:spPr>
        <p:txBody>
          <a:bodyPr/>
          <a:lstStyle/>
          <a:p>
            <a:r>
              <a:rPr lang="en-US" dirty="0" smtClean="0"/>
              <a:t>The RQ could be about what (descriptive), or how and why (explanatory and critical).</a:t>
            </a:r>
          </a:p>
          <a:p>
            <a:r>
              <a:rPr lang="en-US" dirty="0" smtClean="0"/>
              <a:t>Examples: </a:t>
            </a:r>
          </a:p>
          <a:p>
            <a:pPr lvl="1"/>
            <a:r>
              <a:rPr lang="en-US" dirty="0" smtClean="0"/>
              <a:t>Grounded theory: What are the concepts and constructs related to this phenomenon? What is the plausible </a:t>
            </a:r>
            <a:r>
              <a:rPr lang="en-US" dirty="0" smtClean="0">
                <a:solidFill>
                  <a:srgbClr val="FFC000"/>
                </a:solidFill>
              </a:rPr>
              <a:t>theory</a:t>
            </a:r>
            <a:r>
              <a:rPr lang="en-US" dirty="0" smtClean="0"/>
              <a:t> to explain this phenomenon?</a:t>
            </a:r>
          </a:p>
          <a:p>
            <a:pPr lvl="1"/>
            <a:r>
              <a:rPr lang="en-US" dirty="0" smtClean="0"/>
              <a:t>Ethnography: What is the </a:t>
            </a:r>
            <a:r>
              <a:rPr lang="en-US" dirty="0" smtClean="0">
                <a:solidFill>
                  <a:srgbClr val="FFC000"/>
                </a:solidFill>
              </a:rPr>
              <a:t>social and cultural context</a:t>
            </a:r>
            <a:r>
              <a:rPr lang="en-US" dirty="0" smtClean="0"/>
              <a:t> of </a:t>
            </a:r>
            <a:r>
              <a:rPr lang="en-US" dirty="0" err="1" smtClean="0"/>
              <a:t>deconversion</a:t>
            </a:r>
            <a:r>
              <a:rPr lang="en-US" dirty="0" smtClean="0"/>
              <a:t>?</a:t>
            </a:r>
          </a:p>
          <a:p>
            <a:pPr lvl="1"/>
            <a:r>
              <a:rPr lang="en-US" dirty="0" smtClean="0"/>
              <a:t>Narrative research: What are the </a:t>
            </a:r>
            <a:r>
              <a:rPr lang="en-US" dirty="0" smtClean="0">
                <a:solidFill>
                  <a:srgbClr val="FFC000"/>
                </a:solidFill>
              </a:rPr>
              <a:t>stories</a:t>
            </a:r>
            <a:r>
              <a:rPr lang="en-US" dirty="0" smtClean="0"/>
              <a:t> of </a:t>
            </a:r>
            <a:r>
              <a:rPr lang="en-US" dirty="0" err="1" smtClean="0"/>
              <a:t>deconverted</a:t>
            </a:r>
            <a:r>
              <a:rPr lang="en-US" dirty="0" smtClean="0"/>
              <a:t> Christians in a holistic context? </a:t>
            </a:r>
          </a:p>
          <a:p>
            <a:pPr lvl="1"/>
            <a:r>
              <a:rPr lang="en-US" dirty="0"/>
              <a:t>Phenomenology: What is the </a:t>
            </a:r>
            <a:r>
              <a:rPr lang="en-US" dirty="0">
                <a:solidFill>
                  <a:srgbClr val="FFC000"/>
                </a:solidFill>
              </a:rPr>
              <a:t>lived experience </a:t>
            </a:r>
            <a:r>
              <a:rPr lang="en-US" dirty="0"/>
              <a:t>of </a:t>
            </a:r>
            <a:r>
              <a:rPr lang="en-US" dirty="0" err="1" smtClean="0"/>
              <a:t>deconverted</a:t>
            </a:r>
            <a:r>
              <a:rPr lang="en-US" dirty="0" smtClean="0"/>
              <a:t> </a:t>
            </a:r>
            <a:r>
              <a:rPr lang="en-US" dirty="0"/>
              <a:t>Christians</a:t>
            </a:r>
            <a:r>
              <a:rPr lang="en-US" dirty="0" smtClean="0"/>
              <a:t>?</a:t>
            </a:r>
          </a:p>
          <a:p>
            <a:endParaRPr lang="en-US" dirty="0" smtClean="0"/>
          </a:p>
          <a:p>
            <a:endParaRPr lang="en-US" dirty="0" smtClean="0"/>
          </a:p>
        </p:txBody>
      </p:sp>
    </p:spTree>
    <p:extLst>
      <p:ext uri="{BB962C8B-B14F-4D97-AF65-F5344CB8AC3E}">
        <p14:creationId xmlns:p14="http://schemas.microsoft.com/office/powerpoint/2010/main" val="326711561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382000" cy="664797"/>
          </a:xfrm>
        </p:spPr>
        <p:txBody>
          <a:bodyPr/>
          <a:lstStyle/>
          <a:p>
            <a:r>
              <a:rPr lang="en-US" dirty="0" smtClean="0"/>
              <a:t>No hypothesis </a:t>
            </a:r>
            <a:r>
              <a:rPr lang="en-US" dirty="0"/>
              <a:t>or guiding theory</a:t>
            </a:r>
          </a:p>
        </p:txBody>
      </p:sp>
      <p:sp>
        <p:nvSpPr>
          <p:cNvPr id="3" name="Text Placeholder 2"/>
          <p:cNvSpPr>
            <a:spLocks noGrp="1"/>
          </p:cNvSpPr>
          <p:nvPr>
            <p:ph type="body" sz="quarter" idx="10"/>
          </p:nvPr>
        </p:nvSpPr>
        <p:spPr>
          <a:xfrm>
            <a:off x="381000" y="1752600"/>
            <a:ext cx="8382000" cy="2412968"/>
          </a:xfrm>
        </p:spPr>
        <p:txBody>
          <a:bodyPr/>
          <a:lstStyle/>
          <a:p>
            <a:r>
              <a:rPr lang="en-US" dirty="0" smtClean="0"/>
              <a:t>Qualitative research is exploratory in nature.</a:t>
            </a:r>
          </a:p>
          <a:p>
            <a:r>
              <a:rPr lang="en-US" dirty="0" smtClean="0"/>
              <a:t>There is no hypothesis. </a:t>
            </a:r>
          </a:p>
          <a:p>
            <a:r>
              <a:rPr lang="en-US" dirty="0">
                <a:solidFill>
                  <a:schemeClr val="accent1"/>
                </a:solidFill>
              </a:rPr>
              <a:t>Data-driven, not theory driven</a:t>
            </a:r>
            <a:r>
              <a:rPr lang="en-US" dirty="0"/>
              <a:t>: Let the data speak for themselves. You don’t need a guiding theory beforehand.</a:t>
            </a:r>
          </a:p>
        </p:txBody>
      </p:sp>
    </p:spTree>
    <p:extLst>
      <p:ext uri="{BB962C8B-B14F-4D97-AF65-F5344CB8AC3E}">
        <p14:creationId xmlns:p14="http://schemas.microsoft.com/office/powerpoint/2010/main" val="82413569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Text Placeholder 2"/>
          <p:cNvSpPr>
            <a:spLocks noGrp="1"/>
          </p:cNvSpPr>
          <p:nvPr>
            <p:ph type="body" sz="quarter" idx="10"/>
          </p:nvPr>
        </p:nvSpPr>
        <p:spPr>
          <a:xfrm>
            <a:off x="355600" y="1295400"/>
            <a:ext cx="5511800" cy="2314480"/>
          </a:xfrm>
        </p:spPr>
        <p:txBody>
          <a:bodyPr/>
          <a:lstStyle/>
          <a:p>
            <a:r>
              <a:rPr lang="en-US" dirty="0" smtClean="0"/>
              <a:t>You still need prior research related to this topic.</a:t>
            </a:r>
          </a:p>
          <a:p>
            <a:r>
              <a:rPr lang="en-US" dirty="0" smtClean="0"/>
              <a:t>Provide </a:t>
            </a:r>
            <a:r>
              <a:rPr lang="en-US" dirty="0" smtClean="0">
                <a:solidFill>
                  <a:srgbClr val="FFC000"/>
                </a:solidFill>
              </a:rPr>
              <a:t>background information </a:t>
            </a:r>
            <a:r>
              <a:rPr lang="en-US" dirty="0" smtClean="0"/>
              <a:t>that can help the readers understand the issue.</a:t>
            </a:r>
          </a:p>
        </p:txBody>
      </p:sp>
      <p:pic>
        <p:nvPicPr>
          <p:cNvPr id="2050" name="Picture 2" descr="http://ecx.images-amazon.com/images/I/51075Ou5IJL._SX258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296318"/>
            <a:ext cx="2079036"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93463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Text Placeholder 2"/>
          <p:cNvSpPr>
            <a:spLocks noGrp="1"/>
          </p:cNvSpPr>
          <p:nvPr>
            <p:ph type="body" sz="quarter" idx="10"/>
          </p:nvPr>
        </p:nvSpPr>
        <p:spPr>
          <a:xfrm>
            <a:off x="355600" y="1295400"/>
            <a:ext cx="5511800" cy="3576364"/>
          </a:xfrm>
        </p:spPr>
        <p:txBody>
          <a:bodyPr/>
          <a:lstStyle/>
          <a:p>
            <a:r>
              <a:rPr lang="en-US" sz="2800" dirty="0" smtClean="0"/>
              <a:t>References should be reliable sources (e.g. scholarly books, professional journals…etc.).</a:t>
            </a:r>
          </a:p>
          <a:p>
            <a:r>
              <a:rPr lang="en-US" sz="2800" dirty="0" smtClean="0"/>
              <a:t>Introductory textbooks/books, newspaper reports, magazine articles, and websites that are not affiliated with authoritative organizations can only be cited with caution.</a:t>
            </a:r>
          </a:p>
        </p:txBody>
      </p:sp>
      <p:pic>
        <p:nvPicPr>
          <p:cNvPr id="2050" name="Picture 2" descr="http://ecx.images-amazon.com/images/I/51075Ou5IJL._SX258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319270"/>
            <a:ext cx="2079036"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00832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a:t>
            </a:r>
            <a:endParaRPr lang="en-US" dirty="0"/>
          </a:p>
        </p:txBody>
      </p:sp>
      <p:sp>
        <p:nvSpPr>
          <p:cNvPr id="3" name="Text Placeholder 2"/>
          <p:cNvSpPr>
            <a:spLocks noGrp="1"/>
          </p:cNvSpPr>
          <p:nvPr>
            <p:ph type="body" sz="quarter" idx="10"/>
          </p:nvPr>
        </p:nvSpPr>
        <p:spPr>
          <a:xfrm>
            <a:off x="304800" y="990600"/>
            <a:ext cx="8458200" cy="4850559"/>
          </a:xfrm>
        </p:spPr>
        <p:txBody>
          <a:bodyPr/>
          <a:lstStyle/>
          <a:p>
            <a:r>
              <a:rPr lang="en-US" dirty="0" smtClean="0"/>
              <a:t>What is the research design? What is the rationale? Why is it a good fit to the RQ?</a:t>
            </a:r>
          </a:p>
          <a:p>
            <a:r>
              <a:rPr lang="en-US" dirty="0" smtClean="0"/>
              <a:t>Make sure to state which version, if there are variants.</a:t>
            </a:r>
          </a:p>
          <a:p>
            <a:r>
              <a:rPr lang="en-US" dirty="0" smtClean="0"/>
              <a:t>Examples: </a:t>
            </a:r>
          </a:p>
          <a:p>
            <a:pPr lvl="1"/>
            <a:r>
              <a:rPr lang="en-US" dirty="0" smtClean="0"/>
              <a:t>Grounded theory: </a:t>
            </a:r>
          </a:p>
          <a:p>
            <a:pPr lvl="1"/>
            <a:endParaRPr lang="en-US" dirty="0" smtClean="0"/>
          </a:p>
          <a:p>
            <a:pPr lvl="1"/>
            <a:endParaRPr lang="en-US" dirty="0"/>
          </a:p>
          <a:p>
            <a:pPr lvl="1"/>
            <a:r>
              <a:rPr lang="en-US" dirty="0" smtClean="0"/>
              <a:t>Phenomenology:</a:t>
            </a:r>
          </a:p>
          <a:p>
            <a:endParaRPr lang="en-US" dirty="0" smtClean="0"/>
          </a:p>
        </p:txBody>
      </p:sp>
      <p:sp>
        <p:nvSpPr>
          <p:cNvPr id="4" name="Rounded Rectangle 3"/>
          <p:cNvSpPr/>
          <p:nvPr/>
        </p:nvSpPr>
        <p:spPr bwMode="auto">
          <a:xfrm>
            <a:off x="6485467" y="3870476"/>
            <a:ext cx="2201333" cy="882953"/>
          </a:xfrm>
          <a:prstGeom prst="roundRect">
            <a:avLst>
              <a:gd name="adj" fmla="val 9033"/>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rPr>
              <a:t>Constructivist?</a:t>
            </a:r>
          </a:p>
        </p:txBody>
      </p:sp>
      <p:sp>
        <p:nvSpPr>
          <p:cNvPr id="5" name="Rounded Rectangle 4"/>
          <p:cNvSpPr/>
          <p:nvPr/>
        </p:nvSpPr>
        <p:spPr bwMode="auto">
          <a:xfrm>
            <a:off x="3839633" y="3870475"/>
            <a:ext cx="2201333" cy="882953"/>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rPr>
              <a:t>Evolved?</a:t>
            </a:r>
          </a:p>
        </p:txBody>
      </p:sp>
      <p:sp>
        <p:nvSpPr>
          <p:cNvPr id="6" name="Rounded Rectangle 5"/>
          <p:cNvSpPr/>
          <p:nvPr/>
        </p:nvSpPr>
        <p:spPr bwMode="auto">
          <a:xfrm>
            <a:off x="1193800" y="3870476"/>
            <a:ext cx="2201333" cy="882953"/>
          </a:xfrm>
          <a:prstGeom prst="roundRect">
            <a:avLst>
              <a:gd name="adj" fmla="val 9033"/>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sz="2300" dirty="0" smtClean="0">
                <a:solidFill>
                  <a:srgbClr val="FFFFFF"/>
                </a:solidFill>
                <a:effectLst>
                  <a:outerShdw blurRad="38100" dist="38100" dir="2700000" algn="tl">
                    <a:srgbClr val="000000">
                      <a:alpha val="43137"/>
                    </a:srgbClr>
                  </a:outerShdw>
                </a:effectLst>
              </a:rPr>
              <a:t>Traditional?</a:t>
            </a:r>
          </a:p>
        </p:txBody>
      </p:sp>
      <p:sp>
        <p:nvSpPr>
          <p:cNvPr id="7" name="Rounded Rectangle 6"/>
          <p:cNvSpPr/>
          <p:nvPr/>
        </p:nvSpPr>
        <p:spPr bwMode="auto">
          <a:xfrm>
            <a:off x="3872289" y="5333999"/>
            <a:ext cx="2201333" cy="882953"/>
          </a:xfrm>
          <a:prstGeom prst="roundRect">
            <a:avLst>
              <a:gd name="adj" fmla="val 9033"/>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err="1" smtClean="0">
                <a:solidFill>
                  <a:srgbClr val="FFFFFF"/>
                </a:solidFill>
                <a:effectLst>
                  <a:outerShdw blurRad="38100" dist="38100" dir="2700000" algn="tl">
                    <a:srgbClr val="000000">
                      <a:alpha val="43137"/>
                    </a:srgbClr>
                  </a:outerShdw>
                </a:effectLst>
              </a:rPr>
              <a:t>Gogori</a:t>
            </a:r>
            <a:r>
              <a:rPr lang="en-US" sz="2300" dirty="0" smtClean="0">
                <a:solidFill>
                  <a:srgbClr val="FFFFFF"/>
                </a:solidFill>
                <a:effectLst>
                  <a:outerShdw blurRad="38100" dist="38100" dir="2700000" algn="tl">
                    <a:srgbClr val="000000">
                      <a:alpha val="43137"/>
                    </a:srgbClr>
                  </a:outerShdw>
                </a:effectLst>
              </a:rPr>
              <a:t>?</a:t>
            </a:r>
          </a:p>
        </p:txBody>
      </p:sp>
      <p:sp>
        <p:nvSpPr>
          <p:cNvPr id="8" name="Rounded Rectangle 7"/>
          <p:cNvSpPr/>
          <p:nvPr/>
        </p:nvSpPr>
        <p:spPr bwMode="auto">
          <a:xfrm>
            <a:off x="1259113" y="5334000"/>
            <a:ext cx="2201333" cy="882953"/>
          </a:xfrm>
          <a:prstGeom prst="roundRect">
            <a:avLst>
              <a:gd name="adj" fmla="val 9033"/>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sz="2300" dirty="0" err="1" smtClean="0">
                <a:solidFill>
                  <a:srgbClr val="FFFFFF"/>
                </a:solidFill>
                <a:effectLst>
                  <a:outerShdw blurRad="38100" dist="38100" dir="2700000" algn="tl">
                    <a:srgbClr val="000000">
                      <a:alpha val="43137"/>
                    </a:srgbClr>
                  </a:outerShdw>
                </a:effectLst>
              </a:rPr>
              <a:t>Moustakas</a:t>
            </a:r>
            <a:r>
              <a:rPr lang="en-US" sz="2300" dirty="0" smtClean="0">
                <a:solidFill>
                  <a:srgbClr val="FFFFFF"/>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2998534701"/>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a:t>
            </a:r>
            <a:endParaRPr lang="en-US" dirty="0"/>
          </a:p>
        </p:txBody>
      </p:sp>
      <p:sp>
        <p:nvSpPr>
          <p:cNvPr id="3" name="Text Placeholder 2"/>
          <p:cNvSpPr>
            <a:spLocks noGrp="1"/>
          </p:cNvSpPr>
          <p:nvPr>
            <p:ph type="body" sz="quarter" idx="10"/>
          </p:nvPr>
        </p:nvSpPr>
        <p:spPr>
          <a:xfrm>
            <a:off x="304800" y="1447800"/>
            <a:ext cx="8077199" cy="4185761"/>
          </a:xfrm>
        </p:spPr>
        <p:txBody>
          <a:bodyPr/>
          <a:lstStyle/>
          <a:p>
            <a:r>
              <a:rPr lang="en-US" dirty="0" smtClean="0"/>
              <a:t>Usually qualitative researchers do not use quantitative sampling methods, such as random sampling and multi-stage sampling</a:t>
            </a:r>
          </a:p>
          <a:p>
            <a:r>
              <a:rPr lang="en-US" dirty="0" smtClean="0">
                <a:solidFill>
                  <a:srgbClr val="FFC000"/>
                </a:solidFill>
              </a:rPr>
              <a:t>Purposeful sampling</a:t>
            </a:r>
            <a:r>
              <a:rPr lang="en-US" dirty="0" smtClean="0"/>
              <a:t>: Selects participants that meet specific criteria e.g. age, gender, race, SES. culture, experience.</a:t>
            </a:r>
          </a:p>
          <a:p>
            <a:r>
              <a:rPr lang="en-US" dirty="0" smtClean="0"/>
              <a:t>Example: qualified participants are those who are raised in a Christian family and decided to give up the Christian faith by the age of 30.</a:t>
            </a:r>
          </a:p>
        </p:txBody>
      </p:sp>
    </p:spTree>
    <p:extLst>
      <p:ext uri="{BB962C8B-B14F-4D97-AF65-F5344CB8AC3E}">
        <p14:creationId xmlns:p14="http://schemas.microsoft.com/office/powerpoint/2010/main" val="3313950802"/>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a:t>
            </a:r>
            <a:endParaRPr lang="en-US" dirty="0"/>
          </a:p>
        </p:txBody>
      </p:sp>
      <p:sp>
        <p:nvSpPr>
          <p:cNvPr id="3" name="Text Placeholder 2"/>
          <p:cNvSpPr>
            <a:spLocks noGrp="1"/>
          </p:cNvSpPr>
          <p:nvPr>
            <p:ph type="body" sz="quarter" idx="10"/>
          </p:nvPr>
        </p:nvSpPr>
        <p:spPr>
          <a:xfrm>
            <a:off x="304801" y="1447800"/>
            <a:ext cx="5410199" cy="5022914"/>
          </a:xfrm>
        </p:spPr>
        <p:txBody>
          <a:bodyPr/>
          <a:lstStyle/>
          <a:p>
            <a:r>
              <a:rPr lang="en-US" dirty="0" smtClean="0"/>
              <a:t>Snowball sampling</a:t>
            </a:r>
          </a:p>
          <a:p>
            <a:r>
              <a:rPr lang="en-US" dirty="0" smtClean="0"/>
              <a:t>Recruit more </a:t>
            </a:r>
            <a:r>
              <a:rPr lang="en-US" dirty="0"/>
              <a:t>subjects from among their </a:t>
            </a:r>
            <a:r>
              <a:rPr lang="en-US" dirty="0" smtClean="0"/>
              <a:t>acquaintances.</a:t>
            </a:r>
          </a:p>
          <a:p>
            <a:r>
              <a:rPr lang="en-US" dirty="0" smtClean="0"/>
              <a:t>Social networking</a:t>
            </a:r>
          </a:p>
          <a:p>
            <a:r>
              <a:rPr lang="en-US" dirty="0" smtClean="0"/>
              <a:t>I interviewed A and then asked A, “Do you know any friend that fits into the profile and may be willing to participate in my project?”</a:t>
            </a:r>
          </a:p>
          <a:p>
            <a:r>
              <a:rPr lang="en-US" dirty="0" smtClean="0"/>
              <a:t>Grow like a rolling snowball</a:t>
            </a:r>
          </a:p>
          <a:p>
            <a:pPr marL="0" indent="0">
              <a:buNone/>
            </a:pPr>
            <a:endParaRPr lang="en-US" dirty="0" smtClean="0"/>
          </a:p>
          <a:p>
            <a:endParaRPr lang="en-US" dirty="0" smtClean="0"/>
          </a:p>
        </p:txBody>
      </p:sp>
      <p:pic>
        <p:nvPicPr>
          <p:cNvPr id="1026" name="Picture 2" descr="Image result for snowball sampl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7817" y="894985"/>
            <a:ext cx="2752293" cy="23816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5953950" y="3967724"/>
            <a:ext cx="2755307" cy="2411941"/>
          </a:xfrm>
          <a:prstGeom prst="rect">
            <a:avLst/>
          </a:prstGeom>
          <a:ln>
            <a:solidFill>
              <a:schemeClr val="bg1"/>
            </a:solidFill>
          </a:ln>
        </p:spPr>
      </p:pic>
    </p:spTree>
    <p:extLst>
      <p:ext uri="{BB962C8B-B14F-4D97-AF65-F5344CB8AC3E}">
        <p14:creationId xmlns:p14="http://schemas.microsoft.com/office/powerpoint/2010/main" val="2631401789"/>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size</a:t>
            </a:r>
            <a:endParaRPr lang="en-US" dirty="0"/>
          </a:p>
        </p:txBody>
      </p:sp>
      <p:sp>
        <p:nvSpPr>
          <p:cNvPr id="3" name="Text Placeholder 2"/>
          <p:cNvSpPr>
            <a:spLocks noGrp="1"/>
          </p:cNvSpPr>
          <p:nvPr>
            <p:ph type="body" sz="quarter" idx="10"/>
          </p:nvPr>
        </p:nvSpPr>
        <p:spPr>
          <a:xfrm>
            <a:off x="304800" y="1447800"/>
            <a:ext cx="8077199" cy="5072158"/>
          </a:xfrm>
        </p:spPr>
        <p:txBody>
          <a:bodyPr/>
          <a:lstStyle/>
          <a:p>
            <a:r>
              <a:rPr lang="en-US" dirty="0" smtClean="0"/>
              <a:t>Sometimes there is no pre-determined sample size.</a:t>
            </a:r>
          </a:p>
          <a:p>
            <a:r>
              <a:rPr lang="en-US" dirty="0" smtClean="0"/>
              <a:t>Sampling is done until redundancy in data is reached (</a:t>
            </a:r>
            <a:r>
              <a:rPr lang="en-US" dirty="0" smtClean="0">
                <a:solidFill>
                  <a:srgbClr val="FFC000"/>
                </a:solidFill>
              </a:rPr>
              <a:t>saturation</a:t>
            </a:r>
            <a:r>
              <a:rPr lang="en-US" dirty="0" smtClean="0"/>
              <a:t>): additional data cannot add more insight into the research project.</a:t>
            </a:r>
          </a:p>
          <a:p>
            <a:r>
              <a:rPr lang="en-US" dirty="0" smtClean="0">
                <a:solidFill>
                  <a:schemeClr val="accent1"/>
                </a:solidFill>
              </a:rPr>
              <a:t>Vertical (how deep), not horizontal (how wide): </a:t>
            </a:r>
            <a:r>
              <a:rPr lang="en-US" dirty="0" smtClean="0"/>
              <a:t>How big the sample size is less important when you intend to understand the dynamic of the phenomenon instead of generalizing the result to a broader population.</a:t>
            </a:r>
          </a:p>
        </p:txBody>
      </p:sp>
    </p:spTree>
    <p:extLst>
      <p:ext uri="{BB962C8B-B14F-4D97-AF65-F5344CB8AC3E}">
        <p14:creationId xmlns:p14="http://schemas.microsoft.com/office/powerpoint/2010/main" val="153744957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a:t>
            </a:r>
            <a:endParaRPr lang="en-US" dirty="0"/>
          </a:p>
        </p:txBody>
      </p:sp>
      <p:sp>
        <p:nvSpPr>
          <p:cNvPr id="3" name="Text Placeholder 2"/>
          <p:cNvSpPr>
            <a:spLocks noGrp="1"/>
          </p:cNvSpPr>
          <p:nvPr>
            <p:ph type="body" sz="quarter" idx="10"/>
          </p:nvPr>
        </p:nvSpPr>
        <p:spPr>
          <a:xfrm>
            <a:off x="381000" y="1411552"/>
            <a:ext cx="8382000" cy="886397"/>
          </a:xfrm>
        </p:spPr>
        <p:txBody>
          <a:bodyPr/>
          <a:lstStyle/>
          <a:p>
            <a:r>
              <a:rPr lang="en-US" dirty="0" smtClean="0"/>
              <a:t>Observation in the field (e.g. Attend skeptics Society, Atheist Alliance, Secular Coalition…etc.)</a:t>
            </a:r>
          </a:p>
        </p:txBody>
      </p:sp>
      <p:pic>
        <p:nvPicPr>
          <p:cNvPr id="10" name="Picture 9"/>
          <p:cNvPicPr>
            <a:picLocks noChangeAspect="1"/>
          </p:cNvPicPr>
          <p:nvPr/>
        </p:nvPicPr>
        <p:blipFill>
          <a:blip r:embed="rId3"/>
          <a:stretch>
            <a:fillRect/>
          </a:stretch>
        </p:blipFill>
        <p:spPr>
          <a:xfrm>
            <a:off x="1129143" y="2529000"/>
            <a:ext cx="6885714" cy="1800000"/>
          </a:xfrm>
          <a:prstGeom prst="rect">
            <a:avLst/>
          </a:prstGeom>
        </p:spPr>
      </p:pic>
      <p:pic>
        <p:nvPicPr>
          <p:cNvPr id="11" name="Picture 10"/>
          <p:cNvPicPr>
            <a:picLocks noChangeAspect="1"/>
          </p:cNvPicPr>
          <p:nvPr/>
        </p:nvPicPr>
        <p:blipFill>
          <a:blip r:embed="rId4"/>
          <a:stretch>
            <a:fillRect/>
          </a:stretch>
        </p:blipFill>
        <p:spPr>
          <a:xfrm>
            <a:off x="1129143" y="4560051"/>
            <a:ext cx="5771429" cy="1704762"/>
          </a:xfrm>
          <a:prstGeom prst="rect">
            <a:avLst/>
          </a:prstGeom>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a:t>
            </a:r>
            <a:endParaRPr lang="en-US" dirty="0"/>
          </a:p>
        </p:txBody>
      </p:sp>
      <p:sp>
        <p:nvSpPr>
          <p:cNvPr id="3" name="Text Placeholder 2"/>
          <p:cNvSpPr>
            <a:spLocks noGrp="1"/>
          </p:cNvSpPr>
          <p:nvPr>
            <p:ph type="body" sz="quarter" idx="10"/>
          </p:nvPr>
        </p:nvSpPr>
        <p:spPr>
          <a:xfrm>
            <a:off x="304800" y="1447800"/>
            <a:ext cx="4800599" cy="5576911"/>
          </a:xfrm>
        </p:spPr>
        <p:txBody>
          <a:bodyPr/>
          <a:lstStyle/>
          <a:p>
            <a:r>
              <a:rPr lang="en-US" dirty="0" smtClean="0"/>
              <a:t>Interview</a:t>
            </a:r>
          </a:p>
          <a:p>
            <a:pPr lvl="1"/>
            <a:r>
              <a:rPr lang="en-US" dirty="0" smtClean="0"/>
              <a:t>Structured interview</a:t>
            </a:r>
          </a:p>
          <a:p>
            <a:pPr lvl="1"/>
            <a:r>
              <a:rPr lang="en-US" dirty="0" smtClean="0"/>
              <a:t>Semi-structured interview</a:t>
            </a:r>
          </a:p>
          <a:p>
            <a:r>
              <a:rPr lang="en-US" dirty="0" smtClean="0"/>
              <a:t>Focus group</a:t>
            </a:r>
          </a:p>
          <a:p>
            <a:r>
              <a:rPr lang="en-US" dirty="0" smtClean="0"/>
              <a:t>Document review e.g. Media reports (TV shows, newspapers, books, magazines, journals, </a:t>
            </a:r>
            <a:r>
              <a:rPr lang="en-US" dirty="0"/>
              <a:t>websites, such as Facebook, </a:t>
            </a:r>
            <a:r>
              <a:rPr lang="en-US" dirty="0" smtClean="0"/>
              <a:t>YouTube, blogs, online forums…etc.)</a:t>
            </a:r>
          </a:p>
        </p:txBody>
      </p:sp>
      <p:pic>
        <p:nvPicPr>
          <p:cNvPr id="4" name="Picture 3"/>
          <p:cNvPicPr>
            <a:picLocks noChangeAspect="1"/>
          </p:cNvPicPr>
          <p:nvPr/>
        </p:nvPicPr>
        <p:blipFill>
          <a:blip r:embed="rId3"/>
          <a:stretch>
            <a:fillRect/>
          </a:stretch>
        </p:blipFill>
        <p:spPr>
          <a:xfrm>
            <a:off x="5181600" y="1451429"/>
            <a:ext cx="3810000" cy="2391915"/>
          </a:xfrm>
          <a:prstGeom prst="rect">
            <a:avLst/>
          </a:prstGeom>
        </p:spPr>
      </p:pic>
    </p:spTree>
    <p:extLst>
      <p:ext uri="{BB962C8B-B14F-4D97-AF65-F5344CB8AC3E}">
        <p14:creationId xmlns:p14="http://schemas.microsoft.com/office/powerpoint/2010/main" val="967941064"/>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pic>
        <p:nvPicPr>
          <p:cNvPr id="4" name="Picture 3"/>
          <p:cNvPicPr>
            <a:picLocks noChangeAspect="1"/>
          </p:cNvPicPr>
          <p:nvPr/>
        </p:nvPicPr>
        <p:blipFill>
          <a:blip r:embed="rId2"/>
          <a:stretch>
            <a:fillRect/>
          </a:stretch>
        </p:blipFill>
        <p:spPr>
          <a:xfrm>
            <a:off x="381000" y="756098"/>
            <a:ext cx="8305800" cy="5732631"/>
          </a:xfrm>
          <a:prstGeom prst="rect">
            <a:avLst/>
          </a:prstGeom>
        </p:spPr>
      </p:pic>
    </p:spTree>
    <p:extLst>
      <p:ext uri="{BB962C8B-B14F-4D97-AF65-F5344CB8AC3E}">
        <p14:creationId xmlns:p14="http://schemas.microsoft.com/office/powerpoint/2010/main" val="15826115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Criteria </a:t>
            </a:r>
            <a:endParaRPr lang="en-US" dirty="0"/>
          </a:p>
        </p:txBody>
      </p:sp>
      <p:sp>
        <p:nvSpPr>
          <p:cNvPr id="3" name="Text Placeholder 2"/>
          <p:cNvSpPr>
            <a:spLocks noGrp="1"/>
          </p:cNvSpPr>
          <p:nvPr>
            <p:ph type="body" sz="quarter" idx="10"/>
          </p:nvPr>
        </p:nvSpPr>
        <p:spPr>
          <a:xfrm>
            <a:off x="304801" y="1143000"/>
            <a:ext cx="8001000" cy="6358664"/>
          </a:xfrm>
        </p:spPr>
        <p:txBody>
          <a:bodyPr/>
          <a:lstStyle/>
          <a:p>
            <a:r>
              <a:rPr lang="en-US" sz="2800" dirty="0" smtClean="0">
                <a:solidFill>
                  <a:schemeClr val="accent1"/>
                </a:solidFill>
              </a:rPr>
              <a:t>Theoretical significance</a:t>
            </a:r>
            <a:r>
              <a:rPr lang="en-US" sz="2800" dirty="0" smtClean="0"/>
              <a:t>?</a:t>
            </a:r>
          </a:p>
          <a:p>
            <a:pPr lvl="1"/>
            <a:r>
              <a:rPr lang="en-US" dirty="0" smtClean="0"/>
              <a:t>Would </a:t>
            </a:r>
            <a:r>
              <a:rPr lang="en-US" dirty="0"/>
              <a:t>a meaningful and insightful picture of the phenomena under study </a:t>
            </a:r>
            <a:r>
              <a:rPr lang="en-US" dirty="0" smtClean="0"/>
              <a:t>emerge?</a:t>
            </a:r>
          </a:p>
          <a:p>
            <a:pPr lvl="1"/>
            <a:r>
              <a:rPr lang="en-US" dirty="0" smtClean="0"/>
              <a:t>Avoid </a:t>
            </a:r>
            <a:r>
              <a:rPr lang="en-US" dirty="0"/>
              <a:t>“so what” or “now what” </a:t>
            </a:r>
            <a:r>
              <a:rPr lang="en-US" dirty="0" smtClean="0"/>
              <a:t>conclusion</a:t>
            </a:r>
          </a:p>
          <a:p>
            <a:r>
              <a:rPr lang="en-US" sz="2800" dirty="0" smtClean="0">
                <a:solidFill>
                  <a:schemeClr val="accent1"/>
                </a:solidFill>
              </a:rPr>
              <a:t>Did you do anything to limit or avoid bias</a:t>
            </a:r>
            <a:r>
              <a:rPr lang="en-US" sz="2800" dirty="0" smtClean="0"/>
              <a:t>?</a:t>
            </a:r>
          </a:p>
          <a:p>
            <a:pPr lvl="1"/>
            <a:r>
              <a:rPr lang="en-US" dirty="0" smtClean="0"/>
              <a:t>Disclose your background information in the report (Ethnography and narration) </a:t>
            </a:r>
          </a:p>
          <a:p>
            <a:pPr lvl="1"/>
            <a:r>
              <a:rPr lang="en-US" dirty="0" smtClean="0"/>
              <a:t>Put aside preconception (Grounded theory), Suspend judgment (Phenomenology</a:t>
            </a:r>
            <a:r>
              <a:rPr lang="en-US" dirty="0"/>
              <a:t>)</a:t>
            </a:r>
            <a:endParaRPr lang="en-US" dirty="0" smtClean="0"/>
          </a:p>
          <a:p>
            <a:pPr lvl="1"/>
            <a:r>
              <a:rPr lang="en-US" dirty="0" smtClean="0"/>
              <a:t>Member check (Phenomenology)</a:t>
            </a:r>
          </a:p>
          <a:p>
            <a:pPr lvl="1"/>
            <a:r>
              <a:rPr lang="en-US" dirty="0" smtClean="0"/>
              <a:t>Blend in or hide your intention</a:t>
            </a:r>
          </a:p>
          <a:p>
            <a:pPr lvl="1"/>
            <a:r>
              <a:rPr lang="en-US" dirty="0" smtClean="0"/>
              <a:t>Use a research team</a:t>
            </a:r>
          </a:p>
          <a:p>
            <a:pPr lvl="1"/>
            <a:endParaRPr lang="en-US" dirty="0" smtClean="0"/>
          </a:p>
          <a:p>
            <a:pPr marL="0" indent="0">
              <a:buNone/>
            </a:pPr>
            <a:endParaRPr lang="en-US" dirty="0" smtClean="0"/>
          </a:p>
        </p:txBody>
      </p:sp>
    </p:spTree>
    <p:extLst>
      <p:ext uri="{BB962C8B-B14F-4D97-AF65-F5344CB8AC3E}">
        <p14:creationId xmlns:p14="http://schemas.microsoft.com/office/powerpoint/2010/main" val="128029800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a:t>
            </a:r>
            <a:endParaRPr lang="en-US" dirty="0"/>
          </a:p>
        </p:txBody>
      </p:sp>
      <p:sp>
        <p:nvSpPr>
          <p:cNvPr id="3" name="Text Placeholder 2"/>
          <p:cNvSpPr>
            <a:spLocks noGrp="1"/>
          </p:cNvSpPr>
          <p:nvPr>
            <p:ph type="body" sz="quarter" idx="10"/>
          </p:nvPr>
        </p:nvSpPr>
        <p:spPr>
          <a:xfrm>
            <a:off x="381000" y="990600"/>
            <a:ext cx="8229600" cy="6223242"/>
          </a:xfrm>
        </p:spPr>
        <p:txBody>
          <a:bodyPr/>
          <a:lstStyle/>
          <a:p>
            <a:r>
              <a:rPr lang="en-US" dirty="0" smtClean="0">
                <a:solidFill>
                  <a:schemeClr val="accent1"/>
                </a:solidFill>
              </a:rPr>
              <a:t>Credibility</a:t>
            </a:r>
          </a:p>
          <a:p>
            <a:pPr lvl="1"/>
            <a:r>
              <a:rPr lang="en-US" dirty="0"/>
              <a:t>Can the data and data analysis support the conclusion?</a:t>
            </a:r>
          </a:p>
          <a:p>
            <a:pPr lvl="1"/>
            <a:r>
              <a:rPr lang="en-US" dirty="0"/>
              <a:t>Is there any researcher triangulation (more than one researcher code and/or interpret the data</a:t>
            </a:r>
            <a:r>
              <a:rPr lang="en-US" dirty="0" smtClean="0"/>
              <a:t>)? Data triangulation? Method </a:t>
            </a:r>
            <a:r>
              <a:rPr lang="en-US" dirty="0"/>
              <a:t>triangulation</a:t>
            </a:r>
            <a:r>
              <a:rPr lang="en-US" dirty="0" smtClean="0"/>
              <a:t>?</a:t>
            </a:r>
          </a:p>
          <a:p>
            <a:pPr marL="396875" lvl="1">
              <a:buBlip>
                <a:blip r:embed="rId3"/>
              </a:buBlip>
            </a:pPr>
            <a:r>
              <a:rPr lang="en-US" dirty="0" smtClean="0">
                <a:solidFill>
                  <a:schemeClr val="accent1"/>
                </a:solidFill>
              </a:rPr>
              <a:t>Transferability:</a:t>
            </a:r>
            <a:r>
              <a:rPr lang="en-US" dirty="0" smtClean="0"/>
              <a:t> similar to generalizability (less important)</a:t>
            </a:r>
          </a:p>
          <a:p>
            <a:pPr marL="396875" lvl="1">
              <a:buBlip>
                <a:blip r:embed="rId3"/>
              </a:buBlip>
            </a:pPr>
            <a:r>
              <a:rPr lang="en-US" dirty="0" smtClean="0">
                <a:solidFill>
                  <a:schemeClr val="accent1"/>
                </a:solidFill>
              </a:rPr>
              <a:t>Dependability:</a:t>
            </a:r>
            <a:r>
              <a:rPr lang="en-US" dirty="0" smtClean="0"/>
              <a:t> Consistency between the data and the findings (similar to reliability in quantitative research)</a:t>
            </a:r>
          </a:p>
          <a:p>
            <a:pPr marL="396875" lvl="1">
              <a:buBlip>
                <a:blip r:embed="rId3"/>
              </a:buBlip>
            </a:pPr>
            <a:r>
              <a:rPr lang="en-US" dirty="0" smtClean="0">
                <a:solidFill>
                  <a:schemeClr val="accent1"/>
                </a:solidFill>
              </a:rPr>
              <a:t>Confirmability: </a:t>
            </a:r>
            <a:r>
              <a:rPr lang="en-US" dirty="0" smtClean="0"/>
              <a:t>e.g. return to the ground while using grounded theory</a:t>
            </a:r>
            <a:endParaRPr lang="en-US" dirty="0"/>
          </a:p>
          <a:p>
            <a:endParaRPr lang="en-US" dirty="0" smtClean="0"/>
          </a:p>
          <a:p>
            <a:endParaRPr lang="en-US" dirty="0" smtClean="0"/>
          </a:p>
        </p:txBody>
      </p:sp>
    </p:spTree>
    <p:extLst>
      <p:ext uri="{BB962C8B-B14F-4D97-AF65-F5344CB8AC3E}">
        <p14:creationId xmlns:p14="http://schemas.microsoft.com/office/powerpoint/2010/main" val="3147505320"/>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analysis</a:t>
            </a:r>
            <a:endParaRPr lang="en-US" dirty="0"/>
          </a:p>
        </p:txBody>
      </p:sp>
      <p:sp>
        <p:nvSpPr>
          <p:cNvPr id="3" name="Text Placeholder 2"/>
          <p:cNvSpPr>
            <a:spLocks noGrp="1"/>
          </p:cNvSpPr>
          <p:nvPr>
            <p:ph type="body" sz="quarter" idx="10"/>
          </p:nvPr>
        </p:nvSpPr>
        <p:spPr>
          <a:xfrm>
            <a:off x="381000" y="1411552"/>
            <a:ext cx="8382000" cy="1428083"/>
          </a:xfrm>
        </p:spPr>
        <p:txBody>
          <a:bodyPr/>
          <a:lstStyle/>
          <a:p>
            <a:r>
              <a:rPr lang="en-US" dirty="0" smtClean="0"/>
              <a:t>Select data to write the story (narrative research)</a:t>
            </a:r>
          </a:p>
          <a:p>
            <a:r>
              <a:rPr lang="en-US" dirty="0" smtClean="0"/>
              <a:t>Coding (grounded theory)</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3356202"/>
            <a:ext cx="7924800" cy="2946108"/>
          </a:xfrm>
          <a:prstGeom prst="rect">
            <a:avLst/>
          </a:prstGeom>
          <a:ln>
            <a:solidFill>
              <a:schemeClr val="tx1"/>
            </a:solidFill>
          </a:ln>
        </p:spPr>
      </p:pic>
    </p:spTree>
    <p:extLst>
      <p:ext uri="{BB962C8B-B14F-4D97-AF65-F5344CB8AC3E}">
        <p14:creationId xmlns:p14="http://schemas.microsoft.com/office/powerpoint/2010/main" val="112961785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Text Placeholder 2"/>
          <p:cNvSpPr>
            <a:spLocks noGrp="1"/>
          </p:cNvSpPr>
          <p:nvPr>
            <p:ph type="body" sz="quarter" idx="10"/>
          </p:nvPr>
        </p:nvSpPr>
        <p:spPr>
          <a:xfrm>
            <a:off x="381000" y="1411552"/>
            <a:ext cx="8382000" cy="443198"/>
          </a:xfrm>
        </p:spPr>
        <p:txBody>
          <a:bodyPr/>
          <a:lstStyle/>
          <a:p>
            <a:r>
              <a:rPr lang="en-US" dirty="0" smtClean="0"/>
              <a:t>Example of coding results</a:t>
            </a:r>
            <a:endParaRPr lang="en-US" dirty="0"/>
          </a:p>
        </p:txBody>
      </p:sp>
      <p:pic>
        <p:nvPicPr>
          <p:cNvPr id="4" name="Picture 3"/>
          <p:cNvPicPr>
            <a:picLocks noChangeAspect="1"/>
          </p:cNvPicPr>
          <p:nvPr/>
        </p:nvPicPr>
        <p:blipFill>
          <a:blip r:embed="rId2"/>
          <a:stretch>
            <a:fillRect/>
          </a:stretch>
        </p:blipFill>
        <p:spPr>
          <a:xfrm>
            <a:off x="762000" y="2133600"/>
            <a:ext cx="7603373" cy="4267200"/>
          </a:xfrm>
          <a:prstGeom prst="rect">
            <a:avLst/>
          </a:prstGeom>
          <a:ln>
            <a:solidFill>
              <a:schemeClr val="bg1"/>
            </a:solidFill>
          </a:ln>
        </p:spPr>
      </p:pic>
    </p:spTree>
    <p:extLst>
      <p:ext uri="{BB962C8B-B14F-4D97-AF65-F5344CB8AC3E}">
        <p14:creationId xmlns:p14="http://schemas.microsoft.com/office/powerpoint/2010/main" val="339582220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Text Placeholder 2"/>
          <p:cNvSpPr>
            <a:spLocks noGrp="1"/>
          </p:cNvSpPr>
          <p:nvPr>
            <p:ph type="body" sz="quarter" idx="10"/>
          </p:nvPr>
        </p:nvSpPr>
        <p:spPr>
          <a:xfrm>
            <a:off x="533400" y="1066800"/>
            <a:ext cx="8382000" cy="4628960"/>
          </a:xfrm>
        </p:spPr>
        <p:txBody>
          <a:bodyPr/>
          <a:lstStyle/>
          <a:p>
            <a:r>
              <a:rPr lang="en-US" dirty="0" smtClean="0"/>
              <a:t>Cite direct quotations to illustrate the concept e.g.</a:t>
            </a:r>
          </a:p>
          <a:p>
            <a:r>
              <a:rPr lang="en-US" dirty="0"/>
              <a:t>“Christians are too full of hate. They fight against so many </a:t>
            </a:r>
            <a:r>
              <a:rPr lang="en-US" dirty="0" smtClean="0"/>
              <a:t>things, abortions</a:t>
            </a:r>
            <a:r>
              <a:rPr lang="en-US" dirty="0"/>
              <a:t>, gay marriage. They say those are sins </a:t>
            </a:r>
            <a:r>
              <a:rPr lang="en-US" dirty="0" err="1"/>
              <a:t>becaue</a:t>
            </a:r>
            <a:r>
              <a:rPr lang="en-US" dirty="0"/>
              <a:t> they are in </a:t>
            </a:r>
            <a:r>
              <a:rPr lang="en-US" dirty="0" smtClean="0"/>
              <a:t>the Bible </a:t>
            </a:r>
            <a:r>
              <a:rPr lang="en-US" dirty="0"/>
              <a:t>and yet they ignore other things in the Bible, like stoning a woman </a:t>
            </a:r>
            <a:r>
              <a:rPr lang="en-US" dirty="0" smtClean="0"/>
              <a:t>if she </a:t>
            </a:r>
            <a:r>
              <a:rPr lang="en-US" dirty="0"/>
              <a:t>marries without being a virgin or not wearing mixed cloth</a:t>
            </a:r>
            <a:r>
              <a:rPr lang="en-US" dirty="0" smtClean="0"/>
              <a:t>.”</a:t>
            </a:r>
          </a:p>
          <a:p>
            <a:r>
              <a:rPr lang="en-US" dirty="0" smtClean="0"/>
              <a:t>If there is any typo (“</a:t>
            </a:r>
            <a:r>
              <a:rPr lang="en-US" dirty="0" err="1" smtClean="0"/>
              <a:t>becaue</a:t>
            </a:r>
            <a:r>
              <a:rPr lang="en-US" dirty="0" smtClean="0"/>
              <a:t>”), leave it as is”</a:t>
            </a:r>
            <a:endParaRPr lang="en-US" dirty="0"/>
          </a:p>
        </p:txBody>
      </p:sp>
    </p:spTree>
    <p:extLst>
      <p:ext uri="{BB962C8B-B14F-4D97-AF65-F5344CB8AC3E}">
        <p14:creationId xmlns:p14="http://schemas.microsoft.com/office/powerpoint/2010/main" val="79383305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Text Placeholder 2"/>
          <p:cNvSpPr>
            <a:spLocks noGrp="1"/>
          </p:cNvSpPr>
          <p:nvPr>
            <p:ph type="body" sz="quarter" idx="10"/>
          </p:nvPr>
        </p:nvSpPr>
        <p:spPr>
          <a:xfrm>
            <a:off x="355600" y="1905000"/>
            <a:ext cx="8382000" cy="1969770"/>
          </a:xfrm>
        </p:spPr>
        <p:txBody>
          <a:bodyPr/>
          <a:lstStyle/>
          <a:p>
            <a:r>
              <a:rPr lang="en-US" dirty="0" smtClean="0"/>
              <a:t>Should not include </a:t>
            </a:r>
            <a:r>
              <a:rPr lang="en-US" smtClean="0"/>
              <a:t>new information.</a:t>
            </a:r>
          </a:p>
          <a:p>
            <a:r>
              <a:rPr lang="en-US" dirty="0" smtClean="0"/>
              <a:t>Concisely summarize the finding and the thesis statement.</a:t>
            </a:r>
          </a:p>
          <a:p>
            <a:r>
              <a:rPr lang="en-US" dirty="0" smtClean="0"/>
              <a:t>Suggest a course of action or further research.</a:t>
            </a:r>
          </a:p>
        </p:txBody>
      </p:sp>
    </p:spTree>
    <p:extLst>
      <p:ext uri="{BB962C8B-B14F-4D97-AF65-F5344CB8AC3E}">
        <p14:creationId xmlns:p14="http://schemas.microsoft.com/office/powerpoint/2010/main" val="285615467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(Example)</a:t>
            </a:r>
            <a:endParaRPr lang="en-US" dirty="0"/>
          </a:p>
        </p:txBody>
      </p:sp>
      <p:sp>
        <p:nvSpPr>
          <p:cNvPr id="3" name="Text Placeholder 2"/>
          <p:cNvSpPr>
            <a:spLocks noGrp="1"/>
          </p:cNvSpPr>
          <p:nvPr>
            <p:ph type="body" sz="quarter" idx="10"/>
          </p:nvPr>
        </p:nvSpPr>
        <p:spPr>
          <a:xfrm>
            <a:off x="381000" y="1143000"/>
            <a:ext cx="8382000" cy="4653582"/>
          </a:xfrm>
        </p:spPr>
        <p:txBody>
          <a:bodyPr/>
          <a:lstStyle/>
          <a:p>
            <a:pPr marL="0" indent="0">
              <a:buNone/>
            </a:pPr>
            <a:r>
              <a:rPr lang="en-US" sz="2800" dirty="0"/>
              <a:t>Using qualitative research methods, the research team was able to gather a broader and deeper understanding of this phenomenon as a panel coded the responses of participants regarding their </a:t>
            </a:r>
            <a:r>
              <a:rPr lang="en-US" sz="2800" dirty="0" err="1"/>
              <a:t>deconversion</a:t>
            </a:r>
            <a:r>
              <a:rPr lang="en-US" sz="2800" dirty="0"/>
              <a:t> from the church. Common themes of discontent were found from coding, including, judgement, the prosperity gospel, narrow-mindedness and misinterpretation. This is consistent with other research that young members of the church are interested in trust and salinification (Waters, 2012). While steps in order to change the environment of the church are complex and difficult, the end goal should be one of love and acceptance.</a:t>
            </a:r>
          </a:p>
        </p:txBody>
      </p:sp>
    </p:spTree>
    <p:extLst>
      <p:ext uri="{BB962C8B-B14F-4D97-AF65-F5344CB8AC3E}">
        <p14:creationId xmlns:p14="http://schemas.microsoft.com/office/powerpoint/2010/main" val="141373686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82000" cy="664797"/>
          </a:xfrm>
        </p:spPr>
        <p:txBody>
          <a:bodyPr/>
          <a:lstStyle/>
          <a:p>
            <a:r>
              <a:rPr lang="en-US" dirty="0" smtClean="0"/>
              <a:t>References</a:t>
            </a:r>
            <a:endParaRPr lang="en-US" dirty="0"/>
          </a:p>
        </p:txBody>
      </p:sp>
      <p:sp>
        <p:nvSpPr>
          <p:cNvPr id="3" name="Text Placeholder 2"/>
          <p:cNvSpPr>
            <a:spLocks noGrp="1"/>
          </p:cNvSpPr>
          <p:nvPr>
            <p:ph type="body" sz="quarter" idx="10"/>
          </p:nvPr>
        </p:nvSpPr>
        <p:spPr>
          <a:xfrm>
            <a:off x="381000" y="1600200"/>
            <a:ext cx="8382000" cy="2412968"/>
          </a:xfrm>
        </p:spPr>
        <p:txBody>
          <a:bodyPr/>
          <a:lstStyle/>
          <a:p>
            <a:r>
              <a:rPr lang="en-US" dirty="0" smtClean="0"/>
              <a:t>Follow the APA style.</a:t>
            </a:r>
          </a:p>
          <a:p>
            <a:r>
              <a:rPr lang="en-US" dirty="0" smtClean="0"/>
              <a:t>Re: the checklist attached to the end of the syllabus. </a:t>
            </a:r>
          </a:p>
          <a:p>
            <a:r>
              <a:rPr lang="en-US" dirty="0" smtClean="0"/>
              <a:t>Writing center: </a:t>
            </a:r>
            <a:r>
              <a:rPr lang="en-US" dirty="0" smtClean="0">
                <a:hlinkClick r:id="rId2"/>
              </a:rPr>
              <a:t>http://apu.edu/writingcenter</a:t>
            </a:r>
            <a:r>
              <a:rPr lang="en-US" smtClean="0">
                <a:hlinkClick r:id="rId2"/>
              </a:rPr>
              <a:t>/resources</a:t>
            </a:r>
            <a:r>
              <a:rPr lang="en-US" smtClean="0"/>
              <a:t> </a:t>
            </a:r>
            <a:endParaRPr lang="en-US" dirty="0"/>
          </a:p>
        </p:txBody>
      </p:sp>
    </p:spTree>
    <p:extLst>
      <p:ext uri="{BB962C8B-B14F-4D97-AF65-F5344CB8AC3E}">
        <p14:creationId xmlns:p14="http://schemas.microsoft.com/office/powerpoint/2010/main" val="3770877546"/>
      </p:ext>
    </p:extLst>
  </p:cSld>
  <p:clrMapOvr>
    <a:masterClrMapping/>
  </p:clrMapOvr>
  <p:transition>
    <p:fade/>
  </p:transition>
</p:sld>
</file>

<file path=ppt/theme/theme1.xml><?xml version="1.0" encoding="utf-8"?>
<a:theme xmlns:a="http://schemas.openxmlformats.org/drawingml/2006/main" name="7-00134_MS_Qwest_template_Segoe">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8D45093-9C65-46FB-9332-B88902DC52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(Blue with white cloud border design)</Template>
  <TotalTime>125</TotalTime>
  <Words>2238</Words>
  <Application>Microsoft Office PowerPoint</Application>
  <PresentationFormat>On-screen Show (4:3)</PresentationFormat>
  <Paragraphs>168</Paragraphs>
  <Slides>22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Calibri</vt:lpstr>
      <vt:lpstr>Courier New</vt:lpstr>
      <vt:lpstr>Wingdings</vt:lpstr>
      <vt:lpstr>7-00134_MS_Qwest_template_Segoe</vt:lpstr>
      <vt:lpstr>White with Courier font for code slides</vt:lpstr>
      <vt:lpstr>Qualitative Research Guide</vt:lpstr>
      <vt:lpstr>Components</vt:lpstr>
      <vt:lpstr>Problem and Purpose</vt:lpstr>
      <vt:lpstr>Research question</vt:lpstr>
      <vt:lpstr>No hypothesis or guiding theory</vt:lpstr>
      <vt:lpstr>Literature review</vt:lpstr>
      <vt:lpstr>Literature review</vt:lpstr>
      <vt:lpstr>Research design</vt:lpstr>
      <vt:lpstr>Sampling</vt:lpstr>
      <vt:lpstr>Sampling</vt:lpstr>
      <vt:lpstr>Sample size</vt:lpstr>
      <vt:lpstr>Data collection</vt:lpstr>
      <vt:lpstr>Data collection</vt:lpstr>
      <vt:lpstr>PowerPoint Presentation</vt:lpstr>
      <vt:lpstr>Design: Criteria </vt:lpstr>
      <vt:lpstr>Criteria </vt:lpstr>
      <vt:lpstr>Data analysis</vt:lpstr>
      <vt:lpstr>Results</vt:lpstr>
      <vt:lpstr>Results</vt:lpstr>
      <vt:lpstr>Conclusion</vt:lpstr>
      <vt:lpstr>Conclusion (Example)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Chong Ho Yu</dc:creator>
  <cp:keywords/>
  <cp:lastModifiedBy>Chong Ho Yu</cp:lastModifiedBy>
  <cp:revision>47</cp:revision>
  <dcterms:created xsi:type="dcterms:W3CDTF">2015-03-26T17:38:56Z</dcterms:created>
  <dcterms:modified xsi:type="dcterms:W3CDTF">2019-05-06T21:55:48Z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TC102867179990</vt:lpwstr>
  </property>
</Properties>
</file>