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3"/>
  </p:notesMasterIdLst>
  <p:sldIdLst>
    <p:sldId id="257" r:id="rId4"/>
    <p:sldId id="259" r:id="rId5"/>
    <p:sldId id="260" r:id="rId6"/>
    <p:sldId id="270" r:id="rId7"/>
    <p:sldId id="276" r:id="rId8"/>
    <p:sldId id="261" r:id="rId9"/>
    <p:sldId id="262" r:id="rId10"/>
    <p:sldId id="264" r:id="rId11"/>
    <p:sldId id="263" r:id="rId12"/>
    <p:sldId id="265" r:id="rId13"/>
    <p:sldId id="266" r:id="rId14"/>
    <p:sldId id="268" r:id="rId15"/>
    <p:sldId id="271" r:id="rId16"/>
    <p:sldId id="267" r:id="rId17"/>
    <p:sldId id="269"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43" autoAdjust="0"/>
    <p:restoredTop sz="94660"/>
  </p:normalViewPr>
  <p:slideViewPr>
    <p:cSldViewPr>
      <p:cViewPr varScale="1">
        <p:scale>
          <a:sx n="84" d="100"/>
          <a:sy n="84" d="100"/>
        </p:scale>
        <p:origin x="133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E4DDBE-3F67-45C5-902C-EC583528543D}" type="datetimeFigureOut">
              <a:rPr lang="en-US" smtClean="0"/>
              <a:t>10/21/19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9789F4-029E-4103-B002-2FFDD480A588}" type="slidenum">
              <a:rPr lang="en-US" smtClean="0"/>
              <a:t>‹#›</a:t>
            </a:fld>
            <a:endParaRPr lang="en-US"/>
          </a:p>
        </p:txBody>
      </p:sp>
    </p:spTree>
    <p:extLst>
      <p:ext uri="{BB962C8B-B14F-4D97-AF65-F5344CB8AC3E}">
        <p14:creationId xmlns:p14="http://schemas.microsoft.com/office/powerpoint/2010/main" val="15528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10/21/19 5:50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969406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10/21/19 5:50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3724911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gif"/><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apu.edu/writingcenter/resource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Quantitative research design Guide</a:t>
            </a:r>
          </a:p>
        </p:txBody>
      </p:sp>
      <p:sp>
        <p:nvSpPr>
          <p:cNvPr id="3" name="Subtitle 2"/>
          <p:cNvSpPr>
            <a:spLocks noGrp="1"/>
          </p:cNvSpPr>
          <p:nvPr>
            <p:ph type="subTitle" idx="1"/>
          </p:nvPr>
        </p:nvSpPr>
        <p:spPr>
          <a:xfrm>
            <a:off x="730249" y="4344988"/>
            <a:ext cx="7681913" cy="1446212"/>
          </a:xfrm>
        </p:spPr>
        <p:txBody>
          <a:bodyPr>
            <a:normAutofit/>
          </a:bodyPr>
          <a:lstStyle/>
          <a:p>
            <a:r>
              <a:rPr lang="en-US" dirty="0"/>
              <a:t>Chong Ho Yu</a:t>
            </a:r>
          </a:p>
          <a:p>
            <a:r>
              <a:rPr lang="en-US" dirty="0"/>
              <a:t>Department of Psychology, APU</a:t>
            </a:r>
          </a:p>
          <a:p>
            <a:r>
              <a:rPr lang="en-US" dirty="0"/>
              <a:t>362: Research Method</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r>
              <a:rPr lang="en-US" dirty="0"/>
              <a:t>Components</a:t>
            </a:r>
            <a:endParaRPr lang="en-US" dirty="0">
              <a:solidFill>
                <a:schemeClr val="tx2"/>
              </a:solidFill>
            </a:endParaRPr>
          </a:p>
        </p:txBody>
      </p:sp>
      <p:sp>
        <p:nvSpPr>
          <p:cNvPr id="3" name="Text Placeholder 2"/>
          <p:cNvSpPr>
            <a:spLocks noGrp="1"/>
          </p:cNvSpPr>
          <p:nvPr>
            <p:ph type="body" sz="quarter" idx="10"/>
          </p:nvPr>
        </p:nvSpPr>
        <p:spPr>
          <a:xfrm>
            <a:off x="381000" y="1447800"/>
            <a:ext cx="8382000" cy="5029200"/>
          </a:xfrm>
        </p:spPr>
        <p:txBody>
          <a:bodyPr>
            <a:normAutofit fontScale="77500" lnSpcReduction="20000"/>
          </a:bodyPr>
          <a:lstStyle/>
          <a:p>
            <a:pPr>
              <a:buFont typeface="Arial" panose="020B0604020202020204" pitchFamily="34" charset="0"/>
              <a:buChar char="•"/>
            </a:pPr>
            <a:r>
              <a:rPr lang="en-US" dirty="0"/>
              <a:t>Introduction</a:t>
            </a:r>
          </a:p>
          <a:p>
            <a:pPr lvl="1">
              <a:buFont typeface="Arial" panose="020B0604020202020204" pitchFamily="34" charset="0"/>
              <a:buChar char="•"/>
            </a:pPr>
            <a:r>
              <a:rPr lang="en-US" dirty="0"/>
              <a:t>Research Problem</a:t>
            </a:r>
          </a:p>
          <a:p>
            <a:pPr lvl="1">
              <a:buFont typeface="Arial" panose="020B0604020202020204" pitchFamily="34" charset="0"/>
              <a:buChar char="•"/>
            </a:pPr>
            <a:r>
              <a:rPr lang="en-US" dirty="0"/>
              <a:t>Research purpose</a:t>
            </a:r>
          </a:p>
          <a:p>
            <a:pPr lvl="1">
              <a:buFont typeface="Arial" panose="020B0604020202020204" pitchFamily="34" charset="0"/>
              <a:buChar char="•"/>
            </a:pPr>
            <a:r>
              <a:rPr lang="en-US" dirty="0"/>
              <a:t>Research question</a:t>
            </a:r>
          </a:p>
          <a:p>
            <a:pPr lvl="1">
              <a:buFont typeface="Arial" panose="020B0604020202020204" pitchFamily="34" charset="0"/>
              <a:buChar char="•"/>
            </a:pPr>
            <a:r>
              <a:rPr lang="en-US" dirty="0"/>
              <a:t>Hypothesis (if there is any)</a:t>
            </a:r>
          </a:p>
          <a:p>
            <a:pPr lvl="1">
              <a:buFont typeface="Arial" panose="020B0604020202020204" pitchFamily="34" charset="0"/>
              <a:buChar char="•"/>
            </a:pPr>
            <a:r>
              <a:rPr lang="en-US" dirty="0"/>
              <a:t>Guiding theory</a:t>
            </a:r>
          </a:p>
          <a:p>
            <a:pPr>
              <a:buFont typeface="Arial" panose="020B0604020202020204" pitchFamily="34" charset="0"/>
              <a:buChar char="•"/>
            </a:pPr>
            <a:r>
              <a:rPr lang="en-US" dirty="0"/>
              <a:t>Literature review (Background information)</a:t>
            </a:r>
          </a:p>
          <a:p>
            <a:pPr>
              <a:buFont typeface="Arial" panose="020B0604020202020204" pitchFamily="34" charset="0"/>
              <a:buChar char="•"/>
            </a:pPr>
            <a:r>
              <a:rPr lang="en-US" dirty="0"/>
              <a:t>Method</a:t>
            </a:r>
          </a:p>
          <a:p>
            <a:pPr lvl="1">
              <a:buFont typeface="Arial" panose="020B0604020202020204" pitchFamily="34" charset="0"/>
              <a:buChar char="•"/>
            </a:pPr>
            <a:r>
              <a:rPr lang="en-US" dirty="0"/>
              <a:t>Research design</a:t>
            </a:r>
          </a:p>
          <a:p>
            <a:pPr lvl="1">
              <a:buFont typeface="Arial" panose="020B0604020202020204" pitchFamily="34" charset="0"/>
              <a:buChar char="•"/>
            </a:pPr>
            <a:r>
              <a:rPr lang="en-US" dirty="0"/>
              <a:t>Population and sample</a:t>
            </a:r>
          </a:p>
          <a:p>
            <a:pPr lvl="1">
              <a:buFont typeface="Arial" panose="020B0604020202020204" pitchFamily="34" charset="0"/>
              <a:buChar char="•"/>
            </a:pPr>
            <a:r>
              <a:rPr lang="en-US" dirty="0"/>
              <a:t>Instrument for data collection</a:t>
            </a:r>
          </a:p>
          <a:p>
            <a:pPr lvl="1">
              <a:buFont typeface="Arial" panose="020B0604020202020204" pitchFamily="34" charset="0"/>
              <a:buChar char="•"/>
            </a:pPr>
            <a:r>
              <a:rPr lang="en-US" dirty="0"/>
              <a:t>Data analysis</a:t>
            </a:r>
          </a:p>
          <a:p>
            <a:pPr>
              <a:buFont typeface="Arial" panose="020B0604020202020204" pitchFamily="34" charset="0"/>
              <a:buChar char="•"/>
            </a:pPr>
            <a:r>
              <a:rPr lang="en-US" dirty="0"/>
              <a:t>Results</a:t>
            </a:r>
          </a:p>
          <a:p>
            <a:pPr lvl="1">
              <a:buFont typeface="Arial" panose="020B0604020202020204" pitchFamily="34" charset="0"/>
              <a:buChar char="•"/>
            </a:pPr>
            <a:r>
              <a:rPr lang="en-US" dirty="0"/>
              <a:t>Findings</a:t>
            </a:r>
          </a:p>
          <a:p>
            <a:pPr>
              <a:buFont typeface="Arial" panose="020B0604020202020204" pitchFamily="34" charset="0"/>
              <a:buChar char="•"/>
            </a:pPr>
            <a:r>
              <a:rPr lang="en-US" dirty="0"/>
              <a:t>Conclusion</a:t>
            </a:r>
          </a:p>
          <a:p>
            <a:pPr>
              <a:buFont typeface="Arial" panose="020B0604020202020204" pitchFamily="34" charset="0"/>
              <a:buChar char="•"/>
            </a:pPr>
            <a:r>
              <a:rPr lang="en-US" dirty="0"/>
              <a:t>References</a:t>
            </a:r>
          </a:p>
          <a:p>
            <a:pPr lvl="1"/>
            <a:endParaRPr 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problem</a:t>
            </a:r>
          </a:p>
        </p:txBody>
      </p:sp>
      <p:sp>
        <p:nvSpPr>
          <p:cNvPr id="3" name="Text Placeholder 2"/>
          <p:cNvSpPr>
            <a:spLocks noGrp="1"/>
          </p:cNvSpPr>
          <p:nvPr>
            <p:ph type="body" sz="quarter" idx="10"/>
          </p:nvPr>
        </p:nvSpPr>
        <p:spPr>
          <a:xfrm>
            <a:off x="304800" y="1143000"/>
            <a:ext cx="5715000" cy="4616648"/>
          </a:xfrm>
        </p:spPr>
        <p:txBody>
          <a:bodyPr/>
          <a:lstStyle/>
          <a:p>
            <a:r>
              <a:rPr lang="en-US" dirty="0"/>
              <a:t>An issue that is </a:t>
            </a:r>
            <a:r>
              <a:rPr lang="en-US" dirty="0">
                <a:solidFill>
                  <a:srgbClr val="FFC000"/>
                </a:solidFill>
              </a:rPr>
              <a:t>significant enough</a:t>
            </a:r>
            <a:r>
              <a:rPr lang="en-US" dirty="0"/>
              <a:t> to require our attention.</a:t>
            </a:r>
          </a:p>
          <a:p>
            <a:r>
              <a:rPr lang="en-US" dirty="0"/>
              <a:t>Example: </a:t>
            </a:r>
          </a:p>
          <a:p>
            <a:pPr lvl="1"/>
            <a:r>
              <a:rPr lang="en-US" dirty="0"/>
              <a:t>International assessments, such as Program for International Student Assessment (PISA) and Trends for International Math and Science Study (TIMSS), indicate that American students are far behind our international peers in math &amp; science test performance. </a:t>
            </a:r>
          </a:p>
        </p:txBody>
      </p:sp>
      <p:pic>
        <p:nvPicPr>
          <p:cNvPr id="4" name="Picture 3"/>
          <p:cNvPicPr>
            <a:picLocks noChangeAspect="1"/>
          </p:cNvPicPr>
          <p:nvPr/>
        </p:nvPicPr>
        <p:blipFill>
          <a:blip r:embed="rId2"/>
          <a:stretch>
            <a:fillRect/>
          </a:stretch>
        </p:blipFill>
        <p:spPr>
          <a:xfrm>
            <a:off x="6172200" y="308497"/>
            <a:ext cx="2743200" cy="6285654"/>
          </a:xfrm>
          <a:prstGeom prst="rect">
            <a:avLst/>
          </a:prstGeom>
        </p:spPr>
      </p:pic>
    </p:spTree>
    <p:extLst>
      <p:ext uri="{BB962C8B-B14F-4D97-AF65-F5344CB8AC3E}">
        <p14:creationId xmlns:p14="http://schemas.microsoft.com/office/powerpoint/2010/main" val="320283299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problem</a:t>
            </a:r>
          </a:p>
        </p:txBody>
      </p:sp>
      <p:sp>
        <p:nvSpPr>
          <p:cNvPr id="3" name="Text Placeholder 2"/>
          <p:cNvSpPr>
            <a:spLocks noGrp="1"/>
          </p:cNvSpPr>
          <p:nvPr>
            <p:ph type="body" sz="quarter" idx="10"/>
          </p:nvPr>
        </p:nvSpPr>
        <p:spPr>
          <a:xfrm>
            <a:off x="381000" y="1109194"/>
            <a:ext cx="8382000" cy="886397"/>
          </a:xfrm>
        </p:spPr>
        <p:txBody>
          <a:bodyPr/>
          <a:lstStyle/>
          <a:p>
            <a:r>
              <a:rPr lang="en-US" dirty="0"/>
              <a:t>What you are interested in may not be an issue to others.</a:t>
            </a:r>
          </a:p>
        </p:txBody>
      </p:sp>
      <p:graphicFrame>
        <p:nvGraphicFramePr>
          <p:cNvPr id="7" name="Object 6"/>
          <p:cNvGraphicFramePr>
            <a:graphicFrameLocks noChangeAspect="1"/>
          </p:cNvGraphicFramePr>
          <p:nvPr>
            <p:extLst>
              <p:ext uri="{D42A27DB-BD31-4B8C-83A1-F6EECF244321}">
                <p14:modId xmlns:p14="http://schemas.microsoft.com/office/powerpoint/2010/main" val="3587350726"/>
              </p:ext>
            </p:extLst>
          </p:nvPr>
        </p:nvGraphicFramePr>
        <p:xfrm>
          <a:off x="685800" y="2207654"/>
          <a:ext cx="7785458" cy="4191000"/>
        </p:xfrm>
        <a:graphic>
          <a:graphicData uri="http://schemas.openxmlformats.org/presentationml/2006/ole">
            <mc:AlternateContent xmlns:mc="http://schemas.openxmlformats.org/markup-compatibility/2006">
              <mc:Choice xmlns:v="urn:schemas-microsoft-com:vml" Requires="v">
                <p:oleObj spid="_x0000_s1063" name="Image" r:id="rId3" imgW="7314120" imgH="3936240" progId="Photoshop.Image.13">
                  <p:embed/>
                </p:oleObj>
              </mc:Choice>
              <mc:Fallback>
                <p:oleObj name="Image" r:id="rId3" imgW="7314120" imgH="3936240" progId="Photoshop.Image.13">
                  <p:embed/>
                  <p:pic>
                    <p:nvPicPr>
                      <p:cNvPr id="0" name=""/>
                      <p:cNvPicPr/>
                      <p:nvPr/>
                    </p:nvPicPr>
                    <p:blipFill>
                      <a:blip r:embed="rId4"/>
                      <a:stretch>
                        <a:fillRect/>
                      </a:stretch>
                    </p:blipFill>
                    <p:spPr>
                      <a:xfrm>
                        <a:off x="685800" y="2207654"/>
                        <a:ext cx="7785458" cy="4191000"/>
                      </a:xfrm>
                      <a:prstGeom prst="rect">
                        <a:avLst/>
                      </a:prstGeom>
                    </p:spPr>
                  </p:pic>
                </p:oleObj>
              </mc:Fallback>
            </mc:AlternateContent>
          </a:graphicData>
        </a:graphic>
      </p:graphicFrame>
    </p:spTree>
    <p:extLst>
      <p:ext uri="{BB962C8B-B14F-4D97-AF65-F5344CB8AC3E}">
        <p14:creationId xmlns:p14="http://schemas.microsoft.com/office/powerpoint/2010/main" val="198536987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problem</a:t>
            </a:r>
          </a:p>
        </p:txBody>
      </p:sp>
      <p:sp>
        <p:nvSpPr>
          <p:cNvPr id="3" name="Text Placeholder 2"/>
          <p:cNvSpPr>
            <a:spLocks noGrp="1"/>
          </p:cNvSpPr>
          <p:nvPr>
            <p:ph type="body" sz="quarter" idx="10"/>
          </p:nvPr>
        </p:nvSpPr>
        <p:spPr>
          <a:xfrm>
            <a:off x="381000" y="1109194"/>
            <a:ext cx="8382000" cy="886397"/>
          </a:xfrm>
        </p:spPr>
        <p:txBody>
          <a:bodyPr/>
          <a:lstStyle/>
          <a:p>
            <a:r>
              <a:rPr lang="en-US" dirty="0"/>
              <a:t>What you are interested in may not be an issue to others.</a:t>
            </a:r>
          </a:p>
        </p:txBody>
      </p:sp>
      <p:pic>
        <p:nvPicPr>
          <p:cNvPr id="4" name="Picture 3"/>
          <p:cNvPicPr>
            <a:picLocks noChangeAspect="1"/>
          </p:cNvPicPr>
          <p:nvPr/>
        </p:nvPicPr>
        <p:blipFill>
          <a:blip r:embed="rId2"/>
          <a:stretch>
            <a:fillRect/>
          </a:stretch>
        </p:blipFill>
        <p:spPr>
          <a:xfrm>
            <a:off x="685800" y="2057400"/>
            <a:ext cx="7923809" cy="4609524"/>
          </a:xfrm>
          <a:prstGeom prst="rect">
            <a:avLst/>
          </a:prstGeom>
        </p:spPr>
      </p:pic>
    </p:spTree>
    <p:extLst>
      <p:ext uri="{BB962C8B-B14F-4D97-AF65-F5344CB8AC3E}">
        <p14:creationId xmlns:p14="http://schemas.microsoft.com/office/powerpoint/2010/main" val="10350329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purpose</a:t>
            </a:r>
          </a:p>
        </p:txBody>
      </p:sp>
      <p:sp>
        <p:nvSpPr>
          <p:cNvPr id="3" name="Text Placeholder 2"/>
          <p:cNvSpPr>
            <a:spLocks noGrp="1"/>
          </p:cNvSpPr>
          <p:nvPr>
            <p:ph type="body" sz="quarter" idx="10"/>
          </p:nvPr>
        </p:nvSpPr>
        <p:spPr>
          <a:xfrm>
            <a:off x="2895600" y="1371600"/>
            <a:ext cx="6019800" cy="4838248"/>
          </a:xfrm>
        </p:spPr>
        <p:txBody>
          <a:bodyPr/>
          <a:lstStyle/>
          <a:p>
            <a:r>
              <a:rPr lang="en-US" dirty="0"/>
              <a:t>What do you want to accomplish? What is the </a:t>
            </a:r>
            <a:r>
              <a:rPr lang="en-US" dirty="0">
                <a:solidFill>
                  <a:srgbClr val="FFC000"/>
                </a:solidFill>
              </a:rPr>
              <a:t>rationale</a:t>
            </a:r>
            <a:r>
              <a:rPr lang="en-US" dirty="0"/>
              <a:t> of doing so?</a:t>
            </a:r>
          </a:p>
          <a:p>
            <a:r>
              <a:rPr lang="en-US" dirty="0"/>
              <a:t>This is not a reason: “There is a gap in the literature. No one has done it before.” Perhaps no one has done it before because it is not important.</a:t>
            </a:r>
          </a:p>
          <a:p>
            <a:pPr lvl="1"/>
            <a:r>
              <a:rPr lang="en-US" dirty="0"/>
              <a:t>Example: Identify an effective treatment program to improve student learning in math and science.</a:t>
            </a:r>
          </a:p>
        </p:txBody>
      </p:sp>
      <p:pic>
        <p:nvPicPr>
          <p:cNvPr id="4100" name="Picture 4" descr="http://memecrunch.com/meme/5HMNE/no-one-has-ever-done-that-before-fire/image.gif?w=400&amp;c=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0114" y="1371600"/>
            <a:ext cx="2401957"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7956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US" dirty="0"/>
              <a:t>Research question</a:t>
            </a:r>
          </a:p>
        </p:txBody>
      </p:sp>
      <p:sp>
        <p:nvSpPr>
          <p:cNvPr id="3" name="Text Placeholder 2"/>
          <p:cNvSpPr>
            <a:spLocks noGrp="1"/>
          </p:cNvSpPr>
          <p:nvPr>
            <p:ph type="body" sz="quarter" idx="10"/>
          </p:nvPr>
        </p:nvSpPr>
        <p:spPr>
          <a:xfrm>
            <a:off x="433136" y="1414897"/>
            <a:ext cx="4977063" cy="3631763"/>
          </a:xfrm>
        </p:spPr>
        <p:txBody>
          <a:bodyPr/>
          <a:lstStyle/>
          <a:p>
            <a:r>
              <a:rPr lang="en-US" dirty="0"/>
              <a:t>A </a:t>
            </a:r>
            <a:r>
              <a:rPr lang="en-US" dirty="0">
                <a:solidFill>
                  <a:srgbClr val="FFC000"/>
                </a:solidFill>
              </a:rPr>
              <a:t>testable</a:t>
            </a:r>
            <a:r>
              <a:rPr lang="en-US" dirty="0"/>
              <a:t> question</a:t>
            </a:r>
          </a:p>
          <a:p>
            <a:pPr lvl="1"/>
            <a:r>
              <a:rPr lang="en-US" dirty="0"/>
              <a:t>Example: Can visualization of mathematical and scientific concepts improve comprehension of math and science, as measured by objective tests?</a:t>
            </a:r>
          </a:p>
        </p:txBody>
      </p:sp>
      <p:pic>
        <p:nvPicPr>
          <p:cNvPr id="1026" name="Picture 2" descr="http://www.creative-wisdom.com/computer/sas/regression_mes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414897"/>
            <a:ext cx="3295650" cy="304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p:cNvSpPr txBox="1">
            <a:spLocks/>
          </p:cNvSpPr>
          <p:nvPr/>
        </p:nvSpPr>
        <p:spPr>
          <a:xfrm>
            <a:off x="457200" y="4638627"/>
            <a:ext cx="7486650" cy="1304973"/>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 </a:t>
            </a:r>
            <a:r>
              <a:rPr lang="en-US" dirty="0">
                <a:solidFill>
                  <a:srgbClr val="FFC000"/>
                </a:solidFill>
              </a:rPr>
              <a:t>non-testable</a:t>
            </a:r>
            <a:r>
              <a:rPr lang="en-US" dirty="0"/>
              <a:t> question</a:t>
            </a:r>
          </a:p>
          <a:p>
            <a:pPr lvl="1"/>
            <a:r>
              <a:rPr lang="en-US" dirty="0"/>
              <a:t>Example: How can cosmic karma alter our fate?</a:t>
            </a:r>
          </a:p>
        </p:txBody>
      </p:sp>
    </p:spTree>
    <p:extLst>
      <p:ext uri="{BB962C8B-B14F-4D97-AF65-F5344CB8AC3E}">
        <p14:creationId xmlns:p14="http://schemas.microsoft.com/office/powerpoint/2010/main" val="303487592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Theoretical framework</a:t>
            </a:r>
          </a:p>
        </p:txBody>
      </p:sp>
      <p:sp>
        <p:nvSpPr>
          <p:cNvPr id="3" name="Text Placeholder 2"/>
          <p:cNvSpPr>
            <a:spLocks noGrp="1"/>
          </p:cNvSpPr>
          <p:nvPr>
            <p:ph type="body" sz="quarter" idx="10"/>
          </p:nvPr>
        </p:nvSpPr>
        <p:spPr>
          <a:xfrm>
            <a:off x="381000" y="1411552"/>
            <a:ext cx="8382000" cy="4936736"/>
          </a:xfrm>
        </p:spPr>
        <p:txBody>
          <a:bodyPr/>
          <a:lstStyle/>
          <a:p>
            <a:r>
              <a:rPr lang="en-US" dirty="0"/>
              <a:t>In program evaluation the question is about whether the treatment works or not. </a:t>
            </a:r>
          </a:p>
          <a:p>
            <a:r>
              <a:rPr lang="en-US" dirty="0"/>
              <a:t>In academic research the researcher needs to go one step further: How and why? What is the theory behind the observed effect?</a:t>
            </a:r>
          </a:p>
          <a:p>
            <a:pPr lvl="1"/>
            <a:r>
              <a:rPr lang="en-US" dirty="0"/>
              <a:t>Example: Cognitive psychology indicates that humans absorb information via multiple channels. Information encoded in text, number, and graph can reinforce comprehension and retention.</a:t>
            </a:r>
          </a:p>
          <a:p>
            <a:r>
              <a:rPr lang="en-US" dirty="0"/>
              <a:t>Guiding theory and lit review can be put together.</a:t>
            </a:r>
          </a:p>
        </p:txBody>
      </p:sp>
    </p:spTree>
    <p:extLst>
      <p:ext uri="{BB962C8B-B14F-4D97-AF65-F5344CB8AC3E}">
        <p14:creationId xmlns:p14="http://schemas.microsoft.com/office/powerpoint/2010/main" val="280448779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Hypothesis</a:t>
            </a:r>
          </a:p>
        </p:txBody>
      </p:sp>
      <p:sp>
        <p:nvSpPr>
          <p:cNvPr id="3" name="Text Placeholder 2"/>
          <p:cNvSpPr>
            <a:spLocks noGrp="1"/>
          </p:cNvSpPr>
          <p:nvPr>
            <p:ph type="body" sz="quarter" idx="10"/>
          </p:nvPr>
        </p:nvSpPr>
        <p:spPr>
          <a:xfrm>
            <a:off x="381000" y="1411552"/>
            <a:ext cx="8382000" cy="5244513"/>
          </a:xfrm>
        </p:spPr>
        <p:txBody>
          <a:bodyPr/>
          <a:lstStyle/>
          <a:p>
            <a:r>
              <a:rPr lang="en-US" dirty="0"/>
              <a:t>Testable null and alternative hypotheses (if needed)</a:t>
            </a:r>
          </a:p>
          <a:p>
            <a:r>
              <a:rPr lang="en-US" dirty="0"/>
              <a:t>Example:</a:t>
            </a:r>
          </a:p>
          <a:p>
            <a:pPr lvl="1"/>
            <a:r>
              <a:rPr lang="en-US" dirty="0">
                <a:solidFill>
                  <a:srgbClr val="FFC000"/>
                </a:solidFill>
              </a:rPr>
              <a:t>Null:</a:t>
            </a:r>
            <a:r>
              <a:rPr lang="en-US" dirty="0"/>
              <a:t> There is no significant difference between learners who use visualization tutorials and those who don't in understanding math and science, as measured by objective tests.</a:t>
            </a:r>
          </a:p>
          <a:p>
            <a:pPr lvl="1"/>
            <a:r>
              <a:rPr lang="en-US" dirty="0">
                <a:solidFill>
                  <a:srgbClr val="FFC000"/>
                </a:solidFill>
              </a:rPr>
              <a:t>Alternate:</a:t>
            </a:r>
            <a:r>
              <a:rPr lang="en-US" dirty="0"/>
              <a:t> There is a significant difference between learners who use visualization tutorials and those who don't in understanding math and science, as measured by objective tests.</a:t>
            </a:r>
          </a:p>
          <a:p>
            <a:pPr marL="0" indent="0">
              <a:buNone/>
            </a:pPr>
            <a:endParaRPr lang="en-US" dirty="0"/>
          </a:p>
        </p:txBody>
      </p:sp>
    </p:spTree>
    <p:extLst>
      <p:ext uri="{BB962C8B-B14F-4D97-AF65-F5344CB8AC3E}">
        <p14:creationId xmlns:p14="http://schemas.microsoft.com/office/powerpoint/2010/main" val="130179200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 review</a:t>
            </a:r>
          </a:p>
        </p:txBody>
      </p:sp>
      <p:sp>
        <p:nvSpPr>
          <p:cNvPr id="3" name="Text Placeholder 2"/>
          <p:cNvSpPr>
            <a:spLocks noGrp="1"/>
          </p:cNvSpPr>
          <p:nvPr>
            <p:ph type="body" sz="quarter" idx="10"/>
          </p:nvPr>
        </p:nvSpPr>
        <p:spPr>
          <a:xfrm>
            <a:off x="355600" y="990601"/>
            <a:ext cx="6502400" cy="5638800"/>
          </a:xfrm>
        </p:spPr>
        <p:txBody>
          <a:bodyPr/>
          <a:lstStyle/>
          <a:p>
            <a:r>
              <a:rPr lang="en-US" dirty="0"/>
              <a:t>Prior research related to this topic.</a:t>
            </a:r>
          </a:p>
          <a:p>
            <a:r>
              <a:rPr lang="en-US" dirty="0"/>
              <a:t>Background information that can help the readers understand the issue.</a:t>
            </a:r>
          </a:p>
          <a:p>
            <a:r>
              <a:rPr lang="en-US" dirty="0"/>
              <a:t>References should be reliable sources (e.g. scholarly books, professional journals…etc.).</a:t>
            </a:r>
          </a:p>
          <a:p>
            <a:r>
              <a:rPr lang="en-US" dirty="0"/>
              <a:t>Introductory textbooks/books, magazine articles, and websites that are not affiliated with authoritative organizations can only be cited with caution.</a:t>
            </a:r>
          </a:p>
        </p:txBody>
      </p:sp>
      <p:pic>
        <p:nvPicPr>
          <p:cNvPr id="2050" name="Picture 2" descr="http://ecx.images-amazon.com/images/I/51075Ou5IJL._SX25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066800"/>
            <a:ext cx="2079036"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6487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 Research design</a:t>
            </a:r>
          </a:p>
        </p:txBody>
      </p:sp>
      <p:sp>
        <p:nvSpPr>
          <p:cNvPr id="3" name="Text Placeholder 2"/>
          <p:cNvSpPr>
            <a:spLocks noGrp="1"/>
          </p:cNvSpPr>
          <p:nvPr>
            <p:ph type="body" sz="quarter" idx="10"/>
          </p:nvPr>
        </p:nvSpPr>
        <p:spPr>
          <a:xfrm>
            <a:off x="351971" y="1524000"/>
            <a:ext cx="8411029" cy="4702826"/>
          </a:xfrm>
        </p:spPr>
        <p:txBody>
          <a:bodyPr/>
          <a:lstStyle/>
          <a:p>
            <a:r>
              <a:rPr lang="en-US" dirty="0"/>
              <a:t>What are the dependent variable and independent variable?</a:t>
            </a:r>
          </a:p>
          <a:p>
            <a:pPr lvl="1"/>
            <a:r>
              <a:rPr lang="en-US" dirty="0"/>
              <a:t>Example: DV – Test score; IV –Type of tutorials</a:t>
            </a:r>
          </a:p>
          <a:p>
            <a:r>
              <a:rPr lang="en-US" dirty="0"/>
              <a:t>What is the research design and the rationale? </a:t>
            </a:r>
          </a:p>
          <a:p>
            <a:pPr lvl="1"/>
            <a:r>
              <a:rPr lang="en-US" dirty="0"/>
              <a:t>Example: This is a pre- and post-test between-subject design. Subjects will be randomly assigned into two groups. One group will use visualization tutorials to learn vector geometry  and the other will use conventional textbooks and lectures. A pretest will be used as a baseline (covariate) for adjusting the posttest performance.</a:t>
            </a:r>
          </a:p>
        </p:txBody>
      </p:sp>
    </p:spTree>
    <p:extLst>
      <p:ext uri="{BB962C8B-B14F-4D97-AF65-F5344CB8AC3E}">
        <p14:creationId xmlns:p14="http://schemas.microsoft.com/office/powerpoint/2010/main" val="155451557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design</a:t>
            </a:r>
          </a:p>
        </p:txBody>
      </p:sp>
      <p:sp>
        <p:nvSpPr>
          <p:cNvPr id="3" name="Text Placeholder 2"/>
          <p:cNvSpPr>
            <a:spLocks noGrp="1"/>
          </p:cNvSpPr>
          <p:nvPr>
            <p:ph type="body" sz="quarter" idx="10"/>
          </p:nvPr>
        </p:nvSpPr>
        <p:spPr>
          <a:xfrm>
            <a:off x="381000" y="1411552"/>
            <a:ext cx="8382000" cy="3397853"/>
          </a:xfrm>
        </p:spPr>
        <p:txBody>
          <a:bodyPr/>
          <a:lstStyle/>
          <a:p>
            <a:r>
              <a:rPr lang="en-US" dirty="0"/>
              <a:t>What are the potential threats against the internal and external validity of this design? How can these threats be minimized?</a:t>
            </a:r>
          </a:p>
          <a:p>
            <a:r>
              <a:rPr lang="en-US" dirty="0"/>
              <a:t>Internal: History, drop out, Rosenthal effect…etc.</a:t>
            </a:r>
          </a:p>
          <a:p>
            <a:r>
              <a:rPr lang="en-US" dirty="0"/>
              <a:t>External: Generalization to other settings</a:t>
            </a:r>
          </a:p>
          <a:p>
            <a:r>
              <a:rPr lang="en-US" dirty="0"/>
              <a:t>Check the course PowerPoint slides</a:t>
            </a:r>
          </a:p>
        </p:txBody>
      </p:sp>
    </p:spTree>
    <p:extLst>
      <p:ext uri="{BB962C8B-B14F-4D97-AF65-F5344CB8AC3E}">
        <p14:creationId xmlns:p14="http://schemas.microsoft.com/office/powerpoint/2010/main" val="132481311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and sample</a:t>
            </a:r>
          </a:p>
        </p:txBody>
      </p:sp>
      <p:sp>
        <p:nvSpPr>
          <p:cNvPr id="3" name="Text Placeholder 2"/>
          <p:cNvSpPr>
            <a:spLocks noGrp="1"/>
          </p:cNvSpPr>
          <p:nvPr>
            <p:ph type="body" sz="quarter" idx="10"/>
          </p:nvPr>
        </p:nvSpPr>
        <p:spPr>
          <a:xfrm>
            <a:off x="381000" y="1411552"/>
            <a:ext cx="8382000" cy="4610493"/>
          </a:xfrm>
        </p:spPr>
        <p:txBody>
          <a:bodyPr/>
          <a:lstStyle/>
          <a:p>
            <a:r>
              <a:rPr lang="en-US" dirty="0"/>
              <a:t>What is the target population to which your inference is made?</a:t>
            </a:r>
          </a:p>
          <a:p>
            <a:pPr lvl="1"/>
            <a:r>
              <a:rPr lang="en-US" dirty="0"/>
              <a:t>Example: All American Grade 10 students.</a:t>
            </a:r>
          </a:p>
          <a:p>
            <a:r>
              <a:rPr lang="en-US" dirty="0"/>
              <a:t>What is the accessible population from which you will draw samples?</a:t>
            </a:r>
          </a:p>
          <a:p>
            <a:pPr lvl="1"/>
            <a:r>
              <a:rPr lang="en-US" dirty="0"/>
              <a:t>Example: Grade 10 students in a local high school.</a:t>
            </a:r>
          </a:p>
          <a:p>
            <a:r>
              <a:rPr lang="en-US" dirty="0"/>
              <a:t>What is your sampling method?</a:t>
            </a:r>
          </a:p>
          <a:p>
            <a:pPr lvl="1"/>
            <a:r>
              <a:rPr lang="en-US" dirty="0"/>
              <a:t>Example: Convenience sampling. I will go to several classes in Azusa High School to recruit subjects who are willing to participate in this study.</a:t>
            </a:r>
          </a:p>
        </p:txBody>
      </p:sp>
    </p:spTree>
    <p:extLst>
      <p:ext uri="{BB962C8B-B14F-4D97-AF65-F5344CB8AC3E}">
        <p14:creationId xmlns:p14="http://schemas.microsoft.com/office/powerpoint/2010/main" val="149381281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566" y="609600"/>
            <a:ext cx="8305800" cy="664797"/>
          </a:xfrm>
        </p:spPr>
        <p:txBody>
          <a:bodyPr/>
          <a:lstStyle/>
          <a:p>
            <a:r>
              <a:rPr lang="en-US" dirty="0"/>
              <a:t>Sample size justification</a:t>
            </a:r>
          </a:p>
        </p:txBody>
      </p:sp>
      <p:sp>
        <p:nvSpPr>
          <p:cNvPr id="3" name="Text Placeholder 2"/>
          <p:cNvSpPr>
            <a:spLocks noGrp="1"/>
          </p:cNvSpPr>
          <p:nvPr>
            <p:ph type="body" sz="quarter" idx="10"/>
          </p:nvPr>
        </p:nvSpPr>
        <p:spPr>
          <a:xfrm>
            <a:off x="367048" y="2057400"/>
            <a:ext cx="8382000" cy="4007251"/>
          </a:xfrm>
        </p:spPr>
        <p:txBody>
          <a:bodyPr/>
          <a:lstStyle/>
          <a:p>
            <a:r>
              <a:rPr lang="en-US" dirty="0"/>
              <a:t>How will you choose the alpha level, effect size, power level, and sample size? (Optional: do this if you learned power analysis in applied stat)</a:t>
            </a:r>
          </a:p>
          <a:p>
            <a:pPr lvl="1"/>
            <a:r>
              <a:rPr lang="en-US" dirty="0"/>
              <a:t>Example: Given that the alpha level is .05, the effect size is .25, and the power level is .80, the desirable sample size should be 128. </a:t>
            </a:r>
          </a:p>
          <a:p>
            <a:r>
              <a:rPr lang="en-US" dirty="0"/>
              <a:t>If you use archival data, the sample size may be very big. You don’t need to justify the sample size.</a:t>
            </a:r>
          </a:p>
        </p:txBody>
      </p:sp>
    </p:spTree>
    <p:extLst>
      <p:ext uri="{BB962C8B-B14F-4D97-AF65-F5344CB8AC3E}">
        <p14:creationId xmlns:p14="http://schemas.microsoft.com/office/powerpoint/2010/main" val="32150330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977" y="609600"/>
            <a:ext cx="8382000" cy="664797"/>
          </a:xfrm>
        </p:spPr>
        <p:txBody>
          <a:bodyPr/>
          <a:lstStyle/>
          <a:p>
            <a:r>
              <a:rPr lang="en-US" dirty="0"/>
              <a:t>Instrument</a:t>
            </a:r>
          </a:p>
        </p:txBody>
      </p:sp>
      <p:sp>
        <p:nvSpPr>
          <p:cNvPr id="3" name="Text Placeholder 2"/>
          <p:cNvSpPr>
            <a:spLocks noGrp="1"/>
          </p:cNvSpPr>
          <p:nvPr>
            <p:ph type="body" sz="quarter" idx="10"/>
          </p:nvPr>
        </p:nvSpPr>
        <p:spPr>
          <a:xfrm>
            <a:off x="381000" y="1752600"/>
            <a:ext cx="8382000" cy="4185761"/>
          </a:xfrm>
        </p:spPr>
        <p:txBody>
          <a:bodyPr/>
          <a:lstStyle/>
          <a:p>
            <a:r>
              <a:rPr lang="en-US" dirty="0"/>
              <a:t>If you took Tests and assessments, you can discuss the psychometric properties of the test chosen for data collection.</a:t>
            </a:r>
          </a:p>
          <a:p>
            <a:r>
              <a:rPr lang="en-US" dirty="0"/>
              <a:t>Do not make up your own test or survey. Adopt a widely accepted test or survey that had been </a:t>
            </a:r>
            <a:r>
              <a:rPr lang="en-US" dirty="0">
                <a:solidFill>
                  <a:srgbClr val="FFC000"/>
                </a:solidFill>
              </a:rPr>
              <a:t>psychometrically validated</a:t>
            </a:r>
            <a:r>
              <a:rPr lang="en-US" dirty="0"/>
              <a:t>. </a:t>
            </a:r>
          </a:p>
          <a:p>
            <a:r>
              <a:rPr lang="en-US" dirty="0"/>
              <a:t>Discuss the psychometric properties of the survey or the test adopted, such as reliability and validity (optional).</a:t>
            </a:r>
          </a:p>
        </p:txBody>
      </p:sp>
    </p:spTree>
    <p:extLst>
      <p:ext uri="{BB962C8B-B14F-4D97-AF65-F5344CB8AC3E}">
        <p14:creationId xmlns:p14="http://schemas.microsoft.com/office/powerpoint/2010/main" val="141543400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99" y="457200"/>
            <a:ext cx="8382000" cy="664797"/>
          </a:xfrm>
        </p:spPr>
        <p:txBody>
          <a:bodyPr/>
          <a:lstStyle/>
          <a:p>
            <a:r>
              <a:rPr lang="en-US" dirty="0"/>
              <a:t>Data analysis</a:t>
            </a:r>
          </a:p>
        </p:txBody>
      </p:sp>
      <p:sp>
        <p:nvSpPr>
          <p:cNvPr id="3" name="Text Placeholder 2"/>
          <p:cNvSpPr>
            <a:spLocks noGrp="1"/>
          </p:cNvSpPr>
          <p:nvPr>
            <p:ph type="body" sz="quarter" idx="10"/>
          </p:nvPr>
        </p:nvSpPr>
        <p:spPr>
          <a:xfrm>
            <a:off x="381000" y="1676400"/>
            <a:ext cx="8382000" cy="3299365"/>
          </a:xfrm>
        </p:spPr>
        <p:txBody>
          <a:bodyPr/>
          <a:lstStyle/>
          <a:p>
            <a:r>
              <a:rPr lang="en-US" dirty="0"/>
              <a:t>Report descriptive statistics e.g. mean, standard deviation, frequency</a:t>
            </a:r>
            <a:r>
              <a:rPr lang="mr-IN" dirty="0"/>
              <a:t>…</a:t>
            </a:r>
            <a:r>
              <a:rPr lang="en-US" dirty="0"/>
              <a:t>etc.</a:t>
            </a:r>
          </a:p>
          <a:p>
            <a:r>
              <a:rPr lang="en-US" dirty="0"/>
              <a:t>Inferential statistics e.g. Analysis of covariance (ANCOVA).</a:t>
            </a:r>
          </a:p>
          <a:p>
            <a:r>
              <a:rPr lang="en-US" dirty="0"/>
              <a:t>If you have big data (e.g. </a:t>
            </a:r>
            <a:r>
              <a:rPr lang="en-US"/>
              <a:t>CCMH), </a:t>
            </a:r>
            <a:r>
              <a:rPr lang="en-US" dirty="0"/>
              <a:t>report the pattern in the data. There is no need to run a traditional statistical test (e.g. t-test, ANOVA)</a:t>
            </a:r>
          </a:p>
        </p:txBody>
      </p:sp>
    </p:spTree>
    <p:extLst>
      <p:ext uri="{BB962C8B-B14F-4D97-AF65-F5344CB8AC3E}">
        <p14:creationId xmlns:p14="http://schemas.microsoft.com/office/powerpoint/2010/main" val="109501401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64797"/>
          </a:xfrm>
        </p:spPr>
        <p:txBody>
          <a:bodyPr/>
          <a:lstStyle/>
          <a:p>
            <a:r>
              <a:rPr lang="en-US" dirty="0"/>
              <a:t>Results</a:t>
            </a:r>
          </a:p>
        </p:txBody>
      </p:sp>
      <p:sp>
        <p:nvSpPr>
          <p:cNvPr id="3" name="Text Placeholder 2"/>
          <p:cNvSpPr>
            <a:spLocks noGrp="1"/>
          </p:cNvSpPr>
          <p:nvPr>
            <p:ph type="body" sz="quarter" idx="10"/>
          </p:nvPr>
        </p:nvSpPr>
        <p:spPr>
          <a:xfrm>
            <a:off x="381000" y="1676400"/>
            <a:ext cx="8382000" cy="2856167"/>
          </a:xfrm>
        </p:spPr>
        <p:txBody>
          <a:bodyPr/>
          <a:lstStyle/>
          <a:p>
            <a:r>
              <a:rPr lang="en-US" dirty="0"/>
              <a:t>Report the statistical results following the APA style e.g.</a:t>
            </a:r>
          </a:p>
          <a:p>
            <a:r>
              <a:rPr lang="en-US" dirty="0"/>
              <a:t>The sample was relatively young (</a:t>
            </a:r>
            <a:r>
              <a:rPr lang="en-US" i="1" dirty="0"/>
              <a:t>M</a:t>
            </a:r>
            <a:r>
              <a:rPr lang="en-US" dirty="0"/>
              <a:t> = 18.32, </a:t>
            </a:r>
            <a:r>
              <a:rPr lang="en-US" i="1" dirty="0"/>
              <a:t>SD</a:t>
            </a:r>
            <a:r>
              <a:rPr lang="en-US" dirty="0"/>
              <a:t> = 2.33).</a:t>
            </a:r>
          </a:p>
          <a:p>
            <a:r>
              <a:rPr lang="en-US" dirty="0"/>
              <a:t>There was a significant </a:t>
            </a:r>
            <a:r>
              <a:rPr lang="en-US"/>
              <a:t>treatment effect, </a:t>
            </a:r>
            <a:r>
              <a:rPr lang="en-US" i="1" dirty="0"/>
              <a:t>F</a:t>
            </a:r>
            <a:r>
              <a:rPr lang="en-US" dirty="0"/>
              <a:t>(1, 128) = 6.44, </a:t>
            </a:r>
            <a:r>
              <a:rPr lang="en-US" i="1" dirty="0"/>
              <a:t>p</a:t>
            </a:r>
            <a:r>
              <a:rPr lang="en-US" dirty="0"/>
              <a:t> = .00125.</a:t>
            </a:r>
          </a:p>
        </p:txBody>
      </p:sp>
    </p:spTree>
    <p:extLst>
      <p:ext uri="{BB962C8B-B14F-4D97-AF65-F5344CB8AC3E}">
        <p14:creationId xmlns:p14="http://schemas.microsoft.com/office/powerpoint/2010/main" val="29462908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86" y="533400"/>
            <a:ext cx="8382000" cy="664797"/>
          </a:xfrm>
        </p:spPr>
        <p:txBody>
          <a:bodyPr/>
          <a:lstStyle/>
          <a:p>
            <a:r>
              <a:rPr lang="en-US" dirty="0"/>
              <a:t>Conclusion</a:t>
            </a:r>
          </a:p>
        </p:txBody>
      </p:sp>
      <p:sp>
        <p:nvSpPr>
          <p:cNvPr id="3" name="Text Placeholder 2"/>
          <p:cNvSpPr>
            <a:spLocks noGrp="1"/>
          </p:cNvSpPr>
          <p:nvPr>
            <p:ph type="body" sz="quarter" idx="10"/>
          </p:nvPr>
        </p:nvSpPr>
        <p:spPr>
          <a:xfrm>
            <a:off x="389586" y="1752600"/>
            <a:ext cx="8382000" cy="2314480"/>
          </a:xfrm>
        </p:spPr>
        <p:txBody>
          <a:bodyPr/>
          <a:lstStyle/>
          <a:p>
            <a:r>
              <a:rPr lang="en-US" dirty="0"/>
              <a:t>Summarize the findings. Do not introduce any new information. </a:t>
            </a:r>
          </a:p>
          <a:p>
            <a:r>
              <a:rPr lang="en-US" dirty="0"/>
              <a:t>Ask a further question that your work raises or to note areas where further research might be necessary</a:t>
            </a:r>
          </a:p>
        </p:txBody>
      </p:sp>
    </p:spTree>
    <p:extLst>
      <p:ext uri="{BB962C8B-B14F-4D97-AF65-F5344CB8AC3E}">
        <p14:creationId xmlns:p14="http://schemas.microsoft.com/office/powerpoint/2010/main" val="180870104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64797"/>
          </a:xfrm>
        </p:spPr>
        <p:txBody>
          <a:bodyPr/>
          <a:lstStyle/>
          <a:p>
            <a:r>
              <a:rPr lang="en-US" dirty="0"/>
              <a:t>References</a:t>
            </a:r>
          </a:p>
        </p:txBody>
      </p:sp>
      <p:sp>
        <p:nvSpPr>
          <p:cNvPr id="3" name="Text Placeholder 2"/>
          <p:cNvSpPr>
            <a:spLocks noGrp="1"/>
          </p:cNvSpPr>
          <p:nvPr>
            <p:ph type="body" sz="quarter" idx="10"/>
          </p:nvPr>
        </p:nvSpPr>
        <p:spPr>
          <a:xfrm>
            <a:off x="381000" y="1600200"/>
            <a:ext cx="8382000" cy="2412968"/>
          </a:xfrm>
        </p:spPr>
        <p:txBody>
          <a:bodyPr/>
          <a:lstStyle/>
          <a:p>
            <a:r>
              <a:rPr lang="en-US" dirty="0"/>
              <a:t>Follow the APA style.</a:t>
            </a:r>
          </a:p>
          <a:p>
            <a:r>
              <a:rPr lang="en-US" dirty="0"/>
              <a:t>Re: the checklist attached to the end of the syllabus. </a:t>
            </a:r>
          </a:p>
          <a:p>
            <a:r>
              <a:rPr lang="en-US" dirty="0"/>
              <a:t>Writing center: </a:t>
            </a:r>
            <a:r>
              <a:rPr lang="en-US" dirty="0">
                <a:hlinkClick r:id="rId2"/>
              </a:rPr>
              <a:t>http://apu.edu/writingcenter</a:t>
            </a:r>
            <a:r>
              <a:rPr lang="en-US">
                <a:hlinkClick r:id="rId2"/>
              </a:rPr>
              <a:t>/resources</a:t>
            </a:r>
            <a:r>
              <a:rPr lang="en-US"/>
              <a:t> </a:t>
            </a:r>
            <a:endParaRPr lang="en-US" dirty="0"/>
          </a:p>
        </p:txBody>
      </p:sp>
    </p:spTree>
    <p:extLst>
      <p:ext uri="{BB962C8B-B14F-4D97-AF65-F5344CB8AC3E}">
        <p14:creationId xmlns:p14="http://schemas.microsoft.com/office/powerpoint/2010/main" val="1803485342"/>
      </p:ext>
    </p:extLst>
  </p:cSld>
  <p:clrMapOvr>
    <a:masterClrMapping/>
  </p:clrMapOvr>
  <p:transition>
    <p:fade/>
  </p:transition>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2A43BD6-BB12-4855-A62A-BDADBADB09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(Dark blue swoosh design)</Template>
  <TotalTime>711</TotalTime>
  <Words>1226</Words>
  <Application>Microsoft Macintosh PowerPoint</Application>
  <PresentationFormat>On-screen Show (4:3)</PresentationFormat>
  <Paragraphs>101</Paragraphs>
  <Slides>19</Slides>
  <Notes>2</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19</vt:i4>
      </vt:variant>
    </vt:vector>
  </HeadingPairs>
  <TitlesOfParts>
    <vt:vector size="27" baseType="lpstr">
      <vt:lpstr>Arial</vt:lpstr>
      <vt:lpstr>Calibri</vt:lpstr>
      <vt:lpstr>Courier New</vt:lpstr>
      <vt:lpstr>Mangal</vt:lpstr>
      <vt:lpstr>Wingdings</vt:lpstr>
      <vt:lpstr>Blue Segoe 4-3 template-template_April-17-2007</vt:lpstr>
      <vt:lpstr>White with Courier font for code slides</vt:lpstr>
      <vt:lpstr>Image</vt:lpstr>
      <vt:lpstr>Quantitative research design Guide</vt:lpstr>
      <vt:lpstr>Components</vt:lpstr>
      <vt:lpstr>Research problem</vt:lpstr>
      <vt:lpstr>Research problem</vt:lpstr>
      <vt:lpstr>Research problem</vt:lpstr>
      <vt:lpstr>Research purpose</vt:lpstr>
      <vt:lpstr>Research question</vt:lpstr>
      <vt:lpstr>Theoretical framework</vt:lpstr>
      <vt:lpstr>Hypothesis</vt:lpstr>
      <vt:lpstr>Literature review</vt:lpstr>
      <vt:lpstr>Methodology: Research design</vt:lpstr>
      <vt:lpstr>Research design</vt:lpstr>
      <vt:lpstr>Population and sample</vt:lpstr>
      <vt:lpstr>Sample size justification</vt:lpstr>
      <vt:lpstr>Instrument</vt:lpstr>
      <vt:lpstr>Data analysis</vt:lpstr>
      <vt:lpstr>Results</vt:lpstr>
      <vt:lpstr>Conclusion</vt:lpstr>
      <vt:lpstr>References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Chong Ho Yu</dc:creator>
  <cp:keywords/>
  <cp:lastModifiedBy>Chong Ho (Alex) Yu</cp:lastModifiedBy>
  <cp:revision>65</cp:revision>
  <dcterms:created xsi:type="dcterms:W3CDTF">2015-02-28T11:21:06Z</dcterms:created>
  <dcterms:modified xsi:type="dcterms:W3CDTF">2019-10-22T00:53:35Z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TC102867319990</vt:lpwstr>
  </property>
</Properties>
</file>