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5"/>
  </p:notesMasterIdLst>
  <p:sldIdLst>
    <p:sldId id="257" r:id="rId2"/>
    <p:sldId id="305" r:id="rId3"/>
    <p:sldId id="306" r:id="rId4"/>
    <p:sldId id="263" r:id="rId5"/>
    <p:sldId id="308" r:id="rId6"/>
    <p:sldId id="330" r:id="rId7"/>
    <p:sldId id="353" r:id="rId8"/>
    <p:sldId id="354" r:id="rId9"/>
    <p:sldId id="355" r:id="rId10"/>
    <p:sldId id="311" r:id="rId11"/>
    <p:sldId id="333" r:id="rId12"/>
    <p:sldId id="334" r:id="rId13"/>
    <p:sldId id="335" r:id="rId14"/>
    <p:sldId id="271" r:id="rId15"/>
    <p:sldId id="312" r:id="rId16"/>
    <p:sldId id="270" r:id="rId17"/>
    <p:sldId id="300" r:id="rId18"/>
    <p:sldId id="301" r:id="rId19"/>
    <p:sldId id="313" r:id="rId20"/>
    <p:sldId id="298" r:id="rId21"/>
    <p:sldId id="349" r:id="rId22"/>
    <p:sldId id="314" r:id="rId23"/>
    <p:sldId id="357" r:id="rId24"/>
    <p:sldId id="274" r:id="rId25"/>
    <p:sldId id="315" r:id="rId26"/>
    <p:sldId id="316" r:id="rId27"/>
    <p:sldId id="276" r:id="rId28"/>
    <p:sldId id="356" r:id="rId29"/>
    <p:sldId id="277" r:id="rId30"/>
    <p:sldId id="278" r:id="rId31"/>
    <p:sldId id="279" r:id="rId32"/>
    <p:sldId id="280" r:id="rId33"/>
    <p:sldId id="336" r:id="rId34"/>
    <p:sldId id="337" r:id="rId35"/>
    <p:sldId id="358" r:id="rId36"/>
    <p:sldId id="339" r:id="rId37"/>
    <p:sldId id="338" r:id="rId38"/>
    <p:sldId id="282" r:id="rId39"/>
    <p:sldId id="321" r:id="rId40"/>
    <p:sldId id="284" r:id="rId41"/>
    <p:sldId id="325" r:id="rId42"/>
    <p:sldId id="341" r:id="rId43"/>
    <p:sldId id="340" r:id="rId44"/>
    <p:sldId id="295" r:id="rId45"/>
    <p:sldId id="342" r:id="rId46"/>
    <p:sldId id="343" r:id="rId47"/>
    <p:sldId id="299" r:id="rId48"/>
    <p:sldId id="345" r:id="rId49"/>
    <p:sldId id="347" r:id="rId50"/>
    <p:sldId id="348" r:id="rId51"/>
    <p:sldId id="350" r:id="rId52"/>
    <p:sldId id="352" r:id="rId53"/>
    <p:sldId id="32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3"/>
    <p:restoredTop sz="83221" autoAdjust="0"/>
  </p:normalViewPr>
  <p:slideViewPr>
    <p:cSldViewPr>
      <p:cViewPr varScale="1">
        <p:scale>
          <a:sx n="84" d="100"/>
          <a:sy n="84" d="100"/>
        </p:scale>
        <p:origin x="76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9C598-4AF9-4A4F-9081-E876F0CD86A0}" type="datetimeFigureOut">
              <a:rPr lang="en-US" smtClean="0"/>
              <a:t>1/27/20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F00E8-2819-4DCE-84C9-A5889B79A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69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45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eaLnBrk="1" hangingPunct="1"/>
            <a:fld id="{A2051CBF-3472-45BA-BEA5-923C40FEB5C9}" type="slidenum">
              <a:rPr lang="en-US" altLang="en-US" smtClean="0">
                <a:cs typeface="Arial" charset="0"/>
              </a:rPr>
              <a:pPr eaLnBrk="1" hangingPunct="1"/>
              <a:t>3</a:t>
            </a:fld>
            <a:endParaRPr lang="en-US" altLang="en-US"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charset="0"/>
              <a:ea typeface="ＭＳ Ｐゴシック" pitchFamily="-65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0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pitchFamily="-65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eaLnBrk="1" hangingPunct="1"/>
            <a:fld id="{407245A1-EB7E-45E5-B8FE-39AB10FB7E07}" type="slidenum">
              <a:rPr lang="en-US" altLang="en-US" smtClean="0"/>
              <a:pPr eaLnBrk="1" hangingPunct="1"/>
              <a:t>6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charset="0"/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8641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06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95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95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Hollow face maybe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64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75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30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85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82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9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8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40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00E8-2819-4DCE-84C9-A5889B79A6B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31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3E8A87B-B3E0-4DDE-8383-85F6F78E7A3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5EDE8A4-B98C-4FF2-A6B8-8A90DEA2F549}" type="datetimeFigureOut">
              <a:rPr lang="en-US" smtClean="0"/>
              <a:t>1/27/20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bach.de/ot/mot-adaptSpiral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26XYEFRn0G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LHlfPTRek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0wHMAfOGJs" TargetMode="External"/><Relationship Id="rId2" Type="http://schemas.openxmlformats.org/officeDocument/2006/relationships/hyperlink" Target="https://www.youtube.com/watch?v=TFv-Zsi1bp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2UeLZtQrW0U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heconversation.com/what-the-us-can-learn-from-other-countries-in-dealing-with-pain-and-the-opioid-crisis-97491" TargetMode="External"/><Relationship Id="rId2" Type="http://schemas.openxmlformats.org/officeDocument/2006/relationships/hyperlink" Target="https://qz.com/1198965/the-surprising-geography-of-opioid-use-around-the-world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CV2Ba5wrc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bach.de/ot/cog_letters-ink/index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haelbach.de/ot/cog_hiddenBird/index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mD1U6S60s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f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bach.de/ot/fcs_hollow-face/index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www.youtube.com/watch?v=z9Sen1HTu5o" TargetMode="External"/><Relationship Id="rId4" Type="http://schemas.openxmlformats.org/officeDocument/2006/relationships/hyperlink" Target="http://www.cbsnews.com/8301-504784_162-20093666-10391705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Perception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152400"/>
            <a:ext cx="7010399" cy="949569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Our current perceptions are rooted in the past</a:t>
            </a:r>
          </a:p>
        </p:txBody>
      </p:sp>
      <p:pic>
        <p:nvPicPr>
          <p:cNvPr id="1026" name="Picture 2" descr="http://thebrainbank.org.uk/wp-content/uploads/2012/08/Kaniza-Illusio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990600"/>
            <a:ext cx="3657600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4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/>
              <a:t>Some Questions to Consider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Why can two different people experience different perceptions in response to the same stimulus?</a:t>
            </a:r>
          </a:p>
          <a:p>
            <a:r>
              <a:rPr lang="en-US" altLang="en-US" dirty="0"/>
              <a:t>How does perception depend on a person’s knowledge about characteristics of the environment?</a:t>
            </a:r>
          </a:p>
          <a:p>
            <a:r>
              <a:rPr lang="en-US" altLang="en-US" dirty="0"/>
              <a:t>How does the brain become tuned to respond best to things likely to appear in the environment?</a:t>
            </a:r>
          </a:p>
          <a:p>
            <a:r>
              <a:rPr lang="en-US" altLang="en-US" dirty="0"/>
              <a:t>How are perception represented in the brain?</a:t>
            </a:r>
          </a:p>
        </p:txBody>
      </p:sp>
    </p:spTree>
    <p:extLst>
      <p:ext uri="{BB962C8B-B14F-4D97-AF65-F5344CB8AC3E}">
        <p14:creationId xmlns:p14="http://schemas.microsoft.com/office/powerpoint/2010/main" val="3595009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Perception Is…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104900" y="381000"/>
            <a:ext cx="7467600" cy="457200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Experience resulting from stimulation of the senses</a:t>
            </a:r>
          </a:p>
          <a:p>
            <a:pPr lvl="1"/>
            <a:r>
              <a:rPr lang="en-US" altLang="en-US" sz="2200" dirty="0">
                <a:hlinkClick r:id="rId3"/>
              </a:rPr>
              <a:t>http://www.michaelbach.de/ot/mot-adaptSpiral/index.html</a:t>
            </a:r>
            <a:endParaRPr lang="en-US" altLang="en-US" sz="2200" dirty="0"/>
          </a:p>
          <a:p>
            <a:pPr lvl="1"/>
            <a:r>
              <a:rPr lang="en-US" sz="2400" dirty="0">
                <a:hlinkClick r:id="rId4"/>
              </a:rPr>
              <a:t>https://www.youtube.com/watch?v=26XYEFRn0GE</a:t>
            </a:r>
            <a:endParaRPr lang="en-US" altLang="en-US" sz="2200" dirty="0"/>
          </a:p>
          <a:p>
            <a:r>
              <a:rPr lang="en-US" altLang="en-US" sz="3200" dirty="0"/>
              <a:t>Basic concepts</a:t>
            </a:r>
          </a:p>
          <a:p>
            <a:pPr lvl="1"/>
            <a:r>
              <a:rPr lang="en-US" altLang="en-US" sz="2400" dirty="0"/>
              <a:t>Perceptions can change based on added information</a:t>
            </a:r>
          </a:p>
          <a:p>
            <a:pPr lvl="1"/>
            <a:r>
              <a:rPr lang="en-US" altLang="en-US" sz="2400" dirty="0"/>
              <a:t>Involves a process similar to reasoning or problem solving</a:t>
            </a:r>
          </a:p>
          <a:p>
            <a:pPr lvl="1"/>
            <a:r>
              <a:rPr lang="en-US" altLang="en-US" sz="2400" dirty="0"/>
              <a:t>Perceptions occur in conjunction with actions</a:t>
            </a:r>
          </a:p>
        </p:txBody>
      </p:sp>
    </p:spTree>
    <p:extLst>
      <p:ext uri="{BB962C8B-B14F-4D97-AF65-F5344CB8AC3E}">
        <p14:creationId xmlns:p14="http://schemas.microsoft.com/office/powerpoint/2010/main" val="8699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00"/>
            <a:ext cx="7772400" cy="609600"/>
          </a:xfrm>
        </p:spPr>
        <p:txBody>
          <a:bodyPr>
            <a:noAutofit/>
          </a:bodyPr>
          <a:lstStyle/>
          <a:p>
            <a:r>
              <a:rPr lang="en-US" sz="5400" dirty="0">
                <a:ea typeface="ＭＳ Ｐゴシック" pitchFamily="-65" charset="-128"/>
              </a:rPr>
              <a:t>Approaches to Understand Perception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609600"/>
            <a:ext cx="7467600" cy="44196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pitchFamily="-65" charset="-128"/>
              </a:rPr>
              <a:t>Direct perception theories</a:t>
            </a:r>
          </a:p>
          <a:p>
            <a:pPr lvl="1"/>
            <a:r>
              <a:rPr lang="en-US" sz="2400" dirty="0">
                <a:ea typeface="ＭＳ Ｐゴシック" pitchFamily="-65" charset="-128"/>
              </a:rPr>
              <a:t>Bottom-up processing </a:t>
            </a:r>
          </a:p>
          <a:p>
            <a:pPr lvl="1"/>
            <a:r>
              <a:rPr lang="en-US" sz="2400" dirty="0">
                <a:ea typeface="ＭＳ Ｐゴシック" pitchFamily="-65" charset="-128"/>
              </a:rPr>
              <a:t>Perception comes from stimuli in the environment</a:t>
            </a:r>
          </a:p>
          <a:p>
            <a:pPr lvl="1"/>
            <a:r>
              <a:rPr lang="en-US" sz="2400" dirty="0">
                <a:ea typeface="ＭＳ Ｐゴシック" pitchFamily="-65" charset="-128"/>
              </a:rPr>
              <a:t>Parts are identified and put together, and then </a:t>
            </a:r>
            <a:r>
              <a:rPr lang="en-US" sz="2400" dirty="0">
                <a:solidFill>
                  <a:srgbClr val="FF0000"/>
                </a:solidFill>
                <a:ea typeface="ＭＳ Ｐゴシック" pitchFamily="-65" charset="-128"/>
              </a:rPr>
              <a:t>recognition</a:t>
            </a:r>
            <a:r>
              <a:rPr lang="en-US" sz="2400" dirty="0">
                <a:ea typeface="ＭＳ Ｐゴシック" pitchFamily="-65" charset="-128"/>
              </a:rPr>
              <a:t> occurs</a:t>
            </a:r>
          </a:p>
          <a:p>
            <a:r>
              <a:rPr lang="en-US" sz="2800" dirty="0">
                <a:ea typeface="ＭＳ Ｐゴシック" pitchFamily="-65" charset="-128"/>
              </a:rPr>
              <a:t>Constructive perception theories</a:t>
            </a:r>
          </a:p>
          <a:p>
            <a:pPr lvl="1"/>
            <a:r>
              <a:rPr lang="en-US" sz="2400" dirty="0">
                <a:ea typeface="ＭＳ Ｐゴシック" pitchFamily="-65" charset="-128"/>
              </a:rPr>
              <a:t>Top-down processing</a:t>
            </a:r>
          </a:p>
          <a:p>
            <a:pPr lvl="1"/>
            <a:r>
              <a:rPr lang="en-US" sz="2400" dirty="0">
                <a:ea typeface="ＭＳ Ｐゴシック" pitchFamily="-65" charset="-128"/>
              </a:rPr>
              <a:t>People actively </a:t>
            </a:r>
            <a:r>
              <a:rPr lang="en-US" sz="2400" dirty="0">
                <a:solidFill>
                  <a:srgbClr val="FF0000"/>
                </a:solidFill>
                <a:ea typeface="ＭＳ Ｐゴシック" pitchFamily="-65" charset="-128"/>
              </a:rPr>
              <a:t>construct</a:t>
            </a:r>
            <a:r>
              <a:rPr lang="en-US" sz="2400" dirty="0">
                <a:ea typeface="ＭＳ Ｐゴシック" pitchFamily="-65" charset="-128"/>
              </a:rPr>
              <a:t> perceptions using information based on expectations</a:t>
            </a:r>
          </a:p>
        </p:txBody>
      </p:sp>
    </p:spTree>
    <p:extLst>
      <p:ext uri="{BB962C8B-B14F-4D97-AF65-F5344CB8AC3E}">
        <p14:creationId xmlns:p14="http://schemas.microsoft.com/office/powerpoint/2010/main" val="313196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410200"/>
            <a:ext cx="7239000" cy="1143000"/>
          </a:xfrm>
        </p:spPr>
        <p:txBody>
          <a:bodyPr/>
          <a:lstStyle/>
          <a:p>
            <a:r>
              <a:rPr lang="en-US" altLang="en-US" sz="6000" dirty="0"/>
              <a:t>The Complexity of Perception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85800"/>
            <a:ext cx="8458200" cy="4343400"/>
          </a:xfrm>
        </p:spPr>
        <p:txBody>
          <a:bodyPr/>
          <a:lstStyle/>
          <a:p>
            <a:r>
              <a:rPr lang="en-US" altLang="en-US" dirty="0"/>
              <a:t>Bottom-up processing</a:t>
            </a:r>
          </a:p>
          <a:p>
            <a:pPr lvl="1"/>
            <a:r>
              <a:rPr lang="en-US" altLang="en-US" sz="2400" dirty="0"/>
              <a:t>Perception may start with the senses</a:t>
            </a:r>
          </a:p>
          <a:p>
            <a:pPr lvl="1"/>
            <a:r>
              <a:rPr lang="en-US" altLang="en-US" sz="2400" dirty="0"/>
              <a:t>Incoming raw data: </a:t>
            </a:r>
            <a:r>
              <a:rPr lang="en-US" altLang="en-US" sz="2400" dirty="0">
                <a:solidFill>
                  <a:srgbClr val="FF0000"/>
                </a:solidFill>
              </a:rPr>
              <a:t>data-driven</a:t>
            </a:r>
          </a:p>
          <a:p>
            <a:pPr lvl="1"/>
            <a:r>
              <a:rPr lang="en-US" altLang="en-US" sz="2400" dirty="0"/>
              <a:t>Energy registering on receptors</a:t>
            </a:r>
          </a:p>
          <a:p>
            <a:r>
              <a:rPr lang="en-US" altLang="en-US" dirty="0"/>
              <a:t>Top-down processing</a:t>
            </a:r>
          </a:p>
          <a:p>
            <a:pPr lvl="1"/>
            <a:r>
              <a:rPr lang="en-US" altLang="en-US" sz="2400" dirty="0"/>
              <a:t>Perception may start with the brain: </a:t>
            </a:r>
            <a:r>
              <a:rPr lang="en-US" altLang="en-US" sz="2400" dirty="0">
                <a:solidFill>
                  <a:srgbClr val="FF0000"/>
                </a:solidFill>
              </a:rPr>
              <a:t>Conceptual data</a:t>
            </a:r>
          </a:p>
          <a:p>
            <a:pPr lvl="1"/>
            <a:r>
              <a:rPr lang="en-US" altLang="en-US" sz="2400" dirty="0"/>
              <a:t>Person’s knowledge, experience: </a:t>
            </a:r>
            <a:r>
              <a:rPr lang="en-US" altLang="en-US" sz="2400" dirty="0">
                <a:solidFill>
                  <a:srgbClr val="FF0000"/>
                </a:solidFill>
              </a:rPr>
              <a:t>Expectation-driven</a:t>
            </a:r>
          </a:p>
          <a:p>
            <a:r>
              <a:rPr lang="en-US" dirty="0">
                <a:hlinkClick r:id="rId2"/>
              </a:rPr>
              <a:t>https://www.youtube.com/watch?v=TLHlfPTRekA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743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:\Users\jalderman\Desktop\imag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914400"/>
            <a:ext cx="4876800" cy="592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458200" cy="381000"/>
          </a:xfrm>
        </p:spPr>
        <p:txBody>
          <a:bodyPr/>
          <a:lstStyle/>
          <a:p>
            <a:pPr eaLnBrk="1" hangingPunct="1"/>
            <a:r>
              <a:rPr lang="en-US" altLang="en-US" sz="5400" dirty="0">
                <a:ea typeface="ＭＳ Ｐゴシック" pitchFamily="-65" charset="-128"/>
              </a:rPr>
              <a:t>The Complexity of Perception</a:t>
            </a:r>
          </a:p>
        </p:txBody>
      </p:sp>
    </p:spTree>
    <p:extLst>
      <p:ext uri="{BB962C8B-B14F-4D97-AF65-F5344CB8AC3E}">
        <p14:creationId xmlns:p14="http://schemas.microsoft.com/office/powerpoint/2010/main" val="50954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6334-6FD3-074E-A043-C0E0C4F5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you tickle yourself?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49180-4B5F-274E-9982-1944ABDDA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ECBDB-B8B9-AF44-BB51-D4E3E81F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50800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5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6334-6FD3-074E-A043-C0E0C4F54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257800"/>
            <a:ext cx="7696200" cy="1143000"/>
          </a:xfrm>
        </p:spPr>
        <p:txBody>
          <a:bodyPr/>
          <a:lstStyle/>
          <a:p>
            <a:r>
              <a:rPr lang="en-US" sz="4400" dirty="0"/>
              <a:t>Why can’t you tickle yourself?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49180-4B5F-274E-9982-1944ABDDA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feeling of being tickled causes us to go into a minor </a:t>
            </a:r>
            <a:r>
              <a:rPr lang="en-US" dirty="0">
                <a:solidFill>
                  <a:srgbClr val="FF0000"/>
                </a:solidFill>
              </a:rPr>
              <a:t>panic mode</a:t>
            </a:r>
            <a:r>
              <a:rPr lang="en-US" dirty="0"/>
              <a:t>, which is a natural defense mechanism against creepy crawlers like insects.</a:t>
            </a:r>
          </a:p>
          <a:p>
            <a:r>
              <a:rPr lang="en-US" dirty="0"/>
              <a:t>When you tickle someone else, he or she </a:t>
            </a:r>
            <a:r>
              <a:rPr lang="en-US" dirty="0">
                <a:solidFill>
                  <a:srgbClr val="FF0000"/>
                </a:solidFill>
              </a:rPr>
              <a:t>cannot anticipate </a:t>
            </a:r>
            <a:r>
              <a:rPr lang="en-US" dirty="0"/>
              <a:t>which part of the body will be touched. This “panic” generates uncontrollable laughter.</a:t>
            </a:r>
          </a:p>
          <a:p>
            <a:r>
              <a:rPr lang="en-US" dirty="0"/>
              <a:t>When you tickle yourself, you have the </a:t>
            </a:r>
            <a:r>
              <a:rPr lang="en-US" dirty="0">
                <a:solidFill>
                  <a:srgbClr val="FF0000"/>
                </a:solidFill>
              </a:rPr>
              <a:t>expectation</a:t>
            </a:r>
            <a:r>
              <a:rPr lang="en-US" dirty="0"/>
              <a:t>: you know exactly which area of the body will be touched.</a:t>
            </a:r>
          </a:p>
          <a:p>
            <a:r>
              <a:rPr lang="en-US" dirty="0"/>
              <a:t>Your sensation is tied to your expectation!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5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91235-2F7B-234F-95D8-211BA5AC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Optional and Ungraded “experiment”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18C9C-DFDC-964E-AC91-AFCE3E165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32" y="304800"/>
            <a:ext cx="7501467" cy="4419600"/>
          </a:xfrm>
        </p:spPr>
        <p:txBody>
          <a:bodyPr/>
          <a:lstStyle/>
          <a:p>
            <a:r>
              <a:rPr lang="en-US" dirty="0"/>
              <a:t>You can </a:t>
            </a:r>
            <a:r>
              <a:rPr lang="en-US" dirty="0">
                <a:solidFill>
                  <a:srgbClr val="FF0000"/>
                </a:solidFill>
              </a:rPr>
              <a:t>opt-out</a:t>
            </a:r>
            <a:r>
              <a:rPr lang="en-US" dirty="0"/>
              <a:t> if you don’t feel comfortable about this informal “experiment”.</a:t>
            </a:r>
          </a:p>
          <a:p>
            <a:r>
              <a:rPr lang="en-US" dirty="0"/>
              <a:t>Find a </a:t>
            </a:r>
            <a:r>
              <a:rPr lang="en-US" dirty="0">
                <a:solidFill>
                  <a:srgbClr val="FF0000"/>
                </a:solidFill>
              </a:rPr>
              <a:t>same-gender</a:t>
            </a:r>
            <a:r>
              <a:rPr lang="en-US" dirty="0"/>
              <a:t> partner.</a:t>
            </a:r>
          </a:p>
          <a:p>
            <a:r>
              <a:rPr lang="en-US" dirty="0"/>
              <a:t>Tell him or her which part of the body you will tickle him or her.</a:t>
            </a:r>
          </a:p>
          <a:p>
            <a:r>
              <a:rPr lang="en-US" dirty="0"/>
              <a:t>The person being tickled watches the movement of the hand of the tickler.</a:t>
            </a:r>
          </a:p>
          <a:p>
            <a:r>
              <a:rPr lang="en-US" dirty="0"/>
              <a:t>Did the person being tickle laugh?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3895288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dirty="0"/>
              <a:t>Experiencing Pain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Direct Pathway model</a:t>
            </a:r>
          </a:p>
          <a:p>
            <a:pPr lvl="1"/>
            <a:r>
              <a:rPr lang="en-US" sz="2000" dirty="0"/>
              <a:t>An early model that emphasized nociceptors that would send pain messages directly to the brain</a:t>
            </a:r>
          </a:p>
          <a:p>
            <a:pPr lvl="1"/>
            <a:r>
              <a:rPr lang="en-US" sz="2000" dirty="0"/>
              <a:t>A bottom-up processing model</a:t>
            </a:r>
          </a:p>
          <a:p>
            <a:pPr lvl="1"/>
            <a:r>
              <a:rPr lang="en-US" sz="2000" dirty="0"/>
              <a:t>More recent models have found that </a:t>
            </a:r>
            <a:r>
              <a:rPr lang="en-US" sz="2000" dirty="0">
                <a:solidFill>
                  <a:srgbClr val="FF0000"/>
                </a:solidFill>
              </a:rPr>
              <a:t>expectations, attention, and distraction</a:t>
            </a:r>
            <a:r>
              <a:rPr lang="en-US" sz="2000" dirty="0"/>
              <a:t> (what my dentist did) can affect how we experience pain in a “top-down” manner</a:t>
            </a:r>
          </a:p>
          <a:p>
            <a:pPr lvl="2"/>
            <a:r>
              <a:rPr lang="en-US" sz="2000" dirty="0"/>
              <a:t>The Placebo Effect</a:t>
            </a:r>
          </a:p>
          <a:p>
            <a:pPr lvl="2"/>
            <a:r>
              <a:rPr lang="en-US" sz="2000" dirty="0"/>
              <a:t>Pain is “subjective”?</a:t>
            </a:r>
            <a:endParaRPr lang="en-US" sz="2000" dirty="0">
              <a:hlinkClick r:id="rId2"/>
            </a:endParaRPr>
          </a:p>
          <a:p>
            <a:pPr lvl="1"/>
            <a:r>
              <a:rPr lang="en-US" sz="2000" dirty="0">
                <a:hlinkClick r:id="rId2"/>
              </a:rPr>
              <a:t>https://www.youtube.com/watch?v=TFv-Zsi1bp0</a:t>
            </a:r>
            <a:r>
              <a:rPr lang="en-US" sz="2000" dirty="0"/>
              <a:t> </a:t>
            </a:r>
          </a:p>
          <a:p>
            <a:pPr lvl="1"/>
            <a:r>
              <a:rPr lang="en-US" sz="2000" dirty="0">
                <a:hlinkClick r:id="rId3"/>
              </a:rPr>
              <a:t>https://www.youtube.com/watch?v=V0wHMAfOGJs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https://www.youtube.com/watch?v=2UeLZtQrW0U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3025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943600"/>
            <a:ext cx="7239000" cy="609600"/>
          </a:xfrm>
        </p:spPr>
        <p:txBody>
          <a:bodyPr/>
          <a:lstStyle/>
          <a:p>
            <a:r>
              <a:rPr lang="en-US" sz="4400" dirty="0"/>
              <a:t>Opioid Epidemic in USA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581400" cy="4914900"/>
          </a:xfrm>
        </p:spPr>
        <p:txBody>
          <a:bodyPr>
            <a:normAutofit fontScale="92500"/>
          </a:bodyPr>
          <a:lstStyle/>
          <a:p>
            <a:r>
              <a:rPr lang="en-US" dirty="0"/>
              <a:t>Opioids are substances that can produce morphine-like effects for pain-killing and pleasure-seeking.</a:t>
            </a:r>
          </a:p>
          <a:p>
            <a:r>
              <a:rPr lang="en-US" dirty="0"/>
              <a:t>US  is number 1 in terms of opioid consumption.</a:t>
            </a:r>
          </a:p>
          <a:p>
            <a:r>
              <a:rPr lang="en-US" dirty="0"/>
              <a:t>More than 50% higher than Germany</a:t>
            </a:r>
          </a:p>
          <a:p>
            <a:r>
              <a:rPr lang="en-US" dirty="0"/>
              <a:t>Why?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209550"/>
            <a:ext cx="4546810" cy="541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928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305800" cy="762000"/>
          </a:xfrm>
        </p:spPr>
        <p:txBody>
          <a:bodyPr/>
          <a:lstStyle/>
          <a:p>
            <a:r>
              <a:rPr lang="en-US" sz="4000" dirty="0"/>
              <a:t>Perception of pain around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3657600" cy="4419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survey showed that about 34% of Americans experienced bodily aches or pains "often" or "very often" during the past month.</a:t>
            </a:r>
          </a:p>
          <a:p>
            <a:r>
              <a:rPr lang="en-US" dirty="0"/>
              <a:t>Number 1 in the 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65493"/>
            <a:ext cx="3733800" cy="52082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6623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054" y="5413612"/>
            <a:ext cx="7239000" cy="1143000"/>
          </a:xfrm>
        </p:spPr>
        <p:txBody>
          <a:bodyPr/>
          <a:lstStyle/>
          <a:p>
            <a:r>
              <a:rPr lang="en-US" sz="6000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6962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USA is number 1 in both opioid consumption and perception of pain. Are they related? Why or why not?</a:t>
            </a:r>
          </a:p>
          <a:p>
            <a:r>
              <a:rPr lang="en-US" dirty="0">
                <a:hlinkClick r:id="rId2"/>
              </a:rPr>
              <a:t>https://qz.com/1198965/the-surprising-geography-of-opioid-use-around-the-world/</a:t>
            </a:r>
            <a:endParaRPr lang="en-US" dirty="0"/>
          </a:p>
          <a:p>
            <a:r>
              <a:rPr lang="en-US" dirty="0">
                <a:hlinkClick r:id="rId3"/>
              </a:rPr>
              <a:t>http://theconversation.com/what-the-us-can-learn-from-other-countries-in-dealing-with-pain-and-the-opioid-crisis-97491</a:t>
            </a:r>
            <a:r>
              <a:rPr lang="en-US" dirty="0"/>
              <a:t> </a:t>
            </a:r>
          </a:p>
          <a:p>
            <a:r>
              <a:rPr lang="en-US" dirty="0"/>
              <a:t>Form a group of 3-5 to discuss: Can changing people’s perception of pain (endurance-training like martial arts and high-intensity exercises) be an effective way of countering the opioid epidemic? Why or why not?</a:t>
            </a:r>
          </a:p>
          <a:p>
            <a:r>
              <a:rPr lang="en-US" dirty="0"/>
              <a:t>Post your individual answer, not group paper, on Canvas (0.5 – 1.5 pages).</a:t>
            </a:r>
          </a:p>
        </p:txBody>
      </p:sp>
    </p:spTree>
    <p:extLst>
      <p:ext uri="{BB962C8B-B14F-4D97-AF65-F5344CB8AC3E}">
        <p14:creationId xmlns:p14="http://schemas.microsoft.com/office/powerpoint/2010/main" val="43791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533400"/>
          </a:xfrm>
        </p:spPr>
        <p:txBody>
          <a:bodyPr>
            <a:noAutofit/>
          </a:bodyPr>
          <a:lstStyle/>
          <a:p>
            <a:r>
              <a:rPr lang="en-US" sz="4400" dirty="0">
                <a:ea typeface="ＭＳ Ｐゴシック" pitchFamily="-65" charset="-128"/>
              </a:rPr>
              <a:t>Helmholtz’s Theory Of </a:t>
            </a:r>
            <a:br>
              <a:rPr lang="en-US" sz="4400" dirty="0">
                <a:ea typeface="ＭＳ Ｐゴシック" pitchFamily="-65" charset="-128"/>
              </a:rPr>
            </a:br>
            <a:r>
              <a:rPr lang="en-US" sz="4400" dirty="0">
                <a:ea typeface="ＭＳ Ｐゴシック" pitchFamily="-65" charset="-128"/>
              </a:rPr>
              <a:t>Unconscious Inference (~1860)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2672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pitchFamily="-65" charset="-128"/>
              </a:rPr>
              <a:t>Top-down theory</a:t>
            </a:r>
          </a:p>
          <a:p>
            <a:r>
              <a:rPr lang="en-US" sz="2800" dirty="0">
                <a:ea typeface="ＭＳ Ｐゴシック" pitchFamily="-65" charset="-128"/>
              </a:rPr>
              <a:t>Some of our perceptions are the result of unconscious assumptions we make about the environment.</a:t>
            </a:r>
          </a:p>
          <a:p>
            <a:r>
              <a:rPr lang="en-US" dirty="0">
                <a:ea typeface="ＭＳ Ｐゴシック" pitchFamily="-65" charset="-128"/>
              </a:rPr>
              <a:t>We use our knowledge to inform our perceptions. </a:t>
            </a:r>
            <a:r>
              <a:rPr lang="en-US" sz="2800" dirty="0">
                <a:ea typeface="ＭＳ Ｐゴシック" pitchFamily="-65" charset="-128"/>
              </a:rPr>
              <a:t>We infer much of what we know about the world</a:t>
            </a:r>
          </a:p>
          <a:p>
            <a:r>
              <a:rPr lang="en-US" sz="2800" dirty="0">
                <a:solidFill>
                  <a:srgbClr val="FF0000"/>
                </a:solidFill>
                <a:ea typeface="ＭＳ Ｐゴシック" pitchFamily="-65" charset="-128"/>
              </a:rPr>
              <a:t>Likelihood principle</a:t>
            </a:r>
            <a:r>
              <a:rPr lang="en-US" sz="2800" dirty="0">
                <a:ea typeface="ＭＳ Ｐゴシック" pitchFamily="-65" charset="-128"/>
              </a:rPr>
              <a:t>: we perceive the world in the way that is “most likely” based on our past experiences</a:t>
            </a:r>
          </a:p>
          <a:p>
            <a:pPr marL="0" indent="0">
              <a:buNone/>
            </a:pPr>
            <a:endParaRPr lang="en-US" dirty="0"/>
          </a:p>
          <a:p>
            <a:endParaRPr lang="en-US" sz="2800" dirty="0"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921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5028" y="533400"/>
            <a:ext cx="5699125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257800"/>
            <a:ext cx="8610600" cy="1143000"/>
          </a:xfrm>
        </p:spPr>
        <p:txBody>
          <a:bodyPr/>
          <a:lstStyle/>
          <a:p>
            <a:r>
              <a:rPr lang="en-US" altLang="en-US" sz="4800" dirty="0"/>
              <a:t>Helmholtz’s Theory Of </a:t>
            </a:r>
            <a:br>
              <a:rPr lang="en-US" altLang="en-US" sz="4800" dirty="0"/>
            </a:br>
            <a:r>
              <a:rPr lang="en-US" altLang="en-US" sz="4800" dirty="0"/>
              <a:t>Unconscious Inference (~1860)</a:t>
            </a:r>
          </a:p>
        </p:txBody>
      </p:sp>
      <p:sp>
        <p:nvSpPr>
          <p:cNvPr id="2" name="Rectangle 1"/>
          <p:cNvSpPr/>
          <p:nvPr/>
        </p:nvSpPr>
        <p:spPr>
          <a:xfrm>
            <a:off x="1773562" y="4267200"/>
            <a:ext cx="5389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hlinkClick r:id="rId3"/>
              </a:rPr>
              <a:t>https://www.youtube.com/watch?v=hCV2Ba5wrcs</a:t>
            </a:r>
            <a:r>
              <a:rPr lang="en-US" dirty="0"/>
              <a:t> (Ames Room)</a:t>
            </a:r>
          </a:p>
        </p:txBody>
      </p:sp>
    </p:spTree>
    <p:extLst>
      <p:ext uri="{BB962C8B-B14F-4D97-AF65-F5344CB8AC3E}">
        <p14:creationId xmlns:p14="http://schemas.microsoft.com/office/powerpoint/2010/main" val="2923544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2400" cy="533400"/>
          </a:xfrm>
        </p:spPr>
        <p:txBody>
          <a:bodyPr>
            <a:noAutofit/>
          </a:bodyPr>
          <a:lstStyle/>
          <a:p>
            <a:r>
              <a:rPr lang="en-US" sz="4800" dirty="0">
                <a:ea typeface="ＭＳ Ｐゴシック" pitchFamily="-65" charset="-128"/>
              </a:rPr>
              <a:t>Perceiving Size: </a:t>
            </a:r>
            <a:br>
              <a:rPr lang="en-US" sz="4800" dirty="0">
                <a:ea typeface="ＭＳ Ｐゴシック" pitchFamily="-65" charset="-128"/>
              </a:rPr>
            </a:br>
            <a:r>
              <a:rPr lang="en-US" sz="4800" dirty="0">
                <a:ea typeface="ＭＳ Ｐゴシック" pitchFamily="-65" charset="-128"/>
              </a:rPr>
              <a:t>Taking Distance into Account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3434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pitchFamily="-65" charset="-128"/>
              </a:rPr>
              <a:t>Perceived size is a function of both bottom-up and top-down processing</a:t>
            </a:r>
          </a:p>
          <a:p>
            <a:r>
              <a:rPr lang="en-US" sz="2800" dirty="0">
                <a:ea typeface="ＭＳ Ｐゴシック" pitchFamily="-65" charset="-128"/>
              </a:rPr>
              <a:t>Bottom-up processing</a:t>
            </a:r>
          </a:p>
          <a:p>
            <a:pPr lvl="1"/>
            <a:r>
              <a:rPr lang="en-US" sz="2800" dirty="0">
                <a:ea typeface="ＭＳ Ｐゴシック" pitchFamily="-65" charset="-128"/>
              </a:rPr>
              <a:t>the size of the image on the retina </a:t>
            </a:r>
          </a:p>
          <a:p>
            <a:r>
              <a:rPr lang="en-US" sz="2800" dirty="0">
                <a:ea typeface="ＭＳ Ｐゴシック" pitchFamily="-65" charset="-128"/>
              </a:rPr>
              <a:t>Top-down processing</a:t>
            </a:r>
          </a:p>
          <a:p>
            <a:pPr lvl="1"/>
            <a:r>
              <a:rPr lang="en-US" sz="2800" dirty="0">
                <a:ea typeface="ＭＳ Ｐゴシック" pitchFamily="-65" charset="-128"/>
              </a:rPr>
              <a:t>the perceived distance of the object</a:t>
            </a:r>
          </a:p>
          <a:p>
            <a:pPr lvl="1"/>
            <a:r>
              <a:rPr lang="en-US" sz="2800" dirty="0">
                <a:ea typeface="ＭＳ Ｐゴシック" pitchFamily="-65" charset="-128"/>
              </a:rPr>
              <a:t>the size of the object relative to other objects in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2253613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01330_f03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8380" y="0"/>
            <a:ext cx="623022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464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81600"/>
            <a:ext cx="72390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01330_f0308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0480" y="1005840"/>
            <a:ext cx="155448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24200" y="1828800"/>
            <a:ext cx="3124200" cy="327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100945" y="928255"/>
            <a:ext cx="1554486" cy="1440872"/>
          </a:xfrm>
          <a:custGeom>
            <a:avLst/>
            <a:gdLst>
              <a:gd name="connsiteX0" fmla="*/ 914400 w 1554486"/>
              <a:gd name="connsiteY0" fmla="*/ 789709 h 1440872"/>
              <a:gd name="connsiteX1" fmla="*/ 942110 w 1554486"/>
              <a:gd name="connsiteY1" fmla="*/ 858981 h 1440872"/>
              <a:gd name="connsiteX2" fmla="*/ 969819 w 1554486"/>
              <a:gd name="connsiteY2" fmla="*/ 900545 h 1440872"/>
              <a:gd name="connsiteX3" fmla="*/ 983673 w 1554486"/>
              <a:gd name="connsiteY3" fmla="*/ 942109 h 1440872"/>
              <a:gd name="connsiteX4" fmla="*/ 928255 w 1554486"/>
              <a:gd name="connsiteY4" fmla="*/ 845127 h 1440872"/>
              <a:gd name="connsiteX5" fmla="*/ 942110 w 1554486"/>
              <a:gd name="connsiteY5" fmla="*/ 900545 h 1440872"/>
              <a:gd name="connsiteX6" fmla="*/ 955964 w 1554486"/>
              <a:gd name="connsiteY6" fmla="*/ 858981 h 1440872"/>
              <a:gd name="connsiteX7" fmla="*/ 914400 w 1554486"/>
              <a:gd name="connsiteY7" fmla="*/ 872836 h 1440872"/>
              <a:gd name="connsiteX8" fmla="*/ 983673 w 1554486"/>
              <a:gd name="connsiteY8" fmla="*/ 858981 h 1440872"/>
              <a:gd name="connsiteX9" fmla="*/ 942110 w 1554486"/>
              <a:gd name="connsiteY9" fmla="*/ 817418 h 1440872"/>
              <a:gd name="connsiteX10" fmla="*/ 900546 w 1554486"/>
              <a:gd name="connsiteY10" fmla="*/ 803563 h 1440872"/>
              <a:gd name="connsiteX11" fmla="*/ 942110 w 1554486"/>
              <a:gd name="connsiteY11" fmla="*/ 789709 h 1440872"/>
              <a:gd name="connsiteX12" fmla="*/ 900546 w 1554486"/>
              <a:gd name="connsiteY12" fmla="*/ 775854 h 1440872"/>
              <a:gd name="connsiteX13" fmla="*/ 914400 w 1554486"/>
              <a:gd name="connsiteY13" fmla="*/ 831272 h 1440872"/>
              <a:gd name="connsiteX14" fmla="*/ 983673 w 1554486"/>
              <a:gd name="connsiteY14" fmla="*/ 886690 h 1440872"/>
              <a:gd name="connsiteX15" fmla="*/ 955964 w 1554486"/>
              <a:gd name="connsiteY15" fmla="*/ 845127 h 1440872"/>
              <a:gd name="connsiteX16" fmla="*/ 942110 w 1554486"/>
              <a:gd name="connsiteY16" fmla="*/ 803563 h 1440872"/>
              <a:gd name="connsiteX17" fmla="*/ 914400 w 1554486"/>
              <a:gd name="connsiteY17" fmla="*/ 775854 h 1440872"/>
              <a:gd name="connsiteX18" fmla="*/ 886691 w 1554486"/>
              <a:gd name="connsiteY18" fmla="*/ 817418 h 1440872"/>
              <a:gd name="connsiteX19" fmla="*/ 928255 w 1554486"/>
              <a:gd name="connsiteY19" fmla="*/ 831272 h 1440872"/>
              <a:gd name="connsiteX20" fmla="*/ 886691 w 1554486"/>
              <a:gd name="connsiteY20" fmla="*/ 803563 h 1440872"/>
              <a:gd name="connsiteX21" fmla="*/ 872837 w 1554486"/>
              <a:gd name="connsiteY21" fmla="*/ 845127 h 1440872"/>
              <a:gd name="connsiteX22" fmla="*/ 969819 w 1554486"/>
              <a:gd name="connsiteY22" fmla="*/ 845127 h 1440872"/>
              <a:gd name="connsiteX23" fmla="*/ 928255 w 1554486"/>
              <a:gd name="connsiteY23" fmla="*/ 817418 h 1440872"/>
              <a:gd name="connsiteX24" fmla="*/ 886691 w 1554486"/>
              <a:gd name="connsiteY24" fmla="*/ 803563 h 1440872"/>
              <a:gd name="connsiteX25" fmla="*/ 900546 w 1554486"/>
              <a:gd name="connsiteY25" fmla="*/ 858981 h 1440872"/>
              <a:gd name="connsiteX26" fmla="*/ 997528 w 1554486"/>
              <a:gd name="connsiteY26" fmla="*/ 872836 h 1440872"/>
              <a:gd name="connsiteX27" fmla="*/ 1039091 w 1554486"/>
              <a:gd name="connsiteY27" fmla="*/ 886690 h 1440872"/>
              <a:gd name="connsiteX28" fmla="*/ 1011382 w 1554486"/>
              <a:gd name="connsiteY28" fmla="*/ 886690 h 1440872"/>
              <a:gd name="connsiteX29" fmla="*/ 983673 w 1554486"/>
              <a:gd name="connsiteY29" fmla="*/ 845127 h 1440872"/>
              <a:gd name="connsiteX30" fmla="*/ 900546 w 1554486"/>
              <a:gd name="connsiteY30" fmla="*/ 817418 h 1440872"/>
              <a:gd name="connsiteX31" fmla="*/ 928255 w 1554486"/>
              <a:gd name="connsiteY31" fmla="*/ 914400 h 1440872"/>
              <a:gd name="connsiteX32" fmla="*/ 886691 w 1554486"/>
              <a:gd name="connsiteY32" fmla="*/ 969818 h 1440872"/>
              <a:gd name="connsiteX33" fmla="*/ 858982 w 1554486"/>
              <a:gd name="connsiteY33" fmla="*/ 1039090 h 1440872"/>
              <a:gd name="connsiteX34" fmla="*/ 831273 w 1554486"/>
              <a:gd name="connsiteY34" fmla="*/ 1094509 h 1440872"/>
              <a:gd name="connsiteX35" fmla="*/ 789710 w 1554486"/>
              <a:gd name="connsiteY35" fmla="*/ 1177636 h 1440872"/>
              <a:gd name="connsiteX36" fmla="*/ 775855 w 1554486"/>
              <a:gd name="connsiteY36" fmla="*/ 1233054 h 1440872"/>
              <a:gd name="connsiteX37" fmla="*/ 678873 w 1554486"/>
              <a:gd name="connsiteY37" fmla="*/ 1343890 h 1440872"/>
              <a:gd name="connsiteX38" fmla="*/ 568037 w 1554486"/>
              <a:gd name="connsiteY38" fmla="*/ 1399309 h 1440872"/>
              <a:gd name="connsiteX39" fmla="*/ 471055 w 1554486"/>
              <a:gd name="connsiteY39" fmla="*/ 1440872 h 1440872"/>
              <a:gd name="connsiteX40" fmla="*/ 221673 w 1554486"/>
              <a:gd name="connsiteY40" fmla="*/ 1427018 h 1440872"/>
              <a:gd name="connsiteX41" fmla="*/ 138546 w 1554486"/>
              <a:gd name="connsiteY41" fmla="*/ 1371600 h 1440872"/>
              <a:gd name="connsiteX42" fmla="*/ 96982 w 1554486"/>
              <a:gd name="connsiteY42" fmla="*/ 1343890 h 1440872"/>
              <a:gd name="connsiteX43" fmla="*/ 69273 w 1554486"/>
              <a:gd name="connsiteY43" fmla="*/ 1246909 h 1440872"/>
              <a:gd name="connsiteX44" fmla="*/ 41564 w 1554486"/>
              <a:gd name="connsiteY44" fmla="*/ 1136072 h 1440872"/>
              <a:gd name="connsiteX45" fmla="*/ 0 w 1554486"/>
              <a:gd name="connsiteY45" fmla="*/ 1052945 h 1440872"/>
              <a:gd name="connsiteX46" fmla="*/ 13855 w 1554486"/>
              <a:gd name="connsiteY46" fmla="*/ 955963 h 1440872"/>
              <a:gd name="connsiteX47" fmla="*/ 0 w 1554486"/>
              <a:gd name="connsiteY47" fmla="*/ 914400 h 1440872"/>
              <a:gd name="connsiteX48" fmla="*/ 27710 w 1554486"/>
              <a:gd name="connsiteY48" fmla="*/ 1011381 h 1440872"/>
              <a:gd name="connsiteX49" fmla="*/ 110837 w 1554486"/>
              <a:gd name="connsiteY49" fmla="*/ 1080654 h 1440872"/>
              <a:gd name="connsiteX50" fmla="*/ 720437 w 1554486"/>
              <a:gd name="connsiteY50" fmla="*/ 1122218 h 1440872"/>
              <a:gd name="connsiteX51" fmla="*/ 1191491 w 1554486"/>
              <a:gd name="connsiteY51" fmla="*/ 1122218 h 1440872"/>
              <a:gd name="connsiteX52" fmla="*/ 1274619 w 1554486"/>
              <a:gd name="connsiteY52" fmla="*/ 1052945 h 1440872"/>
              <a:gd name="connsiteX53" fmla="*/ 1316182 w 1554486"/>
              <a:gd name="connsiteY53" fmla="*/ 1039090 h 1440872"/>
              <a:gd name="connsiteX54" fmla="*/ 1357746 w 1554486"/>
              <a:gd name="connsiteY54" fmla="*/ 1011381 h 1440872"/>
              <a:gd name="connsiteX55" fmla="*/ 1385455 w 1554486"/>
              <a:gd name="connsiteY55" fmla="*/ 969818 h 1440872"/>
              <a:gd name="connsiteX56" fmla="*/ 1468582 w 1554486"/>
              <a:gd name="connsiteY56" fmla="*/ 942109 h 1440872"/>
              <a:gd name="connsiteX57" fmla="*/ 1496291 w 1554486"/>
              <a:gd name="connsiteY57" fmla="*/ 900545 h 1440872"/>
              <a:gd name="connsiteX58" fmla="*/ 1537855 w 1554486"/>
              <a:gd name="connsiteY58" fmla="*/ 762000 h 1440872"/>
              <a:gd name="connsiteX59" fmla="*/ 1537855 w 1554486"/>
              <a:gd name="connsiteY59" fmla="*/ 332509 h 1440872"/>
              <a:gd name="connsiteX60" fmla="*/ 1468582 w 1554486"/>
              <a:gd name="connsiteY60" fmla="*/ 180109 h 1440872"/>
              <a:gd name="connsiteX61" fmla="*/ 1413164 w 1554486"/>
              <a:gd name="connsiteY61" fmla="*/ 152400 h 1440872"/>
              <a:gd name="connsiteX62" fmla="*/ 1385455 w 1554486"/>
              <a:gd name="connsiteY62" fmla="*/ 110836 h 1440872"/>
              <a:gd name="connsiteX63" fmla="*/ 1343891 w 1554486"/>
              <a:gd name="connsiteY63" fmla="*/ 96981 h 1440872"/>
              <a:gd name="connsiteX64" fmla="*/ 1288473 w 1554486"/>
              <a:gd name="connsiteY64" fmla="*/ 69272 h 1440872"/>
              <a:gd name="connsiteX65" fmla="*/ 1205346 w 1554486"/>
              <a:gd name="connsiteY65" fmla="*/ 41563 h 1440872"/>
              <a:gd name="connsiteX66" fmla="*/ 1163782 w 1554486"/>
              <a:gd name="connsiteY66" fmla="*/ 13854 h 1440872"/>
              <a:gd name="connsiteX67" fmla="*/ 1025237 w 1554486"/>
              <a:gd name="connsiteY67" fmla="*/ 0 h 1440872"/>
              <a:gd name="connsiteX68" fmla="*/ 595746 w 1554486"/>
              <a:gd name="connsiteY68" fmla="*/ 13854 h 1440872"/>
              <a:gd name="connsiteX69" fmla="*/ 512619 w 1554486"/>
              <a:gd name="connsiteY69" fmla="*/ 41563 h 1440872"/>
              <a:gd name="connsiteX70" fmla="*/ 471055 w 1554486"/>
              <a:gd name="connsiteY70" fmla="*/ 69272 h 1440872"/>
              <a:gd name="connsiteX71" fmla="*/ 429491 w 1554486"/>
              <a:gd name="connsiteY71" fmla="*/ 83127 h 1440872"/>
              <a:gd name="connsiteX72" fmla="*/ 471055 w 1554486"/>
              <a:gd name="connsiteY72" fmla="*/ 110836 h 1440872"/>
              <a:gd name="connsiteX73" fmla="*/ 568037 w 1554486"/>
              <a:gd name="connsiteY73" fmla="*/ 124690 h 1440872"/>
              <a:gd name="connsiteX74" fmla="*/ 526473 w 1554486"/>
              <a:gd name="connsiteY74" fmla="*/ 138545 h 1440872"/>
              <a:gd name="connsiteX75" fmla="*/ 429491 w 1554486"/>
              <a:gd name="connsiteY75" fmla="*/ 166254 h 1440872"/>
              <a:gd name="connsiteX76" fmla="*/ 665019 w 1554486"/>
              <a:gd name="connsiteY76" fmla="*/ 152400 h 1440872"/>
              <a:gd name="connsiteX77" fmla="*/ 401782 w 1554486"/>
              <a:gd name="connsiteY77" fmla="*/ 180109 h 1440872"/>
              <a:gd name="connsiteX78" fmla="*/ 387928 w 1554486"/>
              <a:gd name="connsiteY78" fmla="*/ 138545 h 1440872"/>
              <a:gd name="connsiteX79" fmla="*/ 304800 w 1554486"/>
              <a:gd name="connsiteY79" fmla="*/ 96981 h 1440872"/>
              <a:gd name="connsiteX80" fmla="*/ 263237 w 1554486"/>
              <a:gd name="connsiteY80" fmla="*/ 124690 h 1440872"/>
              <a:gd name="connsiteX81" fmla="*/ 304800 w 1554486"/>
              <a:gd name="connsiteY81" fmla="*/ 138545 h 1440872"/>
              <a:gd name="connsiteX82" fmla="*/ 387928 w 1554486"/>
              <a:gd name="connsiteY82" fmla="*/ 152400 h 1440872"/>
              <a:gd name="connsiteX83" fmla="*/ 595746 w 1554486"/>
              <a:gd name="connsiteY83" fmla="*/ 138545 h 1440872"/>
              <a:gd name="connsiteX84" fmla="*/ 484910 w 1554486"/>
              <a:gd name="connsiteY84" fmla="*/ 124690 h 1440872"/>
              <a:gd name="connsiteX85" fmla="*/ 332510 w 1554486"/>
              <a:gd name="connsiteY85" fmla="*/ 138545 h 1440872"/>
              <a:gd name="connsiteX86" fmla="*/ 360219 w 1554486"/>
              <a:gd name="connsiteY86" fmla="*/ 96981 h 1440872"/>
              <a:gd name="connsiteX87" fmla="*/ 346364 w 1554486"/>
              <a:gd name="connsiteY87" fmla="*/ 152400 h 1440872"/>
              <a:gd name="connsiteX88" fmla="*/ 374073 w 1554486"/>
              <a:gd name="connsiteY88" fmla="*/ 124690 h 1440872"/>
              <a:gd name="connsiteX89" fmla="*/ 415637 w 1554486"/>
              <a:gd name="connsiteY89" fmla="*/ 110836 h 1440872"/>
              <a:gd name="connsiteX90" fmla="*/ 471055 w 1554486"/>
              <a:gd name="connsiteY90" fmla="*/ 124690 h 1440872"/>
              <a:gd name="connsiteX91" fmla="*/ 512619 w 1554486"/>
              <a:gd name="connsiteY91" fmla="*/ 138545 h 1440872"/>
              <a:gd name="connsiteX92" fmla="*/ 623455 w 1554486"/>
              <a:gd name="connsiteY92" fmla="*/ 138545 h 1440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554486" h="1440872">
                <a:moveTo>
                  <a:pt x="914400" y="789709"/>
                </a:moveTo>
                <a:cubicBezTo>
                  <a:pt x="923637" y="812800"/>
                  <a:pt x="930988" y="836737"/>
                  <a:pt x="942110" y="858981"/>
                </a:cubicBezTo>
                <a:cubicBezTo>
                  <a:pt x="949557" y="873874"/>
                  <a:pt x="962373" y="885652"/>
                  <a:pt x="969819" y="900545"/>
                </a:cubicBezTo>
                <a:cubicBezTo>
                  <a:pt x="976350" y="913607"/>
                  <a:pt x="983673" y="956713"/>
                  <a:pt x="983673" y="942109"/>
                </a:cubicBezTo>
                <a:cubicBezTo>
                  <a:pt x="983673" y="849994"/>
                  <a:pt x="988019" y="865047"/>
                  <a:pt x="928255" y="845127"/>
                </a:cubicBezTo>
                <a:cubicBezTo>
                  <a:pt x="932873" y="863600"/>
                  <a:pt x="925079" y="892030"/>
                  <a:pt x="942110" y="900545"/>
                </a:cubicBezTo>
                <a:cubicBezTo>
                  <a:pt x="955172" y="907076"/>
                  <a:pt x="966291" y="869307"/>
                  <a:pt x="955964" y="858981"/>
                </a:cubicBezTo>
                <a:cubicBezTo>
                  <a:pt x="945637" y="848655"/>
                  <a:pt x="928255" y="868218"/>
                  <a:pt x="914400" y="872836"/>
                </a:cubicBezTo>
                <a:lnTo>
                  <a:pt x="983673" y="858981"/>
                </a:lnTo>
                <a:cubicBezTo>
                  <a:pt x="886691" y="826654"/>
                  <a:pt x="872837" y="840508"/>
                  <a:pt x="942110" y="817418"/>
                </a:cubicBezTo>
                <a:cubicBezTo>
                  <a:pt x="928255" y="812800"/>
                  <a:pt x="900546" y="818167"/>
                  <a:pt x="900546" y="803563"/>
                </a:cubicBezTo>
                <a:cubicBezTo>
                  <a:pt x="900546" y="788959"/>
                  <a:pt x="942110" y="804313"/>
                  <a:pt x="942110" y="789709"/>
                </a:cubicBezTo>
                <a:cubicBezTo>
                  <a:pt x="942110" y="775105"/>
                  <a:pt x="914401" y="780472"/>
                  <a:pt x="900546" y="775854"/>
                </a:cubicBezTo>
                <a:cubicBezTo>
                  <a:pt x="905164" y="794327"/>
                  <a:pt x="905884" y="814241"/>
                  <a:pt x="914400" y="831272"/>
                </a:cubicBezTo>
                <a:cubicBezTo>
                  <a:pt x="924270" y="851012"/>
                  <a:pt x="968991" y="876902"/>
                  <a:pt x="983673" y="886690"/>
                </a:cubicBezTo>
                <a:cubicBezTo>
                  <a:pt x="974437" y="872836"/>
                  <a:pt x="963410" y="860020"/>
                  <a:pt x="955964" y="845127"/>
                </a:cubicBezTo>
                <a:cubicBezTo>
                  <a:pt x="949433" y="832065"/>
                  <a:pt x="949624" y="816086"/>
                  <a:pt x="942110" y="803563"/>
                </a:cubicBezTo>
                <a:cubicBezTo>
                  <a:pt x="935389" y="792362"/>
                  <a:pt x="923637" y="785090"/>
                  <a:pt x="914400" y="775854"/>
                </a:cubicBezTo>
                <a:cubicBezTo>
                  <a:pt x="905164" y="789709"/>
                  <a:pt x="882652" y="801264"/>
                  <a:pt x="886691" y="817418"/>
                </a:cubicBezTo>
                <a:cubicBezTo>
                  <a:pt x="890233" y="831586"/>
                  <a:pt x="928255" y="845876"/>
                  <a:pt x="928255" y="831272"/>
                </a:cubicBezTo>
                <a:cubicBezTo>
                  <a:pt x="928255" y="814621"/>
                  <a:pt x="900546" y="812799"/>
                  <a:pt x="886691" y="803563"/>
                </a:cubicBezTo>
                <a:cubicBezTo>
                  <a:pt x="882073" y="817418"/>
                  <a:pt x="866306" y="832065"/>
                  <a:pt x="872837" y="845127"/>
                </a:cubicBezTo>
                <a:cubicBezTo>
                  <a:pt x="888295" y="876044"/>
                  <a:pt x="957823" y="848126"/>
                  <a:pt x="969819" y="845127"/>
                </a:cubicBezTo>
                <a:cubicBezTo>
                  <a:pt x="955964" y="835891"/>
                  <a:pt x="943148" y="824865"/>
                  <a:pt x="928255" y="817418"/>
                </a:cubicBezTo>
                <a:cubicBezTo>
                  <a:pt x="915193" y="810887"/>
                  <a:pt x="894792" y="791412"/>
                  <a:pt x="886691" y="803563"/>
                </a:cubicBezTo>
                <a:cubicBezTo>
                  <a:pt x="876129" y="819406"/>
                  <a:pt x="884399" y="848889"/>
                  <a:pt x="900546" y="858981"/>
                </a:cubicBezTo>
                <a:cubicBezTo>
                  <a:pt x="928238" y="876288"/>
                  <a:pt x="965201" y="868218"/>
                  <a:pt x="997528" y="872836"/>
                </a:cubicBezTo>
                <a:cubicBezTo>
                  <a:pt x="1011382" y="877454"/>
                  <a:pt x="1024923" y="883148"/>
                  <a:pt x="1039091" y="886690"/>
                </a:cubicBezTo>
                <a:cubicBezTo>
                  <a:pt x="1093118" y="900197"/>
                  <a:pt x="1197223" y="913240"/>
                  <a:pt x="1011382" y="886690"/>
                </a:cubicBezTo>
                <a:cubicBezTo>
                  <a:pt x="1002146" y="872836"/>
                  <a:pt x="997793" y="853952"/>
                  <a:pt x="983673" y="845127"/>
                </a:cubicBezTo>
                <a:cubicBezTo>
                  <a:pt x="958905" y="829647"/>
                  <a:pt x="900546" y="817418"/>
                  <a:pt x="900546" y="817418"/>
                </a:cubicBezTo>
                <a:cubicBezTo>
                  <a:pt x="905173" y="831300"/>
                  <a:pt x="930740" y="904460"/>
                  <a:pt x="928255" y="914400"/>
                </a:cubicBezTo>
                <a:cubicBezTo>
                  <a:pt x="922655" y="936802"/>
                  <a:pt x="897905" y="949633"/>
                  <a:pt x="886691" y="969818"/>
                </a:cubicBezTo>
                <a:cubicBezTo>
                  <a:pt x="874613" y="991558"/>
                  <a:pt x="869082" y="1016364"/>
                  <a:pt x="858982" y="1039090"/>
                </a:cubicBezTo>
                <a:cubicBezTo>
                  <a:pt x="850594" y="1057963"/>
                  <a:pt x="839409" y="1075526"/>
                  <a:pt x="831273" y="1094509"/>
                </a:cubicBezTo>
                <a:cubicBezTo>
                  <a:pt x="796858" y="1174813"/>
                  <a:pt x="842960" y="1097760"/>
                  <a:pt x="789710" y="1177636"/>
                </a:cubicBezTo>
                <a:cubicBezTo>
                  <a:pt x="785092" y="1196109"/>
                  <a:pt x="784371" y="1216023"/>
                  <a:pt x="775855" y="1233054"/>
                </a:cubicBezTo>
                <a:cubicBezTo>
                  <a:pt x="763090" y="1258584"/>
                  <a:pt x="700303" y="1329603"/>
                  <a:pt x="678873" y="1343890"/>
                </a:cubicBezTo>
                <a:cubicBezTo>
                  <a:pt x="644504" y="1366803"/>
                  <a:pt x="602406" y="1376397"/>
                  <a:pt x="568037" y="1399309"/>
                </a:cubicBezTo>
                <a:cubicBezTo>
                  <a:pt x="510630" y="1437580"/>
                  <a:pt x="542627" y="1422980"/>
                  <a:pt x="471055" y="1440872"/>
                </a:cubicBezTo>
                <a:cubicBezTo>
                  <a:pt x="387928" y="1436254"/>
                  <a:pt x="303179" y="1443998"/>
                  <a:pt x="221673" y="1427018"/>
                </a:cubicBezTo>
                <a:cubicBezTo>
                  <a:pt x="189071" y="1420226"/>
                  <a:pt x="166255" y="1390073"/>
                  <a:pt x="138546" y="1371600"/>
                </a:cubicBezTo>
                <a:lnTo>
                  <a:pt x="96982" y="1343890"/>
                </a:lnTo>
                <a:cubicBezTo>
                  <a:pt x="81556" y="1297611"/>
                  <a:pt x="80869" y="1299091"/>
                  <a:pt x="69273" y="1246909"/>
                </a:cubicBezTo>
                <a:cubicBezTo>
                  <a:pt x="62948" y="1218448"/>
                  <a:pt x="56420" y="1165784"/>
                  <a:pt x="41564" y="1136072"/>
                </a:cubicBezTo>
                <a:cubicBezTo>
                  <a:pt x="-12152" y="1028642"/>
                  <a:pt x="34825" y="1157418"/>
                  <a:pt x="0" y="1052945"/>
                </a:cubicBezTo>
                <a:cubicBezTo>
                  <a:pt x="4618" y="1020618"/>
                  <a:pt x="8486" y="988174"/>
                  <a:pt x="13855" y="955963"/>
                </a:cubicBezTo>
                <a:cubicBezTo>
                  <a:pt x="26988" y="877164"/>
                  <a:pt x="46183" y="868217"/>
                  <a:pt x="0" y="914400"/>
                </a:cubicBezTo>
                <a:cubicBezTo>
                  <a:pt x="1848" y="921792"/>
                  <a:pt x="19759" y="999454"/>
                  <a:pt x="27710" y="1011381"/>
                </a:cubicBezTo>
                <a:cubicBezTo>
                  <a:pt x="41449" y="1031989"/>
                  <a:pt x="86623" y="1069892"/>
                  <a:pt x="110837" y="1080654"/>
                </a:cubicBezTo>
                <a:cubicBezTo>
                  <a:pt x="294162" y="1162131"/>
                  <a:pt x="563530" y="1118089"/>
                  <a:pt x="720437" y="1122218"/>
                </a:cubicBezTo>
                <a:cubicBezTo>
                  <a:pt x="913345" y="1149775"/>
                  <a:pt x="890231" y="1152344"/>
                  <a:pt x="1191491" y="1122218"/>
                </a:cubicBezTo>
                <a:cubicBezTo>
                  <a:pt x="1218155" y="1119552"/>
                  <a:pt x="1257997" y="1064027"/>
                  <a:pt x="1274619" y="1052945"/>
                </a:cubicBezTo>
                <a:cubicBezTo>
                  <a:pt x="1286770" y="1044844"/>
                  <a:pt x="1303120" y="1045621"/>
                  <a:pt x="1316182" y="1039090"/>
                </a:cubicBezTo>
                <a:cubicBezTo>
                  <a:pt x="1331075" y="1031643"/>
                  <a:pt x="1343891" y="1020617"/>
                  <a:pt x="1357746" y="1011381"/>
                </a:cubicBezTo>
                <a:cubicBezTo>
                  <a:pt x="1366982" y="997527"/>
                  <a:pt x="1371335" y="978643"/>
                  <a:pt x="1385455" y="969818"/>
                </a:cubicBezTo>
                <a:cubicBezTo>
                  <a:pt x="1410223" y="954338"/>
                  <a:pt x="1468582" y="942109"/>
                  <a:pt x="1468582" y="942109"/>
                </a:cubicBezTo>
                <a:cubicBezTo>
                  <a:pt x="1477818" y="928254"/>
                  <a:pt x="1489528" y="915761"/>
                  <a:pt x="1496291" y="900545"/>
                </a:cubicBezTo>
                <a:cubicBezTo>
                  <a:pt x="1515564" y="857180"/>
                  <a:pt x="1526341" y="808056"/>
                  <a:pt x="1537855" y="762000"/>
                </a:cubicBezTo>
                <a:cubicBezTo>
                  <a:pt x="1560495" y="558250"/>
                  <a:pt x="1559560" y="625524"/>
                  <a:pt x="1537855" y="332509"/>
                </a:cubicBezTo>
                <a:cubicBezTo>
                  <a:pt x="1534523" y="287531"/>
                  <a:pt x="1512944" y="202290"/>
                  <a:pt x="1468582" y="180109"/>
                </a:cubicBezTo>
                <a:lnTo>
                  <a:pt x="1413164" y="152400"/>
                </a:lnTo>
                <a:cubicBezTo>
                  <a:pt x="1403928" y="138545"/>
                  <a:pt x="1398457" y="121238"/>
                  <a:pt x="1385455" y="110836"/>
                </a:cubicBezTo>
                <a:cubicBezTo>
                  <a:pt x="1374051" y="101713"/>
                  <a:pt x="1357314" y="102734"/>
                  <a:pt x="1343891" y="96981"/>
                </a:cubicBezTo>
                <a:cubicBezTo>
                  <a:pt x="1324908" y="88845"/>
                  <a:pt x="1307649" y="76942"/>
                  <a:pt x="1288473" y="69272"/>
                </a:cubicBezTo>
                <a:cubicBezTo>
                  <a:pt x="1261354" y="58424"/>
                  <a:pt x="1229648" y="57764"/>
                  <a:pt x="1205346" y="41563"/>
                </a:cubicBezTo>
                <a:cubicBezTo>
                  <a:pt x="1191491" y="32327"/>
                  <a:pt x="1180007" y="17598"/>
                  <a:pt x="1163782" y="13854"/>
                </a:cubicBezTo>
                <a:cubicBezTo>
                  <a:pt x="1118559" y="3418"/>
                  <a:pt x="1071419" y="4618"/>
                  <a:pt x="1025237" y="0"/>
                </a:cubicBezTo>
                <a:cubicBezTo>
                  <a:pt x="882073" y="4618"/>
                  <a:pt x="738516" y="2278"/>
                  <a:pt x="595746" y="13854"/>
                </a:cubicBezTo>
                <a:cubicBezTo>
                  <a:pt x="566634" y="16214"/>
                  <a:pt x="512619" y="41563"/>
                  <a:pt x="512619" y="41563"/>
                </a:cubicBezTo>
                <a:cubicBezTo>
                  <a:pt x="498764" y="50799"/>
                  <a:pt x="485948" y="61825"/>
                  <a:pt x="471055" y="69272"/>
                </a:cubicBezTo>
                <a:cubicBezTo>
                  <a:pt x="457993" y="75803"/>
                  <a:pt x="429491" y="68523"/>
                  <a:pt x="429491" y="83127"/>
                </a:cubicBezTo>
                <a:cubicBezTo>
                  <a:pt x="429491" y="99778"/>
                  <a:pt x="455106" y="106051"/>
                  <a:pt x="471055" y="110836"/>
                </a:cubicBezTo>
                <a:cubicBezTo>
                  <a:pt x="502333" y="120219"/>
                  <a:pt x="535710" y="120072"/>
                  <a:pt x="568037" y="124690"/>
                </a:cubicBezTo>
                <a:cubicBezTo>
                  <a:pt x="554182" y="129308"/>
                  <a:pt x="540907" y="136324"/>
                  <a:pt x="526473" y="138545"/>
                </a:cubicBezTo>
                <a:cubicBezTo>
                  <a:pt x="390316" y="159493"/>
                  <a:pt x="338574" y="135949"/>
                  <a:pt x="429491" y="166254"/>
                </a:cubicBezTo>
                <a:cubicBezTo>
                  <a:pt x="508000" y="161636"/>
                  <a:pt x="743664" y="152400"/>
                  <a:pt x="665019" y="152400"/>
                </a:cubicBezTo>
                <a:cubicBezTo>
                  <a:pt x="302081" y="152400"/>
                  <a:pt x="269987" y="136175"/>
                  <a:pt x="401782" y="180109"/>
                </a:cubicBezTo>
                <a:cubicBezTo>
                  <a:pt x="397164" y="166254"/>
                  <a:pt x="397051" y="149949"/>
                  <a:pt x="387928" y="138545"/>
                </a:cubicBezTo>
                <a:cubicBezTo>
                  <a:pt x="368396" y="114130"/>
                  <a:pt x="332180" y="106108"/>
                  <a:pt x="304800" y="96981"/>
                </a:cubicBezTo>
                <a:cubicBezTo>
                  <a:pt x="290946" y="106217"/>
                  <a:pt x="263237" y="108039"/>
                  <a:pt x="263237" y="124690"/>
                </a:cubicBezTo>
                <a:cubicBezTo>
                  <a:pt x="263237" y="139294"/>
                  <a:pt x="290544" y="135377"/>
                  <a:pt x="304800" y="138545"/>
                </a:cubicBezTo>
                <a:cubicBezTo>
                  <a:pt x="332223" y="144639"/>
                  <a:pt x="360219" y="147782"/>
                  <a:pt x="387928" y="152400"/>
                </a:cubicBezTo>
                <a:lnTo>
                  <a:pt x="595746" y="138545"/>
                </a:lnTo>
                <a:lnTo>
                  <a:pt x="484910" y="124690"/>
                </a:lnTo>
                <a:cubicBezTo>
                  <a:pt x="434110" y="129308"/>
                  <a:pt x="382305" y="149610"/>
                  <a:pt x="332510" y="138545"/>
                </a:cubicBezTo>
                <a:cubicBezTo>
                  <a:pt x="316255" y="134933"/>
                  <a:pt x="348445" y="85206"/>
                  <a:pt x="360219" y="96981"/>
                </a:cubicBezTo>
                <a:cubicBezTo>
                  <a:pt x="373683" y="110446"/>
                  <a:pt x="337849" y="135369"/>
                  <a:pt x="346364" y="152400"/>
                </a:cubicBezTo>
                <a:cubicBezTo>
                  <a:pt x="352206" y="164083"/>
                  <a:pt x="362872" y="131411"/>
                  <a:pt x="374073" y="124690"/>
                </a:cubicBezTo>
                <a:cubicBezTo>
                  <a:pt x="386596" y="117176"/>
                  <a:pt x="401782" y="115454"/>
                  <a:pt x="415637" y="110836"/>
                </a:cubicBezTo>
                <a:cubicBezTo>
                  <a:pt x="434110" y="115454"/>
                  <a:pt x="452746" y="119459"/>
                  <a:pt x="471055" y="124690"/>
                </a:cubicBezTo>
                <a:cubicBezTo>
                  <a:pt x="485097" y="128702"/>
                  <a:pt x="498075" y="137223"/>
                  <a:pt x="512619" y="138545"/>
                </a:cubicBezTo>
                <a:cubicBezTo>
                  <a:pt x="549413" y="141890"/>
                  <a:pt x="586510" y="138545"/>
                  <a:pt x="623455" y="138545"/>
                </a:cubicBezTo>
              </a:path>
            </a:pathLst>
          </a:cu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40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dirty="0"/>
              <a:t>Perceptual Organization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6096000" cy="3352800"/>
          </a:xfrm>
        </p:spPr>
        <p:txBody>
          <a:bodyPr/>
          <a:lstStyle/>
          <a:p>
            <a:r>
              <a:rPr lang="en-US" altLang="en-US" dirty="0"/>
              <a:t>“Old” view – structuralism</a:t>
            </a:r>
          </a:p>
          <a:p>
            <a:pPr lvl="1"/>
            <a:r>
              <a:rPr lang="en-US" altLang="en-US" sz="2800" dirty="0"/>
              <a:t>Perception involves adding up sensations</a:t>
            </a:r>
          </a:p>
          <a:p>
            <a:r>
              <a:rPr lang="en-US" altLang="en-US" dirty="0"/>
              <a:t>“New” view – Gestalt psychologists</a:t>
            </a:r>
          </a:p>
          <a:p>
            <a:pPr lvl="1"/>
            <a:r>
              <a:rPr lang="en-US" altLang="en-US" sz="2800" dirty="0"/>
              <a:t>The mind groups patterns according to laws of perceptual organization</a:t>
            </a:r>
          </a:p>
        </p:txBody>
      </p:sp>
      <p:pic>
        <p:nvPicPr>
          <p:cNvPr id="15364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990600"/>
            <a:ext cx="1935163" cy="39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530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01330_f03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8222673" cy="682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406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able to fill in missing information by the context and by expectation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057400"/>
            <a:ext cx="48260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7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dirty="0"/>
              <a:t>Gestalt Laws of Perceptual Organization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Law of good continuation</a:t>
            </a:r>
          </a:p>
          <a:p>
            <a:pPr lvl="1"/>
            <a:r>
              <a:rPr lang="en-US" altLang="en-US" dirty="0"/>
              <a:t>Lines tend to be seen as following the smoothest path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DA6A0C-C358-7848-8595-09CDAD11C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7162800" cy="29210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3378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dirty="0"/>
              <a:t>Gestalt Laws of Perceptual Organization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Law of good continuation</a:t>
            </a:r>
          </a:p>
          <a:p>
            <a:pPr lvl="1"/>
            <a:r>
              <a:rPr lang="en-US" altLang="en-US" dirty="0"/>
              <a:t>Lines tend to be seen as following the smoothest path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16388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741" y="1600200"/>
            <a:ext cx="6400800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7541" y="6400800"/>
            <a:ext cx="807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  <a:buSzPct val="150000"/>
            </a:pPr>
            <a:r>
              <a:rPr lang="en-US" sz="2400" dirty="0">
                <a:hlinkClick r:id="rId3"/>
              </a:rPr>
              <a:t>http://www.michaelbach.de/ot/cog_letters-ink/index.html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36450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4582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dirty="0">
                <a:ea typeface="ＭＳ Ｐゴシック" pitchFamily="-65" charset="-128"/>
              </a:rPr>
              <a:t>Gestalt Laws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196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Law of good figure (simplicity or </a:t>
            </a:r>
            <a:r>
              <a:rPr lang="en-US" sz="2800" dirty="0" err="1">
                <a:ea typeface="ＭＳ Ｐゴシック" pitchFamily="-65" charset="-128"/>
              </a:rPr>
              <a:t>prägnanz</a:t>
            </a:r>
            <a:r>
              <a:rPr lang="en-US" sz="2800" dirty="0">
                <a:ea typeface="ＭＳ Ｐゴシック" pitchFamily="-65" charset="-128"/>
              </a:rPr>
              <a:t>)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Every stimulus pattern is seen so the resulting structure is as simple as possible</a:t>
            </a:r>
          </a:p>
          <a:p>
            <a:pPr lvl="1" eaLnBrk="1" hangingPunct="1">
              <a:spcBef>
                <a:spcPct val="30000"/>
              </a:spcBef>
            </a:pPr>
            <a:endParaRPr lang="en-US" sz="28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  <a:buFontTx/>
              <a:buNone/>
            </a:pPr>
            <a:endParaRPr lang="en-US" sz="2800" dirty="0">
              <a:ea typeface="ＭＳ Ｐゴシック" pitchFamily="-65" charset="-128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33400" y="55626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  <a:buSzPct val="150000"/>
            </a:pPr>
            <a:r>
              <a:rPr lang="en-US" sz="2400" dirty="0"/>
              <a:t>Caption: </a:t>
            </a:r>
            <a:r>
              <a:rPr lang="en-US" sz="2200" dirty="0"/>
              <a:t>Law of simplicity. We see five circles, as in (a), not the more complex array of nine objects, as in (b).</a:t>
            </a:r>
          </a:p>
        </p:txBody>
      </p:sp>
      <p:pic>
        <p:nvPicPr>
          <p:cNvPr id="40965" name="Picture 4" descr="01330_f031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1050" y="3163888"/>
            <a:ext cx="2501900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587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/>
              <a:t>Gestalt Laws of Perceptual Organization</a:t>
            </a:r>
            <a:endParaRPr lang="en-US" altLang="en-US" sz="48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315384" y="470647"/>
            <a:ext cx="7467600" cy="4419600"/>
          </a:xfrm>
        </p:spPr>
        <p:txBody>
          <a:bodyPr/>
          <a:lstStyle/>
          <a:p>
            <a:r>
              <a:rPr lang="en-US" altLang="en-US"/>
              <a:t>Law of similarity</a:t>
            </a:r>
          </a:p>
          <a:p>
            <a:pPr lvl="1"/>
            <a:r>
              <a:rPr lang="en-US" altLang="en-US"/>
              <a:t>Similar things appear grouped together</a:t>
            </a:r>
          </a:p>
          <a:p>
            <a:pPr lvl="1"/>
            <a:endParaRPr lang="en-US" altLang="en-US"/>
          </a:p>
          <a:p>
            <a:pPr lvl="1"/>
            <a:endParaRPr lang="en-US" altLang="en-US" dirty="0"/>
          </a:p>
        </p:txBody>
      </p:sp>
      <p:pic>
        <p:nvPicPr>
          <p:cNvPr id="18436" name="Picture 6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497106"/>
            <a:ext cx="490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573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dirty="0"/>
              <a:t>Gestalt Laws of Perceptual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9" name="Picture 3" descr="C:\Users\jalderman\Desktop\imag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1996" y="381000"/>
            <a:ext cx="2886075" cy="457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70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dirty="0">
                <a:ea typeface="ＭＳ Ｐゴシック" pitchFamily="-65" charset="-128"/>
              </a:rPr>
              <a:t>Gestalt Laws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29832"/>
            <a:ext cx="8305800" cy="44196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Law of familiarity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Things are more likely to form groups if the groups appear familiar or meaningful</a:t>
            </a:r>
          </a:p>
          <a:p>
            <a:pPr lvl="1" eaLnBrk="1" hangingPunct="1">
              <a:spcBef>
                <a:spcPct val="30000"/>
              </a:spcBef>
            </a:pPr>
            <a:endParaRPr lang="en-US" sz="28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  <a:buFontTx/>
              <a:buNone/>
            </a:pPr>
            <a:endParaRPr lang="en-US" sz="2800" dirty="0">
              <a:ea typeface="ＭＳ Ｐゴシック" pitchFamily="-65" charset="-128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57200" y="5928302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Caption: </a:t>
            </a:r>
            <a:r>
              <a:rPr lang="en-US" i="1" dirty="0"/>
              <a:t>The Forest Has Eyes by Bev Doolittle (1985). Can you find 13 faces in this </a:t>
            </a:r>
            <a:r>
              <a:rPr lang="en-US" dirty="0"/>
              <a:t>picture? (Source: “The Forest Has Eyes” 1984 Bev Doolittle, courtesy of The Greenwich Workshop, Inc.)</a:t>
            </a:r>
          </a:p>
          <a:p>
            <a:pPr>
              <a:spcBef>
                <a:spcPct val="30000"/>
              </a:spcBef>
              <a:buSzPct val="150000"/>
            </a:pPr>
            <a:endParaRPr lang="en-US" dirty="0"/>
          </a:p>
        </p:txBody>
      </p:sp>
      <p:pic>
        <p:nvPicPr>
          <p:cNvPr id="43013" name="Picture 4" descr="01330_f032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2887212"/>
            <a:ext cx="5791200" cy="304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476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8553B-DBE3-9347-A99B-F78ABD48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We always see faces!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A5FBC-3EF0-7542-AA52-5FF9A4DD6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8A9F6-3055-FE49-B92A-3667D1EAD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265" y="190500"/>
            <a:ext cx="4064000" cy="50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8EF7C9-5B23-9546-B468-B137B59E7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90500"/>
            <a:ext cx="3386666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57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dirty="0">
                <a:ea typeface="ＭＳ Ｐゴシック" pitchFamily="-65" charset="-128"/>
              </a:rPr>
              <a:t>Gestalt Laws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196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Law of proximity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Things near each other appear grouped together</a:t>
            </a:r>
          </a:p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Law of common fate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Things moving in the same direction appear to be grouped together</a:t>
            </a:r>
          </a:p>
          <a:p>
            <a:pPr lvl="1">
              <a:spcBef>
                <a:spcPct val="30000"/>
              </a:spcBef>
            </a:pPr>
            <a:r>
              <a:rPr lang="en-US" sz="2800" dirty="0">
                <a:hlinkClick r:id="rId2"/>
              </a:rPr>
              <a:t>http://www.michaelbach.de/ot/cog_hiddenBird/index.html</a:t>
            </a:r>
            <a:endParaRPr lang="en-US" sz="28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</a:pPr>
            <a:endParaRPr lang="en-US" sz="28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</a:pPr>
            <a:endParaRPr lang="en-US" sz="28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</a:pPr>
            <a:endParaRPr lang="en-US" sz="2800" dirty="0"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5364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dirty="0">
                <a:ea typeface="ＭＳ Ｐゴシック" pitchFamily="-65" charset="-128"/>
              </a:rPr>
              <a:t>Gestalt Laws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196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Gestalt laws often provide accurate information about properties of the environment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Reflect experience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Used unconsciously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Occasionally misleading</a:t>
            </a:r>
          </a:p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Gestalt laws are </a:t>
            </a:r>
            <a:r>
              <a:rPr lang="en-US" sz="2800" b="1" u="sng" dirty="0">
                <a:ea typeface="ＭＳ Ｐゴシック" pitchFamily="-65" charset="-128"/>
              </a:rPr>
              <a:t>heuristics </a:t>
            </a:r>
            <a:r>
              <a:rPr lang="en-US" sz="2800" dirty="0">
                <a:ea typeface="ＭＳ Ｐゴシック" pitchFamily="-65" charset="-128"/>
              </a:rPr>
              <a:t>(</a:t>
            </a:r>
            <a:r>
              <a:rPr lang="en-US" sz="2800" dirty="0">
                <a:solidFill>
                  <a:srgbClr val="FF0000"/>
                </a:solidFill>
                <a:ea typeface="ＭＳ Ｐゴシック" pitchFamily="-65" charset="-128"/>
              </a:rPr>
              <a:t>mental shortcuts</a:t>
            </a:r>
            <a:r>
              <a:rPr lang="en-US" sz="2800" dirty="0">
                <a:ea typeface="ＭＳ Ｐゴシック" pitchFamily="-65" charset="-128"/>
              </a:rPr>
              <a:t>)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>
                <a:ea typeface="ＭＳ Ｐゴシック" pitchFamily="-65" charset="-128"/>
              </a:rPr>
              <a:t>We need mental shortcuts to function everyday!</a:t>
            </a:r>
            <a:endParaRPr lang="en-US" sz="2800" dirty="0"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515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dirty="0">
                <a:ea typeface="ＭＳ Ｐゴシック" pitchFamily="-65" charset="-128"/>
              </a:rPr>
              <a:t>Heuristics and Algorithms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3924300" cy="4419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Heuristic: “rule of thumb” 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Provides best-guess solution to a problem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Fast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Often correct</a:t>
            </a:r>
          </a:p>
          <a:p>
            <a:pPr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Algorithm: procedure guaranteed to solve a problem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Slow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Definite result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A4A9F4-51DC-6940-86ED-C79B46B655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1600200"/>
            <a:ext cx="4191000" cy="282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45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711200" y="1333500"/>
            <a:ext cx="3733800" cy="4572000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</a:pPr>
            <a:r>
              <a:rPr lang="en-US" altLang="en-US" dirty="0">
                <a:ea typeface="ＭＳ Ｐゴシック" pitchFamily="-65" charset="-128"/>
              </a:rPr>
              <a:t>Oblique effect</a:t>
            </a:r>
          </a:p>
          <a:p>
            <a:pPr lvl="1">
              <a:spcBef>
                <a:spcPct val="30000"/>
              </a:spcBef>
            </a:pPr>
            <a:r>
              <a:rPr lang="en-US" altLang="en-US" sz="2800" dirty="0">
                <a:ea typeface="ＭＳ Ｐゴシック" pitchFamily="-65" charset="-128"/>
              </a:rPr>
              <a:t>People can perceive verticals and horizontals more easily than other orientations</a:t>
            </a:r>
          </a:p>
        </p:txBody>
      </p:sp>
      <p:pic>
        <p:nvPicPr>
          <p:cNvPr id="4" name="Picture 1" descr="C:\Users\jalderman\Desktop\imag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32766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391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0"/>
            <a:ext cx="7772400" cy="6223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114800" cy="44196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dirty="0">
                <a:ea typeface="ＭＳ Ｐゴシック" pitchFamily="-65" charset="-128"/>
              </a:rPr>
              <a:t>Light-from-above heuristic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Light comes from above is common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We perceive shadows as specific information about depth and distance</a:t>
            </a:r>
          </a:p>
        </p:txBody>
      </p:sp>
      <p:pic>
        <p:nvPicPr>
          <p:cNvPr id="4" name="Picture 2" descr="C:\Users\jalderman\Desktop\imag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255712"/>
            <a:ext cx="31242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59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23415" y="1219200"/>
            <a:ext cx="7343775" cy="36576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dirty="0">
                <a:ea typeface="ＭＳ Ｐゴシック" pitchFamily="-65" charset="-128"/>
              </a:rPr>
              <a:t>Occlusion heuristic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When object is partially covered by a smaller occluding object, the larger one is seen as continuing behind the smaller object.</a:t>
            </a:r>
          </a:p>
        </p:txBody>
      </p:sp>
      <p:pic>
        <p:nvPicPr>
          <p:cNvPr id="2050" name="Picture 2" descr="Image result for occluding object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2025" y="3810000"/>
            <a:ext cx="72199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90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403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3596185" cy="36576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dirty="0">
                <a:ea typeface="ＭＳ Ｐゴシック" pitchFamily="-65" charset="-128"/>
              </a:rPr>
              <a:t>Occlusion heuristic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800" dirty="0">
                <a:ea typeface="ＭＳ Ｐゴシック" pitchFamily="-65" charset="-128"/>
              </a:rPr>
              <a:t>Is this a pretty face?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0AF504-7532-0F49-93AC-8F63072CC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81000"/>
            <a:ext cx="3852333" cy="5778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ABD690-D672-194E-A3A7-ADE54C0D3F1A}"/>
              </a:ext>
            </a:extLst>
          </p:cNvPr>
          <p:cNvSpPr/>
          <p:nvPr/>
        </p:nvSpPr>
        <p:spPr>
          <a:xfrm>
            <a:off x="5486400" y="1371600"/>
            <a:ext cx="1143000" cy="304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7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0.11852 L -0.39774 0.35787 C -0.46354 0.43773 -0.4316 0.39908 -0.39965 0.36042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1066800"/>
            <a:ext cx="7620001" cy="3657600"/>
          </a:xfrm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sz="2400" dirty="0">
                <a:ea typeface="ＭＳ Ｐゴシック" pitchFamily="-65" charset="-128"/>
              </a:rPr>
              <a:t>Occlusion heuristic</a:t>
            </a:r>
          </a:p>
          <a:p>
            <a:pPr lvl="1" eaLnBrk="1" hangingPunct="1">
              <a:spcBef>
                <a:spcPct val="30000"/>
              </a:spcBef>
            </a:pPr>
            <a:r>
              <a:rPr lang="en-US" sz="2400" dirty="0">
                <a:ea typeface="ＭＳ Ｐゴシック" pitchFamily="-65" charset="-128"/>
              </a:rPr>
              <a:t>Half of the human body is obscured by the table. You assume you will see the other half later, right?</a:t>
            </a:r>
          </a:p>
          <a:p>
            <a:pPr lvl="1">
              <a:spcBef>
                <a:spcPct val="30000"/>
              </a:spcBef>
            </a:pPr>
            <a:r>
              <a:rPr lang="en-US" sz="2400" dirty="0">
                <a:hlinkClick r:id="rId3"/>
              </a:rPr>
              <a:t>https://www.youtube.com/watch?v=KmD1U6S60sQ</a:t>
            </a:r>
            <a:endParaRPr lang="en-US" sz="2400" dirty="0">
              <a:ea typeface="ＭＳ Ｐゴシック" pitchFamily="-65" charset="-128"/>
            </a:endParaRPr>
          </a:p>
          <a:p>
            <a:pPr lvl="1" eaLnBrk="1" hangingPunct="1">
              <a:spcBef>
                <a:spcPct val="30000"/>
              </a:spcBef>
            </a:pPr>
            <a:endParaRPr lang="en-US" sz="2400" dirty="0">
              <a:ea typeface="ＭＳ Ｐゴシック" pitchFamily="-65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3549650"/>
            <a:ext cx="3726986" cy="243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BC5DBA-CCAA-044C-B81B-DF8CD4464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3549650"/>
            <a:ext cx="3585107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47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42433" y="8890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ea typeface="ＭＳ Ｐゴシック" pitchFamily="-65" charset="-128"/>
              </a:rPr>
              <a:t>Physical Regularities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3810000" cy="4800600"/>
          </a:xfrm>
        </p:spPr>
        <p:txBody>
          <a:bodyPr>
            <a:noAutofit/>
          </a:bodyPr>
          <a:lstStyle/>
          <a:p>
            <a:pPr marL="0" indent="0">
              <a:spcBef>
                <a:spcPct val="30000"/>
              </a:spcBef>
              <a:buNone/>
            </a:pPr>
            <a:endParaRPr lang="en-US" sz="2000" dirty="0">
              <a:hlinkClick r:id="rId3"/>
            </a:endParaRPr>
          </a:p>
          <a:p>
            <a:pPr>
              <a:spcBef>
                <a:spcPct val="30000"/>
              </a:spcBef>
            </a:pPr>
            <a:r>
              <a:rPr lang="en-US" dirty="0">
                <a:hlinkClick r:id="rId3"/>
              </a:rPr>
              <a:t>http://www.michaelbach.de/ot/fcs_hollow-face/index.html</a:t>
            </a:r>
            <a:r>
              <a:rPr lang="en-US" dirty="0"/>
              <a:t> (Normal face)</a:t>
            </a:r>
            <a:endParaRPr lang="en-US" dirty="0">
              <a:hlinkClick r:id="rId4"/>
            </a:endParaRPr>
          </a:p>
          <a:p>
            <a:pPr>
              <a:spcBef>
                <a:spcPct val="30000"/>
              </a:spcBef>
            </a:pPr>
            <a:r>
              <a:rPr lang="en-US" dirty="0">
                <a:hlinkClick r:id="rId5"/>
              </a:rPr>
              <a:t>https://www.youtube.com/watch?v=z9Sen1HTu5o</a:t>
            </a:r>
            <a:r>
              <a:rPr lang="en-US" dirty="0"/>
              <a:t> (Shade Illusion)</a:t>
            </a: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3674533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256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dirty="0">
                <a:ea typeface="ＭＳ Ｐゴシック" pitchFamily="-65" charset="-128"/>
              </a:rPr>
              <a:t>Neurons and the Environment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19600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n-US" sz="3200" dirty="0">
                <a:ea typeface="ＭＳ Ｐゴシック" pitchFamily="-65" charset="-128"/>
              </a:rPr>
              <a:t>Neurons become tuned to respond best to what we commonly experience or occur regularly in the environment</a:t>
            </a:r>
          </a:p>
          <a:p>
            <a:pPr>
              <a:spcBef>
                <a:spcPct val="30000"/>
              </a:spcBef>
            </a:pPr>
            <a:r>
              <a:rPr lang="en-US" sz="3200" dirty="0">
                <a:ea typeface="ＭＳ Ｐゴシック" pitchFamily="-65" charset="-128"/>
              </a:rPr>
              <a:t>Experience-dependent plasticity.</a:t>
            </a:r>
          </a:p>
          <a:p>
            <a:pPr>
              <a:spcBef>
                <a:spcPct val="30000"/>
              </a:spcBef>
            </a:pPr>
            <a:r>
              <a:rPr lang="en-US" sz="3200" dirty="0">
                <a:ea typeface="ＭＳ Ｐゴシック" pitchFamily="-65" charset="-128"/>
              </a:rPr>
              <a:t>We need to expose ourselves to new experience and new environment.</a:t>
            </a:r>
          </a:p>
        </p:txBody>
      </p:sp>
    </p:spTree>
    <p:extLst>
      <p:ext uri="{BB962C8B-B14F-4D97-AF65-F5344CB8AC3E}">
        <p14:creationId xmlns:p14="http://schemas.microsoft.com/office/powerpoint/2010/main" val="1658733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92150" y="3048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ea typeface="ＭＳ Ｐゴシック" pitchFamily="-65" charset="-128"/>
              </a:rPr>
              <a:t>Movement Facilitates Perception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692150" y="1676400"/>
            <a:ext cx="7772400" cy="2819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>
                <a:ea typeface="ＭＳ Ｐゴシック" pitchFamily="-65" charset="-128"/>
              </a:rPr>
              <a:t>Movement helps us perceive things in our environment more accurately than static, still images</a:t>
            </a:r>
          </a:p>
          <a:p>
            <a:pPr lvl="1" eaLnBrk="1" hangingPunct="1"/>
            <a:r>
              <a:rPr lang="en-US" altLang="en-US" sz="2600" dirty="0">
                <a:ea typeface="ＭＳ Ｐゴシック" pitchFamily="-65" charset="-128"/>
              </a:rPr>
              <a:t>For example, a horse in the distance standing still may be more difficult to discern than the horse walking across the field</a:t>
            </a:r>
          </a:p>
          <a:p>
            <a:pPr lvl="1" eaLnBrk="1" hangingPunct="1"/>
            <a:r>
              <a:rPr lang="en-US" altLang="en-US" sz="2600" dirty="0">
                <a:ea typeface="ＭＳ Ｐゴシック" pitchFamily="-65" charset="-128"/>
              </a:rPr>
              <a:t>Walking around that same horse to see it from different angles will also facilitate accurate perception</a:t>
            </a:r>
          </a:p>
        </p:txBody>
      </p:sp>
      <p:pic>
        <p:nvPicPr>
          <p:cNvPr id="28676" name="Picture 4" descr="C:\Users\jalderman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4495800"/>
            <a:ext cx="687070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7542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1330_f03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603001"/>
            <a:ext cx="5599665" cy="373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685800" y="6248400"/>
            <a:ext cx="7772400" cy="533400"/>
          </a:xfrm>
        </p:spPr>
        <p:txBody>
          <a:bodyPr>
            <a:noAutofit/>
          </a:bodyPr>
          <a:lstStyle/>
          <a:p>
            <a:r>
              <a:rPr lang="en-US" sz="4800" dirty="0">
                <a:ea typeface="ＭＳ Ｐゴシック" pitchFamily="-65" charset="-128"/>
              </a:rPr>
              <a:t>Perception and Action: </a:t>
            </a:r>
            <a:br>
              <a:rPr lang="en-US" sz="4800" dirty="0">
                <a:ea typeface="ＭＳ Ｐゴシック" pitchFamily="-65" charset="-128"/>
              </a:rPr>
            </a:br>
            <a:r>
              <a:rPr lang="en-US" sz="4800" i="1" dirty="0">
                <a:ea typeface="ＭＳ Ｐゴシック" pitchFamily="-65" charset="-128"/>
              </a:rPr>
              <a:t>What </a:t>
            </a:r>
            <a:r>
              <a:rPr lang="en-US" sz="4800" dirty="0">
                <a:ea typeface="ＭＳ Ｐゴシック" pitchFamily="-65" charset="-128"/>
              </a:rPr>
              <a:t>and </a:t>
            </a:r>
            <a:r>
              <a:rPr lang="en-US" sz="4800" i="1" dirty="0">
                <a:ea typeface="ＭＳ Ｐゴシック" pitchFamily="-65" charset="-128"/>
              </a:rPr>
              <a:t>Where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467600" cy="4419600"/>
          </a:xfrm>
        </p:spPr>
        <p:txBody>
          <a:bodyPr/>
          <a:lstStyle/>
          <a:p>
            <a:r>
              <a:rPr lang="en-US" sz="2800" dirty="0">
                <a:ea typeface="ＭＳ Ｐゴシック" pitchFamily="-65" charset="-128"/>
              </a:rPr>
              <a:t>What stream: identifying an object</a:t>
            </a:r>
          </a:p>
          <a:p>
            <a:r>
              <a:rPr lang="en-US" sz="2800" dirty="0">
                <a:ea typeface="ＭＳ Ｐゴシック" pitchFamily="-65" charset="-128"/>
              </a:rPr>
              <a:t>Where stream: identifying the object’s location</a:t>
            </a:r>
          </a:p>
          <a:p>
            <a:endParaRPr lang="en-US" sz="2800" dirty="0"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1271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620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s://s-media-cache-ak0.pinimg.com/236x/cf/6c/85/cf6c85a1a8a6b73e802a976df2dc3b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3850689" cy="352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hotoshop Disas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4217794" cy="352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6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d3u5xmnnxiuz0w.cloudfront.net/wp-content/uploads/2014/08/hilarious-fashion-photoshop-fails-869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104774"/>
            <a:ext cx="4762500" cy="515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72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7" descr="http://2.bp.blogspot.com/-7B2Hog--QJ8/TwoiaE0HgEI/AAAAAAAAE3I/-cCgAPvFZgw/s1600/actu_11455_vignette_bandeaufich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3525" y="923925"/>
            <a:ext cx="6610350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</p:spTree>
    <p:extLst>
      <p:ext uri="{BB962C8B-B14F-4D97-AF65-F5344CB8AC3E}">
        <p14:creationId xmlns:p14="http://schemas.microsoft.com/office/powerpoint/2010/main" val="22267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mbloodyo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014419"/>
            <a:ext cx="4574982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200" y="817727"/>
            <a:ext cx="3048000" cy="413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609600"/>
            <a:ext cx="6181726" cy="4495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</p:spTree>
    <p:extLst>
      <p:ext uri="{BB962C8B-B14F-4D97-AF65-F5344CB8AC3E}">
        <p14:creationId xmlns:p14="http://schemas.microsoft.com/office/powerpoint/2010/main" val="377750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worstphotoshopmistakes.com/wp-content/uploads/2011/04/phot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163228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1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457200"/>
            <a:ext cx="6731001" cy="48952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</p:spTree>
    <p:extLst>
      <p:ext uri="{BB962C8B-B14F-4D97-AF65-F5344CB8AC3E}">
        <p14:creationId xmlns:p14="http://schemas.microsoft.com/office/powerpoint/2010/main" val="223393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worstphotoshopmistakes.com/wp-content/uploads/2011/02/Emma-Watson-Is-Missing-a-Leg-in-New-Burberry-Add-2-525x35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1100" y="728662"/>
            <a:ext cx="6679207" cy="452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</p:spTree>
    <p:extLst>
      <p:ext uri="{BB962C8B-B14F-4D97-AF65-F5344CB8AC3E}">
        <p14:creationId xmlns:p14="http://schemas.microsoft.com/office/powerpoint/2010/main" val="11456722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9" name="Picture 11" descr="Photoshop Disaste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837" y="440064"/>
            <a:ext cx="3574466" cy="593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8508" y="675347"/>
            <a:ext cx="3281363" cy="546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36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7" name="Picture 9" descr="Monro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21" y="2438400"/>
            <a:ext cx="4114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sdpics.s3.amazonaws.com/wp-content/uploads/2013/01/ObamaHihida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4130079" cy="544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40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13" y="533400"/>
            <a:ext cx="6913218" cy="4572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5419726"/>
            <a:ext cx="7239000" cy="1143000"/>
          </a:xfrm>
        </p:spPr>
        <p:txBody>
          <a:bodyPr/>
          <a:lstStyle/>
          <a:p>
            <a:r>
              <a:rPr lang="en-US" sz="4000" dirty="0"/>
              <a:t>Photoshop disasters: Against regularities and expectations</a:t>
            </a:r>
          </a:p>
        </p:txBody>
      </p:sp>
    </p:spTree>
    <p:extLst>
      <p:ext uri="{BB962C8B-B14F-4D97-AF65-F5344CB8AC3E}">
        <p14:creationId xmlns:p14="http://schemas.microsoft.com/office/powerpoint/2010/main" val="2342476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Ungraded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need to understand psychology to be a good artist. A Photoshop disaster happens when the image cannot concur with our </a:t>
            </a:r>
            <a:r>
              <a:rPr lang="en-US" dirty="0">
                <a:solidFill>
                  <a:srgbClr val="FF0000"/>
                </a:solidFill>
              </a:rPr>
              <a:t>perceptual expectation</a:t>
            </a:r>
            <a:r>
              <a:rPr lang="en-US" dirty="0"/>
              <a:t>. </a:t>
            </a:r>
          </a:p>
          <a:p>
            <a:r>
              <a:rPr lang="en-US" dirty="0"/>
              <a:t>Use the keyword “Photoshop disaster” or something similar to search for strange images.</a:t>
            </a:r>
          </a:p>
          <a:p>
            <a:r>
              <a:rPr lang="en-US" dirty="0"/>
              <a:t>Form a small group to share your finding and then vote for the worst. </a:t>
            </a:r>
          </a:p>
          <a:p>
            <a:r>
              <a:rPr lang="en-US" dirty="0"/>
              <a:t>Share your finding with the class.</a:t>
            </a:r>
          </a:p>
        </p:txBody>
      </p:sp>
    </p:spTree>
    <p:extLst>
      <p:ext uri="{BB962C8B-B14F-4D97-AF65-F5344CB8AC3E}">
        <p14:creationId xmlns:p14="http://schemas.microsoft.com/office/powerpoint/2010/main" val="7268286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&amp;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620000" cy="3306763"/>
          </a:xfrm>
        </p:spPr>
        <p:txBody>
          <a:bodyPr>
            <a:normAutofit/>
          </a:bodyPr>
          <a:lstStyle/>
          <a:p>
            <a:r>
              <a:rPr lang="en-US" sz="4800" dirty="0"/>
              <a:t>How does Faith inform your perception?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2619609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We don’t see things as they are; we see them as we are.</a:t>
            </a:r>
          </a:p>
          <a:p>
            <a:pPr algn="r"/>
            <a:r>
              <a:rPr lang="en-US" sz="2400" dirty="0"/>
              <a:t>-</a:t>
            </a:r>
            <a:r>
              <a:rPr lang="en-US" sz="2400" dirty="0" err="1"/>
              <a:t>Anaïs</a:t>
            </a:r>
            <a:r>
              <a:rPr lang="en-US" sz="2400" dirty="0"/>
              <a:t> Nin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3821797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faith there is enough light for those who want to believe and enough shadows to blind those who don't.</a:t>
            </a:r>
          </a:p>
          <a:p>
            <a:pPr algn="r"/>
            <a:r>
              <a:rPr lang="en-US" sz="2400" dirty="0"/>
              <a:t>-Blaise Pascal</a:t>
            </a:r>
          </a:p>
        </p:txBody>
      </p:sp>
    </p:spTree>
    <p:extLst>
      <p:ext uri="{BB962C8B-B14F-4D97-AF65-F5344CB8AC3E}">
        <p14:creationId xmlns:p14="http://schemas.microsoft.com/office/powerpoint/2010/main" val="1577345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Thermal</Template>
  <TotalTime>4015</TotalTime>
  <Words>1607</Words>
  <Application>Microsoft Macintosh PowerPoint</Application>
  <PresentationFormat>On-screen Show (4:3)</PresentationFormat>
  <Paragraphs>199</Paragraphs>
  <Slides>53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ＭＳ Ｐゴシック</vt:lpstr>
      <vt:lpstr>Arial</vt:lpstr>
      <vt:lpstr>Calibri</vt:lpstr>
      <vt:lpstr>Thermal</vt:lpstr>
      <vt:lpstr>Perception</vt:lpstr>
      <vt:lpstr>Some Questions to Consider</vt:lpstr>
      <vt:lpstr>Perception Is…</vt:lpstr>
      <vt:lpstr>Approaches to Understand Perception</vt:lpstr>
      <vt:lpstr>The Complexity of Perception</vt:lpstr>
      <vt:lpstr>The Complexity of Perception</vt:lpstr>
      <vt:lpstr>Why can’t you tickle yourself?</vt:lpstr>
      <vt:lpstr>Why can’t you tickle yourself?</vt:lpstr>
      <vt:lpstr>Optional and Ungraded “experiment”</vt:lpstr>
      <vt:lpstr>Experiencing Pain</vt:lpstr>
      <vt:lpstr>Opioid Epidemic in USA</vt:lpstr>
      <vt:lpstr>Perception of pain around the world</vt:lpstr>
      <vt:lpstr>Discussion</vt:lpstr>
      <vt:lpstr>Helmholtz’s Theory Of  Unconscious Inference (~1860)</vt:lpstr>
      <vt:lpstr>Helmholtz’s Theory Of  Unconscious Inference (~1860)</vt:lpstr>
      <vt:lpstr>Perceiving Size:  Taking Distance into Account</vt:lpstr>
      <vt:lpstr>PowerPoint Presentation</vt:lpstr>
      <vt:lpstr>PowerPoint Presentation</vt:lpstr>
      <vt:lpstr>Perceptual Organization</vt:lpstr>
      <vt:lpstr>PowerPoint Presentation</vt:lpstr>
      <vt:lpstr>PowerPoint Presentation</vt:lpstr>
      <vt:lpstr>Gestalt Laws of Perceptual Organization</vt:lpstr>
      <vt:lpstr>Gestalt Laws of Perceptual Organization</vt:lpstr>
      <vt:lpstr>Gestalt Laws</vt:lpstr>
      <vt:lpstr>Gestalt Laws of Perceptual Organization</vt:lpstr>
      <vt:lpstr>Gestalt Laws of Perceptual Organization</vt:lpstr>
      <vt:lpstr>Gestalt Laws</vt:lpstr>
      <vt:lpstr>We always see faces!</vt:lpstr>
      <vt:lpstr>Gestalt Laws</vt:lpstr>
      <vt:lpstr>Gestalt Laws</vt:lpstr>
      <vt:lpstr>Heuristics and Algorithms</vt:lpstr>
      <vt:lpstr>Physical Regularities</vt:lpstr>
      <vt:lpstr>Physical Regularities</vt:lpstr>
      <vt:lpstr>Physical Regularities</vt:lpstr>
      <vt:lpstr>Physical Regularities</vt:lpstr>
      <vt:lpstr>Physical Regularities</vt:lpstr>
      <vt:lpstr>Physical Regularities</vt:lpstr>
      <vt:lpstr>Neurons and the Environment</vt:lpstr>
      <vt:lpstr>Movement Facilitates Perception</vt:lpstr>
      <vt:lpstr>Perception and Action:  What and Where</vt:lpstr>
      <vt:lpstr>Photoshop disasters: Against regularities and expectations</vt:lpstr>
      <vt:lpstr>Photoshop disasters: Against regularities and expectations</vt:lpstr>
      <vt:lpstr>Photoshop disasters: Against regularities and expectations</vt:lpstr>
      <vt:lpstr>Photoshop disasters: Against regularities and expectations</vt:lpstr>
      <vt:lpstr>Photoshop disasters: Against regularities and expectations</vt:lpstr>
      <vt:lpstr>PowerPoint Presentation</vt:lpstr>
      <vt:lpstr>Photoshop disasters: Against regularities and expectations</vt:lpstr>
      <vt:lpstr>Photoshop disasters: Against regularities and expectations</vt:lpstr>
      <vt:lpstr>PowerPoint Presentation</vt:lpstr>
      <vt:lpstr>PowerPoint Presentation</vt:lpstr>
      <vt:lpstr>Photoshop disasters: Against regularities and expectations</vt:lpstr>
      <vt:lpstr>Ungraded assignment</vt:lpstr>
      <vt:lpstr>Faith &amp; Perception</vt:lpstr>
    </vt:vector>
  </TitlesOfParts>
  <Company>Toshiba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Benjamin Uel Marsh</dc:creator>
  <cp:lastModifiedBy>Chong Ho (Alex) Yu</cp:lastModifiedBy>
  <cp:revision>192</cp:revision>
  <dcterms:created xsi:type="dcterms:W3CDTF">2011-08-06T16:54:36Z</dcterms:created>
  <dcterms:modified xsi:type="dcterms:W3CDTF">2020-01-27T23:38:45Z</dcterms:modified>
</cp:coreProperties>
</file>