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2"/>
  </p:notesMasterIdLst>
  <p:sldIdLst>
    <p:sldId id="257" r:id="rId2"/>
    <p:sldId id="295" r:id="rId3"/>
    <p:sldId id="259" r:id="rId4"/>
    <p:sldId id="296" r:id="rId5"/>
    <p:sldId id="297" r:id="rId6"/>
    <p:sldId id="298" r:id="rId7"/>
    <p:sldId id="299" r:id="rId8"/>
    <p:sldId id="319" r:id="rId9"/>
    <p:sldId id="320" r:id="rId10"/>
    <p:sldId id="322" r:id="rId11"/>
    <p:sldId id="321" r:id="rId12"/>
    <p:sldId id="348" r:id="rId13"/>
    <p:sldId id="349" r:id="rId14"/>
    <p:sldId id="323" r:id="rId15"/>
    <p:sldId id="303" r:id="rId16"/>
    <p:sldId id="304" r:id="rId17"/>
    <p:sldId id="305" r:id="rId18"/>
    <p:sldId id="306" r:id="rId19"/>
    <p:sldId id="273" r:id="rId20"/>
    <p:sldId id="274" r:id="rId21"/>
    <p:sldId id="307" r:id="rId22"/>
    <p:sldId id="275" r:id="rId23"/>
    <p:sldId id="308" r:id="rId24"/>
    <p:sldId id="340" r:id="rId25"/>
    <p:sldId id="341" r:id="rId26"/>
    <p:sldId id="342" r:id="rId27"/>
    <p:sldId id="343" r:id="rId28"/>
    <p:sldId id="344" r:id="rId29"/>
    <p:sldId id="345" r:id="rId30"/>
    <p:sldId id="317" r:id="rId31"/>
    <p:sldId id="311" r:id="rId32"/>
    <p:sldId id="277" r:id="rId33"/>
    <p:sldId id="327" r:id="rId34"/>
    <p:sldId id="283" r:id="rId35"/>
    <p:sldId id="325" r:id="rId36"/>
    <p:sldId id="326" r:id="rId37"/>
    <p:sldId id="328" r:id="rId38"/>
    <p:sldId id="329" r:id="rId39"/>
    <p:sldId id="332" r:id="rId40"/>
    <p:sldId id="331" r:id="rId41"/>
    <p:sldId id="333" r:id="rId42"/>
    <p:sldId id="346" r:id="rId43"/>
    <p:sldId id="347" r:id="rId44"/>
    <p:sldId id="330" r:id="rId45"/>
    <p:sldId id="334" r:id="rId46"/>
    <p:sldId id="336" r:id="rId47"/>
    <p:sldId id="335" r:id="rId48"/>
    <p:sldId id="337" r:id="rId49"/>
    <p:sldId id="339" r:id="rId50"/>
    <p:sldId id="338"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971"/>
    <p:restoredTop sz="91980"/>
  </p:normalViewPr>
  <p:slideViewPr>
    <p:cSldViewPr>
      <p:cViewPr varScale="1">
        <p:scale>
          <a:sx n="93" d="100"/>
          <a:sy n="93" d="100"/>
        </p:scale>
        <p:origin x="1864" y="2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C62E98-D496-4506-A2C1-2248C681A17C}" type="datetimeFigureOut">
              <a:rPr lang="en-US" smtClean="0"/>
              <a:t>3/9/20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D36331-4546-4002-AE48-1AAEA47E7843}" type="slidenum">
              <a:rPr lang="en-US" smtClean="0"/>
              <a:t>‹#›</a:t>
            </a:fld>
            <a:endParaRPr lang="en-US"/>
          </a:p>
        </p:txBody>
      </p:sp>
    </p:spTree>
    <p:extLst>
      <p:ext uri="{BB962C8B-B14F-4D97-AF65-F5344CB8AC3E}">
        <p14:creationId xmlns:p14="http://schemas.microsoft.com/office/powerpoint/2010/main" val="2021133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D36331-4546-4002-AE48-1AAEA47E7843}" type="slidenum">
              <a:rPr lang="en-US" smtClean="0"/>
              <a:t>1</a:t>
            </a:fld>
            <a:endParaRPr lang="en-US"/>
          </a:p>
        </p:txBody>
      </p:sp>
    </p:spTree>
    <p:extLst>
      <p:ext uri="{BB962C8B-B14F-4D97-AF65-F5344CB8AC3E}">
        <p14:creationId xmlns:p14="http://schemas.microsoft.com/office/powerpoint/2010/main" val="3057480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Things I remember. German exchange student name heather</a:t>
            </a:r>
            <a:r>
              <a:rPr lang="en-US" baseline="0" dirty="0"/>
              <a:t>. Lauren Williams who I made cry.</a:t>
            </a:r>
            <a:endParaRPr lang="en-US" dirty="0"/>
          </a:p>
        </p:txBody>
      </p:sp>
      <p:sp>
        <p:nvSpPr>
          <p:cNvPr id="4" name="Slide Number Placeholder 3"/>
          <p:cNvSpPr>
            <a:spLocks noGrp="1"/>
          </p:cNvSpPr>
          <p:nvPr>
            <p:ph type="sldNum" sz="quarter" idx="10"/>
          </p:nvPr>
        </p:nvSpPr>
        <p:spPr/>
        <p:txBody>
          <a:bodyPr/>
          <a:lstStyle/>
          <a:p>
            <a:fld id="{FFD36331-4546-4002-AE48-1AAEA47E7843}" type="slidenum">
              <a:rPr lang="en-US" smtClean="0"/>
              <a:t>4</a:t>
            </a:fld>
            <a:endParaRPr lang="en-US"/>
          </a:p>
        </p:txBody>
      </p:sp>
    </p:spTree>
    <p:extLst>
      <p:ext uri="{BB962C8B-B14F-4D97-AF65-F5344CB8AC3E}">
        <p14:creationId xmlns:p14="http://schemas.microsoft.com/office/powerpoint/2010/main" val="2288951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major topic</a:t>
            </a:r>
            <a:r>
              <a:rPr lang="en-US" baseline="0" dirty="0"/>
              <a:t> in memory research and how to design studies to make distinctions between memory systems.</a:t>
            </a:r>
            <a:endParaRPr lang="en-US" dirty="0"/>
          </a:p>
        </p:txBody>
      </p:sp>
      <p:sp>
        <p:nvSpPr>
          <p:cNvPr id="4" name="Slide Number Placeholder 3"/>
          <p:cNvSpPr>
            <a:spLocks noGrp="1"/>
          </p:cNvSpPr>
          <p:nvPr>
            <p:ph type="sldNum" sz="quarter" idx="10"/>
          </p:nvPr>
        </p:nvSpPr>
        <p:spPr/>
        <p:txBody>
          <a:bodyPr/>
          <a:lstStyle/>
          <a:p>
            <a:fld id="{FFD36331-4546-4002-AE48-1AAEA47E7843}" type="slidenum">
              <a:rPr lang="en-US" smtClean="0"/>
              <a:t>5</a:t>
            </a:fld>
            <a:endParaRPr lang="en-US"/>
          </a:p>
        </p:txBody>
      </p:sp>
    </p:spTree>
    <p:extLst>
      <p:ext uri="{BB962C8B-B14F-4D97-AF65-F5344CB8AC3E}">
        <p14:creationId xmlns:p14="http://schemas.microsoft.com/office/powerpoint/2010/main" val="2992938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E37A6726-C686-414A-808C-E468D390E51B}" type="slidenum">
              <a:rPr lang="en-US" altLang="en-US" smtClean="0"/>
              <a:pPr eaLnBrk="1" hangingPunct="1"/>
              <a:t>16</a:t>
            </a:fld>
            <a:endParaRPr lang="en-US" alt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charset="-128"/>
            </a:endParaRPr>
          </a:p>
        </p:txBody>
      </p:sp>
    </p:spTree>
    <p:extLst>
      <p:ext uri="{BB962C8B-B14F-4D97-AF65-F5344CB8AC3E}">
        <p14:creationId xmlns:p14="http://schemas.microsoft.com/office/powerpoint/2010/main" val="2013254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why? Because remembering is reconstruction, not</a:t>
            </a:r>
            <a:r>
              <a:rPr lang="en-US" baseline="0" dirty="0"/>
              <a:t> the retrieval of one assembled item. KC and </a:t>
            </a:r>
            <a:r>
              <a:rPr lang="en-US" baseline="0" dirty="0" err="1"/>
              <a:t>italian</a:t>
            </a:r>
            <a:r>
              <a:rPr lang="en-US" baseline="0" dirty="0"/>
              <a:t> women, memory </a:t>
            </a:r>
            <a:r>
              <a:rPr lang="en-US" baseline="0" dirty="0" err="1"/>
              <a:t>olympics</a:t>
            </a:r>
            <a:r>
              <a:rPr lang="en-US" baseline="0" dirty="0"/>
              <a:t>.</a:t>
            </a:r>
            <a:endParaRPr lang="en-US" dirty="0"/>
          </a:p>
        </p:txBody>
      </p:sp>
      <p:sp>
        <p:nvSpPr>
          <p:cNvPr id="4" name="Slide Number Placeholder 3"/>
          <p:cNvSpPr>
            <a:spLocks noGrp="1"/>
          </p:cNvSpPr>
          <p:nvPr>
            <p:ph type="sldNum" sz="quarter" idx="10"/>
          </p:nvPr>
        </p:nvSpPr>
        <p:spPr/>
        <p:txBody>
          <a:bodyPr/>
          <a:lstStyle/>
          <a:p>
            <a:fld id="{FFD36331-4546-4002-AE48-1AAEA47E7843}" type="slidenum">
              <a:rPr lang="en-US" smtClean="0"/>
              <a:t>19</a:t>
            </a:fld>
            <a:endParaRPr lang="en-US"/>
          </a:p>
        </p:txBody>
      </p:sp>
    </p:spTree>
    <p:extLst>
      <p:ext uri="{BB962C8B-B14F-4D97-AF65-F5344CB8AC3E}">
        <p14:creationId xmlns:p14="http://schemas.microsoft.com/office/powerpoint/2010/main" val="236620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9A7A11FB-A926-4A8C-B57D-651DE0A90AFB}" type="slidenum">
              <a:rPr lang="en-US" altLang="en-US" smtClean="0"/>
              <a:pPr eaLnBrk="1" hangingPunct="1"/>
              <a:t>31</a:t>
            </a:fld>
            <a:endParaRPr lang="en-US" alt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charset="-128"/>
            </a:endParaRPr>
          </a:p>
        </p:txBody>
      </p:sp>
    </p:spTree>
    <p:extLst>
      <p:ext uri="{BB962C8B-B14F-4D97-AF65-F5344CB8AC3E}">
        <p14:creationId xmlns:p14="http://schemas.microsoft.com/office/powerpoint/2010/main" val="2069950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C41011F7-E8AC-4DEC-ABFC-CD1408E87143}" type="datetimeFigureOut">
              <a:rPr lang="en-US" smtClean="0"/>
              <a:t>3/9/20</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21B7A8EC-D4FE-4BD9-951B-A2A38E3D9117}" type="slidenum">
              <a:rPr lang="en-US" smtClean="0"/>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1011F7-E8AC-4DEC-ABFC-CD1408E87143}" type="datetimeFigureOut">
              <a:rPr lang="en-US" smtClean="0"/>
              <a:t>3/9/20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B7A8EC-D4FE-4BD9-951B-A2A38E3D9117}" type="slidenum">
              <a:rPr lang="en-US" smtClean="0"/>
              <a:t>‹#›</a:t>
            </a:fld>
            <a:endParaRPr lang="en-US"/>
          </a:p>
        </p:txBody>
      </p:sp>
      <p:sp>
        <p:nvSpPr>
          <p:cNvPr id="7" name="Title 6"/>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C41011F7-E8AC-4DEC-ABFC-CD1408E87143}" type="datetimeFigureOut">
              <a:rPr lang="en-US" smtClean="0"/>
              <a:t>3/9/20</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21B7A8EC-D4FE-4BD9-951B-A2A38E3D9117}" type="slidenum">
              <a:rPr lang="en-US" smtClean="0"/>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41011F7-E8AC-4DEC-ABFC-CD1408E87143}" type="datetimeFigureOut">
              <a:rPr lang="en-US" smtClean="0"/>
              <a:t>3/9/20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B7A8EC-D4FE-4BD9-951B-A2A38E3D9117}"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41011F7-E8AC-4DEC-ABFC-CD1408E87143}" type="datetimeFigureOut">
              <a:rPr lang="en-US" smtClean="0"/>
              <a:t>3/9/20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B7A8EC-D4FE-4BD9-951B-A2A38E3D9117}"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41011F7-E8AC-4DEC-ABFC-CD1408E87143}" type="datetimeFigureOut">
              <a:rPr lang="en-US" smtClean="0"/>
              <a:t>3/9/20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B7A8EC-D4FE-4BD9-951B-A2A38E3D9117}"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C41011F7-E8AC-4DEC-ABFC-CD1408E87143}" type="datetimeFigureOut">
              <a:rPr lang="en-US" smtClean="0"/>
              <a:t>3/9/20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B7A8EC-D4FE-4BD9-951B-A2A38E3D911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1011F7-E8AC-4DEC-ABFC-CD1408E87143}" type="datetimeFigureOut">
              <a:rPr lang="en-US" smtClean="0"/>
              <a:t>3/9/20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21B7A8EC-D4FE-4BD9-951B-A2A38E3D9117}" type="slidenum">
              <a:rPr lang="en-US" smtClean="0"/>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1011F7-E8AC-4DEC-ABFC-CD1408E87143}" type="datetimeFigureOut">
              <a:rPr lang="en-US" smtClean="0"/>
              <a:t>3/9/20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B7A8EC-D4FE-4BD9-951B-A2A38E3D9117}" type="slidenum">
              <a:rPr lang="en-US" smtClean="0"/>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1011F7-E8AC-4DEC-ABFC-CD1408E87143}" type="datetimeFigureOut">
              <a:rPr lang="en-US" smtClean="0"/>
              <a:t>3/9/20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B7A8EC-D4FE-4BD9-951B-A2A38E3D911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1011F7-E8AC-4DEC-ABFC-CD1408E87143}" type="datetimeFigureOut">
              <a:rPr lang="en-US" smtClean="0"/>
              <a:t>3/9/20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21B7A8EC-D4FE-4BD9-951B-A2A38E3D911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C41011F7-E8AC-4DEC-ABFC-CD1408E87143}" type="datetimeFigureOut">
              <a:rPr lang="en-US" smtClean="0"/>
              <a:t>3/9/20</a:t>
            </a:fld>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21B7A8EC-D4FE-4BD9-951B-A2A38E3D911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FWrecLbn4K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hrVEzgIQioQ" TargetMode="External"/><Relationship Id="rId2" Type="http://schemas.openxmlformats.org/officeDocument/2006/relationships/hyperlink" Target="https://www.youtube.com/watch?v=_7akPs8ptg4" TargetMode="External"/><Relationship Id="rId1" Type="http://schemas.openxmlformats.org/officeDocument/2006/relationships/slideLayout" Target="../slideLayouts/slideLayout2.xml"/><Relationship Id="rId4" Type="http://schemas.openxmlformats.org/officeDocument/2006/relationships/hyperlink" Target="https://www.youtube.com/watch?v=WmzU47i2xgw"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www.youtube.com/watch?v=131eNW8-yik"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hyperlink" Target="http://www.creative-wisdom.com/education/hps/placement.pdf"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25.tiff"/><Relationship Id="rId1" Type="http://schemas.openxmlformats.org/officeDocument/2006/relationships/slideLayout" Target="../slideLayouts/slideLayout2.xml"/><Relationship Id="rId4" Type="http://schemas.openxmlformats.org/officeDocument/2006/relationships/image" Target="../media/image27.tiff"/></Relationships>
</file>

<file path=ppt/slides/_rels/slide37.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image" Target="../media/image30.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fivethirtyeight.com/features/is-there-home-field-advantage-at-the-olympics/"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image" Target="../media/image42.tif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4.tif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5.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subTitle" idx="1"/>
          </p:nvPr>
        </p:nvSpPr>
        <p:spPr/>
        <p:txBody>
          <a:bodyPr>
            <a:normAutofit fontScale="77500" lnSpcReduction="20000"/>
          </a:bodyPr>
          <a:lstStyle/>
          <a:p>
            <a:r>
              <a:rPr lang="en-US" sz="2800" dirty="0">
                <a:ea typeface="ＭＳ Ｐゴシック" charset="-128"/>
              </a:rPr>
              <a:t>Connecting then with now; so that the present is not an island.</a:t>
            </a:r>
          </a:p>
        </p:txBody>
      </p:sp>
      <p:sp>
        <p:nvSpPr>
          <p:cNvPr id="14338" name="Rectangle 2"/>
          <p:cNvSpPr>
            <a:spLocks noGrp="1" noChangeArrowheads="1"/>
          </p:cNvSpPr>
          <p:nvPr>
            <p:ph type="title"/>
          </p:nvPr>
        </p:nvSpPr>
        <p:spPr/>
        <p:txBody>
          <a:bodyPr/>
          <a:lstStyle/>
          <a:p>
            <a:r>
              <a:rPr lang="en-US" sz="3200" dirty="0">
                <a:ea typeface="ＭＳ Ｐゴシック" charset="-128"/>
              </a:rPr>
              <a:t>Long-Term Memory: Structure</a:t>
            </a:r>
            <a:br>
              <a:rPr lang="en-US" sz="3200" dirty="0">
                <a:ea typeface="ＭＳ Ｐゴシック" charset="-128"/>
              </a:rPr>
            </a:br>
            <a:endParaRPr lang="en-US" sz="3200" dirty="0">
              <a:ea typeface="ＭＳ Ｐゴシック" charset="-128"/>
            </a:endParaRPr>
          </a:p>
        </p:txBody>
      </p:sp>
    </p:spTree>
    <p:extLst>
      <p:ext uri="{BB962C8B-B14F-4D97-AF65-F5344CB8AC3E}">
        <p14:creationId xmlns:p14="http://schemas.microsoft.com/office/powerpoint/2010/main" val="1259805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367683" y="1828800"/>
            <a:ext cx="8407893" cy="4407408"/>
          </a:xfrm>
        </p:spPr>
        <p:txBody>
          <a:bodyPr>
            <a:normAutofit/>
          </a:bodyPr>
          <a:lstStyle/>
          <a:p>
            <a:r>
              <a:rPr lang="en-US" altLang="en-US" sz="2400" dirty="0"/>
              <a:t>How does damage to the brain affect the ability to remember what has happened in the past and the ability to form new memories of ongoing experiences?</a:t>
            </a:r>
          </a:p>
          <a:p>
            <a:r>
              <a:rPr lang="en-US" altLang="en-US" sz="2400" dirty="0"/>
              <a:t>How are memories of personal experiences, like what you did last summer, different from memories of facts, like the capital of your state?</a:t>
            </a:r>
          </a:p>
          <a:p>
            <a:r>
              <a:rPr lang="en-US" altLang="en-US" sz="2400" dirty="0"/>
              <a:t>How do the different types of memory interact in our everyday experience? </a:t>
            </a:r>
          </a:p>
          <a:p>
            <a:r>
              <a:rPr lang="en-US" altLang="en-US" sz="2400" dirty="0"/>
              <a:t>How can you better-encode information into your long term memory?</a:t>
            </a:r>
          </a:p>
          <a:p>
            <a:r>
              <a:rPr lang="en-US" altLang="en-US" sz="2400" dirty="0"/>
              <a:t>How has memory loss been depicted in popular films?</a:t>
            </a:r>
          </a:p>
        </p:txBody>
      </p:sp>
      <p:sp>
        <p:nvSpPr>
          <p:cNvPr id="3074" name="Title 1"/>
          <p:cNvSpPr>
            <a:spLocks noGrp="1"/>
          </p:cNvSpPr>
          <p:nvPr>
            <p:ph type="title"/>
          </p:nvPr>
        </p:nvSpPr>
        <p:spPr/>
        <p:txBody>
          <a:bodyPr/>
          <a:lstStyle/>
          <a:p>
            <a:r>
              <a:rPr lang="en-US" altLang="en-US"/>
              <a:t>Some Questions to Consider</a:t>
            </a:r>
          </a:p>
        </p:txBody>
      </p:sp>
    </p:spTree>
    <p:extLst>
      <p:ext uri="{BB962C8B-B14F-4D97-AF65-F5344CB8AC3E}">
        <p14:creationId xmlns:p14="http://schemas.microsoft.com/office/powerpoint/2010/main" val="2634133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380999" y="1719071"/>
            <a:ext cx="4953001" cy="4407408"/>
          </a:xfrm>
        </p:spPr>
        <p:txBody>
          <a:bodyPr>
            <a:noAutofit/>
          </a:bodyPr>
          <a:lstStyle/>
          <a:p>
            <a:r>
              <a:rPr lang="en-US" sz="2400" dirty="0"/>
              <a:t>“Permanent storage”: Like a library or a hard drive; “archive” of information about past events and knowledge learned</a:t>
            </a:r>
          </a:p>
          <a:p>
            <a:r>
              <a:rPr lang="en-US" sz="2400" dirty="0"/>
              <a:t>Works closely with working memory (RAM)</a:t>
            </a:r>
          </a:p>
          <a:p>
            <a:r>
              <a:rPr lang="en-US" sz="2400" dirty="0"/>
              <a:t>Storage stretches from a few moments ago to as far back as one can remember</a:t>
            </a:r>
          </a:p>
          <a:p>
            <a:r>
              <a:rPr lang="en-US" sz="2400" dirty="0"/>
              <a:t>More recent memories are more detailed</a:t>
            </a:r>
          </a:p>
        </p:txBody>
      </p:sp>
      <p:sp>
        <p:nvSpPr>
          <p:cNvPr id="16386" name="Rectangle 2"/>
          <p:cNvSpPr>
            <a:spLocks noGrp="1" noChangeArrowheads="1"/>
          </p:cNvSpPr>
          <p:nvPr>
            <p:ph type="title"/>
          </p:nvPr>
        </p:nvSpPr>
        <p:spPr>
          <a:xfrm>
            <a:off x="381000" y="355847"/>
            <a:ext cx="4267200" cy="1054394"/>
          </a:xfrm>
        </p:spPr>
        <p:txBody>
          <a:bodyPr/>
          <a:lstStyle/>
          <a:p>
            <a:r>
              <a:rPr lang="en-US" dirty="0"/>
              <a:t>Long-Term Memory</a:t>
            </a:r>
          </a:p>
        </p:txBody>
      </p:sp>
      <p:pic>
        <p:nvPicPr>
          <p:cNvPr id="2" name="Picture 1">
            <a:extLst>
              <a:ext uri="{FF2B5EF4-FFF2-40B4-BE49-F238E27FC236}">
                <a16:creationId xmlns:a16="http://schemas.microsoft.com/office/drawing/2014/main" id="{F523CC00-E35D-BD4F-80F0-C25123EC7351}"/>
              </a:ext>
            </a:extLst>
          </p:cNvPr>
          <p:cNvPicPr>
            <a:picLocks noChangeAspect="1"/>
          </p:cNvPicPr>
          <p:nvPr/>
        </p:nvPicPr>
        <p:blipFill>
          <a:blip r:embed="rId2"/>
          <a:stretch>
            <a:fillRect/>
          </a:stretch>
        </p:blipFill>
        <p:spPr>
          <a:xfrm>
            <a:off x="5334000" y="839725"/>
            <a:ext cx="3443796" cy="2895600"/>
          </a:xfrm>
          <a:prstGeom prst="rect">
            <a:avLst/>
          </a:prstGeom>
          <a:ln>
            <a:solidFill>
              <a:schemeClr val="tx1"/>
            </a:solidFill>
          </a:ln>
        </p:spPr>
      </p:pic>
      <p:pic>
        <p:nvPicPr>
          <p:cNvPr id="3" name="Picture 2">
            <a:extLst>
              <a:ext uri="{FF2B5EF4-FFF2-40B4-BE49-F238E27FC236}">
                <a16:creationId xmlns:a16="http://schemas.microsoft.com/office/drawing/2014/main" id="{A462625D-CBF9-3F4E-BDBC-AE506F0355AC}"/>
              </a:ext>
            </a:extLst>
          </p:cNvPr>
          <p:cNvPicPr>
            <a:picLocks noChangeAspect="1"/>
          </p:cNvPicPr>
          <p:nvPr/>
        </p:nvPicPr>
        <p:blipFill>
          <a:blip r:embed="rId3"/>
          <a:stretch>
            <a:fillRect/>
          </a:stretch>
        </p:blipFill>
        <p:spPr>
          <a:xfrm>
            <a:off x="5295899" y="4076700"/>
            <a:ext cx="3492500" cy="2324100"/>
          </a:xfrm>
          <a:prstGeom prst="rect">
            <a:avLst/>
          </a:prstGeom>
        </p:spPr>
      </p:pic>
    </p:spTree>
    <p:extLst>
      <p:ext uri="{BB962C8B-B14F-4D97-AF65-F5344CB8AC3E}">
        <p14:creationId xmlns:p14="http://schemas.microsoft.com/office/powerpoint/2010/main" val="2231382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609600"/>
            <a:ext cx="7772400" cy="381000"/>
          </a:xfrm>
        </p:spPr>
        <p:txBody>
          <a:bodyPr>
            <a:normAutofit fontScale="90000"/>
          </a:bodyPr>
          <a:lstStyle/>
          <a:p>
            <a:pPr eaLnBrk="1" hangingPunct="1"/>
            <a:r>
              <a:rPr lang="en-US" altLang="en-US">
                <a:ea typeface="ＭＳ Ｐゴシック" charset="-128"/>
              </a:rPr>
              <a:t>Long-Term Memory</a:t>
            </a:r>
          </a:p>
        </p:txBody>
      </p:sp>
      <p:pic>
        <p:nvPicPr>
          <p:cNvPr id="5123" name="Picture 1" descr="C:\Users\jalderman\Desktop\imag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52152" y="1828800"/>
            <a:ext cx="770090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2254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a:xfrm>
            <a:off x="381000" y="1719071"/>
            <a:ext cx="3200400" cy="4407408"/>
          </a:xfrm>
        </p:spPr>
        <p:txBody>
          <a:bodyPr>
            <a:noAutofit/>
          </a:bodyPr>
          <a:lstStyle/>
          <a:p>
            <a:r>
              <a:rPr lang="en-US" altLang="en-US" sz="2400" dirty="0"/>
              <a:t>Murdoch (1962) studied the distinction between short-term and long-term memories using the serial position curve</a:t>
            </a:r>
          </a:p>
          <a:p>
            <a:r>
              <a:rPr lang="en-US" altLang="en-US" sz="2400" dirty="0"/>
              <a:t>Read stimulus list, write down all words remembered</a:t>
            </a:r>
          </a:p>
        </p:txBody>
      </p:sp>
      <p:sp>
        <p:nvSpPr>
          <p:cNvPr id="6146" name="Rectangle 2"/>
          <p:cNvSpPr>
            <a:spLocks noGrp="1" noChangeArrowheads="1"/>
          </p:cNvSpPr>
          <p:nvPr>
            <p:ph type="title"/>
          </p:nvPr>
        </p:nvSpPr>
        <p:spPr/>
        <p:txBody>
          <a:bodyPr/>
          <a:lstStyle/>
          <a:p>
            <a:r>
              <a:rPr lang="en-US" altLang="en-US"/>
              <a:t>Serial Position</a:t>
            </a:r>
          </a:p>
        </p:txBody>
      </p:sp>
      <p:pic>
        <p:nvPicPr>
          <p:cNvPr id="6148" name="Picture 6" descr="C:\Users\jalderman\Desktop\imag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733800" y="1828800"/>
            <a:ext cx="5181601" cy="386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74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p:txBody>
          <a:bodyPr>
            <a:normAutofit/>
          </a:bodyPr>
          <a:lstStyle/>
          <a:p>
            <a:r>
              <a:rPr lang="en-US" altLang="en-US" sz="2400" dirty="0"/>
              <a:t>Memory better for stimuli presented </a:t>
            </a:r>
            <a:r>
              <a:rPr lang="en-US" altLang="en-US" sz="2400" dirty="0">
                <a:solidFill>
                  <a:srgbClr val="FF0000"/>
                </a:solidFill>
              </a:rPr>
              <a:t>at the beginning</a:t>
            </a:r>
          </a:p>
          <a:p>
            <a:r>
              <a:rPr lang="en-US" altLang="en-US" sz="2400" dirty="0"/>
              <a:t>Primacy effect gave more time to rehearse info, </a:t>
            </a:r>
            <a:r>
              <a:rPr lang="en-US" altLang="en-US" sz="2400" dirty="0">
                <a:solidFill>
                  <a:srgbClr val="FF0000"/>
                </a:solidFill>
              </a:rPr>
              <a:t>more likely to enter LTM</a:t>
            </a:r>
          </a:p>
        </p:txBody>
      </p:sp>
      <p:sp>
        <p:nvSpPr>
          <p:cNvPr id="7170" name="Rectangle 2"/>
          <p:cNvSpPr>
            <a:spLocks noGrp="1" noChangeArrowheads="1"/>
          </p:cNvSpPr>
          <p:nvPr>
            <p:ph type="title"/>
          </p:nvPr>
        </p:nvSpPr>
        <p:spPr/>
        <p:txBody>
          <a:bodyPr/>
          <a:lstStyle/>
          <a:p>
            <a:r>
              <a:rPr lang="en-US" altLang="en-US"/>
              <a:t>Serial Position Curve</a:t>
            </a:r>
          </a:p>
        </p:txBody>
      </p:sp>
      <p:pic>
        <p:nvPicPr>
          <p:cNvPr id="5" name="Picture 6" descr="C:\Users\jalderman\Desktop\image.jpg">
            <a:extLst>
              <a:ext uri="{FF2B5EF4-FFF2-40B4-BE49-F238E27FC236}">
                <a16:creationId xmlns:a16="http://schemas.microsoft.com/office/drawing/2014/main" id="{7D24C39C-F837-7E45-970A-A6C62489BAB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637771" y="2667000"/>
            <a:ext cx="5181601" cy="386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1574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381000" y="1814186"/>
            <a:ext cx="3276601" cy="4407408"/>
          </a:xfrm>
        </p:spPr>
        <p:txBody>
          <a:bodyPr>
            <a:normAutofit/>
          </a:bodyPr>
          <a:lstStyle/>
          <a:p>
            <a:r>
              <a:rPr lang="en-US" altLang="en-US" sz="2400" dirty="0"/>
              <a:t>Memory better for stimuli presented at end of list</a:t>
            </a:r>
          </a:p>
          <a:p>
            <a:pPr lvl="1"/>
            <a:r>
              <a:rPr lang="en-US" altLang="en-US" sz="2400" dirty="0"/>
              <a:t>Recency effect</a:t>
            </a:r>
          </a:p>
          <a:p>
            <a:pPr lvl="1"/>
            <a:r>
              <a:rPr lang="en-US" altLang="en-US" sz="2400" dirty="0"/>
              <a:t>Stimuli still in STM (holds it for 15-20 seconds)</a:t>
            </a:r>
          </a:p>
          <a:p>
            <a:pPr lvl="1"/>
            <a:r>
              <a:rPr lang="en-US" altLang="en-US" sz="2400" dirty="0"/>
              <a:t>It is readily accessible for you to rehearse it to make it stick. </a:t>
            </a:r>
          </a:p>
          <a:p>
            <a:pPr lvl="1"/>
            <a:endParaRPr lang="en-US" altLang="en-US" sz="2400" dirty="0"/>
          </a:p>
        </p:txBody>
      </p:sp>
      <p:sp>
        <p:nvSpPr>
          <p:cNvPr id="8194" name="Rectangle 2"/>
          <p:cNvSpPr>
            <a:spLocks noGrp="1" noChangeArrowheads="1"/>
          </p:cNvSpPr>
          <p:nvPr>
            <p:ph type="title"/>
          </p:nvPr>
        </p:nvSpPr>
        <p:spPr/>
        <p:txBody>
          <a:bodyPr/>
          <a:lstStyle/>
          <a:p>
            <a:r>
              <a:rPr lang="en-US" altLang="en-US"/>
              <a:t>Serial Position Curve</a:t>
            </a:r>
          </a:p>
        </p:txBody>
      </p:sp>
      <p:pic>
        <p:nvPicPr>
          <p:cNvPr id="6" name="Picture 6" descr="C:\Users\jalderman\Desktop\image.jpg">
            <a:extLst>
              <a:ext uri="{FF2B5EF4-FFF2-40B4-BE49-F238E27FC236}">
                <a16:creationId xmlns:a16="http://schemas.microsoft.com/office/drawing/2014/main" id="{BA6CBCE1-87D6-594E-A5BE-D12EBC13C1C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733800" y="1828800"/>
            <a:ext cx="5181601" cy="386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7011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46C0BEA-ACEA-D54A-BD03-B3F89BA07B24}"/>
              </a:ext>
            </a:extLst>
          </p:cNvPr>
          <p:cNvSpPr>
            <a:spLocks noGrp="1"/>
          </p:cNvSpPr>
          <p:nvPr>
            <p:ph idx="1"/>
          </p:nvPr>
        </p:nvSpPr>
        <p:spPr>
          <a:xfrm>
            <a:off x="228601" y="1719071"/>
            <a:ext cx="8560292" cy="4407408"/>
          </a:xfrm>
        </p:spPr>
        <p:txBody>
          <a:bodyPr>
            <a:normAutofit/>
          </a:bodyPr>
          <a:lstStyle/>
          <a:p>
            <a:r>
              <a:rPr lang="en-US" sz="2800" dirty="0"/>
              <a:t>What are the implications and applications of the primacy and recency effects?</a:t>
            </a:r>
          </a:p>
          <a:p>
            <a:r>
              <a:rPr lang="en-US" sz="2800" dirty="0"/>
              <a:t>How is the following movie clip related to theory of memory?</a:t>
            </a:r>
          </a:p>
          <a:p>
            <a:r>
              <a:rPr lang="en-US" sz="2800" dirty="0">
                <a:hlinkClick r:id="rId2"/>
              </a:rPr>
              <a:t>https://www.youtube.com/watch?v=FWrecLbn4KE</a:t>
            </a:r>
            <a:r>
              <a:rPr lang="en-US" sz="2800" dirty="0"/>
              <a:t> (2:30)</a:t>
            </a:r>
          </a:p>
        </p:txBody>
      </p:sp>
      <p:sp>
        <p:nvSpPr>
          <p:cNvPr id="3" name="Title 2">
            <a:extLst>
              <a:ext uri="{FF2B5EF4-FFF2-40B4-BE49-F238E27FC236}">
                <a16:creationId xmlns:a16="http://schemas.microsoft.com/office/drawing/2014/main" id="{8E978FCF-9C05-A84C-A1D2-8146BB6CBA49}"/>
              </a:ext>
            </a:extLst>
          </p:cNvPr>
          <p:cNvSpPr>
            <a:spLocks noGrp="1"/>
          </p:cNvSpPr>
          <p:nvPr>
            <p:ph type="title"/>
          </p:nvPr>
        </p:nvSpPr>
        <p:spPr/>
        <p:txBody>
          <a:bodyPr/>
          <a:lstStyle/>
          <a:p>
            <a:r>
              <a:rPr lang="en-US" dirty="0"/>
              <a:t>Application</a:t>
            </a:r>
          </a:p>
        </p:txBody>
      </p:sp>
    </p:spTree>
    <p:extLst>
      <p:ext uri="{BB962C8B-B14F-4D97-AF65-F5344CB8AC3E}">
        <p14:creationId xmlns:p14="http://schemas.microsoft.com/office/powerpoint/2010/main" val="2927097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46C0BEA-ACEA-D54A-BD03-B3F89BA07B24}"/>
              </a:ext>
            </a:extLst>
          </p:cNvPr>
          <p:cNvSpPr>
            <a:spLocks noGrp="1"/>
          </p:cNvSpPr>
          <p:nvPr>
            <p:ph idx="1"/>
          </p:nvPr>
        </p:nvSpPr>
        <p:spPr>
          <a:xfrm>
            <a:off x="380999" y="1719071"/>
            <a:ext cx="4724401" cy="4407408"/>
          </a:xfrm>
        </p:spPr>
        <p:txBody>
          <a:bodyPr>
            <a:normAutofit/>
          </a:bodyPr>
          <a:lstStyle/>
          <a:p>
            <a:r>
              <a:rPr lang="en-US" sz="2400" dirty="0">
                <a:solidFill>
                  <a:srgbClr val="FF0000"/>
                </a:solidFill>
              </a:rPr>
              <a:t>Primacy effect</a:t>
            </a:r>
            <a:r>
              <a:rPr lang="en-US" sz="2400" dirty="0"/>
              <a:t>: James Bond movie</a:t>
            </a:r>
          </a:p>
          <a:p>
            <a:r>
              <a:rPr lang="en-US" sz="2400" dirty="0"/>
              <a:t>In the past most movies started with rolling the boring credit.</a:t>
            </a:r>
          </a:p>
          <a:p>
            <a:r>
              <a:rPr lang="en-US" sz="2400" dirty="0"/>
              <a:t>Since the 1960s, the beginning of all James Bond movies has been packed with actions and special effects.</a:t>
            </a:r>
          </a:p>
          <a:p>
            <a:r>
              <a:rPr lang="en-US" sz="2400" dirty="0"/>
              <a:t>The audience is very impressed.</a:t>
            </a:r>
          </a:p>
        </p:txBody>
      </p:sp>
      <p:sp>
        <p:nvSpPr>
          <p:cNvPr id="3" name="Title 2">
            <a:extLst>
              <a:ext uri="{FF2B5EF4-FFF2-40B4-BE49-F238E27FC236}">
                <a16:creationId xmlns:a16="http://schemas.microsoft.com/office/drawing/2014/main" id="{8E978FCF-9C05-A84C-A1D2-8146BB6CBA49}"/>
              </a:ext>
            </a:extLst>
          </p:cNvPr>
          <p:cNvSpPr>
            <a:spLocks noGrp="1"/>
          </p:cNvSpPr>
          <p:nvPr>
            <p:ph type="title"/>
          </p:nvPr>
        </p:nvSpPr>
        <p:spPr/>
        <p:txBody>
          <a:bodyPr/>
          <a:lstStyle/>
          <a:p>
            <a:r>
              <a:rPr lang="en-US" dirty="0"/>
              <a:t>Application</a:t>
            </a:r>
          </a:p>
        </p:txBody>
      </p:sp>
      <p:pic>
        <p:nvPicPr>
          <p:cNvPr id="4" name="Picture 3">
            <a:extLst>
              <a:ext uri="{FF2B5EF4-FFF2-40B4-BE49-F238E27FC236}">
                <a16:creationId xmlns:a16="http://schemas.microsoft.com/office/drawing/2014/main" id="{EAAA672E-5098-D94A-80FE-1ECEB7B83AB5}"/>
              </a:ext>
            </a:extLst>
          </p:cNvPr>
          <p:cNvPicPr>
            <a:picLocks noChangeAspect="1"/>
          </p:cNvPicPr>
          <p:nvPr/>
        </p:nvPicPr>
        <p:blipFill>
          <a:blip r:embed="rId2"/>
          <a:stretch>
            <a:fillRect/>
          </a:stretch>
        </p:blipFill>
        <p:spPr>
          <a:xfrm>
            <a:off x="5486400" y="1828800"/>
            <a:ext cx="2895600" cy="4311926"/>
          </a:xfrm>
          <a:prstGeom prst="rect">
            <a:avLst/>
          </a:prstGeom>
        </p:spPr>
      </p:pic>
    </p:spTree>
    <p:extLst>
      <p:ext uri="{BB962C8B-B14F-4D97-AF65-F5344CB8AC3E}">
        <p14:creationId xmlns:p14="http://schemas.microsoft.com/office/powerpoint/2010/main" val="3563549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F3AC8D-4EC9-5346-80D2-2F64151DD493}"/>
              </a:ext>
            </a:extLst>
          </p:cNvPr>
          <p:cNvSpPr>
            <a:spLocks noGrp="1"/>
          </p:cNvSpPr>
          <p:nvPr>
            <p:ph idx="1"/>
          </p:nvPr>
        </p:nvSpPr>
        <p:spPr/>
        <p:txBody>
          <a:bodyPr>
            <a:normAutofit/>
          </a:bodyPr>
          <a:lstStyle/>
          <a:p>
            <a:r>
              <a:rPr lang="en-US" sz="2400" dirty="0"/>
              <a:t>The same strategy is used by Steven Spielberg in “Saving Private Ryan.”</a:t>
            </a:r>
          </a:p>
          <a:p>
            <a:r>
              <a:rPr lang="en-US" sz="2400" dirty="0"/>
              <a:t>In the past most war movies just showed the preparation for war at the beginning.</a:t>
            </a:r>
          </a:p>
          <a:p>
            <a:r>
              <a:rPr lang="en-US" sz="2400" dirty="0"/>
              <a:t>Saving Private Ryan had an </a:t>
            </a:r>
            <a:r>
              <a:rPr lang="en-US" sz="2400" dirty="0">
                <a:solidFill>
                  <a:srgbClr val="FF0000"/>
                </a:solidFill>
              </a:rPr>
              <a:t>epic opening </a:t>
            </a:r>
            <a:r>
              <a:rPr lang="en-US" sz="2400" dirty="0"/>
              <a:t>in the first 24 minutes: Omaha Beach landing</a:t>
            </a:r>
          </a:p>
        </p:txBody>
      </p:sp>
      <p:sp>
        <p:nvSpPr>
          <p:cNvPr id="3" name="Title 2">
            <a:extLst>
              <a:ext uri="{FF2B5EF4-FFF2-40B4-BE49-F238E27FC236}">
                <a16:creationId xmlns:a16="http://schemas.microsoft.com/office/drawing/2014/main" id="{92B81C13-2B48-304E-994F-6B530D8981D1}"/>
              </a:ext>
            </a:extLst>
          </p:cNvPr>
          <p:cNvSpPr>
            <a:spLocks noGrp="1"/>
          </p:cNvSpPr>
          <p:nvPr>
            <p:ph type="title"/>
          </p:nvPr>
        </p:nvSpPr>
        <p:spPr/>
        <p:txBody>
          <a:bodyPr/>
          <a:lstStyle/>
          <a:p>
            <a:r>
              <a:rPr lang="en-US" dirty="0"/>
              <a:t>Application</a:t>
            </a:r>
          </a:p>
        </p:txBody>
      </p:sp>
      <p:pic>
        <p:nvPicPr>
          <p:cNvPr id="4" name="Picture 3">
            <a:extLst>
              <a:ext uri="{FF2B5EF4-FFF2-40B4-BE49-F238E27FC236}">
                <a16:creationId xmlns:a16="http://schemas.microsoft.com/office/drawing/2014/main" id="{11B6D135-B7CA-674D-B60F-815F35786589}"/>
              </a:ext>
            </a:extLst>
          </p:cNvPr>
          <p:cNvPicPr>
            <a:picLocks noChangeAspect="1"/>
          </p:cNvPicPr>
          <p:nvPr/>
        </p:nvPicPr>
        <p:blipFill>
          <a:blip r:embed="rId2"/>
          <a:stretch>
            <a:fillRect/>
          </a:stretch>
        </p:blipFill>
        <p:spPr>
          <a:xfrm>
            <a:off x="4539962" y="4343400"/>
            <a:ext cx="4013200" cy="2019300"/>
          </a:xfrm>
          <a:prstGeom prst="rect">
            <a:avLst/>
          </a:prstGeom>
        </p:spPr>
      </p:pic>
      <p:pic>
        <p:nvPicPr>
          <p:cNvPr id="5" name="Picture 4">
            <a:extLst>
              <a:ext uri="{FF2B5EF4-FFF2-40B4-BE49-F238E27FC236}">
                <a16:creationId xmlns:a16="http://schemas.microsoft.com/office/drawing/2014/main" id="{DB002938-5AD0-BA47-B9F4-AB8B198F6264}"/>
              </a:ext>
            </a:extLst>
          </p:cNvPr>
          <p:cNvPicPr>
            <a:picLocks noChangeAspect="1"/>
          </p:cNvPicPr>
          <p:nvPr/>
        </p:nvPicPr>
        <p:blipFill>
          <a:blip r:embed="rId3"/>
          <a:stretch>
            <a:fillRect/>
          </a:stretch>
        </p:blipFill>
        <p:spPr>
          <a:xfrm>
            <a:off x="628362" y="4343400"/>
            <a:ext cx="3911600" cy="2082800"/>
          </a:xfrm>
          <a:prstGeom prst="rect">
            <a:avLst/>
          </a:prstGeom>
        </p:spPr>
      </p:pic>
    </p:spTree>
    <p:extLst>
      <p:ext uri="{BB962C8B-B14F-4D97-AF65-F5344CB8AC3E}">
        <p14:creationId xmlns:p14="http://schemas.microsoft.com/office/powerpoint/2010/main" val="3639151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C80FE5-9AC6-6F44-B360-6B915106BACA}"/>
              </a:ext>
            </a:extLst>
          </p:cNvPr>
          <p:cNvSpPr>
            <a:spLocks noGrp="1"/>
          </p:cNvSpPr>
          <p:nvPr>
            <p:ph idx="1"/>
          </p:nvPr>
        </p:nvSpPr>
        <p:spPr/>
        <p:txBody>
          <a:bodyPr>
            <a:normAutofit/>
          </a:bodyPr>
          <a:lstStyle/>
          <a:p>
            <a:r>
              <a:rPr lang="en-US" sz="2800" dirty="0"/>
              <a:t>The </a:t>
            </a:r>
            <a:r>
              <a:rPr lang="en-US" sz="2800" dirty="0">
                <a:solidFill>
                  <a:srgbClr val="FF0000"/>
                </a:solidFill>
              </a:rPr>
              <a:t>recency effect </a:t>
            </a:r>
            <a:r>
              <a:rPr lang="en-US" sz="2800" dirty="0"/>
              <a:t>is also used in most movies.</a:t>
            </a:r>
          </a:p>
          <a:p>
            <a:r>
              <a:rPr lang="en-US" sz="2800" dirty="0"/>
              <a:t>The best is placed at the end.</a:t>
            </a:r>
          </a:p>
        </p:txBody>
      </p:sp>
      <p:sp>
        <p:nvSpPr>
          <p:cNvPr id="3" name="Title 2">
            <a:extLst>
              <a:ext uri="{FF2B5EF4-FFF2-40B4-BE49-F238E27FC236}">
                <a16:creationId xmlns:a16="http://schemas.microsoft.com/office/drawing/2014/main" id="{2902D2E4-70DB-8841-8946-C497D93E1013}"/>
              </a:ext>
            </a:extLst>
          </p:cNvPr>
          <p:cNvSpPr>
            <a:spLocks noGrp="1"/>
          </p:cNvSpPr>
          <p:nvPr>
            <p:ph type="title"/>
          </p:nvPr>
        </p:nvSpPr>
        <p:spPr/>
        <p:txBody>
          <a:bodyPr/>
          <a:lstStyle/>
          <a:p>
            <a:r>
              <a:rPr lang="en-US" dirty="0"/>
              <a:t>Application</a:t>
            </a:r>
          </a:p>
        </p:txBody>
      </p:sp>
      <p:pic>
        <p:nvPicPr>
          <p:cNvPr id="4" name="Picture 3">
            <a:extLst>
              <a:ext uri="{FF2B5EF4-FFF2-40B4-BE49-F238E27FC236}">
                <a16:creationId xmlns:a16="http://schemas.microsoft.com/office/drawing/2014/main" id="{D5A9B0AD-830D-BF49-BF4A-214E21B1FB76}"/>
              </a:ext>
            </a:extLst>
          </p:cNvPr>
          <p:cNvPicPr>
            <a:picLocks noChangeAspect="1"/>
          </p:cNvPicPr>
          <p:nvPr/>
        </p:nvPicPr>
        <p:blipFill>
          <a:blip r:embed="rId2"/>
          <a:stretch>
            <a:fillRect/>
          </a:stretch>
        </p:blipFill>
        <p:spPr>
          <a:xfrm>
            <a:off x="762000" y="2817875"/>
            <a:ext cx="3670300" cy="2209800"/>
          </a:xfrm>
          <a:prstGeom prst="rect">
            <a:avLst/>
          </a:prstGeom>
        </p:spPr>
      </p:pic>
      <p:pic>
        <p:nvPicPr>
          <p:cNvPr id="5" name="Picture 4">
            <a:extLst>
              <a:ext uri="{FF2B5EF4-FFF2-40B4-BE49-F238E27FC236}">
                <a16:creationId xmlns:a16="http://schemas.microsoft.com/office/drawing/2014/main" id="{91B31530-439E-CB49-B7B7-1A3E9E9297FC}"/>
              </a:ext>
            </a:extLst>
          </p:cNvPr>
          <p:cNvPicPr>
            <a:picLocks noChangeAspect="1"/>
          </p:cNvPicPr>
          <p:nvPr/>
        </p:nvPicPr>
        <p:blipFill>
          <a:blip r:embed="rId3"/>
          <a:stretch>
            <a:fillRect/>
          </a:stretch>
        </p:blipFill>
        <p:spPr>
          <a:xfrm>
            <a:off x="4564703" y="4056173"/>
            <a:ext cx="3797300" cy="2133600"/>
          </a:xfrm>
          <a:prstGeom prst="rect">
            <a:avLst/>
          </a:prstGeom>
        </p:spPr>
      </p:pic>
    </p:spTree>
    <p:extLst>
      <p:ext uri="{BB962C8B-B14F-4D97-AF65-F5344CB8AC3E}">
        <p14:creationId xmlns:p14="http://schemas.microsoft.com/office/powerpoint/2010/main" val="2629201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812D53-52EA-B74B-8621-5A5958E18E75}"/>
              </a:ext>
            </a:extLst>
          </p:cNvPr>
          <p:cNvSpPr>
            <a:spLocks noGrp="1"/>
          </p:cNvSpPr>
          <p:nvPr>
            <p:ph idx="1"/>
          </p:nvPr>
        </p:nvSpPr>
        <p:spPr>
          <a:xfrm>
            <a:off x="383088" y="1905000"/>
            <a:ext cx="8407893" cy="4407408"/>
          </a:xfrm>
        </p:spPr>
        <p:txBody>
          <a:bodyPr>
            <a:normAutofit/>
          </a:bodyPr>
          <a:lstStyle/>
          <a:p>
            <a:r>
              <a:rPr lang="en-US" sz="2800" dirty="0"/>
              <a:t>When you are gathering information about a new product that you would like to buy, you’re most likely to pay attention to the first impression and the last thing you learned about it. </a:t>
            </a:r>
          </a:p>
          <a:p>
            <a:r>
              <a:rPr lang="en-US" sz="2800" dirty="0"/>
              <a:t>Advertisers utilizes the recency effect by ensuring that the beginning and the end of ads are attractive.</a:t>
            </a:r>
          </a:p>
        </p:txBody>
      </p:sp>
      <p:sp>
        <p:nvSpPr>
          <p:cNvPr id="3" name="Title 2">
            <a:extLst>
              <a:ext uri="{FF2B5EF4-FFF2-40B4-BE49-F238E27FC236}">
                <a16:creationId xmlns:a16="http://schemas.microsoft.com/office/drawing/2014/main" id="{E16979D3-6510-E447-9AED-3F48228831F8}"/>
              </a:ext>
            </a:extLst>
          </p:cNvPr>
          <p:cNvSpPr>
            <a:spLocks noGrp="1"/>
          </p:cNvSpPr>
          <p:nvPr>
            <p:ph type="title"/>
          </p:nvPr>
        </p:nvSpPr>
        <p:spPr/>
        <p:txBody>
          <a:bodyPr/>
          <a:lstStyle/>
          <a:p>
            <a:r>
              <a:rPr lang="en-US" dirty="0"/>
              <a:t>Application</a:t>
            </a:r>
          </a:p>
        </p:txBody>
      </p:sp>
    </p:spTree>
    <p:extLst>
      <p:ext uri="{BB962C8B-B14F-4D97-AF65-F5344CB8AC3E}">
        <p14:creationId xmlns:p14="http://schemas.microsoft.com/office/powerpoint/2010/main" val="2924506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5EF0E7B-8A31-5345-8E9C-98CF9C98C5CF}"/>
              </a:ext>
            </a:extLst>
          </p:cNvPr>
          <p:cNvSpPr>
            <a:spLocks noGrp="1"/>
          </p:cNvSpPr>
          <p:nvPr>
            <p:ph idx="1"/>
          </p:nvPr>
        </p:nvSpPr>
        <p:spPr>
          <a:xfrm>
            <a:off x="380999" y="5257800"/>
            <a:ext cx="8407893" cy="1143000"/>
          </a:xfrm>
        </p:spPr>
        <p:txBody>
          <a:bodyPr>
            <a:noAutofit/>
          </a:bodyPr>
          <a:lstStyle/>
          <a:p>
            <a:r>
              <a:rPr lang="en-US" sz="2400" dirty="0"/>
              <a:t>What do you remember? Chances are: You will remember “4K video” at the beginning and “The highest-quality video in any smartphone” at the end.</a:t>
            </a:r>
          </a:p>
        </p:txBody>
      </p:sp>
      <p:sp>
        <p:nvSpPr>
          <p:cNvPr id="3" name="Title 2">
            <a:extLst>
              <a:ext uri="{FF2B5EF4-FFF2-40B4-BE49-F238E27FC236}">
                <a16:creationId xmlns:a16="http://schemas.microsoft.com/office/drawing/2014/main" id="{9B8ACBF3-26E2-4D49-8641-3708826300C7}"/>
              </a:ext>
            </a:extLst>
          </p:cNvPr>
          <p:cNvSpPr>
            <a:spLocks noGrp="1"/>
          </p:cNvSpPr>
          <p:nvPr>
            <p:ph type="title"/>
          </p:nvPr>
        </p:nvSpPr>
        <p:spPr/>
        <p:txBody>
          <a:bodyPr/>
          <a:lstStyle/>
          <a:p>
            <a:r>
              <a:rPr lang="en-US" dirty="0"/>
              <a:t>Application</a:t>
            </a:r>
          </a:p>
        </p:txBody>
      </p:sp>
      <p:pic>
        <p:nvPicPr>
          <p:cNvPr id="5" name="Picture 4">
            <a:extLst>
              <a:ext uri="{FF2B5EF4-FFF2-40B4-BE49-F238E27FC236}">
                <a16:creationId xmlns:a16="http://schemas.microsoft.com/office/drawing/2014/main" id="{29A09C51-CECE-4441-9FA0-C56625CD6AAD}"/>
              </a:ext>
            </a:extLst>
          </p:cNvPr>
          <p:cNvPicPr>
            <a:picLocks noChangeAspect="1"/>
          </p:cNvPicPr>
          <p:nvPr/>
        </p:nvPicPr>
        <p:blipFill>
          <a:blip r:embed="rId2"/>
          <a:stretch>
            <a:fillRect/>
          </a:stretch>
        </p:blipFill>
        <p:spPr>
          <a:xfrm>
            <a:off x="1524000" y="355847"/>
            <a:ext cx="5855933" cy="4718340"/>
          </a:xfrm>
          <a:prstGeom prst="rect">
            <a:avLst/>
          </a:prstGeom>
          <a:ln>
            <a:solidFill>
              <a:schemeClr val="bg1"/>
            </a:solidFill>
          </a:ln>
        </p:spPr>
      </p:pic>
    </p:spTree>
    <p:extLst>
      <p:ext uri="{BB962C8B-B14F-4D97-AF65-F5344CB8AC3E}">
        <p14:creationId xmlns:p14="http://schemas.microsoft.com/office/powerpoint/2010/main" val="3270479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3330C1D-B5E8-484C-B73F-D241532D672B}"/>
              </a:ext>
            </a:extLst>
          </p:cNvPr>
          <p:cNvSpPr>
            <a:spLocks noGrp="1"/>
          </p:cNvSpPr>
          <p:nvPr>
            <p:ph idx="1"/>
          </p:nvPr>
        </p:nvSpPr>
        <p:spPr/>
        <p:txBody>
          <a:bodyPr>
            <a:normAutofit/>
          </a:bodyPr>
          <a:lstStyle/>
          <a:p>
            <a:r>
              <a:rPr lang="en-US" sz="2800" dirty="0"/>
              <a:t>Ungraded discussion: How can we use the primacy and recency effects to enhance learning?</a:t>
            </a:r>
          </a:p>
          <a:p>
            <a:r>
              <a:rPr lang="en-US" sz="2800" dirty="0"/>
              <a:t>What can I do? Emphasize key information at the end: That’s why we have a </a:t>
            </a:r>
            <a:r>
              <a:rPr lang="en-US" sz="2800" dirty="0">
                <a:solidFill>
                  <a:srgbClr val="FF0000"/>
                </a:solidFill>
              </a:rPr>
              <a:t>review session </a:t>
            </a:r>
            <a:r>
              <a:rPr lang="en-US" sz="2800" dirty="0"/>
              <a:t>at the end of each topic.</a:t>
            </a:r>
          </a:p>
          <a:p>
            <a:r>
              <a:rPr lang="en-US" sz="2800" dirty="0"/>
              <a:t>What can you do? Review the materials </a:t>
            </a:r>
            <a:r>
              <a:rPr lang="en-US" sz="2800" dirty="0">
                <a:solidFill>
                  <a:srgbClr val="FF0000"/>
                </a:solidFill>
              </a:rPr>
              <a:t>right before the exam</a:t>
            </a:r>
            <a:r>
              <a:rPr lang="en-US" sz="2800" dirty="0"/>
              <a:t> (if it is a close-book exam) when the information is still recent and fresh.</a:t>
            </a:r>
          </a:p>
        </p:txBody>
      </p:sp>
      <p:sp>
        <p:nvSpPr>
          <p:cNvPr id="3" name="Title 2">
            <a:extLst>
              <a:ext uri="{FF2B5EF4-FFF2-40B4-BE49-F238E27FC236}">
                <a16:creationId xmlns:a16="http://schemas.microsoft.com/office/drawing/2014/main" id="{433973E4-84AA-6242-9E57-469E07583A80}"/>
              </a:ext>
            </a:extLst>
          </p:cNvPr>
          <p:cNvSpPr>
            <a:spLocks noGrp="1"/>
          </p:cNvSpPr>
          <p:nvPr>
            <p:ph type="title"/>
          </p:nvPr>
        </p:nvSpPr>
        <p:spPr/>
        <p:txBody>
          <a:bodyPr/>
          <a:lstStyle/>
          <a:p>
            <a:r>
              <a:rPr lang="en-US" dirty="0"/>
              <a:t>Application</a:t>
            </a:r>
          </a:p>
        </p:txBody>
      </p:sp>
    </p:spTree>
    <p:extLst>
      <p:ext uri="{BB962C8B-B14F-4D97-AF65-F5344CB8AC3E}">
        <p14:creationId xmlns:p14="http://schemas.microsoft.com/office/powerpoint/2010/main" val="1225085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380999" y="1719070"/>
            <a:ext cx="8407893" cy="4757929"/>
          </a:xfrm>
        </p:spPr>
        <p:txBody>
          <a:bodyPr>
            <a:normAutofit lnSpcReduction="10000"/>
          </a:bodyPr>
          <a:lstStyle/>
          <a:p>
            <a:r>
              <a:rPr lang="en-US" altLang="en-US" sz="2800" dirty="0"/>
              <a:t>Neuropsychology</a:t>
            </a:r>
          </a:p>
          <a:p>
            <a:pPr lvl="1"/>
            <a:r>
              <a:rPr lang="en-US" altLang="en-US" sz="2400" dirty="0"/>
              <a:t>The hippocampus is responsible for one’s ability to encode new long-term memories</a:t>
            </a:r>
          </a:p>
          <a:p>
            <a:pPr lvl="1"/>
            <a:r>
              <a:rPr lang="en-US" altLang="en-US" sz="2400" dirty="0"/>
              <a:t>Henry </a:t>
            </a:r>
            <a:r>
              <a:rPr lang="en-US" altLang="en-US" sz="2400" dirty="0" err="1"/>
              <a:t>Molaison</a:t>
            </a:r>
            <a:r>
              <a:rPr lang="en-US" altLang="en-US" sz="2400" dirty="0"/>
              <a:t> (HM) – surgery (lobotomy) for epilepsy</a:t>
            </a:r>
          </a:p>
          <a:p>
            <a:pPr lvl="2"/>
            <a:r>
              <a:rPr lang="en-US" sz="2200" dirty="0">
                <a:hlinkClick r:id="rId2"/>
              </a:rPr>
              <a:t>https://www.youtube.com/watch?v=_7akPs8ptg4</a:t>
            </a:r>
            <a:endParaRPr lang="en-US" altLang="en-US" sz="2200" dirty="0"/>
          </a:p>
          <a:p>
            <a:pPr lvl="1"/>
            <a:r>
              <a:rPr lang="en-US" altLang="en-US" sz="2400" dirty="0"/>
              <a:t>Victims include famous families: Kennedy</a:t>
            </a:r>
          </a:p>
          <a:p>
            <a:pPr lvl="2"/>
            <a:r>
              <a:rPr lang="en-US" sz="2200" dirty="0">
                <a:hlinkClick r:id="rId3"/>
              </a:rPr>
              <a:t>https://www.youtube.com/watch?v=hrVEzgIQioQ</a:t>
            </a:r>
            <a:endParaRPr lang="en-US" altLang="en-US" sz="2400" dirty="0"/>
          </a:p>
          <a:p>
            <a:pPr lvl="1"/>
            <a:r>
              <a:rPr lang="en-US" altLang="en-US" sz="2400" dirty="0"/>
              <a:t>Clive Wearing (CW)- encephalitis</a:t>
            </a:r>
          </a:p>
          <a:p>
            <a:pPr lvl="2"/>
            <a:r>
              <a:rPr lang="en-US" altLang="en-US" sz="2200" dirty="0">
                <a:hlinkClick r:id="rId4"/>
              </a:rPr>
              <a:t>https://www.youtube.com/watch?v=WmzU47i2xgw</a:t>
            </a:r>
            <a:endParaRPr lang="en-US" altLang="en-US" sz="2200" dirty="0"/>
          </a:p>
          <a:p>
            <a:pPr lvl="1"/>
            <a:r>
              <a:rPr lang="en-US" altLang="en-US" sz="2400" dirty="0"/>
              <a:t>KF – brain injury in a motorbike accident to the parietal lobe: </a:t>
            </a:r>
            <a:r>
              <a:rPr lang="en-US" altLang="en-US" sz="2200" dirty="0"/>
              <a:t>Recognition of sounds was impaired, but not visual stimuli</a:t>
            </a:r>
          </a:p>
          <a:p>
            <a:pPr lvl="2"/>
            <a:endParaRPr lang="en-US" altLang="en-US" sz="2200" dirty="0"/>
          </a:p>
        </p:txBody>
      </p:sp>
      <p:sp>
        <p:nvSpPr>
          <p:cNvPr id="12290" name="Title 1"/>
          <p:cNvSpPr>
            <a:spLocks noGrp="1"/>
          </p:cNvSpPr>
          <p:nvPr>
            <p:ph type="title"/>
          </p:nvPr>
        </p:nvSpPr>
        <p:spPr/>
        <p:txBody>
          <a:bodyPr/>
          <a:lstStyle/>
          <a:p>
            <a:r>
              <a:rPr lang="en-US" altLang="en-US"/>
              <a:t>Locating Memory in the Brain</a:t>
            </a:r>
          </a:p>
        </p:txBody>
      </p:sp>
    </p:spTree>
    <p:extLst>
      <p:ext uri="{BB962C8B-B14F-4D97-AF65-F5344CB8AC3E}">
        <p14:creationId xmlns:p14="http://schemas.microsoft.com/office/powerpoint/2010/main" val="2058522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C:\Users\jalderman\Desktop\imag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66700" y="2438400"/>
            <a:ext cx="8610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itle 1"/>
          <p:cNvSpPr>
            <a:spLocks noGrp="1"/>
          </p:cNvSpPr>
          <p:nvPr>
            <p:ph type="title"/>
          </p:nvPr>
        </p:nvSpPr>
        <p:spPr/>
        <p:txBody>
          <a:bodyPr/>
          <a:lstStyle/>
          <a:p>
            <a:pPr eaLnBrk="1" hangingPunct="1"/>
            <a:r>
              <a:rPr lang="en-US" altLang="en-US">
                <a:ea typeface="ＭＳ Ｐゴシック" charset="-128"/>
              </a:rPr>
              <a:t>Locating Memory in the Brain</a:t>
            </a:r>
          </a:p>
        </p:txBody>
      </p:sp>
    </p:spTree>
    <p:extLst>
      <p:ext uri="{BB962C8B-B14F-4D97-AF65-F5344CB8AC3E}">
        <p14:creationId xmlns:p14="http://schemas.microsoft.com/office/powerpoint/2010/main" val="189855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169334" y="1981200"/>
            <a:ext cx="4631266" cy="3962400"/>
          </a:xfrm>
        </p:spPr>
        <p:txBody>
          <a:bodyPr>
            <a:normAutofit fontScale="92500"/>
          </a:bodyPr>
          <a:lstStyle/>
          <a:p>
            <a:pPr eaLnBrk="1" hangingPunct="1">
              <a:spcBef>
                <a:spcPct val="30000"/>
              </a:spcBef>
            </a:pPr>
            <a:r>
              <a:rPr lang="en-US" altLang="en-US" sz="2400" dirty="0">
                <a:ea typeface="ＭＳ Ｐゴシック" charset="-128"/>
              </a:rPr>
              <a:t>Episodic: memory for personal events</a:t>
            </a:r>
          </a:p>
          <a:p>
            <a:pPr lvl="1">
              <a:spcBef>
                <a:spcPct val="30000"/>
              </a:spcBef>
            </a:pPr>
            <a:r>
              <a:rPr lang="en-US" altLang="en-US" sz="2400" dirty="0">
                <a:ea typeface="ＭＳ Ｐゴシック" charset="-128"/>
              </a:rPr>
              <a:t>My family and I spent a memorable vacation in Europe in 1995</a:t>
            </a:r>
          </a:p>
          <a:p>
            <a:pPr eaLnBrk="1" hangingPunct="1">
              <a:spcBef>
                <a:spcPct val="30000"/>
              </a:spcBef>
            </a:pPr>
            <a:r>
              <a:rPr lang="en-US" altLang="en-US" sz="2400" dirty="0">
                <a:ea typeface="ＭＳ Ｐゴシック" charset="-128"/>
              </a:rPr>
              <a:t>Semantic: facts and knowledge</a:t>
            </a:r>
          </a:p>
          <a:p>
            <a:pPr lvl="1">
              <a:spcBef>
                <a:spcPct val="30000"/>
              </a:spcBef>
            </a:pPr>
            <a:r>
              <a:rPr lang="en-US" altLang="en-US" sz="2400" dirty="0">
                <a:ea typeface="ＭＳ Ｐゴシック" charset="-128"/>
              </a:rPr>
              <a:t>The capital of Texas is Austin</a:t>
            </a:r>
          </a:p>
          <a:p>
            <a:pPr lvl="1">
              <a:spcBef>
                <a:spcPct val="30000"/>
              </a:spcBef>
            </a:pPr>
            <a:r>
              <a:rPr lang="en-US" altLang="en-US" sz="2400" dirty="0">
                <a:ea typeface="ＭＳ Ｐゴシック" charset="-128"/>
              </a:rPr>
              <a:t>But this can be integrated with episodic memory. How?</a:t>
            </a:r>
          </a:p>
          <a:p>
            <a:pPr lvl="1" eaLnBrk="1" hangingPunct="1">
              <a:spcBef>
                <a:spcPct val="30000"/>
              </a:spcBef>
            </a:pPr>
            <a:endParaRPr lang="en-US" altLang="en-US" sz="2000" dirty="0">
              <a:ea typeface="ＭＳ Ｐゴシック" charset="-128"/>
            </a:endParaRPr>
          </a:p>
          <a:p>
            <a:pPr lvl="1" eaLnBrk="1" hangingPunct="1">
              <a:spcBef>
                <a:spcPct val="30000"/>
              </a:spcBef>
              <a:buFontTx/>
              <a:buNone/>
            </a:pPr>
            <a:endParaRPr lang="en-US" altLang="en-US" sz="2000" dirty="0">
              <a:ea typeface="ＭＳ Ｐゴシック" charset="-128"/>
            </a:endParaRPr>
          </a:p>
          <a:p>
            <a:pPr lvl="1" eaLnBrk="1" hangingPunct="1">
              <a:spcBef>
                <a:spcPct val="30000"/>
              </a:spcBef>
            </a:pPr>
            <a:endParaRPr lang="en-US" altLang="en-US" sz="2000" dirty="0">
              <a:ea typeface="ＭＳ Ｐゴシック" charset="-128"/>
            </a:endParaRPr>
          </a:p>
        </p:txBody>
      </p:sp>
      <p:sp>
        <p:nvSpPr>
          <p:cNvPr id="14338" name="Rectangle 2"/>
          <p:cNvSpPr>
            <a:spLocks noGrp="1" noChangeArrowheads="1"/>
          </p:cNvSpPr>
          <p:nvPr>
            <p:ph type="title"/>
          </p:nvPr>
        </p:nvSpPr>
        <p:spPr>
          <a:xfrm>
            <a:off x="685800" y="609600"/>
            <a:ext cx="3733800" cy="381000"/>
          </a:xfrm>
        </p:spPr>
        <p:txBody>
          <a:bodyPr>
            <a:normAutofit fontScale="90000"/>
          </a:bodyPr>
          <a:lstStyle/>
          <a:p>
            <a:pPr eaLnBrk="1" hangingPunct="1"/>
            <a:r>
              <a:rPr lang="en-US" altLang="en-US" dirty="0">
                <a:ea typeface="ＭＳ Ｐゴシック" charset="-128"/>
              </a:rPr>
              <a:t>Types of Long-Term Memory</a:t>
            </a:r>
          </a:p>
        </p:txBody>
      </p:sp>
      <p:pic>
        <p:nvPicPr>
          <p:cNvPr id="1028" name="Picture 4" descr="Photo of Europ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553200" y="419100"/>
            <a:ext cx="2362200" cy="354330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872D3F9A-E78D-5C4B-8F0D-73EFC0F2AA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76800" y="3200399"/>
            <a:ext cx="2209800" cy="3309789"/>
          </a:xfrm>
          <a:prstGeom prst="rect">
            <a:avLst/>
          </a:prstGeom>
          <a:ln>
            <a:solidFill>
              <a:schemeClr val="bg1"/>
            </a:solidFill>
          </a:ln>
        </p:spPr>
      </p:pic>
    </p:spTree>
    <p:extLst>
      <p:ext uri="{BB962C8B-B14F-4D97-AF65-F5344CB8AC3E}">
        <p14:creationId xmlns:p14="http://schemas.microsoft.com/office/powerpoint/2010/main" val="2783189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685800" y="2209800"/>
            <a:ext cx="7772400" cy="3962400"/>
          </a:xfrm>
        </p:spPr>
        <p:txBody>
          <a:bodyPr>
            <a:normAutofit lnSpcReduction="10000"/>
          </a:bodyPr>
          <a:lstStyle/>
          <a:p>
            <a:pPr eaLnBrk="1" hangingPunct="1">
              <a:spcBef>
                <a:spcPct val="30000"/>
              </a:spcBef>
            </a:pPr>
            <a:r>
              <a:rPr lang="en-US" altLang="en-US" sz="2800" dirty="0">
                <a:ea typeface="ＭＳ Ｐゴシック" charset="-128"/>
              </a:rPr>
              <a:t>Episodic involves mental time travel: you try to replay the movie inside your head</a:t>
            </a:r>
          </a:p>
          <a:p>
            <a:pPr lvl="1" eaLnBrk="1" hangingPunct="1">
              <a:spcBef>
                <a:spcPct val="30000"/>
              </a:spcBef>
            </a:pPr>
            <a:r>
              <a:rPr lang="en-US" altLang="en-US" sz="2800" dirty="0">
                <a:ea typeface="ＭＳ Ｐゴシック" charset="-128"/>
              </a:rPr>
              <a:t>No guarantee of accuracy</a:t>
            </a:r>
          </a:p>
          <a:p>
            <a:pPr eaLnBrk="1" hangingPunct="1">
              <a:spcBef>
                <a:spcPct val="30000"/>
              </a:spcBef>
            </a:pPr>
            <a:r>
              <a:rPr lang="en-US" altLang="en-US" sz="2800" dirty="0">
                <a:ea typeface="ＭＳ Ｐゴシック" charset="-128"/>
              </a:rPr>
              <a:t>Semantic does not involve mental time travel</a:t>
            </a:r>
          </a:p>
          <a:p>
            <a:pPr lvl="1" eaLnBrk="1" hangingPunct="1">
              <a:spcBef>
                <a:spcPct val="30000"/>
              </a:spcBef>
            </a:pPr>
            <a:r>
              <a:rPr lang="en-US" altLang="en-US" sz="2800" dirty="0">
                <a:ea typeface="ＭＳ Ｐゴシック" charset="-128"/>
              </a:rPr>
              <a:t>General knowledge</a:t>
            </a:r>
          </a:p>
          <a:p>
            <a:pPr eaLnBrk="1" hangingPunct="1">
              <a:spcBef>
                <a:spcPct val="30000"/>
              </a:spcBef>
            </a:pPr>
            <a:r>
              <a:rPr lang="en-US" altLang="en-US" sz="2800" dirty="0">
                <a:ea typeface="ＭＳ Ｐゴシック" charset="-128"/>
              </a:rPr>
              <a:t>In most cases episodic and semantic show a double dissociation: seems to function independently.</a:t>
            </a:r>
          </a:p>
          <a:p>
            <a:pPr lvl="1" eaLnBrk="1" hangingPunct="1">
              <a:spcBef>
                <a:spcPct val="30000"/>
              </a:spcBef>
            </a:pPr>
            <a:endParaRPr lang="en-US" altLang="en-US" sz="2000" dirty="0">
              <a:ea typeface="ＭＳ Ｐゴシック" charset="-128"/>
            </a:endParaRPr>
          </a:p>
        </p:txBody>
      </p:sp>
      <p:sp>
        <p:nvSpPr>
          <p:cNvPr id="15362" name="Rectangle 2"/>
          <p:cNvSpPr>
            <a:spLocks noGrp="1" noChangeArrowheads="1"/>
          </p:cNvSpPr>
          <p:nvPr>
            <p:ph type="title"/>
          </p:nvPr>
        </p:nvSpPr>
        <p:spPr>
          <a:xfrm>
            <a:off x="685800" y="609600"/>
            <a:ext cx="7772400" cy="381000"/>
          </a:xfrm>
        </p:spPr>
        <p:txBody>
          <a:bodyPr>
            <a:normAutofit fontScale="90000"/>
          </a:bodyPr>
          <a:lstStyle/>
          <a:p>
            <a:pPr eaLnBrk="1" hangingPunct="1"/>
            <a:r>
              <a:rPr lang="en-US" altLang="en-US">
                <a:ea typeface="ＭＳ Ｐゴシック" charset="-128"/>
              </a:rPr>
              <a:t>Types of Long-Term Memory</a:t>
            </a:r>
          </a:p>
        </p:txBody>
      </p:sp>
    </p:spTree>
    <p:extLst>
      <p:ext uri="{BB962C8B-B14F-4D97-AF65-F5344CB8AC3E}">
        <p14:creationId xmlns:p14="http://schemas.microsoft.com/office/powerpoint/2010/main" val="1652796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380999" y="2133599"/>
            <a:ext cx="8407893" cy="3992879"/>
          </a:xfrm>
        </p:spPr>
        <p:txBody>
          <a:bodyPr>
            <a:normAutofit fontScale="92500" lnSpcReduction="10000"/>
          </a:bodyPr>
          <a:lstStyle/>
          <a:p>
            <a:r>
              <a:rPr lang="en-US" sz="3000" dirty="0"/>
              <a:t>K.C. damaged hippocampus (Motorcycle Accident)</a:t>
            </a:r>
          </a:p>
          <a:p>
            <a:pPr lvl="1"/>
            <a:r>
              <a:rPr lang="en-US" sz="3000" dirty="0"/>
              <a:t>No episodic memory, cannot relive any events of his past</a:t>
            </a:r>
          </a:p>
          <a:p>
            <a:pPr lvl="1"/>
            <a:r>
              <a:rPr lang="en-US" sz="3000" dirty="0"/>
              <a:t>Semantic memory intact, can remember general information about the past</a:t>
            </a:r>
          </a:p>
          <a:p>
            <a:pPr lvl="1"/>
            <a:r>
              <a:rPr lang="en-US" sz="3000" dirty="0"/>
              <a:t>What He Knew: </a:t>
            </a:r>
          </a:p>
          <a:p>
            <a:pPr lvl="2"/>
            <a:r>
              <a:rPr lang="en-US" sz="3000" dirty="0"/>
              <a:t>Brother had died two years prior.</a:t>
            </a:r>
          </a:p>
          <a:p>
            <a:pPr lvl="2"/>
            <a:r>
              <a:rPr lang="en-US" sz="3000" dirty="0"/>
              <a:t>Location of kitchen utensils.</a:t>
            </a:r>
          </a:p>
          <a:p>
            <a:pPr lvl="2"/>
            <a:endParaRPr lang="en-US" sz="2000" dirty="0"/>
          </a:p>
          <a:p>
            <a:pPr lvl="1"/>
            <a:endParaRPr lang="en-US" sz="2400" dirty="0"/>
          </a:p>
          <a:p>
            <a:pPr lvl="1"/>
            <a:endParaRPr lang="en-US" sz="2400" dirty="0"/>
          </a:p>
        </p:txBody>
      </p:sp>
      <p:sp>
        <p:nvSpPr>
          <p:cNvPr id="34818" name="Rectangle 2"/>
          <p:cNvSpPr>
            <a:spLocks noGrp="1" noChangeArrowheads="1"/>
          </p:cNvSpPr>
          <p:nvPr>
            <p:ph type="title"/>
          </p:nvPr>
        </p:nvSpPr>
        <p:spPr/>
        <p:txBody>
          <a:bodyPr/>
          <a:lstStyle/>
          <a:p>
            <a:r>
              <a:rPr lang="en-US"/>
              <a:t>Separation of Episodic and Semantic Memories</a:t>
            </a:r>
          </a:p>
        </p:txBody>
      </p:sp>
    </p:spTree>
    <p:extLst>
      <p:ext uri="{BB962C8B-B14F-4D97-AF65-F5344CB8AC3E}">
        <p14:creationId xmlns:p14="http://schemas.microsoft.com/office/powerpoint/2010/main" val="1430437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idx="1"/>
          </p:nvPr>
        </p:nvSpPr>
        <p:spPr>
          <a:xfrm>
            <a:off x="380999" y="2133599"/>
            <a:ext cx="8407893" cy="3992879"/>
          </a:xfrm>
        </p:spPr>
        <p:txBody>
          <a:bodyPr>
            <a:normAutofit/>
          </a:bodyPr>
          <a:lstStyle/>
          <a:p>
            <a:r>
              <a:rPr lang="en-US" sz="2800" dirty="0"/>
              <a:t>Italian woman (Encephalitis)</a:t>
            </a:r>
          </a:p>
          <a:p>
            <a:pPr lvl="1"/>
            <a:r>
              <a:rPr lang="en-US" sz="2800" dirty="0"/>
              <a:t>Impaired semantic memory</a:t>
            </a:r>
          </a:p>
          <a:p>
            <a:pPr lvl="2"/>
            <a:r>
              <a:rPr lang="en-US" sz="2800" dirty="0"/>
              <a:t>What She didn’t know:</a:t>
            </a:r>
          </a:p>
          <a:p>
            <a:pPr lvl="3"/>
            <a:r>
              <a:rPr lang="en-US" sz="2800" dirty="0"/>
              <a:t>Couldn’t recognize familiar people or famous people</a:t>
            </a:r>
          </a:p>
          <a:p>
            <a:pPr lvl="3"/>
            <a:r>
              <a:rPr lang="en-US" sz="2800" dirty="0"/>
              <a:t>Couldn’t remember the meaning of words on shopping list or where things were.</a:t>
            </a:r>
          </a:p>
          <a:p>
            <a:pPr lvl="1"/>
            <a:r>
              <a:rPr lang="en-US" sz="2800" dirty="0"/>
              <a:t>Episodic memory for past events was preserved</a:t>
            </a:r>
          </a:p>
          <a:p>
            <a:pPr lvl="1"/>
            <a:endParaRPr lang="en-US" sz="2400" dirty="0"/>
          </a:p>
          <a:p>
            <a:pPr lvl="1"/>
            <a:endParaRPr lang="en-US" sz="2400" dirty="0"/>
          </a:p>
        </p:txBody>
      </p:sp>
      <p:sp>
        <p:nvSpPr>
          <p:cNvPr id="35842" name="Rectangle 2"/>
          <p:cNvSpPr>
            <a:spLocks noGrp="1" noChangeArrowheads="1"/>
          </p:cNvSpPr>
          <p:nvPr>
            <p:ph type="title"/>
          </p:nvPr>
        </p:nvSpPr>
        <p:spPr/>
        <p:txBody>
          <a:bodyPr/>
          <a:lstStyle/>
          <a:p>
            <a:r>
              <a:rPr lang="en-US"/>
              <a:t>Separation of Episodic and Semantic Memories</a:t>
            </a:r>
          </a:p>
        </p:txBody>
      </p:sp>
    </p:spTree>
    <p:extLst>
      <p:ext uri="{BB962C8B-B14F-4D97-AF65-F5344CB8AC3E}">
        <p14:creationId xmlns:p14="http://schemas.microsoft.com/office/powerpoint/2010/main" val="3380324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descr="C:\Users\jalderman\Desktop\imag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71488" y="2886075"/>
            <a:ext cx="8291512"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ctangle 2"/>
          <p:cNvSpPr>
            <a:spLocks noGrp="1" noChangeArrowheads="1"/>
          </p:cNvSpPr>
          <p:nvPr>
            <p:ph type="title"/>
          </p:nvPr>
        </p:nvSpPr>
        <p:spPr>
          <a:xfrm>
            <a:off x="685800" y="609600"/>
            <a:ext cx="8458200" cy="381000"/>
          </a:xfrm>
        </p:spPr>
        <p:txBody>
          <a:bodyPr>
            <a:normAutofit fontScale="90000"/>
          </a:bodyPr>
          <a:lstStyle/>
          <a:p>
            <a:pPr eaLnBrk="1" hangingPunct="1"/>
            <a:r>
              <a:rPr lang="en-US" altLang="en-US">
                <a:ea typeface="ＭＳ Ｐゴシック" charset="-128"/>
              </a:rPr>
              <a:t>Separation of Episodic and Semantic Memories</a:t>
            </a:r>
          </a:p>
        </p:txBody>
      </p:sp>
    </p:spTree>
    <p:extLst>
      <p:ext uri="{BB962C8B-B14F-4D97-AF65-F5344CB8AC3E}">
        <p14:creationId xmlns:p14="http://schemas.microsoft.com/office/powerpoint/2010/main" val="4245357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idx="1"/>
          </p:nvPr>
        </p:nvSpPr>
        <p:spPr>
          <a:xfrm>
            <a:off x="685800" y="1981200"/>
            <a:ext cx="3505200" cy="4038600"/>
          </a:xfrm>
        </p:spPr>
        <p:txBody>
          <a:bodyPr/>
          <a:lstStyle/>
          <a:p>
            <a:pPr marL="45720" indent="0" eaLnBrk="1" hangingPunct="1">
              <a:spcBef>
                <a:spcPct val="30000"/>
              </a:spcBef>
              <a:buNone/>
            </a:pPr>
            <a:r>
              <a:rPr lang="en-US" sz="2800" dirty="0">
                <a:ea typeface="ＭＳ Ｐゴシック" charset="-128"/>
              </a:rPr>
              <a:t>Evidence from brain-imaging experiments that retrieving episodic and semantic memories activate different areas of the brain</a:t>
            </a:r>
          </a:p>
          <a:p>
            <a:pPr lvl="1" eaLnBrk="1" hangingPunct="1">
              <a:spcBef>
                <a:spcPct val="30000"/>
              </a:spcBef>
            </a:pPr>
            <a:endParaRPr lang="en-US" sz="2800" dirty="0">
              <a:ea typeface="ＭＳ Ｐゴシック" charset="-128"/>
            </a:endParaRPr>
          </a:p>
          <a:p>
            <a:pPr lvl="1" eaLnBrk="1" hangingPunct="1">
              <a:spcBef>
                <a:spcPct val="30000"/>
              </a:spcBef>
            </a:pPr>
            <a:endParaRPr lang="en-US" dirty="0">
              <a:ea typeface="ＭＳ Ｐゴシック" charset="-128"/>
            </a:endParaRPr>
          </a:p>
        </p:txBody>
      </p:sp>
      <p:sp>
        <p:nvSpPr>
          <p:cNvPr id="36866" name="Rectangle 2"/>
          <p:cNvSpPr>
            <a:spLocks noGrp="1" noChangeArrowheads="1"/>
          </p:cNvSpPr>
          <p:nvPr>
            <p:ph type="title"/>
          </p:nvPr>
        </p:nvSpPr>
        <p:spPr>
          <a:xfrm>
            <a:off x="304800" y="838200"/>
            <a:ext cx="8458200" cy="381000"/>
          </a:xfrm>
        </p:spPr>
        <p:txBody>
          <a:bodyPr>
            <a:normAutofit fontScale="90000"/>
          </a:bodyPr>
          <a:lstStyle/>
          <a:p>
            <a:pPr eaLnBrk="1" hangingPunct="1"/>
            <a:r>
              <a:rPr lang="en-US">
                <a:ea typeface="ＭＳ Ｐゴシック" charset="-128"/>
              </a:rPr>
              <a:t>Separation of Episodic and Semantic Memories</a:t>
            </a:r>
          </a:p>
        </p:txBody>
      </p:sp>
      <p:pic>
        <p:nvPicPr>
          <p:cNvPr id="1026" name="Picture 2" descr="01330_f0608"/>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24400" y="1981200"/>
            <a:ext cx="3657600" cy="4546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570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380999" y="2057399"/>
            <a:ext cx="8407893" cy="4267201"/>
          </a:xfrm>
        </p:spPr>
        <p:txBody>
          <a:bodyPr>
            <a:normAutofit fontScale="85000" lnSpcReduction="20000"/>
          </a:bodyPr>
          <a:lstStyle/>
          <a:p>
            <a:r>
              <a:rPr lang="en-US" altLang="en-US" sz="2800" dirty="0"/>
              <a:t>Episodic can be lost, leaving only semantic</a:t>
            </a:r>
          </a:p>
          <a:p>
            <a:pPr lvl="1"/>
            <a:r>
              <a:rPr lang="en-US" altLang="en-US" sz="2800" dirty="0"/>
              <a:t>Acquiring knowledge may start as episodic but then “fade” to semantic</a:t>
            </a:r>
          </a:p>
          <a:p>
            <a:pPr lvl="1"/>
            <a:r>
              <a:rPr lang="en-US" altLang="en-US" sz="2800" dirty="0"/>
              <a:t>I remember that Austin is in Texas but forgot when, where, from whom I learn it (If I learn it in a classroom, it will fade away. If you were there, it tends to stay)</a:t>
            </a:r>
          </a:p>
          <a:p>
            <a:r>
              <a:rPr lang="en-US" altLang="en-US" sz="2800" dirty="0"/>
              <a:t>Semantic can be enhanced if associated with episodic</a:t>
            </a:r>
          </a:p>
          <a:p>
            <a:pPr lvl="1"/>
            <a:r>
              <a:rPr lang="en-US" altLang="en-US" sz="2800" dirty="0"/>
              <a:t>Autobiographical memory: memory of specific experiences, includes semantic and episodic e.g. the first time driving a car</a:t>
            </a:r>
          </a:p>
          <a:p>
            <a:pPr lvl="1"/>
            <a:r>
              <a:rPr lang="en-US" altLang="en-US" sz="2800" dirty="0"/>
              <a:t>Personal semantic memory: semantic memories that have personal significance e.g. My girlfriend’s name is Betty.</a:t>
            </a:r>
            <a:endParaRPr lang="en-US" altLang="en-US" sz="2000" dirty="0"/>
          </a:p>
          <a:p>
            <a:pPr lvl="1"/>
            <a:endParaRPr lang="en-US" altLang="en-US" sz="2000" dirty="0"/>
          </a:p>
          <a:p>
            <a:pPr lvl="1"/>
            <a:endParaRPr lang="en-US" altLang="en-US" sz="2000" dirty="0"/>
          </a:p>
          <a:p>
            <a:pPr lvl="1"/>
            <a:endParaRPr lang="en-US" altLang="en-US" sz="2000" dirty="0"/>
          </a:p>
        </p:txBody>
      </p:sp>
      <p:sp>
        <p:nvSpPr>
          <p:cNvPr id="20482" name="Rectangle 2"/>
          <p:cNvSpPr>
            <a:spLocks noGrp="1" noChangeArrowheads="1"/>
          </p:cNvSpPr>
          <p:nvPr>
            <p:ph type="title"/>
          </p:nvPr>
        </p:nvSpPr>
        <p:spPr/>
        <p:txBody>
          <a:bodyPr>
            <a:normAutofit fontScale="90000"/>
          </a:bodyPr>
          <a:lstStyle/>
          <a:p>
            <a:r>
              <a:rPr lang="en-US" altLang="en-US"/>
              <a:t>Interactions  Between Episodic and Semantic Memories</a:t>
            </a:r>
          </a:p>
        </p:txBody>
      </p:sp>
    </p:spTree>
    <p:extLst>
      <p:ext uri="{BB962C8B-B14F-4D97-AF65-F5344CB8AC3E}">
        <p14:creationId xmlns:p14="http://schemas.microsoft.com/office/powerpoint/2010/main" val="2217391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719071"/>
            <a:ext cx="8153401" cy="4407408"/>
          </a:xfrm>
        </p:spPr>
        <p:txBody>
          <a:bodyPr/>
          <a:lstStyle/>
          <a:p>
            <a:r>
              <a:rPr lang="en-US" dirty="0"/>
              <a:t>Get first hand experience for your learning e.g. </a:t>
            </a:r>
            <a:r>
              <a:rPr lang="en-US" dirty="0">
                <a:solidFill>
                  <a:srgbClr val="FF0000"/>
                </a:solidFill>
              </a:rPr>
              <a:t>travel</a:t>
            </a:r>
          </a:p>
          <a:p>
            <a:r>
              <a:rPr lang="en-US" dirty="0"/>
              <a:t>This is semantic memory only: “Pyramids of Giza were built around 2550 to 2490 BC.”</a:t>
            </a:r>
          </a:p>
          <a:p>
            <a:r>
              <a:rPr lang="en-US" dirty="0"/>
              <a:t>If you were there, semantic and episodic memories married and you will remember! </a:t>
            </a:r>
          </a:p>
          <a:p>
            <a:endParaRPr lang="en-US" dirty="0"/>
          </a:p>
        </p:txBody>
      </p:sp>
      <p:sp>
        <p:nvSpPr>
          <p:cNvPr id="3" name="Title 2"/>
          <p:cNvSpPr>
            <a:spLocks noGrp="1"/>
          </p:cNvSpPr>
          <p:nvPr>
            <p:ph type="title"/>
          </p:nvPr>
        </p:nvSpPr>
        <p:spPr/>
        <p:txBody>
          <a:bodyPr/>
          <a:lstStyle/>
          <a:p>
            <a:r>
              <a:rPr lang="en-US" dirty="0"/>
              <a:t>Application I: Be there</a:t>
            </a:r>
          </a:p>
        </p:txBody>
      </p:sp>
      <p:pic>
        <p:nvPicPr>
          <p:cNvPr id="2050" name="Picture 2" descr="Photo of Egypt"/>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79816" y="3200720"/>
            <a:ext cx="4876800" cy="324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1519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719070"/>
            <a:ext cx="8407893" cy="4453129"/>
          </a:xfrm>
        </p:spPr>
        <p:txBody>
          <a:bodyPr/>
          <a:lstStyle/>
          <a:p>
            <a:r>
              <a:rPr lang="en-US" sz="2400" dirty="0"/>
              <a:t>“If you never failed, you haven’t tried hard enough.” – Jennifer Cruise</a:t>
            </a:r>
          </a:p>
          <a:p>
            <a:r>
              <a:rPr lang="en-US" sz="2400" dirty="0"/>
              <a:t>According to the manual, if the focal length of a photographic lenses is longer than 500mm, you should use a tripod.</a:t>
            </a:r>
          </a:p>
          <a:p>
            <a:endParaRPr lang="en-US" dirty="0"/>
          </a:p>
        </p:txBody>
      </p:sp>
      <p:sp>
        <p:nvSpPr>
          <p:cNvPr id="3" name="Title 2"/>
          <p:cNvSpPr>
            <a:spLocks noGrp="1"/>
          </p:cNvSpPr>
          <p:nvPr>
            <p:ph type="title"/>
          </p:nvPr>
        </p:nvSpPr>
        <p:spPr/>
        <p:txBody>
          <a:bodyPr/>
          <a:lstStyle/>
          <a:p>
            <a:r>
              <a:rPr lang="en-US" dirty="0"/>
              <a:t>Application II: Failure</a:t>
            </a:r>
          </a:p>
        </p:txBody>
      </p:sp>
      <p:pic>
        <p:nvPicPr>
          <p:cNvPr id="5124" name="Picture 4" descr="Image result for photographer hand-held 500mm lense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037189" y="3487992"/>
            <a:ext cx="4399844" cy="293061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1"/>
          <p:cNvSpPr txBox="1">
            <a:spLocks/>
          </p:cNvSpPr>
          <p:nvPr/>
        </p:nvSpPr>
        <p:spPr>
          <a:xfrm>
            <a:off x="406891" y="3657600"/>
            <a:ext cx="3326909" cy="2319530"/>
          </a:xfrm>
          <a:prstGeom prst="rect">
            <a:avLst/>
          </a:prstGeom>
        </p:spPr>
        <p:txBody>
          <a:bodyPr vert="horz" lIns="91440" tIns="45720" rIns="91440" bIns="45720" rtlCol="0">
            <a:normAutofit/>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r>
              <a:rPr lang="en-US" sz="2400" dirty="0"/>
              <a:t>Hand-holding the lenses may cause shaking, resulting in blurry image.</a:t>
            </a:r>
          </a:p>
          <a:p>
            <a:endParaRPr lang="en-US" dirty="0"/>
          </a:p>
        </p:txBody>
      </p:sp>
    </p:spTree>
    <p:extLst>
      <p:ext uri="{BB962C8B-B14F-4D97-AF65-F5344CB8AC3E}">
        <p14:creationId xmlns:p14="http://schemas.microsoft.com/office/powerpoint/2010/main" val="5779544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719070"/>
            <a:ext cx="8407893" cy="4453129"/>
          </a:xfrm>
        </p:spPr>
        <p:txBody>
          <a:bodyPr/>
          <a:lstStyle/>
          <a:p>
            <a:r>
              <a:rPr lang="en-US" sz="2400" dirty="0"/>
              <a:t>My new camera has the feature of built-in image stabilization that can compensate for shaking</a:t>
            </a:r>
          </a:p>
          <a:p>
            <a:r>
              <a:rPr lang="en-US" sz="2400" dirty="0"/>
              <a:t>I want to hand-hold a 500mm lenses to find out what would happen when I turn on image stabilizer. </a:t>
            </a:r>
          </a:p>
          <a:p>
            <a:endParaRPr lang="en-US" dirty="0"/>
          </a:p>
        </p:txBody>
      </p:sp>
      <p:sp>
        <p:nvSpPr>
          <p:cNvPr id="3" name="Title 2"/>
          <p:cNvSpPr>
            <a:spLocks noGrp="1"/>
          </p:cNvSpPr>
          <p:nvPr>
            <p:ph type="title"/>
          </p:nvPr>
        </p:nvSpPr>
        <p:spPr/>
        <p:txBody>
          <a:bodyPr/>
          <a:lstStyle/>
          <a:p>
            <a:r>
              <a:rPr lang="en-US" dirty="0"/>
              <a:t>Application II: Failure</a:t>
            </a:r>
          </a:p>
        </p:txBody>
      </p:sp>
      <p:pic>
        <p:nvPicPr>
          <p:cNvPr id="6148" name="Picture 4" descr="Image result for in-camera image stabilization"/>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895600" y="3505200"/>
            <a:ext cx="4739546" cy="2666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04547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94933"/>
            <a:ext cx="6019800" cy="4453129"/>
          </a:xfrm>
        </p:spPr>
        <p:txBody>
          <a:bodyPr/>
          <a:lstStyle/>
          <a:p>
            <a:r>
              <a:rPr lang="en-US" sz="2400" dirty="0"/>
              <a:t>Oh! It works under bright light only.</a:t>
            </a:r>
          </a:p>
          <a:p>
            <a:r>
              <a:rPr lang="en-US" sz="2400" dirty="0"/>
              <a:t>When the light is weak, the image becomes blurry!</a:t>
            </a:r>
          </a:p>
          <a:p>
            <a:r>
              <a:rPr lang="en-US" sz="2400" dirty="0"/>
              <a:t>Semantic memory: “Hand-holding a long lenses with image stabilization can work to some extent. When the scenery is too dark, I still need a tripod.”</a:t>
            </a:r>
          </a:p>
          <a:p>
            <a:r>
              <a:rPr lang="en-US" sz="2400" dirty="0"/>
              <a:t>Episodic memory: “I messed up a few pictures in a studio located in LA, back in 2010.” (personal failure)</a:t>
            </a:r>
          </a:p>
          <a:p>
            <a:endParaRPr lang="en-US" dirty="0"/>
          </a:p>
        </p:txBody>
      </p:sp>
      <p:sp>
        <p:nvSpPr>
          <p:cNvPr id="3" name="Title 2"/>
          <p:cNvSpPr>
            <a:spLocks noGrp="1"/>
          </p:cNvSpPr>
          <p:nvPr>
            <p:ph type="title"/>
          </p:nvPr>
        </p:nvSpPr>
        <p:spPr/>
        <p:txBody>
          <a:bodyPr/>
          <a:lstStyle/>
          <a:p>
            <a:r>
              <a:rPr lang="en-US" dirty="0"/>
              <a:t>Application II: Failure</a:t>
            </a:r>
          </a:p>
        </p:txBody>
      </p:sp>
      <p:pic>
        <p:nvPicPr>
          <p:cNvPr id="7170" name="Picture 2" descr="Image result for blurry imag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426200" y="1905000"/>
            <a:ext cx="2260600" cy="2538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4349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94933"/>
            <a:ext cx="8153400" cy="4453129"/>
          </a:xfrm>
        </p:spPr>
        <p:txBody>
          <a:bodyPr/>
          <a:lstStyle/>
          <a:p>
            <a:r>
              <a:rPr lang="en-US" sz="2400" dirty="0"/>
              <a:t>My semantic memory and episodic memories married.</a:t>
            </a:r>
          </a:p>
          <a:p>
            <a:r>
              <a:rPr lang="en-US" sz="2400" dirty="0"/>
              <a:t>“If you never failed, you haven’t tried hard enough.”</a:t>
            </a:r>
          </a:p>
          <a:p>
            <a:r>
              <a:rPr lang="en-US" sz="2400" dirty="0">
                <a:solidFill>
                  <a:srgbClr val="FF0000"/>
                </a:solidFill>
              </a:rPr>
              <a:t>I didn’t fail</a:t>
            </a:r>
            <a:r>
              <a:rPr lang="en-US" sz="2400" dirty="0"/>
              <a:t>. Why?</a:t>
            </a:r>
          </a:p>
          <a:p>
            <a:r>
              <a:rPr lang="en-US" sz="2400" dirty="0"/>
              <a:t>If hand-holding a long lenses without a tripod can work, I generate new knowledge by discovering a short cut.</a:t>
            </a:r>
          </a:p>
          <a:p>
            <a:r>
              <a:rPr lang="en-US" sz="2400" dirty="0"/>
              <a:t>If it doesn’t work, next time I avoid the same mistake.</a:t>
            </a:r>
          </a:p>
          <a:p>
            <a:r>
              <a:rPr lang="en-US" sz="2400" dirty="0"/>
              <a:t>This information is </a:t>
            </a:r>
            <a:r>
              <a:rPr lang="en-US" sz="2400" dirty="0">
                <a:solidFill>
                  <a:srgbClr val="FF0000"/>
                </a:solidFill>
              </a:rPr>
              <a:t>memorable</a:t>
            </a:r>
            <a:r>
              <a:rPr lang="en-US" sz="2400" dirty="0"/>
              <a:t>; it tends to stay in my LTM.</a:t>
            </a:r>
          </a:p>
          <a:p>
            <a:endParaRPr lang="en-US" dirty="0"/>
          </a:p>
        </p:txBody>
      </p:sp>
      <p:sp>
        <p:nvSpPr>
          <p:cNvPr id="3" name="Title 2"/>
          <p:cNvSpPr>
            <a:spLocks noGrp="1"/>
          </p:cNvSpPr>
          <p:nvPr>
            <p:ph type="title"/>
          </p:nvPr>
        </p:nvSpPr>
        <p:spPr/>
        <p:txBody>
          <a:bodyPr/>
          <a:lstStyle/>
          <a:p>
            <a:r>
              <a:rPr lang="en-US" dirty="0"/>
              <a:t>Application II: Failure</a:t>
            </a:r>
          </a:p>
        </p:txBody>
      </p:sp>
    </p:spTree>
    <p:extLst>
      <p:ext uri="{BB962C8B-B14F-4D97-AF65-F5344CB8AC3E}">
        <p14:creationId xmlns:p14="http://schemas.microsoft.com/office/powerpoint/2010/main" val="1221983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Form a small group of 3-5 to discuss the following question:</a:t>
            </a:r>
          </a:p>
          <a:p>
            <a:r>
              <a:rPr lang="en-US" dirty="0"/>
              <a:t>On one hand, semantic and episodic memories are dissociated (work independently). On the other hand, we can have personal semantic memory that carry features of both semantic memory and episodic memory.  We tend to remember the information when it is personal. </a:t>
            </a:r>
          </a:p>
          <a:p>
            <a:r>
              <a:rPr lang="en-US" dirty="0"/>
              <a:t>How can you apply this information into your field (education, counselling…etc.)? How can you help your students or patients remember important information and eventually change their behaviors? </a:t>
            </a:r>
          </a:p>
          <a:p>
            <a:r>
              <a:rPr lang="en-US" dirty="0"/>
              <a:t>There is no right or wrong answer. Be creative! If you never failed, you haven’t tried hard enough!</a:t>
            </a:r>
          </a:p>
          <a:p>
            <a:r>
              <a:rPr lang="en-US" dirty="0"/>
              <a:t>Post a brief report (0.5-1.5 page) into Canvas. </a:t>
            </a:r>
          </a:p>
          <a:p>
            <a:endParaRPr lang="en-US" dirty="0"/>
          </a:p>
        </p:txBody>
      </p:sp>
      <p:sp>
        <p:nvSpPr>
          <p:cNvPr id="3" name="Title 2"/>
          <p:cNvSpPr>
            <a:spLocks noGrp="1"/>
          </p:cNvSpPr>
          <p:nvPr>
            <p:ph type="title"/>
          </p:nvPr>
        </p:nvSpPr>
        <p:spPr/>
        <p:txBody>
          <a:bodyPr/>
          <a:lstStyle/>
          <a:p>
            <a:r>
              <a:rPr lang="en-US" dirty="0"/>
              <a:t>Assignment</a:t>
            </a:r>
          </a:p>
        </p:txBody>
      </p:sp>
    </p:spTree>
    <p:extLst>
      <p:ext uri="{BB962C8B-B14F-4D97-AF65-F5344CB8AC3E}">
        <p14:creationId xmlns:p14="http://schemas.microsoft.com/office/powerpoint/2010/main" val="31750022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a:t>Constructive episodic simulation hypothesis</a:t>
            </a:r>
          </a:p>
          <a:p>
            <a:pPr lvl="1"/>
            <a:r>
              <a:rPr lang="en-US" sz="2800" dirty="0"/>
              <a:t>Episodic memories are extracted and recombined to construct simulations of future events.</a:t>
            </a:r>
          </a:p>
          <a:p>
            <a:pPr lvl="1"/>
            <a:r>
              <a:rPr lang="en-US" sz="2800" dirty="0"/>
              <a:t>Making a new movie inside your head</a:t>
            </a:r>
          </a:p>
          <a:p>
            <a:pPr lvl="1"/>
            <a:r>
              <a:rPr lang="en-US" sz="2800" dirty="0"/>
              <a:t>KC had problems imagining future personal events</a:t>
            </a:r>
          </a:p>
          <a:p>
            <a:pPr lvl="1"/>
            <a:r>
              <a:rPr lang="en-US" sz="2800" dirty="0"/>
              <a:t>Patients with semantic dementia had problems imagining future personal events.</a:t>
            </a:r>
          </a:p>
        </p:txBody>
      </p:sp>
      <p:sp>
        <p:nvSpPr>
          <p:cNvPr id="3" name="Title 2"/>
          <p:cNvSpPr>
            <a:spLocks noGrp="1"/>
          </p:cNvSpPr>
          <p:nvPr>
            <p:ph type="title"/>
          </p:nvPr>
        </p:nvSpPr>
        <p:spPr/>
        <p:txBody>
          <a:bodyPr/>
          <a:lstStyle/>
          <a:p>
            <a:r>
              <a:rPr lang="en-US" dirty="0"/>
              <a:t>Imagining the Future</a:t>
            </a:r>
          </a:p>
        </p:txBody>
      </p:sp>
    </p:spTree>
    <p:extLst>
      <p:ext uri="{BB962C8B-B14F-4D97-AF65-F5344CB8AC3E}">
        <p14:creationId xmlns:p14="http://schemas.microsoft.com/office/powerpoint/2010/main" val="42582335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descr="C:\Users\jalderman\Desktop\image.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23573" y="2362200"/>
            <a:ext cx="7762059"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tangle 2"/>
          <p:cNvSpPr>
            <a:spLocks noGrp="1" noChangeArrowheads="1"/>
          </p:cNvSpPr>
          <p:nvPr>
            <p:ph type="title"/>
          </p:nvPr>
        </p:nvSpPr>
        <p:spPr>
          <a:xfrm>
            <a:off x="685800" y="609600"/>
            <a:ext cx="7772400" cy="381000"/>
          </a:xfrm>
        </p:spPr>
        <p:txBody>
          <a:bodyPr>
            <a:normAutofit fontScale="90000"/>
          </a:bodyPr>
          <a:lstStyle/>
          <a:p>
            <a:pPr eaLnBrk="1" hangingPunct="1"/>
            <a:r>
              <a:rPr lang="en-US" altLang="en-US">
                <a:ea typeface="ＭＳ Ｐゴシック" charset="-128"/>
              </a:rPr>
              <a:t>Types of Long-Term Memory</a:t>
            </a:r>
          </a:p>
        </p:txBody>
      </p:sp>
    </p:spTree>
    <p:extLst>
      <p:ext uri="{BB962C8B-B14F-4D97-AF65-F5344CB8AC3E}">
        <p14:creationId xmlns:p14="http://schemas.microsoft.com/office/powerpoint/2010/main" val="1050331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a:xfrm>
            <a:off x="380999" y="1904999"/>
            <a:ext cx="8407893" cy="4221479"/>
          </a:xfrm>
        </p:spPr>
        <p:txBody>
          <a:bodyPr>
            <a:normAutofit lnSpcReduction="10000"/>
          </a:bodyPr>
          <a:lstStyle/>
          <a:p>
            <a:r>
              <a:rPr lang="en-US" sz="2800" dirty="0"/>
              <a:t>Implicit: memory that unconsciously influences behavior</a:t>
            </a:r>
          </a:p>
          <a:p>
            <a:r>
              <a:rPr lang="en-US" sz="2800" dirty="0"/>
              <a:t>Procedural memory e.g. muscle memory</a:t>
            </a:r>
          </a:p>
          <a:p>
            <a:pPr>
              <a:spcBef>
                <a:spcPct val="30000"/>
              </a:spcBef>
            </a:pPr>
            <a:r>
              <a:rPr lang="en-US" altLang="en-US" sz="2800" dirty="0">
                <a:ea typeface="ＭＳ Ｐゴシック" charset="-128"/>
              </a:rPr>
              <a:t>Skill memory: memory for actions</a:t>
            </a:r>
          </a:p>
          <a:p>
            <a:pPr>
              <a:spcBef>
                <a:spcPct val="30000"/>
              </a:spcBef>
            </a:pPr>
            <a:r>
              <a:rPr lang="en-US" altLang="en-US" sz="2800" dirty="0">
                <a:ea typeface="ＭＳ Ｐゴシック" charset="-128"/>
              </a:rPr>
              <a:t>No memory of where or when learned</a:t>
            </a:r>
          </a:p>
          <a:p>
            <a:pPr>
              <a:spcBef>
                <a:spcPct val="30000"/>
              </a:spcBef>
            </a:pPr>
            <a:r>
              <a:rPr lang="en-US" altLang="en-US" sz="2800" dirty="0">
                <a:ea typeface="ＭＳ Ｐゴシック" charset="-128"/>
              </a:rPr>
              <a:t>Perform procedures without being consciously aware of </a:t>
            </a:r>
            <a:r>
              <a:rPr lang="en-US" altLang="en-US" sz="2800" i="1" dirty="0">
                <a:ea typeface="ＭＳ Ｐゴシック" charset="-128"/>
              </a:rPr>
              <a:t>how</a:t>
            </a:r>
            <a:r>
              <a:rPr lang="en-US" altLang="en-US" sz="2800" dirty="0">
                <a:ea typeface="ＭＳ Ｐゴシック" charset="-128"/>
              </a:rPr>
              <a:t> to do them</a:t>
            </a:r>
          </a:p>
          <a:p>
            <a:pPr>
              <a:spcBef>
                <a:spcPct val="30000"/>
              </a:spcBef>
            </a:pPr>
            <a:r>
              <a:rPr lang="en-US" altLang="en-US" sz="2800" dirty="0">
                <a:ea typeface="ＭＳ Ｐゴシック" charset="-128"/>
              </a:rPr>
              <a:t>People who cannot form new LTMs can still learn new skills (e.g., H.M.)</a:t>
            </a:r>
          </a:p>
          <a:p>
            <a:pPr lvl="1"/>
            <a:endParaRPr lang="en-US" sz="2000" dirty="0"/>
          </a:p>
        </p:txBody>
      </p:sp>
      <p:sp>
        <p:nvSpPr>
          <p:cNvPr id="38914" name="Rectangle 2"/>
          <p:cNvSpPr>
            <a:spLocks noGrp="1" noChangeArrowheads="1"/>
          </p:cNvSpPr>
          <p:nvPr>
            <p:ph type="title"/>
          </p:nvPr>
        </p:nvSpPr>
        <p:spPr/>
        <p:txBody>
          <a:bodyPr/>
          <a:lstStyle/>
          <a:p>
            <a:r>
              <a:rPr lang="en-US"/>
              <a:t>Types of Long-Term Memory</a:t>
            </a:r>
          </a:p>
        </p:txBody>
      </p:sp>
    </p:spTree>
    <p:extLst>
      <p:ext uri="{BB962C8B-B14F-4D97-AF65-F5344CB8AC3E}">
        <p14:creationId xmlns:p14="http://schemas.microsoft.com/office/powerpoint/2010/main" val="271857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a:xfrm>
            <a:off x="29227" y="1600200"/>
            <a:ext cx="5486400" cy="4648200"/>
          </a:xfrm>
        </p:spPr>
        <p:txBody>
          <a:bodyPr>
            <a:noAutofit/>
          </a:bodyPr>
          <a:lstStyle/>
          <a:p>
            <a:pPr lvl="1"/>
            <a:r>
              <a:rPr lang="en-US" sz="2400" dirty="0"/>
              <a:t>Classical conditioning: Pairing, association</a:t>
            </a:r>
          </a:p>
          <a:p>
            <a:pPr lvl="1"/>
            <a:r>
              <a:rPr lang="en-US" sz="2600" dirty="0"/>
              <a:t>e.g. if the instructor of data analysis treats you badly, you associate statistics with fear. </a:t>
            </a:r>
          </a:p>
          <a:p>
            <a:pPr lvl="1"/>
            <a:r>
              <a:rPr lang="en-US" sz="2600" dirty="0"/>
              <a:t>The opposite is true: If you like the instructor, you like the subject matter and pick up statistical procedures easily. </a:t>
            </a:r>
          </a:p>
          <a:p>
            <a:pPr lvl="1"/>
            <a:r>
              <a:rPr lang="en-US" sz="2600" dirty="0"/>
              <a:t>That’s why I try to make you like me. If you are not laughing, you are not learning!</a:t>
            </a:r>
          </a:p>
        </p:txBody>
      </p:sp>
      <p:sp>
        <p:nvSpPr>
          <p:cNvPr id="38914" name="Rectangle 2"/>
          <p:cNvSpPr>
            <a:spLocks noGrp="1" noChangeArrowheads="1"/>
          </p:cNvSpPr>
          <p:nvPr>
            <p:ph type="title"/>
          </p:nvPr>
        </p:nvSpPr>
        <p:spPr/>
        <p:txBody>
          <a:bodyPr/>
          <a:lstStyle/>
          <a:p>
            <a:r>
              <a:rPr lang="en-US"/>
              <a:t>Types of Long-Term Memory</a:t>
            </a:r>
          </a:p>
        </p:txBody>
      </p:sp>
      <p:pic>
        <p:nvPicPr>
          <p:cNvPr id="2" name="Picture 1">
            <a:extLst>
              <a:ext uri="{FF2B5EF4-FFF2-40B4-BE49-F238E27FC236}">
                <a16:creationId xmlns:a16="http://schemas.microsoft.com/office/drawing/2014/main" id="{1EB8DEF2-FAB0-854F-9059-A8BAEAA70924}"/>
              </a:ext>
            </a:extLst>
          </p:cNvPr>
          <p:cNvPicPr>
            <a:picLocks noChangeAspect="1"/>
          </p:cNvPicPr>
          <p:nvPr/>
        </p:nvPicPr>
        <p:blipFill>
          <a:blip r:embed="rId2"/>
          <a:stretch>
            <a:fillRect/>
          </a:stretch>
        </p:blipFill>
        <p:spPr>
          <a:xfrm>
            <a:off x="5515627" y="1752600"/>
            <a:ext cx="3206230" cy="2133600"/>
          </a:xfrm>
          <a:prstGeom prst="rect">
            <a:avLst/>
          </a:prstGeom>
        </p:spPr>
      </p:pic>
      <p:pic>
        <p:nvPicPr>
          <p:cNvPr id="3076" name="Picture 4" descr="Image result for happy student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515627" y="4135375"/>
            <a:ext cx="3182539" cy="2036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37793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idx="1"/>
          </p:nvPr>
        </p:nvSpPr>
        <p:spPr>
          <a:xfrm>
            <a:off x="381000" y="2133600"/>
            <a:ext cx="7848601" cy="3992879"/>
          </a:xfrm>
        </p:spPr>
        <p:txBody>
          <a:bodyPr>
            <a:normAutofit/>
          </a:bodyPr>
          <a:lstStyle/>
          <a:p>
            <a:r>
              <a:rPr lang="en-US" sz="2400" dirty="0"/>
              <a:t>Priming: Repetition</a:t>
            </a:r>
          </a:p>
          <a:p>
            <a:r>
              <a:rPr lang="en-US" sz="2400" dirty="0"/>
              <a:t>Faked news: When it is repeated and spread, people believe it.</a:t>
            </a:r>
          </a:p>
          <a:p>
            <a:r>
              <a:rPr lang="en-US" sz="2400" dirty="0"/>
              <a:t>Advertisement</a:t>
            </a:r>
          </a:p>
          <a:p>
            <a:r>
              <a:rPr lang="en-US" sz="2400" dirty="0"/>
              <a:t>Perfect and Askew (1994)</a:t>
            </a:r>
          </a:p>
          <a:p>
            <a:pPr lvl="1"/>
            <a:r>
              <a:rPr lang="en-US" sz="2400" dirty="0"/>
              <a:t>Propaganda effect: more likely to rate statements read or heard before as being true</a:t>
            </a:r>
          </a:p>
          <a:p>
            <a:pPr lvl="2"/>
            <a:r>
              <a:rPr lang="en-US" sz="2400" dirty="0"/>
              <a:t>Occupy Wall Street</a:t>
            </a:r>
          </a:p>
          <a:p>
            <a:pPr lvl="2"/>
            <a:r>
              <a:rPr lang="en-US" sz="2400" dirty="0">
                <a:hlinkClick r:id="rId2"/>
              </a:rPr>
              <a:t>http://www.youtube.com/watch?v=131eNW8-yik</a:t>
            </a:r>
            <a:endParaRPr lang="en-US" sz="2400" dirty="0"/>
          </a:p>
          <a:p>
            <a:pPr lvl="2"/>
            <a:endParaRPr lang="en-US" sz="3000" dirty="0"/>
          </a:p>
        </p:txBody>
      </p:sp>
      <p:sp>
        <p:nvSpPr>
          <p:cNvPr id="47106" name="Rectangle 2"/>
          <p:cNvSpPr>
            <a:spLocks noGrp="1" noChangeArrowheads="1"/>
          </p:cNvSpPr>
          <p:nvPr>
            <p:ph type="title"/>
          </p:nvPr>
        </p:nvSpPr>
        <p:spPr/>
        <p:txBody>
          <a:bodyPr/>
          <a:lstStyle/>
          <a:p>
            <a:r>
              <a:rPr lang="en-US" dirty="0"/>
              <a:t>Implicit Memory: Priming</a:t>
            </a:r>
          </a:p>
        </p:txBody>
      </p:sp>
    </p:spTree>
    <p:extLst>
      <p:ext uri="{BB962C8B-B14F-4D97-AF65-F5344CB8AC3E}">
        <p14:creationId xmlns:p14="http://schemas.microsoft.com/office/powerpoint/2010/main" val="21132542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idx="1"/>
          </p:nvPr>
        </p:nvSpPr>
        <p:spPr>
          <a:xfrm>
            <a:off x="304800" y="1981200"/>
            <a:ext cx="5105400" cy="4069079"/>
          </a:xfrm>
        </p:spPr>
        <p:txBody>
          <a:bodyPr>
            <a:normAutofit/>
          </a:bodyPr>
          <a:lstStyle/>
          <a:p>
            <a:r>
              <a:rPr lang="en-US" sz="2400" dirty="0">
                <a:solidFill>
                  <a:srgbClr val="FF0000"/>
                </a:solidFill>
              </a:rPr>
              <a:t>Product placement </a:t>
            </a:r>
            <a:r>
              <a:rPr lang="en-US" sz="2400" dirty="0"/>
              <a:t>in movies</a:t>
            </a:r>
          </a:p>
          <a:p>
            <a:r>
              <a:rPr lang="en-US" sz="2400" dirty="0"/>
              <a:t>You don’t even know it is advertisement!</a:t>
            </a:r>
          </a:p>
          <a:p>
            <a:r>
              <a:rPr lang="en-US" sz="2400" dirty="0"/>
              <a:t>Yu, C. H. (2006). </a:t>
            </a:r>
            <a:r>
              <a:rPr lang="en-US" sz="2400" dirty="0">
                <a:hlinkClick r:id="rId2"/>
              </a:rPr>
              <a:t>Ethical issues of product placement and manipulation</a:t>
            </a:r>
            <a:r>
              <a:rPr lang="en-US" sz="2400" dirty="0"/>
              <a:t>. In Prateek Kanchan (Ed.), </a:t>
            </a:r>
            <a:r>
              <a:rPr lang="en-US" sz="2400" i="1" dirty="0"/>
              <a:t>In-film advertising: Brand positioning strategy</a:t>
            </a:r>
            <a:r>
              <a:rPr lang="en-US" sz="2400" dirty="0"/>
              <a:t> (pp. 90-100). Hyderabad, India: ICFAI University Press.</a:t>
            </a:r>
          </a:p>
        </p:txBody>
      </p:sp>
      <p:sp>
        <p:nvSpPr>
          <p:cNvPr id="47106" name="Rectangle 2"/>
          <p:cNvSpPr>
            <a:spLocks noGrp="1" noChangeArrowheads="1"/>
          </p:cNvSpPr>
          <p:nvPr>
            <p:ph type="title"/>
          </p:nvPr>
        </p:nvSpPr>
        <p:spPr/>
        <p:txBody>
          <a:bodyPr/>
          <a:lstStyle/>
          <a:p>
            <a:r>
              <a:rPr lang="en-US"/>
              <a:t>Implicit Memory in Everyday Experience</a:t>
            </a:r>
          </a:p>
        </p:txBody>
      </p:sp>
      <p:pic>
        <p:nvPicPr>
          <p:cNvPr id="3" name="Picture 2">
            <a:extLst>
              <a:ext uri="{FF2B5EF4-FFF2-40B4-BE49-F238E27FC236}">
                <a16:creationId xmlns:a16="http://schemas.microsoft.com/office/drawing/2014/main" id="{0D84AE7C-42D1-DE4A-8145-460206F8BB66}"/>
              </a:ext>
            </a:extLst>
          </p:cNvPr>
          <p:cNvPicPr>
            <a:picLocks noChangeAspect="1"/>
          </p:cNvPicPr>
          <p:nvPr/>
        </p:nvPicPr>
        <p:blipFill>
          <a:blip r:embed="rId3"/>
          <a:stretch>
            <a:fillRect/>
          </a:stretch>
        </p:blipFill>
        <p:spPr>
          <a:xfrm>
            <a:off x="5638799" y="2133600"/>
            <a:ext cx="3129907" cy="3200400"/>
          </a:xfrm>
          <a:prstGeom prst="rect">
            <a:avLst/>
          </a:prstGeom>
        </p:spPr>
      </p:pic>
    </p:spTree>
    <p:extLst>
      <p:ext uri="{BB962C8B-B14F-4D97-AF65-F5344CB8AC3E}">
        <p14:creationId xmlns:p14="http://schemas.microsoft.com/office/powerpoint/2010/main" val="25846084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2762648-D4B8-F145-9677-9079164D429D}"/>
              </a:ext>
            </a:extLst>
          </p:cNvPr>
          <p:cNvPicPr>
            <a:picLocks noChangeAspect="1"/>
          </p:cNvPicPr>
          <p:nvPr/>
        </p:nvPicPr>
        <p:blipFill>
          <a:blip r:embed="rId2"/>
          <a:stretch>
            <a:fillRect/>
          </a:stretch>
        </p:blipFill>
        <p:spPr>
          <a:xfrm>
            <a:off x="359664" y="2362200"/>
            <a:ext cx="3855761" cy="2747230"/>
          </a:xfrm>
          <a:prstGeom prst="rect">
            <a:avLst/>
          </a:prstGeom>
        </p:spPr>
      </p:pic>
      <p:pic>
        <p:nvPicPr>
          <p:cNvPr id="6" name="Content Placeholder 5">
            <a:extLst>
              <a:ext uri="{FF2B5EF4-FFF2-40B4-BE49-F238E27FC236}">
                <a16:creationId xmlns:a16="http://schemas.microsoft.com/office/drawing/2014/main" id="{F865E21F-89B2-644B-9D08-A5B102BBE945}"/>
              </a:ext>
            </a:extLst>
          </p:cNvPr>
          <p:cNvPicPr>
            <a:picLocks noGrp="1" noChangeAspect="1"/>
          </p:cNvPicPr>
          <p:nvPr>
            <p:ph idx="1"/>
          </p:nvPr>
        </p:nvPicPr>
        <p:blipFill>
          <a:blip r:embed="rId3"/>
          <a:stretch>
            <a:fillRect/>
          </a:stretch>
        </p:blipFill>
        <p:spPr>
          <a:xfrm>
            <a:off x="4724400" y="1977170"/>
            <a:ext cx="4089338" cy="2290029"/>
          </a:xfrm>
          <a:prstGeom prst="rect">
            <a:avLst/>
          </a:prstGeom>
        </p:spPr>
      </p:pic>
      <p:sp>
        <p:nvSpPr>
          <p:cNvPr id="3" name="Title 2">
            <a:extLst>
              <a:ext uri="{FF2B5EF4-FFF2-40B4-BE49-F238E27FC236}">
                <a16:creationId xmlns:a16="http://schemas.microsoft.com/office/drawing/2014/main" id="{CF50CC20-81F1-214C-92AB-1EF12BB065E8}"/>
              </a:ext>
            </a:extLst>
          </p:cNvPr>
          <p:cNvSpPr>
            <a:spLocks noGrp="1"/>
          </p:cNvSpPr>
          <p:nvPr>
            <p:ph type="title"/>
          </p:nvPr>
        </p:nvSpPr>
        <p:spPr/>
        <p:txBody>
          <a:bodyPr/>
          <a:lstStyle/>
          <a:p>
            <a:r>
              <a:rPr lang="en-US" dirty="0"/>
              <a:t>Examples of product placement</a:t>
            </a:r>
          </a:p>
        </p:txBody>
      </p:sp>
      <p:pic>
        <p:nvPicPr>
          <p:cNvPr id="5" name="Picture 4">
            <a:extLst>
              <a:ext uri="{FF2B5EF4-FFF2-40B4-BE49-F238E27FC236}">
                <a16:creationId xmlns:a16="http://schemas.microsoft.com/office/drawing/2014/main" id="{B1B14F57-B541-2D45-8B89-D8CFDFA700FF}"/>
              </a:ext>
            </a:extLst>
          </p:cNvPr>
          <p:cNvPicPr>
            <a:picLocks noChangeAspect="1"/>
          </p:cNvPicPr>
          <p:nvPr/>
        </p:nvPicPr>
        <p:blipFill>
          <a:blip r:embed="rId4"/>
          <a:stretch>
            <a:fillRect/>
          </a:stretch>
        </p:blipFill>
        <p:spPr>
          <a:xfrm>
            <a:off x="4038600" y="4419600"/>
            <a:ext cx="4114800" cy="2057400"/>
          </a:xfrm>
          <a:prstGeom prst="rect">
            <a:avLst/>
          </a:prstGeom>
        </p:spPr>
      </p:pic>
    </p:spTree>
    <p:extLst>
      <p:ext uri="{BB962C8B-B14F-4D97-AF65-F5344CB8AC3E}">
        <p14:creationId xmlns:p14="http://schemas.microsoft.com/office/powerpoint/2010/main" val="38910520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7ADCE99-6B05-654C-80BA-7B8065E99B85}"/>
              </a:ext>
            </a:extLst>
          </p:cNvPr>
          <p:cNvSpPr>
            <a:spLocks noGrp="1"/>
          </p:cNvSpPr>
          <p:nvPr>
            <p:ph idx="1"/>
          </p:nvPr>
        </p:nvSpPr>
        <p:spPr/>
        <p:txBody>
          <a:bodyPr>
            <a:normAutofit/>
          </a:bodyPr>
          <a:lstStyle/>
          <a:p>
            <a:r>
              <a:rPr lang="en-US" sz="2400" dirty="0"/>
              <a:t>Context-dependent memory</a:t>
            </a:r>
          </a:p>
          <a:p>
            <a:r>
              <a:rPr lang="en-US" sz="2400" dirty="0"/>
              <a:t>Recall better when the contexts of encoding and retrieval are the same.</a:t>
            </a:r>
          </a:p>
          <a:p>
            <a:r>
              <a:rPr lang="en-US" sz="2400" dirty="0"/>
              <a:t>Experiment: Testing information-recalling</a:t>
            </a:r>
          </a:p>
          <a:p>
            <a:r>
              <a:rPr lang="en-US" sz="2400" dirty="0"/>
              <a:t>Perform well if Encode information and take the test at the beach.</a:t>
            </a:r>
          </a:p>
        </p:txBody>
      </p:sp>
      <p:sp>
        <p:nvSpPr>
          <p:cNvPr id="3" name="Title 2">
            <a:extLst>
              <a:ext uri="{FF2B5EF4-FFF2-40B4-BE49-F238E27FC236}">
                <a16:creationId xmlns:a16="http://schemas.microsoft.com/office/drawing/2014/main" id="{AF1F43CD-06F3-B046-8687-E54039E30481}"/>
              </a:ext>
            </a:extLst>
          </p:cNvPr>
          <p:cNvSpPr>
            <a:spLocks noGrp="1"/>
          </p:cNvSpPr>
          <p:nvPr>
            <p:ph type="title"/>
          </p:nvPr>
        </p:nvSpPr>
        <p:spPr/>
        <p:txBody>
          <a:bodyPr/>
          <a:lstStyle/>
          <a:p>
            <a:r>
              <a:rPr lang="en-US" sz="2800" dirty="0"/>
              <a:t>How to enhance long-term memory</a:t>
            </a:r>
          </a:p>
        </p:txBody>
      </p:sp>
      <p:pic>
        <p:nvPicPr>
          <p:cNvPr id="5" name="Picture 4">
            <a:extLst>
              <a:ext uri="{FF2B5EF4-FFF2-40B4-BE49-F238E27FC236}">
                <a16:creationId xmlns:a16="http://schemas.microsoft.com/office/drawing/2014/main" id="{BD0BD0E7-52B2-2E43-9476-329831F09AA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343401"/>
            <a:ext cx="3441700" cy="2297997"/>
          </a:xfrm>
          <a:prstGeom prst="rect">
            <a:avLst/>
          </a:prstGeom>
        </p:spPr>
      </p:pic>
      <p:pic>
        <p:nvPicPr>
          <p:cNvPr id="6" name="Picture 5">
            <a:extLst>
              <a:ext uri="{FF2B5EF4-FFF2-40B4-BE49-F238E27FC236}">
                <a16:creationId xmlns:a16="http://schemas.microsoft.com/office/drawing/2014/main" id="{C955C294-27C9-6E45-86E5-AC2ED1942F8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84945" y="4343400"/>
            <a:ext cx="3441700" cy="2297997"/>
          </a:xfrm>
          <a:prstGeom prst="rect">
            <a:avLst/>
          </a:prstGeom>
        </p:spPr>
      </p:pic>
    </p:spTree>
    <p:extLst>
      <p:ext uri="{BB962C8B-B14F-4D97-AF65-F5344CB8AC3E}">
        <p14:creationId xmlns:p14="http://schemas.microsoft.com/office/powerpoint/2010/main" val="927392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7ADCE99-6B05-654C-80BA-7B8065E99B85}"/>
              </a:ext>
            </a:extLst>
          </p:cNvPr>
          <p:cNvSpPr>
            <a:spLocks noGrp="1"/>
          </p:cNvSpPr>
          <p:nvPr>
            <p:ph idx="1"/>
          </p:nvPr>
        </p:nvSpPr>
        <p:spPr/>
        <p:txBody>
          <a:bodyPr>
            <a:normAutofit/>
          </a:bodyPr>
          <a:lstStyle/>
          <a:p>
            <a:r>
              <a:rPr lang="en-US" sz="2400" dirty="0"/>
              <a:t>Perform well if encode information and take the test under water.</a:t>
            </a:r>
          </a:p>
          <a:p>
            <a:r>
              <a:rPr lang="en-US" sz="2400" dirty="0"/>
              <a:t>Performance drop if the contexts switch: Encode on the beach and test under water, or vice versa</a:t>
            </a:r>
          </a:p>
          <a:p>
            <a:endParaRPr lang="en-US" sz="2400" dirty="0"/>
          </a:p>
        </p:txBody>
      </p:sp>
      <p:sp>
        <p:nvSpPr>
          <p:cNvPr id="3" name="Title 2">
            <a:extLst>
              <a:ext uri="{FF2B5EF4-FFF2-40B4-BE49-F238E27FC236}">
                <a16:creationId xmlns:a16="http://schemas.microsoft.com/office/drawing/2014/main" id="{AF1F43CD-06F3-B046-8687-E54039E30481}"/>
              </a:ext>
            </a:extLst>
          </p:cNvPr>
          <p:cNvSpPr>
            <a:spLocks noGrp="1"/>
          </p:cNvSpPr>
          <p:nvPr>
            <p:ph type="title"/>
          </p:nvPr>
        </p:nvSpPr>
        <p:spPr/>
        <p:txBody>
          <a:bodyPr/>
          <a:lstStyle/>
          <a:p>
            <a:r>
              <a:rPr lang="en-US" sz="2800" dirty="0"/>
              <a:t>How to enhance long-term memory</a:t>
            </a:r>
          </a:p>
        </p:txBody>
      </p:sp>
      <p:pic>
        <p:nvPicPr>
          <p:cNvPr id="4" name="Picture 3">
            <a:extLst>
              <a:ext uri="{FF2B5EF4-FFF2-40B4-BE49-F238E27FC236}">
                <a16:creationId xmlns:a16="http://schemas.microsoft.com/office/drawing/2014/main" id="{37AB0DEA-6D55-634D-BE27-D19163D00DA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50294" y="3511574"/>
            <a:ext cx="3886200" cy="2917639"/>
          </a:xfrm>
          <a:prstGeom prst="rect">
            <a:avLst/>
          </a:prstGeom>
        </p:spPr>
      </p:pic>
      <p:pic>
        <p:nvPicPr>
          <p:cNvPr id="5" name="Picture 4">
            <a:extLst>
              <a:ext uri="{FF2B5EF4-FFF2-40B4-BE49-F238E27FC236}">
                <a16:creationId xmlns:a16="http://schemas.microsoft.com/office/drawing/2014/main" id="{0AF53D17-A927-3D42-9B40-8A730FC3E0B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2547" y="3511573"/>
            <a:ext cx="3886200" cy="2917639"/>
          </a:xfrm>
          <a:prstGeom prst="rect">
            <a:avLst/>
          </a:prstGeom>
        </p:spPr>
      </p:pic>
    </p:spTree>
    <p:extLst>
      <p:ext uri="{BB962C8B-B14F-4D97-AF65-F5344CB8AC3E}">
        <p14:creationId xmlns:p14="http://schemas.microsoft.com/office/powerpoint/2010/main" val="24762563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82597F-29CC-EC4B-9617-025E12D880A0}"/>
              </a:ext>
            </a:extLst>
          </p:cNvPr>
          <p:cNvSpPr>
            <a:spLocks noGrp="1"/>
          </p:cNvSpPr>
          <p:nvPr>
            <p:ph idx="1"/>
          </p:nvPr>
        </p:nvSpPr>
        <p:spPr>
          <a:xfrm>
            <a:off x="380999" y="1719071"/>
            <a:ext cx="5105401" cy="4407408"/>
          </a:xfrm>
        </p:spPr>
        <p:txBody>
          <a:bodyPr>
            <a:normAutofit/>
          </a:bodyPr>
          <a:lstStyle/>
          <a:p>
            <a:r>
              <a:rPr lang="en-US" sz="2400" dirty="0"/>
              <a:t>Home-field advantage</a:t>
            </a:r>
          </a:p>
          <a:p>
            <a:r>
              <a:rPr lang="en-US" sz="2400" dirty="0"/>
              <a:t>Prior research indicates that athletes and sport teams tend to win when they play at a familiar location (home field, host nation)</a:t>
            </a:r>
          </a:p>
          <a:p>
            <a:r>
              <a:rPr lang="en-US" sz="2400" dirty="0"/>
              <a:t>There are different explanations (e.g. your fellow citizens support you), but practicing and playing at the </a:t>
            </a:r>
            <a:r>
              <a:rPr lang="en-US" sz="2400" dirty="0">
                <a:solidFill>
                  <a:srgbClr val="FF0000"/>
                </a:solidFill>
              </a:rPr>
              <a:t>same context </a:t>
            </a:r>
            <a:r>
              <a:rPr lang="en-US" sz="2400" dirty="0"/>
              <a:t>is a plausible explanation.</a:t>
            </a:r>
          </a:p>
          <a:p>
            <a:endParaRPr lang="en-US" sz="2800" dirty="0"/>
          </a:p>
          <a:p>
            <a:endParaRPr lang="en-US" dirty="0"/>
          </a:p>
        </p:txBody>
      </p:sp>
      <p:sp>
        <p:nvSpPr>
          <p:cNvPr id="3" name="Title 2">
            <a:extLst>
              <a:ext uri="{FF2B5EF4-FFF2-40B4-BE49-F238E27FC236}">
                <a16:creationId xmlns:a16="http://schemas.microsoft.com/office/drawing/2014/main" id="{B6F823D3-1DDB-6C4F-B436-6ED180A40185}"/>
              </a:ext>
            </a:extLst>
          </p:cNvPr>
          <p:cNvSpPr>
            <a:spLocks noGrp="1"/>
          </p:cNvSpPr>
          <p:nvPr>
            <p:ph type="title"/>
          </p:nvPr>
        </p:nvSpPr>
        <p:spPr/>
        <p:txBody>
          <a:bodyPr/>
          <a:lstStyle/>
          <a:p>
            <a:r>
              <a:rPr lang="en-US" dirty="0"/>
              <a:t>Same for procedural memory?</a:t>
            </a:r>
          </a:p>
        </p:txBody>
      </p:sp>
      <p:pic>
        <p:nvPicPr>
          <p:cNvPr id="4" name="Picture 3">
            <a:extLst>
              <a:ext uri="{FF2B5EF4-FFF2-40B4-BE49-F238E27FC236}">
                <a16:creationId xmlns:a16="http://schemas.microsoft.com/office/drawing/2014/main" id="{B883A5D9-7A08-1846-97D6-91E4E9D2B5A8}"/>
              </a:ext>
            </a:extLst>
          </p:cNvPr>
          <p:cNvPicPr>
            <a:picLocks noChangeAspect="1"/>
          </p:cNvPicPr>
          <p:nvPr/>
        </p:nvPicPr>
        <p:blipFill>
          <a:blip r:embed="rId2"/>
          <a:stretch>
            <a:fillRect/>
          </a:stretch>
        </p:blipFill>
        <p:spPr>
          <a:xfrm>
            <a:off x="5486400" y="1719071"/>
            <a:ext cx="3177271" cy="2319529"/>
          </a:xfrm>
          <a:prstGeom prst="rect">
            <a:avLst/>
          </a:prstGeom>
        </p:spPr>
      </p:pic>
      <p:pic>
        <p:nvPicPr>
          <p:cNvPr id="6" name="Picture 5">
            <a:extLst>
              <a:ext uri="{FF2B5EF4-FFF2-40B4-BE49-F238E27FC236}">
                <a16:creationId xmlns:a16="http://schemas.microsoft.com/office/drawing/2014/main" id="{0ED8DC76-4BD9-A145-9ECE-9E6F1C83D862}"/>
              </a:ext>
            </a:extLst>
          </p:cNvPr>
          <p:cNvPicPr>
            <a:picLocks noChangeAspect="1"/>
          </p:cNvPicPr>
          <p:nvPr/>
        </p:nvPicPr>
        <p:blipFill>
          <a:blip r:embed="rId3"/>
          <a:stretch>
            <a:fillRect/>
          </a:stretch>
        </p:blipFill>
        <p:spPr>
          <a:xfrm>
            <a:off x="5486400" y="4114800"/>
            <a:ext cx="3177271" cy="2228832"/>
          </a:xfrm>
          <a:prstGeom prst="rect">
            <a:avLst/>
          </a:prstGeom>
        </p:spPr>
      </p:pic>
    </p:spTree>
    <p:extLst>
      <p:ext uri="{BB962C8B-B14F-4D97-AF65-F5344CB8AC3E}">
        <p14:creationId xmlns:p14="http://schemas.microsoft.com/office/powerpoint/2010/main" val="24296833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82597F-29CC-EC4B-9617-025E12D880A0}"/>
              </a:ext>
            </a:extLst>
          </p:cNvPr>
          <p:cNvSpPr>
            <a:spLocks noGrp="1"/>
          </p:cNvSpPr>
          <p:nvPr>
            <p:ph idx="1"/>
          </p:nvPr>
        </p:nvSpPr>
        <p:spPr>
          <a:xfrm>
            <a:off x="381000" y="6019800"/>
            <a:ext cx="8407893" cy="609600"/>
          </a:xfrm>
        </p:spPr>
        <p:txBody>
          <a:bodyPr>
            <a:normAutofit fontScale="92500" lnSpcReduction="20000"/>
          </a:bodyPr>
          <a:lstStyle/>
          <a:p>
            <a:r>
              <a:rPr lang="en-US" dirty="0"/>
              <a:t>Source: </a:t>
            </a:r>
            <a:r>
              <a:rPr lang="en-US" dirty="0">
                <a:hlinkClick r:id="rId2"/>
              </a:rPr>
              <a:t>https://fivethirtyeight.com/features/is-there-home-field-advantage-at-the-olympics/</a:t>
            </a:r>
            <a:endParaRPr lang="en-US" dirty="0"/>
          </a:p>
          <a:p>
            <a:endParaRPr lang="en-US" dirty="0"/>
          </a:p>
        </p:txBody>
      </p:sp>
      <p:pic>
        <p:nvPicPr>
          <p:cNvPr id="5" name="Picture 4">
            <a:extLst>
              <a:ext uri="{FF2B5EF4-FFF2-40B4-BE49-F238E27FC236}">
                <a16:creationId xmlns:a16="http://schemas.microsoft.com/office/drawing/2014/main" id="{940C6515-65C1-F24D-BB1F-14D67ECFF27E}"/>
              </a:ext>
            </a:extLst>
          </p:cNvPr>
          <p:cNvPicPr>
            <a:picLocks noChangeAspect="1"/>
          </p:cNvPicPr>
          <p:nvPr/>
        </p:nvPicPr>
        <p:blipFill>
          <a:blip r:embed="rId3"/>
          <a:stretch>
            <a:fillRect/>
          </a:stretch>
        </p:blipFill>
        <p:spPr>
          <a:xfrm>
            <a:off x="1143000" y="355847"/>
            <a:ext cx="6863284" cy="5435353"/>
          </a:xfrm>
          <a:prstGeom prst="rect">
            <a:avLst/>
          </a:prstGeom>
        </p:spPr>
      </p:pic>
      <p:sp>
        <p:nvSpPr>
          <p:cNvPr id="9" name="Title 8">
            <a:extLst>
              <a:ext uri="{FF2B5EF4-FFF2-40B4-BE49-F238E27FC236}">
                <a16:creationId xmlns:a16="http://schemas.microsoft.com/office/drawing/2014/main" id="{50C8CB7F-F964-BF4E-A3E1-8F35B4B34734}"/>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0380396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583518-5680-8C4B-8882-533C6B0169AE}"/>
              </a:ext>
            </a:extLst>
          </p:cNvPr>
          <p:cNvSpPr>
            <a:spLocks noGrp="1"/>
          </p:cNvSpPr>
          <p:nvPr>
            <p:ph idx="1"/>
          </p:nvPr>
        </p:nvSpPr>
        <p:spPr/>
        <p:txBody>
          <a:bodyPr>
            <a:normAutofit/>
          </a:bodyPr>
          <a:lstStyle/>
          <a:p>
            <a:r>
              <a:rPr lang="en-US" sz="2800" dirty="0"/>
              <a:t>State-dependent learning</a:t>
            </a:r>
          </a:p>
          <a:p>
            <a:r>
              <a:rPr lang="en-US" sz="2800" dirty="0"/>
              <a:t>Prior research shows that if you are happy when you encode the information, you can better recall the information with a joyful mind.</a:t>
            </a:r>
          </a:p>
        </p:txBody>
      </p:sp>
      <p:sp>
        <p:nvSpPr>
          <p:cNvPr id="3" name="Title 2">
            <a:extLst>
              <a:ext uri="{FF2B5EF4-FFF2-40B4-BE49-F238E27FC236}">
                <a16:creationId xmlns:a16="http://schemas.microsoft.com/office/drawing/2014/main" id="{10EE16B3-E9E2-A84D-BDEE-FEC2038E82A1}"/>
              </a:ext>
            </a:extLst>
          </p:cNvPr>
          <p:cNvSpPr>
            <a:spLocks noGrp="1"/>
          </p:cNvSpPr>
          <p:nvPr>
            <p:ph type="title"/>
          </p:nvPr>
        </p:nvSpPr>
        <p:spPr/>
        <p:txBody>
          <a:bodyPr/>
          <a:lstStyle/>
          <a:p>
            <a:r>
              <a:rPr lang="en-US" dirty="0"/>
              <a:t>Emotional state</a:t>
            </a:r>
          </a:p>
        </p:txBody>
      </p:sp>
      <p:pic>
        <p:nvPicPr>
          <p:cNvPr id="4" name="Picture 3">
            <a:extLst>
              <a:ext uri="{FF2B5EF4-FFF2-40B4-BE49-F238E27FC236}">
                <a16:creationId xmlns:a16="http://schemas.microsoft.com/office/drawing/2014/main" id="{31AAB8CA-4B52-7E49-B562-D840F7634BC7}"/>
              </a:ext>
            </a:extLst>
          </p:cNvPr>
          <p:cNvPicPr>
            <a:picLocks noChangeAspect="1"/>
          </p:cNvPicPr>
          <p:nvPr/>
        </p:nvPicPr>
        <p:blipFill>
          <a:blip r:embed="rId2"/>
          <a:stretch>
            <a:fillRect/>
          </a:stretch>
        </p:blipFill>
        <p:spPr>
          <a:xfrm>
            <a:off x="2362200" y="3810000"/>
            <a:ext cx="4937758" cy="2468879"/>
          </a:xfrm>
          <a:prstGeom prst="rect">
            <a:avLst/>
          </a:prstGeom>
        </p:spPr>
      </p:pic>
    </p:spTree>
    <p:extLst>
      <p:ext uri="{BB962C8B-B14F-4D97-AF65-F5344CB8AC3E}">
        <p14:creationId xmlns:p14="http://schemas.microsoft.com/office/powerpoint/2010/main" val="26825910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27A1DA-5F87-A644-A705-AA9D3CB50963}"/>
              </a:ext>
            </a:extLst>
          </p:cNvPr>
          <p:cNvSpPr>
            <a:spLocks noGrp="1"/>
          </p:cNvSpPr>
          <p:nvPr>
            <p:ph idx="1"/>
          </p:nvPr>
        </p:nvSpPr>
        <p:spPr>
          <a:xfrm>
            <a:off x="4724400" y="1893711"/>
            <a:ext cx="3905956" cy="4407408"/>
          </a:xfrm>
        </p:spPr>
        <p:txBody>
          <a:bodyPr>
            <a:normAutofit/>
          </a:bodyPr>
          <a:lstStyle/>
          <a:p>
            <a:r>
              <a:rPr lang="en-US" sz="2400" dirty="0"/>
              <a:t>To maximize your test performance, study at the classroom where the exam will be held later</a:t>
            </a:r>
          </a:p>
          <a:p>
            <a:r>
              <a:rPr lang="en-US" sz="2400" dirty="0"/>
              <a:t>Encode information and take the test in the same environment.</a:t>
            </a:r>
          </a:p>
          <a:p>
            <a:endParaRPr lang="en-US" sz="2400" dirty="0"/>
          </a:p>
        </p:txBody>
      </p:sp>
      <p:sp>
        <p:nvSpPr>
          <p:cNvPr id="3" name="Title 2">
            <a:extLst>
              <a:ext uri="{FF2B5EF4-FFF2-40B4-BE49-F238E27FC236}">
                <a16:creationId xmlns:a16="http://schemas.microsoft.com/office/drawing/2014/main" id="{ADE2392B-9EF8-B44E-A358-B3CD8406ABC6}"/>
              </a:ext>
            </a:extLst>
          </p:cNvPr>
          <p:cNvSpPr>
            <a:spLocks noGrp="1"/>
          </p:cNvSpPr>
          <p:nvPr>
            <p:ph type="title"/>
          </p:nvPr>
        </p:nvSpPr>
        <p:spPr/>
        <p:txBody>
          <a:bodyPr/>
          <a:lstStyle/>
          <a:p>
            <a:r>
              <a:rPr lang="en-US" dirty="0"/>
              <a:t>Application</a:t>
            </a:r>
          </a:p>
        </p:txBody>
      </p:sp>
      <p:pic>
        <p:nvPicPr>
          <p:cNvPr id="8196" name="Picture 4" descr="Image result for classroom"/>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13644" y="3124200"/>
            <a:ext cx="4191000" cy="2992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46953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27A1DA-5F87-A644-A705-AA9D3CB50963}"/>
              </a:ext>
            </a:extLst>
          </p:cNvPr>
          <p:cNvSpPr>
            <a:spLocks noGrp="1"/>
          </p:cNvSpPr>
          <p:nvPr>
            <p:ph idx="1"/>
          </p:nvPr>
        </p:nvSpPr>
        <p:spPr>
          <a:xfrm>
            <a:off x="361245" y="1818187"/>
            <a:ext cx="4744156" cy="4407408"/>
          </a:xfrm>
        </p:spPr>
        <p:txBody>
          <a:bodyPr>
            <a:normAutofit/>
          </a:bodyPr>
          <a:lstStyle/>
          <a:p>
            <a:r>
              <a:rPr lang="en-US" sz="2400" dirty="0"/>
              <a:t>Learn the information in a fun setting. Do something joyful while studying (eating M&amp;M, drinking Starbucks Frappuccino). Bring M&amp;M and coffee to the exam center </a:t>
            </a:r>
          </a:p>
          <a:p>
            <a:r>
              <a:rPr lang="en-US" sz="2400" dirty="0"/>
              <a:t>Encode information and take the test under the same mood.</a:t>
            </a:r>
          </a:p>
          <a:p>
            <a:endParaRPr lang="en-US" sz="2400" dirty="0"/>
          </a:p>
        </p:txBody>
      </p:sp>
      <p:sp>
        <p:nvSpPr>
          <p:cNvPr id="3" name="Title 2">
            <a:extLst>
              <a:ext uri="{FF2B5EF4-FFF2-40B4-BE49-F238E27FC236}">
                <a16:creationId xmlns:a16="http://schemas.microsoft.com/office/drawing/2014/main" id="{ADE2392B-9EF8-B44E-A358-B3CD8406ABC6}"/>
              </a:ext>
            </a:extLst>
          </p:cNvPr>
          <p:cNvSpPr>
            <a:spLocks noGrp="1"/>
          </p:cNvSpPr>
          <p:nvPr>
            <p:ph type="title"/>
          </p:nvPr>
        </p:nvSpPr>
        <p:spPr>
          <a:xfrm>
            <a:off x="381000" y="355847"/>
            <a:ext cx="4648200" cy="1054394"/>
          </a:xfrm>
        </p:spPr>
        <p:txBody>
          <a:bodyPr/>
          <a:lstStyle/>
          <a:p>
            <a:r>
              <a:rPr lang="en-US" dirty="0"/>
              <a:t>Application</a:t>
            </a:r>
          </a:p>
        </p:txBody>
      </p:sp>
      <p:pic>
        <p:nvPicPr>
          <p:cNvPr id="8194" name="Picture 2" descr="Image result for student studying while drinking starbuck frappuccino"/>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257800" y="3886200"/>
            <a:ext cx="2971800" cy="2501198"/>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Related ima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91667" y="609600"/>
            <a:ext cx="2937933" cy="2937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507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E2392B-9EF8-B44E-A358-B3CD8406ABC6}"/>
              </a:ext>
            </a:extLst>
          </p:cNvPr>
          <p:cNvSpPr>
            <a:spLocks noGrp="1"/>
          </p:cNvSpPr>
          <p:nvPr>
            <p:ph type="title"/>
          </p:nvPr>
        </p:nvSpPr>
        <p:spPr/>
        <p:txBody>
          <a:bodyPr/>
          <a:lstStyle/>
          <a:p>
            <a:r>
              <a:rPr lang="en-US" dirty="0"/>
              <a:t>Application</a:t>
            </a:r>
          </a:p>
        </p:txBody>
      </p:sp>
      <p:pic>
        <p:nvPicPr>
          <p:cNvPr id="4" name="Picture 3">
            <a:extLst>
              <a:ext uri="{FF2B5EF4-FFF2-40B4-BE49-F238E27FC236}">
                <a16:creationId xmlns:a16="http://schemas.microsoft.com/office/drawing/2014/main" id="{A16EE422-8E0E-2543-B4D3-16EF8B314007}"/>
              </a:ext>
            </a:extLst>
          </p:cNvPr>
          <p:cNvPicPr>
            <a:picLocks noChangeAspect="1"/>
          </p:cNvPicPr>
          <p:nvPr/>
        </p:nvPicPr>
        <p:blipFill>
          <a:blip r:embed="rId2"/>
          <a:stretch>
            <a:fillRect/>
          </a:stretch>
        </p:blipFill>
        <p:spPr>
          <a:xfrm>
            <a:off x="2514600" y="3231372"/>
            <a:ext cx="5203058" cy="3093227"/>
          </a:xfrm>
          <a:prstGeom prst="rect">
            <a:avLst/>
          </a:prstGeom>
        </p:spPr>
      </p:pic>
      <p:sp>
        <p:nvSpPr>
          <p:cNvPr id="5" name="Content Placeholder 1">
            <a:extLst>
              <a:ext uri="{FF2B5EF4-FFF2-40B4-BE49-F238E27FC236}">
                <a16:creationId xmlns:a16="http://schemas.microsoft.com/office/drawing/2014/main" id="{0227A1DA-5F87-A644-A705-AA9D3CB50963}"/>
              </a:ext>
            </a:extLst>
          </p:cNvPr>
          <p:cNvSpPr txBox="1">
            <a:spLocks/>
          </p:cNvSpPr>
          <p:nvPr/>
        </p:nvSpPr>
        <p:spPr>
          <a:xfrm>
            <a:off x="457200" y="1828800"/>
            <a:ext cx="8153400" cy="2243329"/>
          </a:xfrm>
          <a:prstGeom prst="rect">
            <a:avLst/>
          </a:prstGeom>
        </p:spPr>
        <p:txBody>
          <a:bodyPr vert="horz" lIns="91440" tIns="45720" rIns="91440" bIns="45720" rtlCol="0">
            <a:normAutofit/>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r>
              <a:rPr lang="en-US" sz="2400" dirty="0"/>
              <a:t>If you are a member of the APU sport team, try to host the game at APU, or practice at the location where the contest will be hosted.</a:t>
            </a:r>
          </a:p>
          <a:p>
            <a:endParaRPr lang="en-US" sz="2400" dirty="0"/>
          </a:p>
        </p:txBody>
      </p:sp>
    </p:spTree>
    <p:extLst>
      <p:ext uri="{BB962C8B-B14F-4D97-AF65-F5344CB8AC3E}">
        <p14:creationId xmlns:p14="http://schemas.microsoft.com/office/powerpoint/2010/main" val="27185909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8FFF046-224F-5D4A-92C4-53FA5DB2151D}"/>
              </a:ext>
            </a:extLst>
          </p:cNvPr>
          <p:cNvPicPr>
            <a:picLocks noGrp="1" noChangeAspect="1"/>
          </p:cNvPicPr>
          <p:nvPr>
            <p:ph idx="1"/>
          </p:nvPr>
        </p:nvPicPr>
        <p:blipFill>
          <a:blip r:embed="rId2"/>
          <a:stretch>
            <a:fillRect/>
          </a:stretch>
        </p:blipFill>
        <p:spPr>
          <a:xfrm>
            <a:off x="152400" y="944666"/>
            <a:ext cx="8179540" cy="2898862"/>
          </a:xfrm>
          <a:prstGeom prst="rect">
            <a:avLst/>
          </a:prstGeom>
        </p:spPr>
      </p:pic>
      <p:sp>
        <p:nvSpPr>
          <p:cNvPr id="3" name="Title 2">
            <a:extLst>
              <a:ext uri="{FF2B5EF4-FFF2-40B4-BE49-F238E27FC236}">
                <a16:creationId xmlns:a16="http://schemas.microsoft.com/office/drawing/2014/main" id="{1C5B2178-4FC5-224C-8FC4-5879ED5AFAF4}"/>
              </a:ext>
            </a:extLst>
          </p:cNvPr>
          <p:cNvSpPr>
            <a:spLocks noGrp="1"/>
          </p:cNvSpPr>
          <p:nvPr>
            <p:ph type="title"/>
          </p:nvPr>
        </p:nvSpPr>
        <p:spPr>
          <a:xfrm>
            <a:off x="381000" y="355847"/>
            <a:ext cx="8381260" cy="482353"/>
          </a:xfrm>
        </p:spPr>
        <p:txBody>
          <a:bodyPr/>
          <a:lstStyle/>
          <a:p>
            <a:r>
              <a:rPr lang="en-US" dirty="0"/>
              <a:t>amnesia in Movies</a:t>
            </a:r>
          </a:p>
        </p:txBody>
      </p:sp>
      <p:pic>
        <p:nvPicPr>
          <p:cNvPr id="7" name="Picture 6">
            <a:extLst>
              <a:ext uri="{FF2B5EF4-FFF2-40B4-BE49-F238E27FC236}">
                <a16:creationId xmlns:a16="http://schemas.microsoft.com/office/drawing/2014/main" id="{8EB6E2B6-19F1-E441-9884-6AC5F5F6565B}"/>
              </a:ext>
            </a:extLst>
          </p:cNvPr>
          <p:cNvPicPr>
            <a:picLocks noChangeAspect="1"/>
          </p:cNvPicPr>
          <p:nvPr/>
        </p:nvPicPr>
        <p:blipFill>
          <a:blip r:embed="rId3"/>
          <a:stretch>
            <a:fillRect/>
          </a:stretch>
        </p:blipFill>
        <p:spPr>
          <a:xfrm>
            <a:off x="914400" y="3843528"/>
            <a:ext cx="8002118" cy="2862072"/>
          </a:xfrm>
          <a:prstGeom prst="rect">
            <a:avLst/>
          </a:prstGeom>
        </p:spPr>
      </p:pic>
    </p:spTree>
    <p:extLst>
      <p:ext uri="{BB962C8B-B14F-4D97-AF65-F5344CB8AC3E}">
        <p14:creationId xmlns:p14="http://schemas.microsoft.com/office/powerpoint/2010/main" val="32598736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4429FB-FD40-4145-8BBD-9A4CD5AD4DB6}"/>
              </a:ext>
            </a:extLst>
          </p:cNvPr>
          <p:cNvSpPr>
            <a:spLocks noGrp="1"/>
          </p:cNvSpPr>
          <p:nvPr>
            <p:ph idx="1"/>
          </p:nvPr>
        </p:nvSpPr>
        <p:spPr>
          <a:xfrm>
            <a:off x="380999" y="1719071"/>
            <a:ext cx="4800601" cy="4407408"/>
          </a:xfrm>
        </p:spPr>
        <p:txBody>
          <a:bodyPr>
            <a:noAutofit/>
          </a:bodyPr>
          <a:lstStyle/>
          <a:p>
            <a:r>
              <a:rPr lang="en-US" sz="2400" dirty="0"/>
              <a:t>A true story</a:t>
            </a:r>
          </a:p>
          <a:p>
            <a:r>
              <a:rPr lang="en-US" sz="2400" dirty="0"/>
              <a:t>On September 18, 1993, Kim and </a:t>
            </a:r>
            <a:r>
              <a:rPr lang="en-US" sz="2400" dirty="0" err="1"/>
              <a:t>Krickett</a:t>
            </a:r>
            <a:r>
              <a:rPr lang="en-US" sz="2400" dirty="0"/>
              <a:t> Carpenter, who had been married just 10 weeks earlier, were involved in a car crash. </a:t>
            </a:r>
          </a:p>
          <a:p>
            <a:r>
              <a:rPr lang="en-US" sz="2400" dirty="0" err="1"/>
              <a:t>Krickett’s</a:t>
            </a:r>
            <a:r>
              <a:rPr lang="en-US" sz="2400" dirty="0"/>
              <a:t> head injury erased her memory. She could not recognize her husband.</a:t>
            </a:r>
          </a:p>
          <a:p>
            <a:r>
              <a:rPr lang="en-US" sz="2400" dirty="0"/>
              <a:t>She had to learn to love Kim again and rebuild the relationship.</a:t>
            </a:r>
          </a:p>
        </p:txBody>
      </p:sp>
      <p:sp>
        <p:nvSpPr>
          <p:cNvPr id="3" name="Title 2">
            <a:extLst>
              <a:ext uri="{FF2B5EF4-FFF2-40B4-BE49-F238E27FC236}">
                <a16:creationId xmlns:a16="http://schemas.microsoft.com/office/drawing/2014/main" id="{7517C22F-91A7-7B41-A441-913595C8082A}"/>
              </a:ext>
            </a:extLst>
          </p:cNvPr>
          <p:cNvSpPr>
            <a:spLocks noGrp="1"/>
          </p:cNvSpPr>
          <p:nvPr>
            <p:ph type="title"/>
          </p:nvPr>
        </p:nvSpPr>
        <p:spPr/>
        <p:txBody>
          <a:bodyPr/>
          <a:lstStyle/>
          <a:p>
            <a:r>
              <a:rPr lang="en-US" dirty="0"/>
              <a:t>The vow</a:t>
            </a:r>
          </a:p>
        </p:txBody>
      </p:sp>
      <p:pic>
        <p:nvPicPr>
          <p:cNvPr id="4" name="Picture 3">
            <a:extLst>
              <a:ext uri="{FF2B5EF4-FFF2-40B4-BE49-F238E27FC236}">
                <a16:creationId xmlns:a16="http://schemas.microsoft.com/office/drawing/2014/main" id="{17A9AD78-466D-4044-9D9C-AC62E16AD97B}"/>
              </a:ext>
            </a:extLst>
          </p:cNvPr>
          <p:cNvPicPr>
            <a:picLocks noChangeAspect="1"/>
          </p:cNvPicPr>
          <p:nvPr/>
        </p:nvPicPr>
        <p:blipFill>
          <a:blip r:embed="rId2"/>
          <a:stretch>
            <a:fillRect/>
          </a:stretch>
        </p:blipFill>
        <p:spPr>
          <a:xfrm>
            <a:off x="5562600" y="1719071"/>
            <a:ext cx="3048000" cy="4522304"/>
          </a:xfrm>
          <a:prstGeom prst="rect">
            <a:avLst/>
          </a:prstGeom>
        </p:spPr>
      </p:pic>
    </p:spTree>
    <p:extLst>
      <p:ext uri="{BB962C8B-B14F-4D97-AF65-F5344CB8AC3E}">
        <p14:creationId xmlns:p14="http://schemas.microsoft.com/office/powerpoint/2010/main" val="6872429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493B4E-13E3-C148-98AB-F35AFEC88896}"/>
              </a:ext>
            </a:extLst>
          </p:cNvPr>
          <p:cNvSpPr>
            <a:spLocks noGrp="1"/>
          </p:cNvSpPr>
          <p:nvPr>
            <p:ph idx="1"/>
          </p:nvPr>
        </p:nvSpPr>
        <p:spPr>
          <a:xfrm>
            <a:off x="380999" y="1719071"/>
            <a:ext cx="5715001" cy="4407408"/>
          </a:xfrm>
        </p:spPr>
        <p:txBody>
          <a:bodyPr>
            <a:normAutofit lnSpcReduction="10000"/>
          </a:bodyPr>
          <a:lstStyle/>
          <a:p>
            <a:r>
              <a:rPr lang="en-US" sz="2400" dirty="0"/>
              <a:t>A woman woke up after a car accident. She could not remember information in LTM.</a:t>
            </a:r>
          </a:p>
          <a:p>
            <a:r>
              <a:rPr lang="en-US" sz="2400" dirty="0"/>
              <a:t>A man claimed to be her husband and took her home from the hospital.</a:t>
            </a:r>
          </a:p>
          <a:p>
            <a:r>
              <a:rPr lang="en-US" sz="2400" dirty="0"/>
              <a:t>The truth is: The man murdered her husband and tried to take advantage of her memory loss.</a:t>
            </a:r>
          </a:p>
          <a:p>
            <a:r>
              <a:rPr lang="en-US" sz="2400" dirty="0"/>
              <a:t>In real life, caregivers could advantage of patients suffering from memory loss.</a:t>
            </a:r>
          </a:p>
        </p:txBody>
      </p:sp>
      <p:sp>
        <p:nvSpPr>
          <p:cNvPr id="3" name="Title 2">
            <a:extLst>
              <a:ext uri="{FF2B5EF4-FFF2-40B4-BE49-F238E27FC236}">
                <a16:creationId xmlns:a16="http://schemas.microsoft.com/office/drawing/2014/main" id="{0808EFF8-5923-8E49-8177-DCD3BCEF4992}"/>
              </a:ext>
            </a:extLst>
          </p:cNvPr>
          <p:cNvSpPr>
            <a:spLocks noGrp="1"/>
          </p:cNvSpPr>
          <p:nvPr>
            <p:ph type="title"/>
          </p:nvPr>
        </p:nvSpPr>
        <p:spPr/>
        <p:txBody>
          <a:bodyPr/>
          <a:lstStyle/>
          <a:p>
            <a:r>
              <a:rPr lang="en-US" dirty="0"/>
              <a:t>secret Obsession</a:t>
            </a:r>
          </a:p>
        </p:txBody>
      </p:sp>
      <p:pic>
        <p:nvPicPr>
          <p:cNvPr id="4" name="Picture 3">
            <a:extLst>
              <a:ext uri="{FF2B5EF4-FFF2-40B4-BE49-F238E27FC236}">
                <a16:creationId xmlns:a16="http://schemas.microsoft.com/office/drawing/2014/main" id="{F4FB1A49-A043-404B-847F-E3D8FF37E288}"/>
              </a:ext>
            </a:extLst>
          </p:cNvPr>
          <p:cNvPicPr>
            <a:picLocks noChangeAspect="1"/>
          </p:cNvPicPr>
          <p:nvPr/>
        </p:nvPicPr>
        <p:blipFill>
          <a:blip r:embed="rId2"/>
          <a:stretch>
            <a:fillRect/>
          </a:stretch>
        </p:blipFill>
        <p:spPr>
          <a:xfrm>
            <a:off x="6248400" y="1828799"/>
            <a:ext cx="2438400" cy="3617843"/>
          </a:xfrm>
          <a:prstGeom prst="rect">
            <a:avLst/>
          </a:prstGeom>
        </p:spPr>
      </p:pic>
    </p:spTree>
    <p:extLst>
      <p:ext uri="{BB962C8B-B14F-4D97-AF65-F5344CB8AC3E}">
        <p14:creationId xmlns:p14="http://schemas.microsoft.com/office/powerpoint/2010/main" val="4300331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434A09-1321-C344-9F5D-8DF0B143E112}"/>
              </a:ext>
            </a:extLst>
          </p:cNvPr>
          <p:cNvSpPr>
            <a:spLocks noGrp="1"/>
          </p:cNvSpPr>
          <p:nvPr>
            <p:ph idx="1"/>
          </p:nvPr>
        </p:nvSpPr>
        <p:spPr>
          <a:xfrm>
            <a:off x="380999" y="1719071"/>
            <a:ext cx="5181601" cy="4407408"/>
          </a:xfrm>
        </p:spPr>
        <p:txBody>
          <a:bodyPr>
            <a:normAutofit fontScale="92500" lnSpcReduction="10000"/>
          </a:bodyPr>
          <a:lstStyle/>
          <a:p>
            <a:r>
              <a:rPr lang="en-US" sz="2800" dirty="0"/>
              <a:t>A CIA agent could not remember his past (lost his episodic memory).</a:t>
            </a:r>
          </a:p>
          <a:p>
            <a:r>
              <a:rPr lang="en-US" sz="2800" dirty="0"/>
              <a:t>But his semantic and procedural memories are intact.</a:t>
            </a:r>
          </a:p>
          <a:p>
            <a:r>
              <a:rPr lang="en-US" sz="2800" dirty="0"/>
              <a:t>Similar plot in Jackie Chan’s “Who am I”?</a:t>
            </a:r>
          </a:p>
          <a:p>
            <a:r>
              <a:rPr lang="en-US" sz="2800" dirty="0"/>
              <a:t>It is possible?</a:t>
            </a:r>
          </a:p>
          <a:p>
            <a:r>
              <a:rPr lang="en-US" sz="2800" dirty="0"/>
              <a:t>Psychogenic fugue or dissociative fugue</a:t>
            </a:r>
          </a:p>
          <a:p>
            <a:endParaRPr lang="en-US" dirty="0"/>
          </a:p>
        </p:txBody>
      </p:sp>
      <p:sp>
        <p:nvSpPr>
          <p:cNvPr id="3" name="Title 2">
            <a:extLst>
              <a:ext uri="{FF2B5EF4-FFF2-40B4-BE49-F238E27FC236}">
                <a16:creationId xmlns:a16="http://schemas.microsoft.com/office/drawing/2014/main" id="{DCDBCCA1-385E-DF4E-BD8C-350119BF9E59}"/>
              </a:ext>
            </a:extLst>
          </p:cNvPr>
          <p:cNvSpPr>
            <a:spLocks noGrp="1"/>
          </p:cNvSpPr>
          <p:nvPr>
            <p:ph type="title"/>
          </p:nvPr>
        </p:nvSpPr>
        <p:spPr>
          <a:xfrm>
            <a:off x="381000" y="355847"/>
            <a:ext cx="5029200" cy="1054394"/>
          </a:xfrm>
        </p:spPr>
        <p:txBody>
          <a:bodyPr/>
          <a:lstStyle/>
          <a:p>
            <a:r>
              <a:rPr lang="en-US" dirty="0"/>
              <a:t>Secret agents</a:t>
            </a:r>
          </a:p>
        </p:txBody>
      </p:sp>
      <p:pic>
        <p:nvPicPr>
          <p:cNvPr id="4" name="Picture 3">
            <a:extLst>
              <a:ext uri="{FF2B5EF4-FFF2-40B4-BE49-F238E27FC236}">
                <a16:creationId xmlns:a16="http://schemas.microsoft.com/office/drawing/2014/main" id="{40192049-C6A6-3644-9C72-F52EFAE0769E}"/>
              </a:ext>
            </a:extLst>
          </p:cNvPr>
          <p:cNvPicPr>
            <a:picLocks noChangeAspect="1"/>
          </p:cNvPicPr>
          <p:nvPr/>
        </p:nvPicPr>
        <p:blipFill>
          <a:blip r:embed="rId2"/>
          <a:stretch>
            <a:fillRect/>
          </a:stretch>
        </p:blipFill>
        <p:spPr>
          <a:xfrm>
            <a:off x="5334000" y="637030"/>
            <a:ext cx="2180429" cy="3276601"/>
          </a:xfrm>
          <a:prstGeom prst="rect">
            <a:avLst/>
          </a:prstGeom>
        </p:spPr>
      </p:pic>
      <p:pic>
        <p:nvPicPr>
          <p:cNvPr id="5" name="Picture 4">
            <a:extLst>
              <a:ext uri="{FF2B5EF4-FFF2-40B4-BE49-F238E27FC236}">
                <a16:creationId xmlns:a16="http://schemas.microsoft.com/office/drawing/2014/main" id="{D96653EE-FA40-884A-9388-53FE72738F95}"/>
              </a:ext>
            </a:extLst>
          </p:cNvPr>
          <p:cNvPicPr>
            <a:picLocks noChangeAspect="1"/>
          </p:cNvPicPr>
          <p:nvPr/>
        </p:nvPicPr>
        <p:blipFill>
          <a:blip r:embed="rId3"/>
          <a:stretch>
            <a:fillRect/>
          </a:stretch>
        </p:blipFill>
        <p:spPr>
          <a:xfrm>
            <a:off x="6781800" y="3276600"/>
            <a:ext cx="2233916" cy="3206750"/>
          </a:xfrm>
          <a:prstGeom prst="rect">
            <a:avLst/>
          </a:prstGeom>
        </p:spPr>
      </p:pic>
    </p:spTree>
    <p:extLst>
      <p:ext uri="{BB962C8B-B14F-4D97-AF65-F5344CB8AC3E}">
        <p14:creationId xmlns:p14="http://schemas.microsoft.com/office/powerpoint/2010/main" val="27195532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B21C5E-10F9-7547-B2A2-29A993B89C54}"/>
              </a:ext>
            </a:extLst>
          </p:cNvPr>
          <p:cNvSpPr>
            <a:spLocks noGrp="1"/>
          </p:cNvSpPr>
          <p:nvPr>
            <p:ph idx="1"/>
          </p:nvPr>
        </p:nvSpPr>
        <p:spPr>
          <a:xfrm>
            <a:off x="380999" y="1719071"/>
            <a:ext cx="5257801" cy="4407408"/>
          </a:xfrm>
        </p:spPr>
        <p:txBody>
          <a:bodyPr>
            <a:normAutofit fontScale="92500" lnSpcReduction="20000"/>
          </a:bodyPr>
          <a:lstStyle/>
          <a:p>
            <a:r>
              <a:rPr lang="en-US" sz="2800" dirty="0"/>
              <a:t>Lenny keeps forgetting what has just happened to him.</a:t>
            </a:r>
          </a:p>
          <a:p>
            <a:r>
              <a:rPr lang="en-US" sz="2800" dirty="0"/>
              <a:t>He uses a camera to record everything to remind himself.</a:t>
            </a:r>
          </a:p>
          <a:p>
            <a:r>
              <a:rPr lang="en-US" sz="2800" dirty="0"/>
              <a:t>The movie said he has problems with short-term memory. Is it correct?</a:t>
            </a:r>
          </a:p>
          <a:p>
            <a:r>
              <a:rPr lang="en-US" sz="2800" dirty="0"/>
              <a:t>STM is memory lasts 15-20 seconds.</a:t>
            </a:r>
          </a:p>
          <a:p>
            <a:r>
              <a:rPr lang="en-US" sz="2800" dirty="0"/>
              <a:t>Lenny’s STM is fine. His problem is that he could not form new LTM.</a:t>
            </a:r>
          </a:p>
          <a:p>
            <a:endParaRPr lang="en-US" dirty="0"/>
          </a:p>
        </p:txBody>
      </p:sp>
      <p:sp>
        <p:nvSpPr>
          <p:cNvPr id="3" name="Title 2">
            <a:extLst>
              <a:ext uri="{FF2B5EF4-FFF2-40B4-BE49-F238E27FC236}">
                <a16:creationId xmlns:a16="http://schemas.microsoft.com/office/drawing/2014/main" id="{CF3AE2AE-CA84-0D45-956D-6D42F426EBEC}"/>
              </a:ext>
            </a:extLst>
          </p:cNvPr>
          <p:cNvSpPr>
            <a:spLocks noGrp="1"/>
          </p:cNvSpPr>
          <p:nvPr>
            <p:ph type="title"/>
          </p:nvPr>
        </p:nvSpPr>
        <p:spPr/>
        <p:txBody>
          <a:bodyPr/>
          <a:lstStyle/>
          <a:p>
            <a:r>
              <a:rPr lang="en-US" dirty="0"/>
              <a:t>Memento</a:t>
            </a:r>
          </a:p>
        </p:txBody>
      </p:sp>
      <p:pic>
        <p:nvPicPr>
          <p:cNvPr id="4" name="Picture 3">
            <a:extLst>
              <a:ext uri="{FF2B5EF4-FFF2-40B4-BE49-F238E27FC236}">
                <a16:creationId xmlns:a16="http://schemas.microsoft.com/office/drawing/2014/main" id="{CCFF7610-5ECB-6E44-8236-AD85DFB203F3}"/>
              </a:ext>
            </a:extLst>
          </p:cNvPr>
          <p:cNvPicPr>
            <a:picLocks noChangeAspect="1"/>
          </p:cNvPicPr>
          <p:nvPr/>
        </p:nvPicPr>
        <p:blipFill>
          <a:blip r:embed="rId2"/>
          <a:stretch>
            <a:fillRect/>
          </a:stretch>
        </p:blipFill>
        <p:spPr>
          <a:xfrm>
            <a:off x="5943600" y="1828799"/>
            <a:ext cx="2743200" cy="3910519"/>
          </a:xfrm>
          <a:prstGeom prst="rect">
            <a:avLst/>
          </a:prstGeom>
        </p:spPr>
      </p:pic>
    </p:spTree>
    <p:extLst>
      <p:ext uri="{BB962C8B-B14F-4D97-AF65-F5344CB8AC3E}">
        <p14:creationId xmlns:p14="http://schemas.microsoft.com/office/powerpoint/2010/main" val="26189512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F19549-3B67-764B-BF8C-7174F46891F5}"/>
              </a:ext>
            </a:extLst>
          </p:cNvPr>
          <p:cNvSpPr>
            <a:spLocks noGrp="1"/>
          </p:cNvSpPr>
          <p:nvPr>
            <p:ph idx="1"/>
          </p:nvPr>
        </p:nvSpPr>
        <p:spPr>
          <a:xfrm>
            <a:off x="380999" y="1719071"/>
            <a:ext cx="5410201" cy="4407408"/>
          </a:xfrm>
        </p:spPr>
        <p:txBody>
          <a:bodyPr>
            <a:normAutofit fontScale="92500"/>
          </a:bodyPr>
          <a:lstStyle/>
          <a:p>
            <a:r>
              <a:rPr lang="en-US" sz="2400" dirty="0"/>
              <a:t>A woman named Lucy can only remember the events of a single day.</a:t>
            </a:r>
          </a:p>
          <a:p>
            <a:r>
              <a:rPr lang="en-US" sz="2400" dirty="0"/>
              <a:t>Every morning her memory “resets”.</a:t>
            </a:r>
          </a:p>
          <a:p>
            <a:r>
              <a:rPr lang="en-US" sz="2400" dirty="0"/>
              <a:t>Her boyfriend Henry starts a new “date” with her every morning.</a:t>
            </a:r>
          </a:p>
          <a:p>
            <a:r>
              <a:rPr lang="en-US" sz="2400" dirty="0"/>
              <a:t>Is it possible?</a:t>
            </a:r>
          </a:p>
          <a:p>
            <a:r>
              <a:rPr lang="en-US" sz="2400" dirty="0"/>
              <a:t>A 51-year-old woman named FL was treated for a head injury from an automobile accident; every time she awoke she had no memory for the previous day.</a:t>
            </a:r>
          </a:p>
          <a:p>
            <a:pPr marL="45720" indent="0">
              <a:buNone/>
            </a:pPr>
            <a:endParaRPr lang="en-US" dirty="0"/>
          </a:p>
        </p:txBody>
      </p:sp>
      <p:sp>
        <p:nvSpPr>
          <p:cNvPr id="3" name="Title 2">
            <a:extLst>
              <a:ext uri="{FF2B5EF4-FFF2-40B4-BE49-F238E27FC236}">
                <a16:creationId xmlns:a16="http://schemas.microsoft.com/office/drawing/2014/main" id="{BA340ED1-B1EE-B645-8A51-9F09817BF914}"/>
              </a:ext>
            </a:extLst>
          </p:cNvPr>
          <p:cNvSpPr>
            <a:spLocks noGrp="1"/>
          </p:cNvSpPr>
          <p:nvPr>
            <p:ph type="title"/>
          </p:nvPr>
        </p:nvSpPr>
        <p:spPr/>
        <p:txBody>
          <a:bodyPr/>
          <a:lstStyle/>
          <a:p>
            <a:r>
              <a:rPr lang="en-US" dirty="0"/>
              <a:t>50 first dates</a:t>
            </a:r>
          </a:p>
        </p:txBody>
      </p:sp>
      <p:pic>
        <p:nvPicPr>
          <p:cNvPr id="4" name="Picture 3">
            <a:extLst>
              <a:ext uri="{FF2B5EF4-FFF2-40B4-BE49-F238E27FC236}">
                <a16:creationId xmlns:a16="http://schemas.microsoft.com/office/drawing/2014/main" id="{8829820E-B3E6-B245-9F25-F4CBFABAA045}"/>
              </a:ext>
            </a:extLst>
          </p:cNvPr>
          <p:cNvPicPr>
            <a:picLocks noChangeAspect="1"/>
          </p:cNvPicPr>
          <p:nvPr/>
        </p:nvPicPr>
        <p:blipFill>
          <a:blip r:embed="rId2"/>
          <a:stretch>
            <a:fillRect/>
          </a:stretch>
        </p:blipFill>
        <p:spPr>
          <a:xfrm>
            <a:off x="6096000" y="1719070"/>
            <a:ext cx="2666260" cy="4006675"/>
          </a:xfrm>
          <a:prstGeom prst="rect">
            <a:avLst/>
          </a:prstGeom>
        </p:spPr>
      </p:pic>
    </p:spTree>
    <p:extLst>
      <p:ext uri="{BB962C8B-B14F-4D97-AF65-F5344CB8AC3E}">
        <p14:creationId xmlns:p14="http://schemas.microsoft.com/office/powerpoint/2010/main" val="3943294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3391</TotalTime>
  <Words>2402</Words>
  <Application>Microsoft Macintosh PowerPoint</Application>
  <PresentationFormat>On-screen Show (4:3)</PresentationFormat>
  <Paragraphs>223</Paragraphs>
  <Slides>50</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50</vt:i4>
      </vt:variant>
    </vt:vector>
  </HeadingPairs>
  <TitlesOfParts>
    <vt:vector size="57" baseType="lpstr">
      <vt:lpstr>ＭＳ Ｐゴシック</vt:lpstr>
      <vt:lpstr>Arial</vt:lpstr>
      <vt:lpstr>Calibri</vt:lpstr>
      <vt:lpstr>Gill Sans MT</vt:lpstr>
      <vt:lpstr>Wingdings</vt:lpstr>
      <vt:lpstr>Wingdings 2</vt:lpstr>
      <vt:lpstr>Grid</vt:lpstr>
      <vt:lpstr>Long-Term Memory: Structure </vt:lpstr>
      <vt:lpstr>Some Questions to Consider</vt:lpstr>
      <vt:lpstr>Long-Term Memory</vt:lpstr>
      <vt:lpstr>Long-Term Memory</vt:lpstr>
      <vt:lpstr>Serial Position</vt:lpstr>
      <vt:lpstr>Serial Position Curve</vt:lpstr>
      <vt:lpstr>Serial Position Curve</vt:lpstr>
      <vt:lpstr>Application</vt:lpstr>
      <vt:lpstr>Application</vt:lpstr>
      <vt:lpstr>Application</vt:lpstr>
      <vt:lpstr>Application</vt:lpstr>
      <vt:lpstr>Application</vt:lpstr>
      <vt:lpstr>Application</vt:lpstr>
      <vt:lpstr>Application</vt:lpstr>
      <vt:lpstr>Locating Memory in the Brain</vt:lpstr>
      <vt:lpstr>Locating Memory in the Brain</vt:lpstr>
      <vt:lpstr>Types of Long-Term Memory</vt:lpstr>
      <vt:lpstr>Types of Long-Term Memory</vt:lpstr>
      <vt:lpstr>Separation of Episodic and Semantic Memories</vt:lpstr>
      <vt:lpstr>Separation of Episodic and Semantic Memories</vt:lpstr>
      <vt:lpstr>Separation of Episodic and Semantic Memories</vt:lpstr>
      <vt:lpstr>Separation of Episodic and Semantic Memories</vt:lpstr>
      <vt:lpstr>Interactions  Between Episodic and Semantic Memories</vt:lpstr>
      <vt:lpstr>Application I: Be there</vt:lpstr>
      <vt:lpstr>Application II: Failure</vt:lpstr>
      <vt:lpstr>Application II: Failure</vt:lpstr>
      <vt:lpstr>Application II: Failure</vt:lpstr>
      <vt:lpstr>Application II: Failure</vt:lpstr>
      <vt:lpstr>Assignment</vt:lpstr>
      <vt:lpstr>Imagining the Future</vt:lpstr>
      <vt:lpstr>Types of Long-Term Memory</vt:lpstr>
      <vt:lpstr>Types of Long-Term Memory</vt:lpstr>
      <vt:lpstr>Types of Long-Term Memory</vt:lpstr>
      <vt:lpstr>Implicit Memory: Priming</vt:lpstr>
      <vt:lpstr>Implicit Memory in Everyday Experience</vt:lpstr>
      <vt:lpstr>Examples of product placement</vt:lpstr>
      <vt:lpstr>How to enhance long-term memory</vt:lpstr>
      <vt:lpstr>How to enhance long-term memory</vt:lpstr>
      <vt:lpstr>Same for procedural memory?</vt:lpstr>
      <vt:lpstr>PowerPoint Presentation</vt:lpstr>
      <vt:lpstr>Emotional state</vt:lpstr>
      <vt:lpstr>Application</vt:lpstr>
      <vt:lpstr>Application</vt:lpstr>
      <vt:lpstr>Application</vt:lpstr>
      <vt:lpstr>amnesia in Movies</vt:lpstr>
      <vt:lpstr>The vow</vt:lpstr>
      <vt:lpstr>secret Obsession</vt:lpstr>
      <vt:lpstr>Secret agents</vt:lpstr>
      <vt:lpstr>Memento</vt:lpstr>
      <vt:lpstr>50 first dates</vt:lpstr>
    </vt:vector>
  </TitlesOfParts>
  <Company>Toshiba</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6</dc:title>
  <dc:creator>Benjamin Uel Marsh</dc:creator>
  <cp:lastModifiedBy>Chong Ho (Alex) Yu</cp:lastModifiedBy>
  <cp:revision>210</cp:revision>
  <cp:lastPrinted>2015-02-24T22:31:58Z</cp:lastPrinted>
  <dcterms:created xsi:type="dcterms:W3CDTF">2011-08-15T16:40:43Z</dcterms:created>
  <dcterms:modified xsi:type="dcterms:W3CDTF">2020-03-09T21:48:49Z</dcterms:modified>
</cp:coreProperties>
</file>