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257" r:id="rId2"/>
    <p:sldId id="292" r:id="rId3"/>
    <p:sldId id="293" r:id="rId4"/>
    <p:sldId id="294" r:id="rId5"/>
    <p:sldId id="295" r:id="rId6"/>
    <p:sldId id="296" r:id="rId7"/>
    <p:sldId id="297" r:id="rId8"/>
    <p:sldId id="312" r:id="rId9"/>
    <p:sldId id="314" r:id="rId10"/>
    <p:sldId id="313" r:id="rId11"/>
    <p:sldId id="298" r:id="rId12"/>
    <p:sldId id="268" r:id="rId13"/>
    <p:sldId id="269" r:id="rId14"/>
    <p:sldId id="299" r:id="rId15"/>
    <p:sldId id="315" r:id="rId16"/>
    <p:sldId id="326" r:id="rId17"/>
    <p:sldId id="325" r:id="rId18"/>
    <p:sldId id="302" r:id="rId19"/>
    <p:sldId id="303" r:id="rId20"/>
    <p:sldId id="305" r:id="rId21"/>
    <p:sldId id="306" r:id="rId22"/>
    <p:sldId id="307" r:id="rId23"/>
    <p:sldId id="320" r:id="rId24"/>
    <p:sldId id="321" r:id="rId25"/>
    <p:sldId id="322" r:id="rId26"/>
    <p:sldId id="324" r:id="rId27"/>
    <p:sldId id="309" r:id="rId28"/>
    <p:sldId id="323" r:id="rId29"/>
    <p:sldId id="319" r:id="rId30"/>
    <p:sldId id="32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41" autoAdjust="0"/>
  </p:normalViewPr>
  <p:slideViewPr>
    <p:cSldViewPr>
      <p:cViewPr varScale="1">
        <p:scale>
          <a:sx n="109" d="100"/>
          <a:sy n="109" d="100"/>
        </p:scale>
        <p:origin x="135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C7795-08B2-42F1-BFF8-BFD05B89E38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EE39F-55BA-432A-96D5-39EA60D857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50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EE39F-55BA-432A-96D5-39EA60D857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9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C3754E1-BF4E-4259-8197-27532DA3EC7C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65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72D9F64-6B7E-4815-85D1-399616268A2E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4222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EE39F-55BA-432A-96D5-39EA60D857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35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EE39F-55BA-432A-96D5-39EA60D857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32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26F823FF-98F8-4C2D-A617-3C8FD4D81FC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9DE19DA-D2F9-47E4-9231-693DAEE7192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youtube.com/watch?v=WpkfMuXJnWI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pu0PSZ_EwII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516624"/>
            <a:ext cx="7467600" cy="2595025"/>
          </a:xfrm>
        </p:spPr>
        <p:txBody>
          <a:bodyPr/>
          <a:lstStyle/>
          <a:p>
            <a:r>
              <a:rPr lang="en-US" sz="3200" dirty="0" smtClean="0">
                <a:ea typeface="ＭＳ Ｐゴシック" charset="-128"/>
              </a:rPr>
              <a:t>Long-Term Memory: Encoding, Retrieval, and Consolidation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ea typeface="ＭＳ Ｐゴシック" charset="-128"/>
              </a:rPr>
              <a:t>Do you remember? How it all began, It just seemed like heaven. So, why did it End?</a:t>
            </a:r>
          </a:p>
          <a:p>
            <a:pPr algn="r"/>
            <a:r>
              <a:rPr lang="en-US" sz="2800" dirty="0" smtClean="0">
                <a:ea typeface="ＭＳ Ｐゴシック" charset="-128"/>
              </a:rPr>
              <a:t>-the King of Pop </a:t>
            </a:r>
          </a:p>
        </p:txBody>
      </p:sp>
    </p:spTree>
    <p:extLst>
      <p:ext uri="{BB962C8B-B14F-4D97-AF65-F5344CB8AC3E}">
        <p14:creationId xmlns:p14="http://schemas.microsoft.com/office/powerpoint/2010/main" val="322100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Some Questions to Consider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62354" y="1752600"/>
            <a:ext cx="7772400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What is the best way to store information in long-term memory?</a:t>
            </a:r>
          </a:p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What are some techniques we can use to help us get information out of long-term memory when we need it?</a:t>
            </a:r>
          </a:p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How is it possible that a lifetime of experiences and accumulated knowledge can be stored in neurons? </a:t>
            </a:r>
          </a:p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How can the results of memory research be used to create more effective study techniques?</a:t>
            </a:r>
          </a:p>
          <a:p>
            <a:pPr eaLnBrk="1" hangingPunct="1"/>
            <a:endParaRPr lang="en-US" altLang="en-US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978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Getting Information Into LTM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77008" y="1752600"/>
            <a:ext cx="7772400" cy="44196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Encoding: acquiring information and transforming it into memory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Retrieval: transferring information from LTM to working memory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Maintenance rehearsal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Repetition of stimuli that maintains information but does not transfer it to LTM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Elaborative rehearsal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Using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meanings</a:t>
            </a:r>
            <a:r>
              <a:rPr lang="en-US" altLang="en-US" sz="2400" dirty="0" smtClean="0">
                <a:ea typeface="ＭＳ Ｐゴシック" charset="-128"/>
              </a:rPr>
              <a:t> and connections to help </a:t>
            </a:r>
            <a:r>
              <a:rPr lang="en-US" altLang="en-US" sz="2400" dirty="0" smtClean="0">
                <a:ea typeface="ＭＳ Ｐゴシック" charset="-128"/>
              </a:rPr>
              <a:t>transfer </a:t>
            </a:r>
            <a:r>
              <a:rPr lang="en-US" altLang="en-US" sz="2400" dirty="0" smtClean="0">
                <a:ea typeface="ＭＳ Ｐゴシック" charset="-128"/>
              </a:rPr>
              <a:t>information to LTM</a:t>
            </a:r>
          </a:p>
          <a:p>
            <a:pPr marL="45720" indent="0" eaLnBrk="1" hangingPunct="1">
              <a:spcBef>
                <a:spcPct val="30000"/>
              </a:spcBef>
              <a:buNone/>
            </a:pPr>
            <a:endParaRPr lang="en-US" altLang="en-US" sz="2400" dirty="0" smtClean="0">
              <a:ea typeface="ＭＳ Ｐゴシック" charset="-128"/>
            </a:endParaRPr>
          </a:p>
          <a:p>
            <a:pPr lvl="1" eaLnBrk="1" hangingPunct="1">
              <a:spcBef>
                <a:spcPct val="30000"/>
              </a:spcBef>
            </a:pPr>
            <a:endParaRPr lang="en-US" altLang="en-US" sz="2000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93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Levels of Processing Theory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5486400" cy="353952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Memory depends on how information is encoded</a:t>
            </a:r>
          </a:p>
          <a:p>
            <a:pPr lvl="1"/>
            <a:r>
              <a:rPr lang="en-US" altLang="en-US" sz="2400" dirty="0" smtClean="0">
                <a:ea typeface="ＭＳ Ｐゴシック" charset="-128"/>
              </a:rPr>
              <a:t>Shallow </a:t>
            </a:r>
            <a:r>
              <a:rPr lang="en-US" altLang="en-US" sz="2400" dirty="0" smtClean="0">
                <a:ea typeface="ＭＳ Ｐゴシック" charset="-128"/>
              </a:rPr>
              <a:t>processing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(passive observation)</a:t>
            </a:r>
            <a:endParaRPr lang="en-US" altLang="en-US" sz="2400" dirty="0" smtClean="0">
              <a:solidFill>
                <a:srgbClr val="FFC000"/>
              </a:solidFill>
              <a:ea typeface="ＭＳ Ｐゴシック" charset="-128"/>
            </a:endParaRPr>
          </a:p>
          <a:p>
            <a:pPr lvl="2"/>
            <a:r>
              <a:rPr lang="en-US" altLang="en-US" sz="2400" dirty="0" smtClean="0">
                <a:ea typeface="ＭＳ Ｐゴシック" charset="-128"/>
              </a:rPr>
              <a:t>little attention to meaning</a:t>
            </a:r>
          </a:p>
          <a:p>
            <a:pPr lvl="2"/>
            <a:r>
              <a:rPr lang="en-US" altLang="en-US" sz="2400" dirty="0" smtClean="0">
                <a:ea typeface="ＭＳ Ｐゴシック" charset="-128"/>
              </a:rPr>
              <a:t>focus on </a:t>
            </a:r>
            <a:r>
              <a:rPr lang="en-US" altLang="en-US" sz="2400" dirty="0" smtClean="0">
                <a:ea typeface="ＭＳ Ｐゴシック" charset="-128"/>
              </a:rPr>
              <a:t>apparent </a:t>
            </a:r>
            <a:r>
              <a:rPr lang="en-US" altLang="en-US" sz="2400" dirty="0" smtClean="0">
                <a:ea typeface="ＭＳ Ｐゴシック" charset="-128"/>
              </a:rPr>
              <a:t>features</a:t>
            </a:r>
          </a:p>
          <a:p>
            <a:pPr lvl="2"/>
            <a:r>
              <a:rPr lang="en-US" altLang="en-US" sz="2400" dirty="0" smtClean="0">
                <a:ea typeface="ＭＳ Ｐゴシック" charset="-128"/>
              </a:rPr>
              <a:t>poor memory</a:t>
            </a:r>
          </a:p>
          <a:p>
            <a:pPr lvl="1"/>
            <a:r>
              <a:rPr lang="en-US" altLang="en-US" sz="2400" dirty="0" smtClean="0">
                <a:ea typeface="ＭＳ Ｐゴシック" charset="-128"/>
              </a:rPr>
              <a:t>Deep </a:t>
            </a:r>
            <a:r>
              <a:rPr lang="en-US" altLang="en-US" sz="2400" dirty="0" smtClean="0">
                <a:ea typeface="ＭＳ Ｐゴシック" charset="-128"/>
              </a:rPr>
              <a:t>processing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(active engagement)</a:t>
            </a:r>
            <a:endParaRPr lang="en-US" altLang="en-US" sz="2400" dirty="0" smtClean="0">
              <a:solidFill>
                <a:srgbClr val="FFC000"/>
              </a:solidFill>
              <a:ea typeface="ＭＳ Ｐゴシック" charset="-128"/>
            </a:endParaRPr>
          </a:p>
          <a:p>
            <a:pPr lvl="2"/>
            <a:r>
              <a:rPr lang="en-US" altLang="en-US" sz="2400" dirty="0" smtClean="0">
                <a:ea typeface="ＭＳ Ｐゴシック" charset="-128"/>
              </a:rPr>
              <a:t>close attention to meaning </a:t>
            </a:r>
          </a:p>
          <a:p>
            <a:pPr lvl="2"/>
            <a:r>
              <a:rPr lang="en-US" altLang="en-US" sz="2400" dirty="0" smtClean="0">
                <a:ea typeface="ＭＳ Ｐゴシック" charset="-128"/>
              </a:rPr>
              <a:t>better </a:t>
            </a:r>
            <a:r>
              <a:rPr lang="en-US" altLang="en-US" sz="2400" dirty="0" smtClean="0">
                <a:ea typeface="ＭＳ Ｐゴシック" charset="-128"/>
              </a:rPr>
              <a:t>memory</a:t>
            </a:r>
          </a:p>
          <a:p>
            <a:pPr lvl="2"/>
            <a:r>
              <a:rPr lang="en-US" altLang="en-US" sz="2400" dirty="0" smtClean="0">
                <a:ea typeface="ＭＳ Ｐゴシック" charset="-128"/>
              </a:rPr>
              <a:t>No pain, no gain! No free lunch!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sz="2800" dirty="0" smtClean="0">
              <a:ea typeface="ＭＳ Ｐゴシック" charset="-128"/>
            </a:endParaRPr>
          </a:p>
        </p:txBody>
      </p:sp>
      <p:pic>
        <p:nvPicPr>
          <p:cNvPr id="9218" name="Picture 2" descr="Image result for no free lun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891" y="160020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5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jalderman\Desktop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94414"/>
            <a:ext cx="6096000" cy="51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Levels of Processing Theory</a:t>
            </a:r>
          </a:p>
        </p:txBody>
      </p:sp>
    </p:spTree>
    <p:extLst>
      <p:ext uri="{BB962C8B-B14F-4D97-AF65-F5344CB8AC3E}">
        <p14:creationId xmlns:p14="http://schemas.microsoft.com/office/powerpoint/2010/main" val="119999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Beware of Circular Reasoning!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14400" y="2023073"/>
            <a:ext cx="7315200" cy="353952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Which task causes deeper processing?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Using a word in a sentence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Deciding how useful an object might be on a desert island</a:t>
            </a:r>
          </a:p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Depth of processing </a:t>
            </a:r>
            <a:r>
              <a:rPr lang="en-US" altLang="en-US" sz="2800" dirty="0" smtClean="0">
                <a:solidFill>
                  <a:srgbClr val="FFC000"/>
                </a:solidFill>
                <a:ea typeface="ＭＳ Ｐゴシック" charset="-128"/>
              </a:rPr>
              <a:t>has not been defined </a:t>
            </a:r>
            <a:r>
              <a:rPr lang="en-US" altLang="en-US" sz="2800" dirty="0" smtClean="0">
                <a:ea typeface="ＭＳ Ｐゴシック" charset="-128"/>
              </a:rPr>
              <a:t>independently of memory performance 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Therefore, this is circular reasoning</a:t>
            </a:r>
          </a:p>
        </p:txBody>
      </p:sp>
    </p:spTree>
    <p:extLst>
      <p:ext uri="{BB962C8B-B14F-4D97-AF65-F5344CB8AC3E}">
        <p14:creationId xmlns:p14="http://schemas.microsoft.com/office/powerpoint/2010/main" val="17305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Other Factors that Aid Encoding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799" y="1219200"/>
            <a:ext cx="5639047" cy="53340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Visual imagery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Paired-associate learning </a:t>
            </a:r>
            <a:r>
              <a:rPr lang="en-US" altLang="en-US" sz="2400" dirty="0" smtClean="0">
                <a:ea typeface="ＭＳ Ｐゴシック" charset="-128"/>
              </a:rPr>
              <a:t>procedure (e.g. My PowerPoint slides)</a:t>
            </a:r>
            <a:endParaRPr lang="en-US" altLang="en-US" sz="2400" dirty="0" smtClean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Self-reference effect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(Relevancy)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Question: Does this word describe you? Happy.</a:t>
            </a:r>
          </a:p>
          <a:p>
            <a:pPr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Generation </a:t>
            </a:r>
            <a:r>
              <a:rPr lang="en-US" altLang="en-US" sz="2400" dirty="0" smtClean="0">
                <a:ea typeface="ＭＳ Ｐゴシック" charset="-128"/>
              </a:rPr>
              <a:t>effect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(Active engagement)</a:t>
            </a:r>
            <a:endParaRPr lang="en-US" altLang="en-US" sz="2400" dirty="0">
              <a:solidFill>
                <a:srgbClr val="FFC000"/>
              </a:solidFill>
              <a:ea typeface="ＭＳ Ｐゴシック" charset="-128"/>
            </a:endParaRP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Fill in the blank with a word that is related to the first word. </a:t>
            </a:r>
            <a:r>
              <a:rPr lang="en-US" altLang="en-US" sz="2400" dirty="0">
                <a:ea typeface="ＭＳ Ｐゴシック" charset="-128"/>
              </a:rPr>
              <a:t> </a:t>
            </a:r>
            <a:r>
              <a:rPr lang="en-US" altLang="en-US" sz="2400" dirty="0" smtClean="0">
                <a:ea typeface="ＭＳ Ｐゴシック" charset="-128"/>
              </a:rPr>
              <a:t>King-</a:t>
            </a:r>
            <a:r>
              <a:rPr lang="en-US" altLang="en-US" sz="2400" dirty="0" err="1" smtClean="0">
                <a:ea typeface="ＭＳ Ｐゴシック" charset="-128"/>
              </a:rPr>
              <a:t>cr</a:t>
            </a:r>
            <a:r>
              <a:rPr lang="en-US" altLang="en-US" sz="2400" dirty="0" smtClean="0">
                <a:ea typeface="ＭＳ Ｐゴシック" charset="-128"/>
              </a:rPr>
              <a:t>_____; horse-</a:t>
            </a:r>
            <a:r>
              <a:rPr lang="en-US" altLang="en-US" sz="2400" dirty="0" err="1" smtClean="0">
                <a:ea typeface="ＭＳ Ｐゴシック" charset="-128"/>
              </a:rPr>
              <a:t>sa</a:t>
            </a:r>
            <a:r>
              <a:rPr lang="en-US" altLang="en-US" sz="2400" dirty="0" smtClean="0">
                <a:ea typeface="ＭＳ Ｐゴシック" charset="-128"/>
              </a:rPr>
              <a:t>_____; lamp-</a:t>
            </a:r>
            <a:r>
              <a:rPr lang="en-US" altLang="en-US" sz="2400" dirty="0" err="1" smtClean="0">
                <a:ea typeface="ＭＳ Ｐゴシック" charset="-128"/>
              </a:rPr>
              <a:t>sh</a:t>
            </a:r>
            <a:r>
              <a:rPr lang="en-US" altLang="en-US" sz="2400" dirty="0" smtClean="0">
                <a:ea typeface="ＭＳ Ｐゴシック" charset="-128"/>
              </a:rPr>
              <a:t> _______</a:t>
            </a:r>
            <a:endParaRPr lang="en-US" altLang="en-US" sz="2400" dirty="0">
              <a:ea typeface="ＭＳ Ｐゴシック" charset="-128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352800" y="1371600"/>
            <a:ext cx="2667000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197" name="Picture 5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847" y="1278037"/>
            <a:ext cx="2742953" cy="55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8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Other Factors that Aid Encoding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799" y="1219200"/>
            <a:ext cx="7848601" cy="18288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Organizing </a:t>
            </a:r>
            <a:r>
              <a:rPr lang="en-US" altLang="en-US" sz="2400" dirty="0" smtClean="0">
                <a:ea typeface="ＭＳ Ｐゴシック" charset="-128"/>
              </a:rPr>
              <a:t>to-be-remembered information</a:t>
            </a:r>
          </a:p>
          <a:p>
            <a:pPr lvl="1">
              <a:spcBef>
                <a:spcPct val="30000"/>
              </a:spcBef>
            </a:pPr>
            <a:r>
              <a:rPr lang="en-US" sz="2400" dirty="0">
                <a:ea typeface="ＭＳ Ｐゴシック" charset="-128"/>
              </a:rPr>
              <a:t>Words are recalled in an organized manner.</a:t>
            </a:r>
          </a:p>
          <a:p>
            <a:pPr lvl="1">
              <a:spcBef>
                <a:spcPct val="30000"/>
              </a:spcBef>
            </a:pPr>
            <a:r>
              <a:rPr lang="en-US" sz="2400" dirty="0">
                <a:ea typeface="ＭＳ Ｐゴシック" charset="-128"/>
              </a:rPr>
              <a:t>Recall of random words vs. words in categories</a:t>
            </a:r>
            <a:r>
              <a:rPr lang="en-US" sz="2400" dirty="0" smtClean="0">
                <a:ea typeface="ＭＳ Ｐゴシック" charset="-128"/>
              </a:rPr>
              <a:t>.</a:t>
            </a:r>
            <a:endParaRPr lang="en-US" altLang="en-US" sz="2400" dirty="0" smtClean="0">
              <a:ea typeface="ＭＳ Ｐゴシック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819400"/>
            <a:ext cx="6477000" cy="376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3152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Tree of statistical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943600"/>
            <a:ext cx="7620000" cy="5437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tree of statistical procedu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6400800" cy="489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59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Other Factors that Aid Encoding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848601" cy="53340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Relating </a:t>
            </a:r>
            <a:r>
              <a:rPr lang="en-US" altLang="en-US" sz="2400" dirty="0" smtClean="0">
                <a:ea typeface="ＭＳ Ｐゴシック" charset="-128"/>
              </a:rPr>
              <a:t>words to survival </a:t>
            </a:r>
            <a:r>
              <a:rPr lang="en-US" altLang="en-US" sz="2400" dirty="0" smtClean="0">
                <a:ea typeface="ＭＳ Ｐゴシック" charset="-128"/>
              </a:rPr>
              <a:t>value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(relevancy, importance, significanc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e)</a:t>
            </a:r>
            <a:endParaRPr lang="en-US" altLang="en-US" sz="2400" dirty="0" smtClean="0">
              <a:solidFill>
                <a:srgbClr val="FFC000"/>
              </a:solidFill>
              <a:ea typeface="ＭＳ Ｐゴシック" charset="-128"/>
            </a:endParaRP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Imagine that you are stranded in the grasslands of a foreign land without any basic survival materials. Rate on a scale of 1-5 how relevant each word below would be for finding steady supplies of food and water and protection from predators: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Umbrella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Exercise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Forgiveness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Rock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419600" y="4267200"/>
            <a:ext cx="4343399" cy="2682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Hamburger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Sunlight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 smtClean="0">
                <a:ea typeface="ＭＳ Ｐゴシック" charset="-128"/>
              </a:rPr>
              <a:t>Coffee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B</a:t>
            </a:r>
            <a:r>
              <a:rPr lang="en-US" altLang="en-US" sz="2400" dirty="0" smtClean="0">
                <a:ea typeface="ＭＳ Ｐゴシック" charset="-128"/>
              </a:rPr>
              <a:t>ottle</a:t>
            </a:r>
            <a:endParaRPr lang="en-US" altLang="en-US" sz="2400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244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Retrieval Practice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Which results in a stronger memory trace? </a:t>
            </a:r>
            <a:r>
              <a:rPr lang="en-US" altLang="en-US" sz="2400" dirty="0" smtClean="0">
                <a:ea typeface="ＭＳ Ｐゴシック" charset="-128"/>
              </a:rPr>
              <a:t>A or B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A: Re-reading </a:t>
            </a:r>
            <a:r>
              <a:rPr lang="en-US" altLang="en-US" sz="2400" dirty="0" smtClean="0">
                <a:ea typeface="ＭＳ Ｐゴシック" charset="-128"/>
              </a:rPr>
              <a:t>the material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B: Being </a:t>
            </a:r>
            <a:r>
              <a:rPr lang="en-US" altLang="en-US" sz="2400" dirty="0" smtClean="0">
                <a:ea typeface="ＭＳ Ｐゴシック" charset="-128"/>
              </a:rPr>
              <a:t>tested on the material</a:t>
            </a:r>
          </a:p>
          <a:p>
            <a:pPr eaLnBrk="1" hangingPunct="1"/>
            <a:r>
              <a:rPr lang="en-US" altLang="en-US" sz="2400" dirty="0" err="1" smtClean="0">
                <a:ea typeface="ＭＳ Ｐゴシック" charset="-128"/>
              </a:rPr>
              <a:t>Roediger</a:t>
            </a:r>
            <a:r>
              <a:rPr lang="en-US" altLang="en-US" sz="2400" dirty="0" smtClean="0">
                <a:ea typeface="ＭＳ Ｐゴシック" charset="-128"/>
              </a:rPr>
              <a:t> and </a:t>
            </a:r>
            <a:r>
              <a:rPr lang="en-US" altLang="en-US" sz="2400" dirty="0" err="1" smtClean="0">
                <a:ea typeface="ＭＳ Ｐゴシック" charset="-128"/>
              </a:rPr>
              <a:t>Karpicke</a:t>
            </a:r>
            <a:r>
              <a:rPr lang="en-US" altLang="en-US" sz="2400" dirty="0" smtClean="0">
                <a:ea typeface="ＭＳ Ｐゴシック" charset="-128"/>
              </a:rPr>
              <a:t> (2006) had participants read a passage and then either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Reread the passage (rereading group)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Take a recall test (testing group)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Then tested recall after a delay; testing group performed better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Testing </a:t>
            </a:r>
            <a:r>
              <a:rPr lang="en-US" altLang="en-US" sz="2400" dirty="0" smtClean="0">
                <a:ea typeface="ＭＳ Ｐゴシック" charset="-128"/>
              </a:rPr>
              <a:t>Effect (not the same idea in 362 Research Methods: a threat against internal validity)</a:t>
            </a:r>
          </a:p>
          <a:p>
            <a:r>
              <a:rPr lang="en-US" altLang="en-US" sz="2400" dirty="0" smtClean="0">
                <a:ea typeface="ＭＳ Ｐゴシック" charset="-128"/>
              </a:rPr>
              <a:t>That’s why we have review </a:t>
            </a:r>
            <a:r>
              <a:rPr lang="en-US" altLang="en-US" sz="2400" dirty="0">
                <a:ea typeface="ＭＳ Ｐゴシック" charset="-128"/>
              </a:rPr>
              <a:t>sessions. </a:t>
            </a:r>
            <a:r>
              <a:rPr lang="en-US" altLang="en-US" sz="2400" dirty="0" smtClean="0">
                <a:ea typeface="ＭＳ Ｐゴシック" charset="-128"/>
              </a:rPr>
              <a:t>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Active </a:t>
            </a:r>
            <a:r>
              <a:rPr lang="en-US" altLang="en-US" sz="2400" dirty="0">
                <a:solidFill>
                  <a:srgbClr val="FFC000"/>
                </a:solidFill>
                <a:ea typeface="ＭＳ Ｐゴシック" charset="-128"/>
              </a:rPr>
              <a:t>engagement </a:t>
            </a:r>
            <a:r>
              <a:rPr lang="en-US" altLang="en-US" sz="2400" dirty="0">
                <a:ea typeface="ＭＳ Ｐゴシック" charset="-128"/>
              </a:rPr>
              <a:t>leads to better retention of </a:t>
            </a:r>
            <a:r>
              <a:rPr lang="en-US" altLang="en-US" sz="2400" dirty="0" smtClean="0">
                <a:ea typeface="ＭＳ Ｐゴシック" charset="-128"/>
              </a:rPr>
              <a:t>information</a:t>
            </a:r>
            <a:endParaRPr lang="en-US" altLang="en-US" sz="2400" dirty="0">
              <a:ea typeface="ＭＳ Ｐゴシック" charset="-128"/>
            </a:endParaRPr>
          </a:p>
          <a:p>
            <a:pPr eaLnBrk="1" hangingPunct="1"/>
            <a:endParaRPr lang="en-US" altLang="en-US" sz="2800" dirty="0" smtClean="0">
              <a:ea typeface="ＭＳ Ｐゴシック" charset="-128"/>
            </a:endParaRPr>
          </a:p>
          <a:p>
            <a:pPr lvl="1" eaLnBrk="1" hangingPunct="1"/>
            <a:endParaRPr lang="en-US" altLang="en-US" sz="2400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227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5029200"/>
            <a:ext cx="8077200" cy="1295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400" dirty="0" smtClean="0">
                <a:ea typeface="ＭＳ Ｐゴシック" charset="-128"/>
              </a:rPr>
              <a:t>Results </a:t>
            </a:r>
            <a:r>
              <a:rPr lang="en-US" sz="2400" dirty="0" smtClean="0">
                <a:ea typeface="ＭＳ Ｐゴシック" charset="-128"/>
              </a:rPr>
              <a:t>of the </a:t>
            </a:r>
            <a:r>
              <a:rPr lang="en-US" sz="2400" dirty="0" err="1" smtClean="0">
                <a:ea typeface="ＭＳ Ｐゴシック" charset="-128"/>
              </a:rPr>
              <a:t>Roediger</a:t>
            </a:r>
            <a:r>
              <a:rPr lang="en-US" sz="2400" dirty="0" smtClean="0">
                <a:ea typeface="ＭＳ Ｐゴシック" charset="-128"/>
              </a:rPr>
              <a:t> and </a:t>
            </a:r>
            <a:r>
              <a:rPr lang="en-US" sz="2400" dirty="0" err="1" smtClean="0">
                <a:ea typeface="ＭＳ Ｐゴシック" charset="-128"/>
              </a:rPr>
              <a:t>Karpicke</a:t>
            </a:r>
            <a:r>
              <a:rPr lang="en-US" sz="2400" dirty="0" smtClean="0">
                <a:ea typeface="ＭＳ Ｐゴシック" charset="-128"/>
              </a:rPr>
              <a:t> (2006) experiment. Note that at longer times after learning, the performance of the testing group is better than the performance of the rereading group. </a:t>
            </a:r>
          </a:p>
        </p:txBody>
      </p:sp>
      <p:pic>
        <p:nvPicPr>
          <p:cNvPr id="28675" name="Picture 3" descr="01330_f07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381000"/>
            <a:ext cx="46545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smtClean="0">
                <a:ea typeface="ＭＳ Ｐゴシック" charset="-128"/>
              </a:rPr>
              <a:t>Retrieving Information from LTM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1"/>
            <a:ext cx="7315200" cy="2438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a typeface="ＭＳ Ｐゴシック" charset="-128"/>
              </a:rPr>
              <a:t>Retrieval: process of transferring information from LTM back into working memory (</a:t>
            </a:r>
            <a:r>
              <a:rPr lang="en-US" sz="2400" dirty="0" smtClean="0">
                <a:ea typeface="ＭＳ Ｐゴシック" charset="-128"/>
              </a:rPr>
              <a:t>consciousness)</a:t>
            </a:r>
          </a:p>
          <a:p>
            <a:r>
              <a:rPr lang="en-US" sz="2400" dirty="0" smtClean="0">
                <a:ea typeface="ＭＳ Ｐゴシック" charset="-128"/>
              </a:rPr>
              <a:t>Most </a:t>
            </a:r>
            <a:r>
              <a:rPr lang="en-US" sz="2400" dirty="0" smtClean="0">
                <a:ea typeface="ＭＳ Ｐゴシック" charset="-128"/>
              </a:rPr>
              <a:t>of our failures of memory are failures to </a:t>
            </a:r>
            <a:r>
              <a:rPr lang="en-US" sz="2400" dirty="0" smtClean="0">
                <a:ea typeface="ＭＳ Ｐゴシック" charset="-128"/>
              </a:rPr>
              <a:t>retrieve</a:t>
            </a:r>
          </a:p>
          <a:p>
            <a:r>
              <a:rPr lang="en-US" sz="2400" dirty="0" smtClean="0">
                <a:ea typeface="ＭＳ Ｐゴシック" charset="-128"/>
              </a:rPr>
              <a:t>A damaged or blocked hard drive. The data are there but the computer cannot read it</a:t>
            </a:r>
            <a:endParaRPr lang="en-US" sz="2400" dirty="0" smtClean="0">
              <a:ea typeface="ＭＳ Ｐゴシック" charset="-128"/>
            </a:endParaRPr>
          </a:p>
          <a:p>
            <a:pPr lvl="1"/>
            <a:endParaRPr lang="en-US" sz="2000" dirty="0" smtClean="0">
              <a:ea typeface="ＭＳ Ｐゴシック" charset="-128"/>
            </a:endParaRPr>
          </a:p>
          <a:p>
            <a:pPr lvl="1"/>
            <a:endParaRPr lang="en-US" sz="2000" dirty="0" smtClean="0">
              <a:ea typeface="ＭＳ Ｐゴシック" charset="-128"/>
            </a:endParaRPr>
          </a:p>
        </p:txBody>
      </p:sp>
      <p:pic>
        <p:nvPicPr>
          <p:cNvPr id="2050" name="Picture 2" descr="Image result for hard drive no acc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069081"/>
            <a:ext cx="38290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Retrieving Information from LTM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38862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Cued-recall: cue presented to aid recall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Increased performance over free-recall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Retrieval cues most effective when created by the person who uses </a:t>
            </a:r>
            <a:r>
              <a:rPr lang="en-US" altLang="en-US" sz="2400" dirty="0" smtClean="0">
                <a:ea typeface="ＭＳ Ｐゴシック" charset="-128"/>
              </a:rPr>
              <a:t>them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Example: Subjects were asked to write three attributes of a noun. Banana: yellow, bunches, edible. Better recall!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14340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71600"/>
            <a:ext cx="44196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25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Retrieving Information from LTM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14998" y="1371600"/>
            <a:ext cx="7921625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Cued-recall: cue presented to aid </a:t>
            </a:r>
            <a:r>
              <a:rPr lang="en-US" altLang="en-US" sz="2400" dirty="0" smtClean="0">
                <a:ea typeface="ＭＳ Ｐゴシック" charset="-128"/>
              </a:rPr>
              <a:t>recall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Example: password or pin cues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Related to apartment number, birthday, hometown…etc.</a:t>
            </a:r>
          </a:p>
          <a:p>
            <a:r>
              <a:rPr lang="en-US" altLang="en-US" sz="2400" dirty="0">
                <a:ea typeface="ＭＳ Ｐゴシック" charset="-128"/>
              </a:rPr>
              <a:t>Drawback: Easy to crack if somebody knows your birthday, apt. no…etc</a:t>
            </a:r>
            <a:r>
              <a:rPr lang="en-US" altLang="en-US" sz="2400" dirty="0" smtClean="0">
                <a:ea typeface="ＭＳ Ｐゴシック" charset="-128"/>
              </a:rPr>
              <a:t>.</a:t>
            </a:r>
          </a:p>
          <a:p>
            <a:r>
              <a:rPr lang="en-US" altLang="en-US" sz="2400" dirty="0">
                <a:ea typeface="ＭＳ Ｐゴシック" charset="-128"/>
              </a:rPr>
              <a:t>Necessary </a:t>
            </a:r>
            <a:r>
              <a:rPr lang="en-US" altLang="en-US" sz="2400" dirty="0" smtClean="0">
                <a:ea typeface="ＭＳ Ｐゴシック" charset="-128"/>
              </a:rPr>
              <a:t>risk.</a:t>
            </a:r>
            <a:endParaRPr lang="en-US" altLang="en-US" sz="2400" dirty="0">
              <a:ea typeface="ＭＳ Ｐゴシック" charset="-128"/>
            </a:endParaRPr>
          </a:p>
          <a:p>
            <a:r>
              <a:rPr lang="en-US" altLang="en-US" sz="2400" dirty="0" smtClean="0">
                <a:ea typeface="ＭＳ Ｐゴシック" charset="-128"/>
              </a:rPr>
              <a:t>Why?</a:t>
            </a:r>
            <a:endParaRPr lang="en-US" altLang="en-US" sz="2400" dirty="0">
              <a:ea typeface="ＭＳ Ｐゴシック" charset="-128"/>
            </a:endParaRPr>
          </a:p>
          <a:p>
            <a:pPr eaLnBrk="1" hangingPunct="1"/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984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Retrieving Information from LTM</a:t>
            </a:r>
          </a:p>
        </p:txBody>
      </p:sp>
      <p:pic>
        <p:nvPicPr>
          <p:cNvPr id="3074" name="Picture 2" descr="Image result for luggage lock passco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652" y="1905000"/>
            <a:ext cx="3801868" cy="2133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1371600"/>
            <a:ext cx="4433252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>
                <a:ea typeface="ＭＳ Ｐゴシック" charset="-128"/>
              </a:rPr>
              <a:t>If you forgot your computer password, you can ask the tech support to reset it.</a:t>
            </a:r>
          </a:p>
          <a:p>
            <a:r>
              <a:rPr lang="en-US" altLang="en-US" sz="2400" dirty="0" smtClean="0">
                <a:ea typeface="ＭＳ Ｐゴシック" charset="-128"/>
              </a:rPr>
              <a:t>If you forgot your luggage lock passcode while traveling…</a:t>
            </a:r>
          </a:p>
        </p:txBody>
      </p:sp>
      <p:pic>
        <p:nvPicPr>
          <p:cNvPr id="10242" name="Picture 2" descr="Image result for pin of debit card AT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81400"/>
            <a:ext cx="3613547" cy="277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876800" y="4572000"/>
            <a:ext cx="3768885" cy="1638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>
                <a:ea typeface="ＭＳ Ｐゴシック" charset="-128"/>
              </a:rPr>
              <a:t>You ran out of cash while traveling and you forgot the pin of your debit card…</a:t>
            </a:r>
          </a:p>
          <a:p>
            <a:pPr lvl="1"/>
            <a:endParaRPr lang="en-US" altLang="en-US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376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1"/>
            <a:ext cx="7315200" cy="838200"/>
          </a:xfrm>
        </p:spPr>
        <p:txBody>
          <a:bodyPr/>
          <a:lstStyle/>
          <a:p>
            <a:r>
              <a:rPr lang="en-US" dirty="0" smtClean="0"/>
              <a:t>Ungraded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315200" cy="4191000"/>
          </a:xfrm>
        </p:spPr>
        <p:txBody>
          <a:bodyPr/>
          <a:lstStyle/>
          <a:p>
            <a:r>
              <a:rPr lang="en-US" sz="2400" dirty="0" smtClean="0"/>
              <a:t>Format a small group of 3-5 to discuss the following:</a:t>
            </a:r>
          </a:p>
          <a:p>
            <a:r>
              <a:rPr lang="en-US" sz="2400" dirty="0" smtClean="0"/>
              <a:t>Today most people might have multiple passwords or passcodes to multiple systems (email account, Facebook, Amazon, bank account pin, locker…etc.)</a:t>
            </a:r>
          </a:p>
          <a:p>
            <a:r>
              <a:rPr lang="en-US" sz="2400" dirty="0" smtClean="0"/>
              <a:t>What is your strategy of managing multiple logins and passwords? Do you use a cue system or something else?</a:t>
            </a:r>
          </a:p>
          <a:p>
            <a:r>
              <a:rPr lang="en-US" sz="2400" dirty="0" smtClean="0"/>
              <a:t>What work best?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0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Matching the Cognitive Task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5029200" cy="5334000"/>
          </a:xfrm>
        </p:spPr>
        <p:txBody>
          <a:bodyPr>
            <a:normAutofit/>
          </a:bodyPr>
          <a:lstStyle/>
          <a:p>
            <a:r>
              <a:rPr lang="en-US" altLang="en-US" sz="2400" dirty="0" smtClean="0">
                <a:ea typeface="ＭＳ Ｐゴシック" charset="-128"/>
              </a:rPr>
              <a:t>Transfer-appropriate processing: </a:t>
            </a:r>
            <a:r>
              <a:rPr lang="en-US" altLang="en-US" sz="2400" dirty="0" smtClean="0">
                <a:ea typeface="ＭＳ Ｐゴシック" charset="-128"/>
              </a:rPr>
              <a:t>R</a:t>
            </a:r>
            <a:r>
              <a:rPr lang="en-US" altLang="en-US" sz="2400" dirty="0" smtClean="0">
                <a:ea typeface="ＭＳ Ｐゴシック" charset="-128"/>
              </a:rPr>
              <a:t>etrieval </a:t>
            </a:r>
            <a:r>
              <a:rPr lang="en-US" altLang="en-US" sz="2400" dirty="0">
                <a:ea typeface="ＭＳ Ｐゴシック" charset="-128"/>
              </a:rPr>
              <a:t>is better if the same cognitive tasks are involved during both encoding and retrieval.</a:t>
            </a:r>
            <a:endParaRPr lang="en-US" altLang="en-US" sz="2400" dirty="0" smtClean="0">
              <a:ea typeface="ＭＳ Ｐゴシック" charset="-128"/>
            </a:endParaRP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Morris et al. (1977)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Encoding</a:t>
            </a:r>
          </a:p>
          <a:p>
            <a:pPr lvl="1"/>
            <a:r>
              <a:rPr lang="en-US" altLang="en-US" sz="2200" dirty="0" smtClean="0">
                <a:ea typeface="ＭＳ Ｐゴシック" charset="-128"/>
              </a:rPr>
              <a:t>Meaning: The ____ had a silver engine. (Train?)</a:t>
            </a:r>
          </a:p>
          <a:p>
            <a:pPr lvl="1"/>
            <a:r>
              <a:rPr lang="en-US" altLang="en-US" sz="2200" dirty="0" smtClean="0">
                <a:ea typeface="ＭＳ Ｐゴシック" charset="-128"/>
              </a:rPr>
              <a:t>Rhyming: _____ rhymes with pain. (Train?)</a:t>
            </a:r>
          </a:p>
          <a:p>
            <a:r>
              <a:rPr lang="en-US" altLang="en-US" sz="2400" dirty="0" smtClean="0">
                <a:ea typeface="ＭＳ Ｐゴシック" charset="-128"/>
              </a:rPr>
              <a:t>Retrieval: Same is better</a:t>
            </a:r>
            <a:endParaRPr lang="en-US" altLang="en-US" dirty="0">
              <a:ea typeface="ＭＳ Ｐゴシック" charset="-128"/>
            </a:endParaRPr>
          </a:p>
          <a:p>
            <a:r>
              <a:rPr lang="en-US" altLang="en-US" sz="2400" dirty="0" smtClean="0">
                <a:ea typeface="ＭＳ Ｐゴシック" charset="-128"/>
              </a:rPr>
              <a:t>Implication:  Consistent test format</a:t>
            </a:r>
            <a:endParaRPr lang="en-US" altLang="en-US" sz="2400" dirty="0">
              <a:ea typeface="ＭＳ Ｐゴシック" charset="-128"/>
            </a:endParaRPr>
          </a:p>
        </p:txBody>
      </p:sp>
      <p:pic>
        <p:nvPicPr>
          <p:cNvPr id="19460" name="Picture 4" descr="C:\Users\jalderman\Desktop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837" y="1219200"/>
            <a:ext cx="328056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8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Consolidation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543800" cy="449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Transforms new memories from fragile state to more permanent state</a:t>
            </a:r>
          </a:p>
          <a:p>
            <a:pPr lvl="1"/>
            <a:r>
              <a:rPr lang="en-US" altLang="en-US" sz="2800" dirty="0" smtClean="0">
                <a:solidFill>
                  <a:srgbClr val="FFC000"/>
                </a:solidFill>
                <a:ea typeface="ＭＳ Ｐゴシック" charset="-128"/>
              </a:rPr>
              <a:t>Synaptic consolidation </a:t>
            </a:r>
            <a:r>
              <a:rPr lang="en-US" altLang="en-US" sz="2800" dirty="0" smtClean="0">
                <a:ea typeface="ＭＳ Ｐゴシック" charset="-128"/>
              </a:rPr>
              <a:t>occurs at synapses, </a:t>
            </a:r>
            <a:r>
              <a:rPr lang="en-US" altLang="en-US" sz="2800" dirty="0">
                <a:ea typeface="ＭＳ Ｐゴシック" charset="-128"/>
              </a:rPr>
              <a:t>occurs within the first few hours after learning or </a:t>
            </a:r>
            <a:r>
              <a:rPr lang="en-US" altLang="en-US" sz="2800" dirty="0" smtClean="0">
                <a:ea typeface="ＭＳ Ｐゴシック" charset="-128"/>
              </a:rPr>
              <a:t>encoding.</a:t>
            </a:r>
            <a:endParaRPr lang="en-US" altLang="en-US" sz="2800" dirty="0" smtClean="0">
              <a:ea typeface="ＭＳ Ｐゴシック" charset="-128"/>
            </a:endParaRPr>
          </a:p>
          <a:p>
            <a:pPr lvl="1"/>
            <a:r>
              <a:rPr lang="en-US" altLang="en-US" sz="2800" dirty="0" smtClean="0">
                <a:solidFill>
                  <a:srgbClr val="FFC000"/>
                </a:solidFill>
                <a:ea typeface="ＭＳ Ｐゴシック" charset="-128"/>
              </a:rPr>
              <a:t>Systems consolidation </a:t>
            </a:r>
            <a:r>
              <a:rPr lang="en-US" altLang="en-US" sz="2800" dirty="0" smtClean="0">
                <a:ea typeface="ＭＳ Ｐゴシック" charset="-128"/>
              </a:rPr>
              <a:t>involves gradual reorganization of circuits in </a:t>
            </a:r>
            <a:r>
              <a:rPr lang="en-US" altLang="en-US" sz="2800" dirty="0">
                <a:ea typeface="ＭＳ Ｐゴシック" charset="-128"/>
              </a:rPr>
              <a:t>brain; where hippocampus-dependent memories become independent of the hippocampus over a period of weeks to years</a:t>
            </a:r>
            <a:endParaRPr lang="en-US" altLang="en-US" sz="2800" dirty="0" smtClean="0">
              <a:ea typeface="ＭＳ Ｐゴシック" charset="-128"/>
            </a:endParaRPr>
          </a:p>
          <a:p>
            <a:pPr lvl="1" eaLnBrk="1" hangingPunct="1"/>
            <a:endParaRPr lang="en-US" altLang="en-US" sz="2000" dirty="0" smtClean="0">
              <a:ea typeface="ＭＳ Ｐゴシック" charset="-128"/>
            </a:endParaRPr>
          </a:p>
          <a:p>
            <a:pPr lvl="1" eaLnBrk="1" hangingPunct="1"/>
            <a:endParaRPr lang="en-US" altLang="en-US" sz="2000" dirty="0" smtClean="0">
              <a:ea typeface="ＭＳ Ｐゴシック" charset="-128"/>
            </a:endParaRPr>
          </a:p>
          <a:p>
            <a:pPr lvl="1" eaLnBrk="1" hangingPunct="1"/>
            <a:endParaRPr lang="en-US" altLang="en-US" sz="2000" dirty="0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19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Consolidation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3200400" cy="49609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Standard model of consolidation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Retrieval depends on hippocampus during consolidation; after consolidation hippocampus is no longer </a:t>
            </a:r>
            <a:r>
              <a:rPr lang="en-US" altLang="en-US" sz="2400" dirty="0" smtClean="0">
                <a:ea typeface="ＭＳ Ｐゴシック" charset="-128"/>
              </a:rPr>
              <a:t>needed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25604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76400"/>
            <a:ext cx="5105400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73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The Fragility of New Memories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2819400" cy="39624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Retrograde amnesia: loss of memory for events prior to the trauma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Graded amnesia: memory for recent events is more fragile than for remote </a:t>
            </a:r>
            <a:r>
              <a:rPr lang="en-US" altLang="en-US" sz="2400" dirty="0" smtClean="0">
                <a:ea typeface="ＭＳ Ｐゴシック" charset="-128"/>
              </a:rPr>
              <a:t>events</a:t>
            </a:r>
          </a:p>
          <a:p>
            <a:pPr eaLnBrk="1" hangingPunct="1"/>
            <a:r>
              <a:rPr lang="en-US" altLang="en-US" sz="2400" dirty="0" err="1" smtClean="0">
                <a:ea typeface="ＭＳ Ｐゴシック" charset="-128"/>
              </a:rPr>
              <a:t>Korsakoff’s</a:t>
            </a:r>
            <a:r>
              <a:rPr lang="en-US" altLang="en-US" sz="2400" dirty="0" smtClean="0">
                <a:ea typeface="ＭＳ Ｐゴシック" charset="-128"/>
              </a:rPr>
              <a:t> syndrome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sz="1600" dirty="0" smtClean="0">
              <a:ea typeface="ＭＳ Ｐゴシック" charset="-128"/>
            </a:endParaRPr>
          </a:p>
        </p:txBody>
      </p:sp>
      <p:pic>
        <p:nvPicPr>
          <p:cNvPr id="26628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1752600"/>
            <a:ext cx="53387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Consolidation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1"/>
            <a:ext cx="7315200" cy="4632960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  <a:ea typeface="ＭＳ Ｐゴシック" charset="-128"/>
              </a:rPr>
              <a:t>All scientific conclusions are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inconclusive!</a:t>
            </a:r>
            <a:endParaRPr lang="en-US" altLang="en-US" sz="2400" dirty="0" smtClean="0">
              <a:solidFill>
                <a:srgbClr val="FFC000"/>
              </a:solidFill>
              <a:ea typeface="ＭＳ Ｐゴシック" charset="-128"/>
            </a:endParaRP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Multiple </a:t>
            </a:r>
            <a:r>
              <a:rPr lang="en-US" altLang="en-US" sz="2400" dirty="0" smtClean="0">
                <a:ea typeface="ＭＳ Ｐゴシック" charset="-128"/>
              </a:rPr>
              <a:t>trace hypothesis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Questions the assumption that the hippocampus is important only at the beginning of consolidation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The hippocampus has been shown to be activated during retrieval of both recent and remote memories (</a:t>
            </a:r>
            <a:r>
              <a:rPr lang="en-US" altLang="en-US" sz="2400" dirty="0" err="1" smtClean="0">
                <a:ea typeface="ＭＳ Ｐゴシック" charset="-128"/>
              </a:rPr>
              <a:t>Gilboa</a:t>
            </a:r>
            <a:r>
              <a:rPr lang="en-US" altLang="en-US" sz="2400" dirty="0" smtClean="0">
                <a:ea typeface="ＭＳ Ｐゴシック" charset="-128"/>
              </a:rPr>
              <a:t> et al., 2004)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The response of the hippocampus can change over time (</a:t>
            </a:r>
            <a:r>
              <a:rPr lang="en-US" altLang="en-US" sz="2400" dirty="0" err="1" smtClean="0">
                <a:ea typeface="ＭＳ Ｐゴシック" charset="-128"/>
              </a:rPr>
              <a:t>Viskontas</a:t>
            </a:r>
            <a:r>
              <a:rPr lang="en-US" altLang="en-US" sz="2400" dirty="0" smtClean="0">
                <a:ea typeface="ＭＳ Ｐゴシック" charset="-128"/>
              </a:rPr>
              <a:t> and coworkers, </a:t>
            </a:r>
            <a:r>
              <a:rPr lang="en-US" altLang="en-US" sz="2400" dirty="0" smtClean="0">
                <a:ea typeface="ＭＳ Ｐゴシック" charset="-128"/>
              </a:rPr>
              <a:t>2009)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Hippocampus </a:t>
            </a:r>
            <a:r>
              <a:rPr lang="en-US" altLang="en-US" sz="2400" dirty="0" smtClean="0">
                <a:ea typeface="ＭＳ Ｐゴシック" charset="-128"/>
              </a:rPr>
              <a:t>activity is less active for </a:t>
            </a:r>
            <a:r>
              <a:rPr lang="en-US" altLang="en-US" sz="2400" dirty="0" err="1" smtClean="0">
                <a:ea typeface="ＭＳ Ｐゴシック" charset="-128"/>
              </a:rPr>
              <a:t>semanticized</a:t>
            </a:r>
            <a:r>
              <a:rPr lang="en-US" altLang="en-US" sz="2400" dirty="0" smtClean="0">
                <a:ea typeface="ＭＳ Ｐゴシック" charset="-128"/>
              </a:rPr>
              <a:t> memories</a:t>
            </a:r>
            <a:r>
              <a:rPr lang="en-US" altLang="en-US" sz="2400" dirty="0" smtClean="0">
                <a:ea typeface="ＭＳ Ｐゴシック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671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315200" cy="1154097"/>
          </a:xfrm>
        </p:spPr>
        <p:txBody>
          <a:bodyPr/>
          <a:lstStyle/>
          <a:p>
            <a:r>
              <a:rPr lang="en-US" dirty="0" smtClean="0"/>
              <a:t>Re-consolidation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7620000" cy="3962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Existing memories are retrieved </a:t>
            </a:r>
            <a:r>
              <a:rPr lang="en-US" sz="2800" dirty="0"/>
              <a:t>and then actively consolidated </a:t>
            </a:r>
            <a:r>
              <a:rPr lang="en-US" sz="2800" dirty="0" smtClean="0"/>
              <a:t>again</a:t>
            </a:r>
          </a:p>
          <a:p>
            <a:r>
              <a:rPr lang="en-US" sz="2800" dirty="0" smtClean="0"/>
              <a:t>to enhance or revise memories </a:t>
            </a:r>
            <a:r>
              <a:rPr lang="en-US" sz="2800" dirty="0"/>
              <a:t>that </a:t>
            </a:r>
            <a:r>
              <a:rPr lang="en-US" sz="2800" dirty="0" smtClean="0"/>
              <a:t>have </a:t>
            </a:r>
            <a:r>
              <a:rPr lang="en-US" sz="2800" dirty="0"/>
              <a:t>already </a:t>
            </a:r>
            <a:r>
              <a:rPr lang="en-US" sz="2800" dirty="0" smtClean="0"/>
              <a:t>been stored </a:t>
            </a:r>
            <a:r>
              <a:rPr lang="en-US" sz="2800" dirty="0"/>
              <a:t>in </a:t>
            </a:r>
            <a:r>
              <a:rPr lang="en-US" sz="2800" dirty="0" smtClean="0"/>
              <a:t>LTM</a:t>
            </a:r>
          </a:p>
          <a:p>
            <a:r>
              <a:rPr lang="en-US" sz="2800" dirty="0" smtClean="0"/>
              <a:t>Study, reflection, application…etc.</a:t>
            </a:r>
          </a:p>
          <a:p>
            <a:r>
              <a:rPr lang="en-US" sz="2800" dirty="0" smtClean="0"/>
              <a:t>Use it or lose it.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3256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Improving Learning and Memory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44958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Elaborate - associate what you are learning to what you already know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Proactive interference:  A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pro</a:t>
            </a:r>
            <a:r>
              <a:rPr lang="en-US" altLang="en-US" sz="2400" dirty="0" smtClean="0">
                <a:ea typeface="ＭＳ Ｐゴシック" charset="-128"/>
              </a:rPr>
              <a:t>fessional football player smashes everything when he runs forward.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Hippocampus and long term memory: The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hippo</a:t>
            </a:r>
            <a:r>
              <a:rPr lang="en-US" altLang="en-US" sz="2400" dirty="0" smtClean="0">
                <a:ea typeface="ＭＳ Ｐゴシック" charset="-128"/>
              </a:rPr>
              <a:t> that goes to the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campus</a:t>
            </a:r>
            <a:r>
              <a:rPr lang="en-US" altLang="en-US" sz="2400" dirty="0" smtClean="0">
                <a:ea typeface="ＭＳ Ｐゴシック" charset="-128"/>
              </a:rPr>
              <a:t> has a good memory.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Can you create an example?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176" y="4038600"/>
            <a:ext cx="3967812" cy="25376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176" y="1307220"/>
            <a:ext cx="3967812" cy="259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7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63880"/>
            <a:ext cx="5105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Improving Learning </a:t>
            </a:r>
            <a:r>
              <a:rPr lang="en-US" altLang="en-US" dirty="0" smtClean="0">
                <a:ea typeface="ＭＳ Ｐゴシック" charset="-128"/>
              </a:rPr>
              <a:t/>
            </a:r>
            <a:br>
              <a:rPr lang="en-US" altLang="en-US" dirty="0" smtClean="0">
                <a:ea typeface="ＭＳ Ｐゴシック" charset="-128"/>
              </a:rPr>
            </a:br>
            <a:r>
              <a:rPr lang="en-US" altLang="en-US" dirty="0" smtClean="0">
                <a:ea typeface="ＭＳ Ｐゴシック" charset="-128"/>
              </a:rPr>
              <a:t>and </a:t>
            </a:r>
            <a:r>
              <a:rPr lang="en-US" altLang="en-US" dirty="0" smtClean="0">
                <a:ea typeface="ＭＳ Ｐゴシック" charset="-128"/>
              </a:rPr>
              <a:t>Memory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4495800" cy="42291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Generate </a:t>
            </a:r>
            <a:r>
              <a:rPr lang="en-US" altLang="en-US" sz="2400" dirty="0" smtClean="0">
                <a:ea typeface="ＭＳ Ｐゴシック" charset="-128"/>
              </a:rPr>
              <a:t>and </a:t>
            </a:r>
            <a:r>
              <a:rPr lang="en-US" altLang="en-US" sz="2400" dirty="0" smtClean="0">
                <a:ea typeface="ＭＳ Ｐゴシック" charset="-128"/>
              </a:rPr>
              <a:t>test: Generation effect:</a:t>
            </a:r>
          </a:p>
          <a:p>
            <a:pPr lvl="1"/>
            <a:r>
              <a:rPr lang="en-US" altLang="en-US" sz="2200" dirty="0" smtClean="0">
                <a:ea typeface="ＭＳ Ｐゴシック" charset="-128"/>
              </a:rPr>
              <a:t> Test yourself</a:t>
            </a:r>
            <a:r>
              <a:rPr lang="en-US" altLang="en-US" sz="2200" dirty="0">
                <a:ea typeface="ＭＳ Ｐゴシック" charset="-128"/>
              </a:rPr>
              <a:t> </a:t>
            </a:r>
            <a:r>
              <a:rPr lang="en-US" altLang="en-US" sz="2200" dirty="0" smtClean="0">
                <a:ea typeface="ＭＳ Ｐゴシック" charset="-128"/>
              </a:rPr>
              <a:t>e.g. Flash card (especially learning a new language)</a:t>
            </a:r>
            <a:endParaRPr lang="en-US" altLang="en-US" sz="2200" dirty="0" smtClean="0">
              <a:ea typeface="ＭＳ Ｐゴシック" charset="-128"/>
            </a:endParaRPr>
          </a:p>
          <a:p>
            <a:pPr lvl="1"/>
            <a:r>
              <a:rPr lang="en-US" altLang="en-US" sz="2200" dirty="0" smtClean="0">
                <a:ea typeface="ＭＳ Ｐゴシック" charset="-128"/>
              </a:rPr>
              <a:t>Know what yo</a:t>
            </a:r>
            <a:r>
              <a:rPr lang="en-US" altLang="en-US" sz="2200" dirty="0" smtClean="0">
                <a:ea typeface="ＭＳ Ｐゴシック" charset="-128"/>
              </a:rPr>
              <a:t>u know and what you don’t know</a:t>
            </a:r>
          </a:p>
          <a:p>
            <a:pPr lvl="1"/>
            <a:r>
              <a:rPr lang="en-US" altLang="en-US" sz="2200" dirty="0" smtClean="0">
                <a:ea typeface="ＭＳ Ｐゴシック" charset="-128"/>
              </a:rPr>
              <a:t>Increase memory</a:t>
            </a: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Organize (especially visual organizer)</a:t>
            </a:r>
          </a:p>
        </p:txBody>
      </p:sp>
      <p:pic>
        <p:nvPicPr>
          <p:cNvPr id="6146" name="Picture 2" descr="Image result for greek flash c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04800"/>
            <a:ext cx="2857500" cy="2857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visual organize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3327936"/>
            <a:ext cx="2857500" cy="322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77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38100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Improving Learning and Memory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534400" cy="4191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Take </a:t>
            </a:r>
            <a:r>
              <a:rPr lang="en-US" altLang="en-US" sz="2400" dirty="0" smtClean="0">
                <a:ea typeface="ＭＳ Ｐゴシック" charset="-128"/>
              </a:rPr>
              <a:t>breaks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Memory is better for multiple short study sessions (the spacing </a:t>
            </a:r>
            <a:r>
              <a:rPr lang="en-US" altLang="en-US" sz="2400" dirty="0" smtClean="0">
                <a:ea typeface="ＭＳ Ｐゴシック" charset="-128"/>
              </a:rPr>
              <a:t>effect,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no cramping</a:t>
            </a:r>
            <a:r>
              <a:rPr lang="en-US" altLang="en-US" sz="2400" dirty="0" smtClean="0">
                <a:ea typeface="ＭＳ Ｐゴシック" charset="-128"/>
              </a:rPr>
              <a:t>)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Good breaks: take a walk, stretch, talk to a friend, take a quick shower, run a quick errand, get light snack…etc.</a:t>
            </a: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Bad breaks: take a long nap, eat junk food, watching TV, surfing the web aimlessly, play video games, drink excessive coffee.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r>
              <a:rPr lang="en-US" altLang="en-US" sz="2400" dirty="0" smtClean="0">
                <a:ea typeface="ＭＳ Ｐゴシック" charset="-128"/>
              </a:rPr>
              <a:t>Consolidation is enhanced if you sleep after studying </a:t>
            </a:r>
            <a:r>
              <a:rPr lang="en-US" altLang="en-US" sz="2400" dirty="0" smtClean="0">
                <a:ea typeface="ＭＳ Ｐゴシック" charset="-128"/>
              </a:rPr>
              <a:t>(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no 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all </a:t>
            </a:r>
            <a:r>
              <a:rPr lang="en-US" altLang="en-US" sz="2400" dirty="0" err="1" smtClean="0">
                <a:solidFill>
                  <a:srgbClr val="FFC000"/>
                </a:solidFill>
                <a:ea typeface="ＭＳ Ｐゴシック" charset="-128"/>
              </a:rPr>
              <a:t>nighters</a:t>
            </a:r>
            <a:r>
              <a:rPr lang="en-US" altLang="en-US" sz="2400" dirty="0" smtClean="0">
                <a:solidFill>
                  <a:srgbClr val="FFC000"/>
                </a:solidFill>
                <a:ea typeface="ＭＳ Ｐゴシック" charset="-128"/>
              </a:rPr>
              <a:t>!</a:t>
            </a:r>
            <a:r>
              <a:rPr lang="en-US" altLang="en-US" sz="2400" dirty="0" smtClean="0">
                <a:ea typeface="ＭＳ Ｐゴシック" charset="-128"/>
              </a:rPr>
              <a:t>)</a:t>
            </a:r>
          </a:p>
          <a:p>
            <a:pPr lvl="1"/>
            <a:r>
              <a:rPr lang="en-US" sz="2400" dirty="0">
                <a:hlinkClick r:id="rId2"/>
              </a:rPr>
              <a:t>https://www.youtube.com/watch?v=WpkfMuXJnWI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8194" name="Picture 2" descr="Image result for take a n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9600"/>
            <a:ext cx="3469819" cy="1905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51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Improving Learning and Memory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5334000" cy="47053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>
                <a:ea typeface="ＭＳ Ｐゴシック" charset="-128"/>
              </a:rPr>
              <a:t>Avoid </a:t>
            </a:r>
            <a:r>
              <a:rPr lang="en-US" altLang="en-US" sz="2800" dirty="0" smtClean="0">
                <a:ea typeface="ＭＳ Ｐゴシック" charset="-128"/>
              </a:rPr>
              <a:t>the “illusion of learning”</a:t>
            </a:r>
          </a:p>
          <a:p>
            <a:pPr lvl="1" eaLnBrk="1" hangingPunct="1"/>
            <a:r>
              <a:rPr lang="en-US" altLang="en-US" sz="2800" dirty="0" smtClean="0">
                <a:ea typeface="ＭＳ Ｐゴシック" charset="-128"/>
              </a:rPr>
              <a:t>Re-reading: Familiarity </a:t>
            </a:r>
            <a:r>
              <a:rPr lang="en-US" altLang="en-US" sz="2800" dirty="0" smtClean="0">
                <a:ea typeface="ＭＳ Ｐゴシック" charset="-128"/>
              </a:rPr>
              <a:t>does not mean </a:t>
            </a:r>
            <a:r>
              <a:rPr lang="en-US" altLang="en-US" sz="2800" dirty="0" smtClean="0">
                <a:ea typeface="ＭＳ Ｐゴシック" charset="-128"/>
              </a:rPr>
              <a:t>comprehension</a:t>
            </a:r>
          </a:p>
          <a:p>
            <a:pPr lvl="1"/>
            <a:r>
              <a:rPr lang="en-US" altLang="en-US" sz="2800" dirty="0">
                <a:ea typeface="ＭＳ Ｐゴシック" charset="-128"/>
              </a:rPr>
              <a:t>Highlighting: </a:t>
            </a:r>
            <a:r>
              <a:rPr lang="en-US" altLang="en-US" sz="2800" dirty="0" smtClean="0">
                <a:ea typeface="ＭＳ Ｐゴシック" charset="-128"/>
              </a:rPr>
              <a:t> </a:t>
            </a:r>
          </a:p>
          <a:p>
            <a:pPr lvl="1"/>
            <a:r>
              <a:rPr lang="en-US" altLang="en-US" sz="2800" dirty="0" smtClean="0">
                <a:ea typeface="ＭＳ Ｐゴシック" charset="-128"/>
              </a:rPr>
              <a:t>it looks </a:t>
            </a:r>
            <a:r>
              <a:rPr lang="en-US" altLang="en-US" sz="2800" dirty="0">
                <a:ea typeface="ＭＳ Ｐゴシック" charset="-128"/>
              </a:rPr>
              <a:t>like elaborative </a:t>
            </a:r>
            <a:r>
              <a:rPr lang="en-US" altLang="en-US" sz="2800" dirty="0" smtClean="0">
                <a:ea typeface="ＭＳ Ｐゴシック" charset="-128"/>
              </a:rPr>
              <a:t>processing (active engagement), </a:t>
            </a:r>
            <a:r>
              <a:rPr lang="en-US" altLang="en-US" sz="2800" dirty="0">
                <a:ea typeface="ＭＳ Ｐゴシック" charset="-128"/>
              </a:rPr>
              <a:t>but it often becomes automatic behavior that involves moving the </a:t>
            </a:r>
            <a:r>
              <a:rPr lang="en-US" altLang="en-US" sz="2800" dirty="0" smtClean="0">
                <a:ea typeface="ＭＳ Ｐゴシック" charset="-128"/>
              </a:rPr>
              <a:t>hand</a:t>
            </a:r>
            <a:r>
              <a:rPr lang="en-US" altLang="en-US" sz="2800" dirty="0">
                <a:ea typeface="ＭＳ Ｐゴシック" charset="-128"/>
              </a:rPr>
              <a:t> </a:t>
            </a:r>
            <a:r>
              <a:rPr lang="en-US" altLang="en-US" sz="2800" dirty="0" smtClean="0">
                <a:ea typeface="ＭＳ Ｐゴシック" charset="-128"/>
              </a:rPr>
              <a:t>rather than deep processing.</a:t>
            </a:r>
            <a:endParaRPr lang="en-US" altLang="en-US" sz="28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5122" name="Picture 2" descr="Image from Pixab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870" y="1676400"/>
            <a:ext cx="2857500" cy="2857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2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ea typeface="ＭＳ Ｐゴシック" charset="-128"/>
              </a:rPr>
              <a:t>Improving Learning and Memory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 smtClean="0">
                <a:ea typeface="ＭＳ Ｐゴシック" charset="-128"/>
              </a:rPr>
              <a:t>Blanchard </a:t>
            </a:r>
            <a:r>
              <a:rPr lang="en-US" altLang="en-US" sz="2400" dirty="0">
                <a:ea typeface="ＭＳ Ｐゴシック" charset="-128"/>
              </a:rPr>
              <a:t>and </a:t>
            </a:r>
            <a:r>
              <a:rPr lang="en-US" altLang="en-US" sz="2400" dirty="0" err="1">
                <a:ea typeface="ＭＳ Ｐゴシック" charset="-128"/>
              </a:rPr>
              <a:t>Mikkelson</a:t>
            </a:r>
            <a:r>
              <a:rPr lang="en-US" altLang="en-US" sz="2400" dirty="0">
                <a:ea typeface="ＭＳ Ｐゴシック" charset="-128"/>
              </a:rPr>
              <a:t> (1987) </a:t>
            </a:r>
            <a:r>
              <a:rPr lang="en-US" altLang="en-US" sz="2400" dirty="0" smtClean="0">
                <a:ea typeface="ＭＳ Ｐゴシック" charset="-128"/>
              </a:rPr>
              <a:t>and </a:t>
            </a:r>
            <a:r>
              <a:rPr lang="en-US" altLang="en-US" sz="2400" dirty="0">
                <a:ea typeface="ＭＳ Ｐゴシック" charset="-128"/>
              </a:rPr>
              <a:t>Johnson (</a:t>
            </a:r>
            <a:r>
              <a:rPr lang="en-US" altLang="en-US" sz="2400" dirty="0" smtClean="0">
                <a:ea typeface="ＭＳ Ｐゴシック" charset="-128"/>
              </a:rPr>
              <a:t>1988): Learners who </a:t>
            </a:r>
            <a:r>
              <a:rPr lang="en-US" altLang="en-US" sz="2400" dirty="0">
                <a:ea typeface="ＭＳ Ｐゴシック" charset="-128"/>
              </a:rPr>
              <a:t>highlighted text </a:t>
            </a:r>
            <a:r>
              <a:rPr lang="en-US" altLang="en-US" sz="2400" dirty="0" smtClean="0">
                <a:ea typeface="ＭＳ Ｐゴシック" charset="-128"/>
              </a:rPr>
              <a:t>performed </a:t>
            </a:r>
            <a:r>
              <a:rPr lang="en-US" altLang="en-US" sz="2400" dirty="0">
                <a:ea typeface="ＭＳ Ｐゴシック" charset="-128"/>
              </a:rPr>
              <a:t>better on questions related to </a:t>
            </a:r>
            <a:r>
              <a:rPr lang="en-US" altLang="en-US" sz="2400" dirty="0" smtClean="0">
                <a:ea typeface="ＭＳ Ｐゴシック" charset="-128"/>
              </a:rPr>
              <a:t>the content they </a:t>
            </a:r>
            <a:r>
              <a:rPr lang="en-US" altLang="en-US" sz="2400" dirty="0">
                <a:ea typeface="ＭＳ Ｐゴシック" charset="-128"/>
              </a:rPr>
              <a:t>highlighted but </a:t>
            </a:r>
            <a:r>
              <a:rPr lang="en-US" altLang="en-US" sz="2400" dirty="0" smtClean="0">
                <a:ea typeface="ＭＳ Ｐゴシック" charset="-128"/>
              </a:rPr>
              <a:t>performed </a:t>
            </a:r>
            <a:r>
              <a:rPr lang="en-US" altLang="en-US" sz="2400" dirty="0">
                <a:ea typeface="ＭＳ Ｐゴシック" charset="-128"/>
              </a:rPr>
              <a:t>worse on </a:t>
            </a:r>
            <a:r>
              <a:rPr lang="en-US" altLang="en-US" sz="2400" dirty="0" smtClean="0">
                <a:ea typeface="ＭＳ Ｐゴシック" charset="-128"/>
              </a:rPr>
              <a:t>that </a:t>
            </a:r>
            <a:r>
              <a:rPr lang="en-US" altLang="en-US" sz="2400" dirty="0">
                <a:ea typeface="ＭＳ Ｐゴシック" charset="-128"/>
              </a:rPr>
              <a:t>they did not highlight. </a:t>
            </a:r>
            <a:endParaRPr lang="en-US" altLang="en-US" sz="2400" dirty="0" smtClean="0">
              <a:ea typeface="ＭＳ Ｐゴシック" charset="-128"/>
            </a:endParaRPr>
          </a:p>
          <a:p>
            <a:r>
              <a:rPr lang="en-US" altLang="en-US" sz="2400" dirty="0" smtClean="0">
                <a:ea typeface="ＭＳ Ｐゴシック" charset="-128"/>
              </a:rPr>
              <a:t>How about highlight every word? Why not?</a:t>
            </a:r>
          </a:p>
          <a:p>
            <a:r>
              <a:rPr lang="en-US" altLang="en-US" sz="2400" dirty="0">
                <a:ea typeface="ＭＳ Ｐゴシック" charset="-128"/>
              </a:rPr>
              <a:t>Still important: you can go back to what are important and relevant</a:t>
            </a:r>
            <a:r>
              <a:rPr lang="en-US" altLang="en-US" sz="2400" dirty="0" smtClean="0">
                <a:ea typeface="ＭＳ Ｐゴシック" charset="-128"/>
              </a:rPr>
              <a:t>.</a:t>
            </a:r>
            <a:endParaRPr lang="en-US" altLang="en-US" sz="2400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  <a:p>
            <a:pPr lvl="1" eaLnBrk="1" hangingPunct="1"/>
            <a:endParaRPr lang="en-US" altLang="en-US" dirty="0" smtClean="0">
              <a:ea typeface="ＭＳ Ｐゴシック" charset="-128"/>
            </a:endParaRPr>
          </a:p>
        </p:txBody>
      </p:sp>
      <p:pic>
        <p:nvPicPr>
          <p:cNvPr id="7170" name="Picture 2" descr="Image result for highligh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230" y="1524000"/>
            <a:ext cx="427358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71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6857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Pen is Mightier than the Keyboard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5943600"/>
            <a:ext cx="8267700" cy="5334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>
                <a:hlinkClick r:id="rId2"/>
              </a:rPr>
              <a:t>https://www.youtube.com/watch?v=pu0PSZ_EwII</a:t>
            </a:r>
            <a:endParaRPr lang="en-US" sz="24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7" y="1309687"/>
            <a:ext cx="572452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48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315200" cy="762000"/>
          </a:xfrm>
        </p:spPr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Format a small group to discuss the following:</a:t>
            </a:r>
          </a:p>
          <a:p>
            <a:r>
              <a:rPr lang="en-US" sz="2400" dirty="0" smtClean="0"/>
              <a:t>On one hand, there are multiple strategies for enhancing memory and learning (e.g. elaborate, self-test, visual organizer, take break…etc.).</a:t>
            </a:r>
          </a:p>
          <a:p>
            <a:r>
              <a:rPr lang="en-US" sz="2400" dirty="0" smtClean="0"/>
              <a:t>On the other hand, prior research showed that some commonly used strategies are ineffective (e.g. highlighting, using laptop to take notes)</a:t>
            </a:r>
          </a:p>
          <a:p>
            <a:r>
              <a:rPr lang="en-US" sz="2400" dirty="0" smtClean="0"/>
              <a:t>In your opinions, which work may best for you? Which one may not or did not work for you? Why?</a:t>
            </a:r>
          </a:p>
          <a:p>
            <a:r>
              <a:rPr lang="en-US" sz="2400" dirty="0" smtClean="0"/>
              <a:t>Can you modify and improve one or several of these strategies? There is no right or wrong answer. </a:t>
            </a:r>
            <a:r>
              <a:rPr lang="en-US" sz="2400" dirty="0"/>
              <a:t> </a:t>
            </a:r>
            <a:r>
              <a:rPr lang="en-US" sz="2400" dirty="0" smtClean="0"/>
              <a:t>You are welcome to be creative.</a:t>
            </a:r>
          </a:p>
        </p:txBody>
      </p:sp>
    </p:spTree>
    <p:extLst>
      <p:ext uri="{BB962C8B-B14F-4D97-AF65-F5344CB8AC3E}">
        <p14:creationId xmlns:p14="http://schemas.microsoft.com/office/powerpoint/2010/main" val="3078428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1804</TotalTime>
  <Words>1499</Words>
  <Application>Microsoft Office PowerPoint</Application>
  <PresentationFormat>On-screen Show (4:3)</PresentationFormat>
  <Paragraphs>163</Paragraphs>
  <Slides>30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ＭＳ Ｐゴシック</vt:lpstr>
      <vt:lpstr>Arial</vt:lpstr>
      <vt:lpstr>Calibri</vt:lpstr>
      <vt:lpstr>Gill Sans MT</vt:lpstr>
      <vt:lpstr>Wingdings</vt:lpstr>
      <vt:lpstr>Perspective</vt:lpstr>
      <vt:lpstr>Long-Term Memory: Encoding, Retrieval, and Consolidation</vt:lpstr>
      <vt:lpstr>Some Questions to Consider</vt:lpstr>
      <vt:lpstr>Getting Information Into LTM</vt:lpstr>
      <vt:lpstr>Levels of Processing Theory</vt:lpstr>
      <vt:lpstr>Levels of Processing Theory</vt:lpstr>
      <vt:lpstr>Beware of Circular Reasoning!</vt:lpstr>
      <vt:lpstr>Other Factors that Aid Encoding</vt:lpstr>
      <vt:lpstr>Other Factors that Aid Encoding</vt:lpstr>
      <vt:lpstr>Example: Tree of statistical procedures</vt:lpstr>
      <vt:lpstr>Other Factors that Aid Encoding</vt:lpstr>
      <vt:lpstr>Retrieval Practice</vt:lpstr>
      <vt:lpstr>PowerPoint Presentation</vt:lpstr>
      <vt:lpstr>Retrieving Information from LTM</vt:lpstr>
      <vt:lpstr>Retrieving Information from LTM</vt:lpstr>
      <vt:lpstr>Retrieving Information from LTM</vt:lpstr>
      <vt:lpstr>Retrieving Information from LTM</vt:lpstr>
      <vt:lpstr>Ungraded discussion</vt:lpstr>
      <vt:lpstr>Matching the Cognitive Task</vt:lpstr>
      <vt:lpstr>Consolidation</vt:lpstr>
      <vt:lpstr>Consolidation</vt:lpstr>
      <vt:lpstr>The Fragility of New Memories</vt:lpstr>
      <vt:lpstr>Consolidation</vt:lpstr>
      <vt:lpstr>Re-consolidation</vt:lpstr>
      <vt:lpstr>Improving Learning and Memory</vt:lpstr>
      <vt:lpstr>Improving Learning  and Memory</vt:lpstr>
      <vt:lpstr>Improving Learning and Memory</vt:lpstr>
      <vt:lpstr>Improving Learning and Memory</vt:lpstr>
      <vt:lpstr>Improving Learning and Memory</vt:lpstr>
      <vt:lpstr>The Pen is Mightier than the Keyboard</vt:lpstr>
      <vt:lpstr>Assignment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Benjamin Uel Marsh</dc:creator>
  <cp:lastModifiedBy>Chong Ho Yu</cp:lastModifiedBy>
  <cp:revision>123</cp:revision>
  <dcterms:created xsi:type="dcterms:W3CDTF">2011-08-16T16:23:38Z</dcterms:created>
  <dcterms:modified xsi:type="dcterms:W3CDTF">2019-10-07T22:42:27Z</dcterms:modified>
</cp:coreProperties>
</file>