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7" r:id="rId2"/>
    <p:sldId id="357" r:id="rId3"/>
    <p:sldId id="362" r:id="rId4"/>
    <p:sldId id="363" r:id="rId5"/>
    <p:sldId id="364" r:id="rId6"/>
    <p:sldId id="333" r:id="rId7"/>
    <p:sldId id="334" r:id="rId8"/>
    <p:sldId id="260" r:id="rId9"/>
    <p:sldId id="261" r:id="rId10"/>
    <p:sldId id="335" r:id="rId11"/>
    <p:sldId id="263" r:id="rId12"/>
    <p:sldId id="385" r:id="rId13"/>
    <p:sldId id="336" r:id="rId14"/>
    <p:sldId id="337" r:id="rId15"/>
    <p:sldId id="267" r:id="rId16"/>
    <p:sldId id="269" r:id="rId17"/>
    <p:sldId id="338" r:id="rId18"/>
    <p:sldId id="274" r:id="rId19"/>
    <p:sldId id="339" r:id="rId20"/>
    <p:sldId id="366" r:id="rId21"/>
    <p:sldId id="365" r:id="rId22"/>
    <p:sldId id="367" r:id="rId23"/>
    <p:sldId id="377" r:id="rId24"/>
    <p:sldId id="378" r:id="rId25"/>
    <p:sldId id="375" r:id="rId26"/>
    <p:sldId id="376" r:id="rId27"/>
    <p:sldId id="380" r:id="rId28"/>
    <p:sldId id="309" r:id="rId29"/>
    <p:sldId id="275" r:id="rId30"/>
    <p:sldId id="379" r:id="rId31"/>
    <p:sldId id="340" r:id="rId32"/>
    <p:sldId id="277" r:id="rId33"/>
    <p:sldId id="278" r:id="rId34"/>
    <p:sldId id="386" r:id="rId35"/>
    <p:sldId id="341" r:id="rId36"/>
    <p:sldId id="279" r:id="rId37"/>
    <p:sldId id="280" r:id="rId38"/>
    <p:sldId id="368" r:id="rId39"/>
    <p:sldId id="343" r:id="rId40"/>
    <p:sldId id="286" r:id="rId41"/>
    <p:sldId id="287" r:id="rId42"/>
    <p:sldId id="289" r:id="rId43"/>
    <p:sldId id="290" r:id="rId44"/>
    <p:sldId id="344" r:id="rId45"/>
    <p:sldId id="292" r:id="rId46"/>
    <p:sldId id="371" r:id="rId47"/>
    <p:sldId id="373" r:id="rId48"/>
    <p:sldId id="369" r:id="rId49"/>
    <p:sldId id="370" r:id="rId50"/>
    <p:sldId id="372" r:id="rId51"/>
    <p:sldId id="345" r:id="rId52"/>
    <p:sldId id="346" r:id="rId53"/>
    <p:sldId id="298" r:id="rId54"/>
    <p:sldId id="374" r:id="rId55"/>
    <p:sldId id="300" r:id="rId56"/>
    <p:sldId id="348" r:id="rId57"/>
    <p:sldId id="305" r:id="rId58"/>
    <p:sldId id="381" r:id="rId59"/>
    <p:sldId id="387" r:id="rId60"/>
    <p:sldId id="384" r:id="rId61"/>
    <p:sldId id="350" r:id="rId62"/>
    <p:sldId id="361" r:id="rId63"/>
    <p:sldId id="382" r:id="rId64"/>
    <p:sldId id="354" r:id="rId65"/>
    <p:sldId id="383"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59" autoAdjust="0"/>
    <p:restoredTop sz="93333"/>
  </p:normalViewPr>
  <p:slideViewPr>
    <p:cSldViewPr>
      <p:cViewPr varScale="1">
        <p:scale>
          <a:sx n="72" d="100"/>
          <a:sy n="72" d="100"/>
        </p:scale>
        <p:origin x="1080"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08929F-3A06-4B7F-8B16-5FA20193A92E}" type="datetimeFigureOut">
              <a:rPr lang="en-US" smtClean="0"/>
              <a:t>4/4/20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9BF283-EDF5-4BD5-8C06-953C0F340CFB}" type="slidenum">
              <a:rPr lang="en-US" smtClean="0"/>
              <a:t>‹#›</a:t>
            </a:fld>
            <a:endParaRPr lang="en-US"/>
          </a:p>
        </p:txBody>
      </p:sp>
    </p:spTree>
    <p:extLst>
      <p:ext uri="{BB962C8B-B14F-4D97-AF65-F5344CB8AC3E}">
        <p14:creationId xmlns:p14="http://schemas.microsoft.com/office/powerpoint/2010/main" val="766784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with photos of Red pandas</a:t>
            </a:r>
          </a:p>
        </p:txBody>
      </p:sp>
      <p:sp>
        <p:nvSpPr>
          <p:cNvPr id="4" name="Slide Number Placeholder 3"/>
          <p:cNvSpPr>
            <a:spLocks noGrp="1"/>
          </p:cNvSpPr>
          <p:nvPr>
            <p:ph type="sldNum" sz="quarter" idx="10"/>
          </p:nvPr>
        </p:nvSpPr>
        <p:spPr/>
        <p:txBody>
          <a:bodyPr/>
          <a:lstStyle/>
          <a:p>
            <a:fld id="{449BF283-EDF5-4BD5-8C06-953C0F340CFB}" type="slidenum">
              <a:rPr lang="en-US" smtClean="0"/>
              <a:t>1</a:t>
            </a:fld>
            <a:endParaRPr lang="en-US"/>
          </a:p>
        </p:txBody>
      </p:sp>
    </p:spTree>
    <p:extLst>
      <p:ext uri="{BB962C8B-B14F-4D97-AF65-F5344CB8AC3E}">
        <p14:creationId xmlns:p14="http://schemas.microsoft.com/office/powerpoint/2010/main" val="1781814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 – A mental representation of a class of</a:t>
            </a:r>
            <a:r>
              <a:rPr lang="en-US" baseline="0" dirty="0"/>
              <a:t> entities.</a:t>
            </a:r>
            <a:endParaRPr lang="en-US" dirty="0"/>
          </a:p>
        </p:txBody>
      </p:sp>
      <p:sp>
        <p:nvSpPr>
          <p:cNvPr id="4" name="Slide Number Placeholder 3"/>
          <p:cNvSpPr>
            <a:spLocks noGrp="1"/>
          </p:cNvSpPr>
          <p:nvPr>
            <p:ph type="sldNum" sz="quarter" idx="10"/>
          </p:nvPr>
        </p:nvSpPr>
        <p:spPr/>
        <p:txBody>
          <a:bodyPr/>
          <a:lstStyle/>
          <a:p>
            <a:fld id="{449BF283-EDF5-4BD5-8C06-953C0F340CFB}" type="slidenum">
              <a:rPr lang="en-US" smtClean="0"/>
              <a:t>7</a:t>
            </a:fld>
            <a:endParaRPr lang="en-US"/>
          </a:p>
        </p:txBody>
      </p:sp>
    </p:spTree>
    <p:extLst>
      <p:ext uri="{BB962C8B-B14F-4D97-AF65-F5344CB8AC3E}">
        <p14:creationId xmlns:p14="http://schemas.microsoft.com/office/powerpoint/2010/main" val="2719558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navigate the world based on generalizations.</a:t>
            </a:r>
            <a:r>
              <a:rPr lang="en-US" baseline="0" dirty="0"/>
              <a:t> </a:t>
            </a:r>
            <a:endParaRPr lang="en-US" dirty="0"/>
          </a:p>
        </p:txBody>
      </p:sp>
      <p:sp>
        <p:nvSpPr>
          <p:cNvPr id="4" name="Slide Number Placeholder 3"/>
          <p:cNvSpPr>
            <a:spLocks noGrp="1"/>
          </p:cNvSpPr>
          <p:nvPr>
            <p:ph type="sldNum" sz="quarter" idx="10"/>
          </p:nvPr>
        </p:nvSpPr>
        <p:spPr/>
        <p:txBody>
          <a:bodyPr/>
          <a:lstStyle/>
          <a:p>
            <a:fld id="{449BF283-EDF5-4BD5-8C06-953C0F340CFB}" type="slidenum">
              <a:rPr lang="en-US" smtClean="0"/>
              <a:t>8</a:t>
            </a:fld>
            <a:endParaRPr lang="en-US"/>
          </a:p>
        </p:txBody>
      </p:sp>
    </p:spTree>
    <p:extLst>
      <p:ext uri="{BB962C8B-B14F-4D97-AF65-F5344CB8AC3E}">
        <p14:creationId xmlns:p14="http://schemas.microsoft.com/office/powerpoint/2010/main" val="1293070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FE3F833-5FE1-447C-9AE1-CC55E3D9605B}" type="slidenum">
              <a:rPr lang="en-US" sz="1200"/>
              <a:pPr eaLnBrk="1" hangingPunct="1"/>
              <a:t>9</a:t>
            </a:fld>
            <a:endParaRPr 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757372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F72A6483-5DBE-4D56-A86F-809264CE382F}" type="slidenum">
              <a:rPr lang="en-US" sz="1200"/>
              <a:pPr eaLnBrk="1" hangingPunct="1"/>
              <a:t>11</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215350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7FDFD67-56E5-4752-8558-B6BB10A1E951}" type="slidenum">
              <a:rPr lang="en-US" altLang="en-US" smtClean="0"/>
              <a:pPr eaLnBrk="1" hangingPunct="1"/>
              <a:t>14</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346395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FD668A99-796F-4EE6-BC30-20A9B5A6DB04}" type="slidenum">
              <a:rPr lang="en-US" sz="1200"/>
              <a:pPr eaLnBrk="1" hangingPunct="1"/>
              <a:t>18</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4011268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A75574F9-82D6-464E-9895-A57451ADEF63}" type="slidenum">
              <a:rPr lang="en-US" altLang="en-US" smtClean="0"/>
              <a:pPr eaLnBrk="1" hangingPunct="1"/>
              <a:t>19</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2359889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cucumbers</a:t>
            </a:r>
            <a:r>
              <a:rPr lang="en-US" baseline="0" dirty="0"/>
              <a:t>? What about squash? Bell peppers.</a:t>
            </a:r>
            <a:endParaRPr lang="en-US" dirty="0"/>
          </a:p>
        </p:txBody>
      </p:sp>
      <p:sp>
        <p:nvSpPr>
          <p:cNvPr id="4" name="Slide Number Placeholder 3"/>
          <p:cNvSpPr>
            <a:spLocks noGrp="1"/>
          </p:cNvSpPr>
          <p:nvPr>
            <p:ph type="sldNum" sz="quarter" idx="10"/>
          </p:nvPr>
        </p:nvSpPr>
        <p:spPr/>
        <p:txBody>
          <a:bodyPr/>
          <a:lstStyle/>
          <a:p>
            <a:fld id="{449BF283-EDF5-4BD5-8C06-953C0F340CFB}" type="slidenum">
              <a:rPr lang="en-US" smtClean="0"/>
              <a:t>28</a:t>
            </a:fld>
            <a:endParaRPr lang="en-US"/>
          </a:p>
        </p:txBody>
      </p:sp>
    </p:spTree>
    <p:extLst>
      <p:ext uri="{BB962C8B-B14F-4D97-AF65-F5344CB8AC3E}">
        <p14:creationId xmlns:p14="http://schemas.microsoft.com/office/powerpoint/2010/main" val="110095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17A6696-296E-4DDB-9BA3-C6A01178D0B2}" type="slidenum">
              <a:rPr lang="en-US" sz="1200"/>
              <a:pPr eaLnBrk="1" hangingPunct="1"/>
              <a:t>36</a:t>
            </a:fld>
            <a:endParaRPr 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311402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9C21E5D6-5056-4C4F-AA65-94FCB6C93E44}" type="slidenum">
              <a:rPr lang="en-US" sz="1200"/>
              <a:pPr eaLnBrk="1" hangingPunct="1"/>
              <a:t>37</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677305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133B3486-13DD-4721-A04E-B65B1FF41BA4}" type="slidenum">
              <a:rPr lang="en-US" sz="1200"/>
              <a:pPr eaLnBrk="1" hangingPunct="1"/>
              <a:t>40</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217889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736DB386-5856-4E65-9EDE-A16F3E45B0A5}" type="slidenum">
              <a:rPr lang="en-US" sz="1200"/>
              <a:pPr eaLnBrk="1" hangingPunct="1"/>
              <a:t>53</a:t>
            </a:fld>
            <a:endParaRPr 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128"/>
            </a:endParaRPr>
          </a:p>
        </p:txBody>
      </p:sp>
    </p:spTree>
    <p:extLst>
      <p:ext uri="{BB962C8B-B14F-4D97-AF65-F5344CB8AC3E}">
        <p14:creationId xmlns:p14="http://schemas.microsoft.com/office/powerpoint/2010/main" val="2788842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Llama get its name.</a:t>
            </a:r>
          </a:p>
        </p:txBody>
      </p:sp>
      <p:sp>
        <p:nvSpPr>
          <p:cNvPr id="4" name="Slide Number Placeholder 3"/>
          <p:cNvSpPr>
            <a:spLocks noGrp="1"/>
          </p:cNvSpPr>
          <p:nvPr>
            <p:ph type="sldNum" sz="quarter" idx="5"/>
          </p:nvPr>
        </p:nvSpPr>
        <p:spPr/>
        <p:txBody>
          <a:bodyPr/>
          <a:lstStyle/>
          <a:p>
            <a:fld id="{449BF283-EDF5-4BD5-8C06-953C0F340CFB}" type="slidenum">
              <a:rPr lang="en-US" smtClean="0"/>
              <a:t>55</a:t>
            </a:fld>
            <a:endParaRPr lang="en-US"/>
          </a:p>
        </p:txBody>
      </p:sp>
    </p:spTree>
    <p:extLst>
      <p:ext uri="{BB962C8B-B14F-4D97-AF65-F5344CB8AC3E}">
        <p14:creationId xmlns:p14="http://schemas.microsoft.com/office/powerpoint/2010/main" val="106926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5" name="Footer Placeholder 4"/>
          <p:cNvSpPr>
            <a:spLocks noGrp="1"/>
          </p:cNvSpPr>
          <p:nvPr>
            <p:ph type="ftr" sz="quarter" idx="11"/>
          </p:nvPr>
        </p:nvSpPr>
        <p:spPr/>
        <p:txBody>
          <a:bodyPr/>
          <a:lstStyle/>
          <a:p>
            <a:endParaRPr lang="en-US">
              <a:solidFill>
                <a:srgbClr val="1D3641"/>
              </a:solidFill>
            </a:endParaRPr>
          </a:p>
        </p:txBody>
      </p:sp>
      <p:sp>
        <p:nvSpPr>
          <p:cNvPr id="6" name="Slide Number Placeholder 5"/>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451742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5" name="Footer Placeholder 4"/>
          <p:cNvSpPr>
            <a:spLocks noGrp="1"/>
          </p:cNvSpPr>
          <p:nvPr>
            <p:ph type="ftr" sz="quarter" idx="11"/>
          </p:nvPr>
        </p:nvSpPr>
        <p:spPr/>
        <p:txBody>
          <a:bodyPr/>
          <a:lstStyle/>
          <a:p>
            <a:endParaRPr lang="en-US">
              <a:solidFill>
                <a:srgbClr val="1D3641"/>
              </a:solidFill>
            </a:endParaRPr>
          </a:p>
        </p:txBody>
      </p:sp>
      <p:sp>
        <p:nvSpPr>
          <p:cNvPr id="6" name="Slide Number Placeholder 5"/>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332854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5" name="Title 94"/>
          <p:cNvSpPr>
            <a:spLocks noGrp="1"/>
          </p:cNvSpPr>
          <p:nvPr>
            <p:ph type="title"/>
          </p:nvPr>
        </p:nvSpPr>
        <p:spPr>
          <a:xfrm>
            <a:off x="457200" y="4463568"/>
            <a:ext cx="8305800" cy="1143000"/>
          </a:xfrm>
        </p:spPr>
        <p:txBody>
          <a:bodyPr/>
          <a:lstStyle/>
          <a:p>
            <a:r>
              <a:rPr lang="en-US"/>
              <a:t>Click to edit Master title style</a:t>
            </a:r>
          </a:p>
        </p:txBody>
      </p:sp>
      <p:sp>
        <p:nvSpPr>
          <p:cNvPr id="2" name="Date Placeholder 1"/>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91" name="Footer Placeholder 90"/>
          <p:cNvSpPr>
            <a:spLocks noGrp="1"/>
          </p:cNvSpPr>
          <p:nvPr>
            <p:ph type="ftr" sz="quarter" idx="11"/>
          </p:nvPr>
        </p:nvSpPr>
        <p:spPr/>
        <p:txBody>
          <a:bodyPr/>
          <a:lstStyle/>
          <a:p>
            <a:endParaRPr lang="en-US">
              <a:solidFill>
                <a:srgbClr val="1D3641"/>
              </a:solidFill>
            </a:endParaRPr>
          </a:p>
        </p:txBody>
      </p:sp>
      <p:sp>
        <p:nvSpPr>
          <p:cNvPr id="92" name="Slide Number Placeholder 91"/>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60463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6" name="Footer Placeholder 5"/>
          <p:cNvSpPr>
            <a:spLocks noGrp="1"/>
          </p:cNvSpPr>
          <p:nvPr>
            <p:ph type="ftr" sz="quarter" idx="11"/>
          </p:nvPr>
        </p:nvSpPr>
        <p:spPr/>
        <p:txBody>
          <a:bodyPr/>
          <a:lstStyle/>
          <a:p>
            <a:endParaRPr lang="en-US">
              <a:solidFill>
                <a:srgbClr val="1D3641"/>
              </a:solidFill>
            </a:endParaRPr>
          </a:p>
        </p:txBody>
      </p:sp>
      <p:sp>
        <p:nvSpPr>
          <p:cNvPr id="7" name="Slide Number Placeholder 6"/>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2121549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8" name="Footer Placeholder 7"/>
          <p:cNvSpPr>
            <a:spLocks noGrp="1"/>
          </p:cNvSpPr>
          <p:nvPr>
            <p:ph type="ftr" sz="quarter" idx="11"/>
          </p:nvPr>
        </p:nvSpPr>
        <p:spPr/>
        <p:txBody>
          <a:bodyPr/>
          <a:lstStyle/>
          <a:p>
            <a:endParaRPr lang="en-US">
              <a:solidFill>
                <a:srgbClr val="1D3641"/>
              </a:solidFill>
            </a:endParaRPr>
          </a:p>
        </p:txBody>
      </p:sp>
      <p:sp>
        <p:nvSpPr>
          <p:cNvPr id="9" name="Slide Number Placeholder 8"/>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1767811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4" name="Footer Placeholder 3"/>
          <p:cNvSpPr>
            <a:spLocks noGrp="1"/>
          </p:cNvSpPr>
          <p:nvPr>
            <p:ph type="ftr" sz="quarter" idx="11"/>
          </p:nvPr>
        </p:nvSpPr>
        <p:spPr/>
        <p:txBody>
          <a:bodyPr/>
          <a:lstStyle/>
          <a:p>
            <a:endParaRPr lang="en-US">
              <a:solidFill>
                <a:srgbClr val="1D3641"/>
              </a:solidFill>
            </a:endParaRPr>
          </a:p>
        </p:txBody>
      </p:sp>
      <p:sp>
        <p:nvSpPr>
          <p:cNvPr id="5" name="Slide Number Placeholder 4"/>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157010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3" name="Footer Placeholder 2"/>
          <p:cNvSpPr>
            <a:spLocks noGrp="1"/>
          </p:cNvSpPr>
          <p:nvPr>
            <p:ph type="ftr" sz="quarter" idx="11"/>
          </p:nvPr>
        </p:nvSpPr>
        <p:spPr/>
        <p:txBody>
          <a:bodyPr/>
          <a:lstStyle/>
          <a:p>
            <a:endParaRPr lang="en-US">
              <a:solidFill>
                <a:srgbClr val="1D3641"/>
              </a:solidFill>
            </a:endParaRPr>
          </a:p>
        </p:txBody>
      </p:sp>
      <p:sp>
        <p:nvSpPr>
          <p:cNvPr id="4" name="Slide Number Placeholder 3"/>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3141498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6" name="Footer Placeholder 5"/>
          <p:cNvSpPr>
            <a:spLocks noGrp="1"/>
          </p:cNvSpPr>
          <p:nvPr>
            <p:ph type="ftr" sz="quarter" idx="11"/>
          </p:nvPr>
        </p:nvSpPr>
        <p:spPr/>
        <p:txBody>
          <a:bodyPr/>
          <a:lstStyle/>
          <a:p>
            <a:endParaRPr lang="en-US">
              <a:solidFill>
                <a:srgbClr val="1D3641"/>
              </a:solidFill>
            </a:endParaRPr>
          </a:p>
        </p:txBody>
      </p:sp>
      <p:sp>
        <p:nvSpPr>
          <p:cNvPr id="7" name="Slide Number Placeholder 6"/>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24356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6" name="Footer Placeholder 5"/>
          <p:cNvSpPr>
            <a:spLocks noGrp="1"/>
          </p:cNvSpPr>
          <p:nvPr>
            <p:ph type="ftr" sz="quarter" idx="11"/>
          </p:nvPr>
        </p:nvSpPr>
        <p:spPr/>
        <p:txBody>
          <a:bodyPr/>
          <a:lstStyle/>
          <a:p>
            <a:endParaRPr lang="en-US">
              <a:solidFill>
                <a:srgbClr val="1D3641"/>
              </a:solidFill>
            </a:endParaRPr>
          </a:p>
        </p:txBody>
      </p:sp>
      <p:sp>
        <p:nvSpPr>
          <p:cNvPr id="7" name="Slide Number Placeholder 6"/>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05922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5" name="Footer Placeholder 4"/>
          <p:cNvSpPr>
            <a:spLocks noGrp="1"/>
          </p:cNvSpPr>
          <p:nvPr>
            <p:ph type="ftr" sz="quarter" idx="11"/>
          </p:nvPr>
        </p:nvSpPr>
        <p:spPr/>
        <p:txBody>
          <a:bodyPr/>
          <a:lstStyle/>
          <a:p>
            <a:endParaRPr lang="en-US">
              <a:solidFill>
                <a:srgbClr val="1D3641"/>
              </a:solidFill>
            </a:endParaRPr>
          </a:p>
        </p:txBody>
      </p:sp>
      <p:sp>
        <p:nvSpPr>
          <p:cNvPr id="6" name="Slide Number Placeholder 5"/>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223289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D3CD8-5986-4512-9D97-03C37C997664}" type="datetimeFigureOut">
              <a:rPr lang="en-US" smtClean="0">
                <a:solidFill>
                  <a:srgbClr val="1D3641"/>
                </a:solidFill>
              </a:rPr>
              <a:pPr/>
              <a:t>4/4/20</a:t>
            </a:fld>
            <a:endParaRPr lang="en-US">
              <a:solidFill>
                <a:srgbClr val="1D3641"/>
              </a:solidFill>
            </a:endParaRPr>
          </a:p>
        </p:txBody>
      </p:sp>
      <p:sp>
        <p:nvSpPr>
          <p:cNvPr id="5" name="Footer Placeholder 4"/>
          <p:cNvSpPr>
            <a:spLocks noGrp="1"/>
          </p:cNvSpPr>
          <p:nvPr>
            <p:ph type="ftr" sz="quarter" idx="11"/>
          </p:nvPr>
        </p:nvSpPr>
        <p:spPr/>
        <p:txBody>
          <a:bodyPr/>
          <a:lstStyle/>
          <a:p>
            <a:endParaRPr lang="en-US">
              <a:solidFill>
                <a:srgbClr val="1D3641"/>
              </a:solidFill>
            </a:endParaRPr>
          </a:p>
        </p:txBody>
      </p:sp>
      <p:sp>
        <p:nvSpPr>
          <p:cNvPr id="6" name="Slide Number Placeholder 5"/>
          <p:cNvSpPr>
            <a:spLocks noGrp="1"/>
          </p:cNvSpPr>
          <p:nvPr>
            <p:ph type="sldNum" sz="quarter" idx="12"/>
          </p:nvPr>
        </p:nvSpPr>
        <p:spPr/>
        <p:txBody>
          <a:body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225437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DE4D3CD8-5986-4512-9D97-03C37C997664}" type="datetimeFigureOut">
              <a:rPr lang="en-US" smtClean="0">
                <a:solidFill>
                  <a:srgbClr val="1D3641"/>
                </a:solidFill>
              </a:rPr>
              <a:pPr/>
              <a:t>4/4/20</a:t>
            </a:fld>
            <a:endParaRPr lang="en-US">
              <a:solidFill>
                <a:srgbClr val="1D3641"/>
              </a:solidFill>
            </a:endParaRP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solidFill>
                <a:srgbClr val="1D3641"/>
              </a:solidFill>
            </a:endParaRP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6F1E90B-D604-44C6-BE4E-10A858CDC2BD}"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1890012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baike.baidu.com/item/%E6%B5%81%E5%86%B0%E5%A4%A9%E4%BD%BF"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analyticsvidhya.com/blog/2015/07/difference-machine-learning-statistical-modeli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United_States_Report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en.wikipedia.org/wiki/1893" TargetMode="External"/><Relationship Id="rId4" Type="http://schemas.openxmlformats.org/officeDocument/2006/relationships/hyperlink" Target="http://supreme.justia.com/us/149/304/case.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insideprivacy.com/data-privacy/president-trump-signs-executive-order-on-artificial-intelligence/"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pymnts.com/news/regulation/2019/artificial-intelligence-china-digital-technology/"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alibaba.com/product-detail/PIR-Sensor-Realistic-Lifesize-Humanoid-Robots_60467449339.html?src=sem_ggl&amp;mark=google_shopping&amp;src=sem_ggl&amp;mark=shopping&amp;cmpgn=1675096474&amp;adgrp=63830955303&amp;locintrst=&amp;locphyscl=1013567&amp;ntwrk=g&amp;device=c&amp;dvcmdl=&amp;position=1o2&amp;pla_adtype=pla&amp;pla_mrctid=139989486&amp;pla_channel=online&amp;pla_prdid=60467449339&amp;pla_country=US&amp;pla_lang=en&amp;pla_group=293946777986&amp;pla_localcode=&amp;gclid=CjwKCAiAob3vBRAUEiwAIbs5TnUqojuDRbmsls77UhgYn5J57VFRIc4hBme1rOUalfa7D6Oog3NSkhoCQicQAvD_BwE#shopping-ads" TargetMode="Externa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hyperlink" Target="https://www.youtube.com/watch?v=_sBBaNYex3E" TargetMode="External"/><Relationship Id="rId4" Type="http://schemas.openxmlformats.org/officeDocument/2006/relationships/image" Target="../media/image41.tiff"/></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ww.youtube.com/watch?v=whlODvf-SVk" TargetMode="Externa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youtube.com/watch?v=pGYKcqzG_7M"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981200"/>
            <a:ext cx="4572000" cy="1069975"/>
          </a:xfrm>
        </p:spPr>
        <p:txBody>
          <a:bodyPr>
            <a:noAutofit/>
          </a:bodyPr>
          <a:lstStyle/>
          <a:p>
            <a:pPr eaLnBrk="1" hangingPunct="1"/>
            <a:r>
              <a:rPr lang="en-US" sz="6600" dirty="0">
                <a:ea typeface="ＭＳ Ｐゴシック" charset="-128"/>
              </a:rPr>
              <a:t>Knowledge</a:t>
            </a:r>
          </a:p>
        </p:txBody>
      </p:sp>
      <p:sp>
        <p:nvSpPr>
          <p:cNvPr id="14339" name="Rectangle 3"/>
          <p:cNvSpPr>
            <a:spLocks noGrp="1" noChangeArrowheads="1"/>
          </p:cNvSpPr>
          <p:nvPr>
            <p:ph type="subTitle" idx="1"/>
          </p:nvPr>
        </p:nvSpPr>
        <p:spPr>
          <a:xfrm>
            <a:off x="95534" y="3048000"/>
            <a:ext cx="3409666" cy="1752600"/>
          </a:xfrm>
        </p:spPr>
        <p:txBody>
          <a:bodyPr>
            <a:normAutofit/>
          </a:bodyPr>
          <a:lstStyle/>
          <a:p>
            <a:pPr algn="l" eaLnBrk="1" hangingPunct="1"/>
            <a:r>
              <a:rPr lang="en-US" sz="2800" dirty="0">
                <a:solidFill>
                  <a:schemeClr val="tx1"/>
                </a:solidFill>
                <a:ea typeface="ＭＳ Ｐゴシック" charset="-128"/>
              </a:rPr>
              <a:t>C. H. Alex Yu</a:t>
            </a:r>
          </a:p>
        </p:txBody>
      </p:sp>
    </p:spTree>
    <p:extLst>
      <p:ext uri="{BB962C8B-B14F-4D97-AF65-F5344CB8AC3E}">
        <p14:creationId xmlns:p14="http://schemas.microsoft.com/office/powerpoint/2010/main" val="422337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a:t>Are you afraid of CATS?</a:t>
            </a:r>
          </a:p>
        </p:txBody>
      </p:sp>
      <p:sp>
        <p:nvSpPr>
          <p:cNvPr id="3" name="Content Placeholder 2"/>
          <p:cNvSpPr>
            <a:spLocks noGrp="1"/>
          </p:cNvSpPr>
          <p:nvPr>
            <p:ph sz="half" idx="1"/>
          </p:nvPr>
        </p:nvSpPr>
        <p:spPr>
          <a:xfrm>
            <a:off x="838200" y="2057400"/>
            <a:ext cx="4038600" cy="4525963"/>
          </a:xfrm>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descr="http://www.creative-wisdom.com/photography/creatures/kenya_lion_411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3591" y="1958889"/>
            <a:ext cx="4304109" cy="34432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reative-wisdom.com/photography/creatures/kenya_lion_523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62400" y="4007309"/>
            <a:ext cx="4187825" cy="27897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creative-wisdom.com/photography/creatures/SA_lion_6801_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32593" y="982333"/>
            <a:ext cx="4306776" cy="2868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0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anim calcmode="lin" valueType="num">
                                      <p:cBhvr additive="base">
                                        <p:cTn id="17" dur="500" fill="hold"/>
                                        <p:tgtEl>
                                          <p:spTgt spid="1030"/>
                                        </p:tgtEl>
                                        <p:attrNameLst>
                                          <p:attrName>ppt_x</p:attrName>
                                        </p:attrNameLst>
                                      </p:cBhvr>
                                      <p:tavLst>
                                        <p:tav tm="0">
                                          <p:val>
                                            <p:strVal val="#ppt_x"/>
                                          </p:val>
                                        </p:tav>
                                        <p:tav tm="100000">
                                          <p:val>
                                            <p:strVal val="#ppt_x"/>
                                          </p:val>
                                        </p:tav>
                                      </p:tavLst>
                                    </p:anim>
                                    <p:anim calcmode="lin" valueType="num">
                                      <p:cBhvr additive="base">
                                        <p:cTn id="18" dur="500" fill="hold"/>
                                        <p:tgtEl>
                                          <p:spTgt spid="103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 calcmode="lin" valueType="num">
                                      <p:cBhvr additive="base">
                                        <p:cTn id="21" dur="500" fill="hold"/>
                                        <p:tgtEl>
                                          <p:spTgt spid="1028"/>
                                        </p:tgtEl>
                                        <p:attrNameLst>
                                          <p:attrName>ppt_x</p:attrName>
                                        </p:attrNameLst>
                                      </p:cBhvr>
                                      <p:tavLst>
                                        <p:tav tm="0">
                                          <p:val>
                                            <p:strVal val="#ppt_x"/>
                                          </p:val>
                                        </p:tav>
                                        <p:tav tm="100000">
                                          <p:val>
                                            <p:strVal val="#ppt_x"/>
                                          </p:val>
                                        </p:tav>
                                      </p:tavLst>
                                    </p:anim>
                                    <p:anim calcmode="lin" valueType="num">
                                      <p:cBhvr additive="base">
                                        <p:cTn id="2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it?</a:t>
            </a:r>
          </a:p>
        </p:txBody>
      </p:sp>
      <p:sp>
        <p:nvSpPr>
          <p:cNvPr id="3" name="Content Placeholder 2"/>
          <p:cNvSpPr>
            <a:spLocks noGrp="1"/>
          </p:cNvSpPr>
          <p:nvPr>
            <p:ph sz="half" idx="1"/>
          </p:nvPr>
        </p:nvSpPr>
        <p:spPr>
          <a:xfrm>
            <a:off x="457200" y="1600200"/>
            <a:ext cx="8229600" cy="4525963"/>
          </a:xfrm>
        </p:spPr>
        <p:txBody>
          <a:bodyPr/>
          <a:lstStyle/>
          <a:p>
            <a:r>
              <a:rPr lang="en-US" dirty="0"/>
              <a:t>Hints: It is real. It is NOT created by </a:t>
            </a:r>
            <a:r>
              <a:rPr lang="en-US" dirty="0" err="1"/>
              <a:t>PhotoShop</a:t>
            </a:r>
            <a:endParaRPr lang="en-US" dirty="0"/>
          </a:p>
        </p:txBody>
      </p:sp>
      <p:pic>
        <p:nvPicPr>
          <p:cNvPr id="2050" name="Picture 2" descr="http://www.creative-wisdom.com/photography/creatures/ice_angel_P722003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0" y="2286000"/>
            <a:ext cx="5486400" cy="411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416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a:xfrm>
            <a:off x="619124" y="381000"/>
            <a:ext cx="8220075" cy="990600"/>
          </a:xfrm>
        </p:spPr>
        <p:txBody>
          <a:bodyPr/>
          <a:lstStyle/>
          <a:p>
            <a:r>
              <a:rPr lang="en-US" dirty="0"/>
              <a:t>More hints: I took these photos in Northern Japan using a Camera with a macro lenses.</a:t>
            </a:r>
          </a:p>
        </p:txBody>
      </p:sp>
      <p:pic>
        <p:nvPicPr>
          <p:cNvPr id="3074" name="Picture 2" descr="http://www.creative-wisdom.com/photography/creatures/ice_angel_P722003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9125" y="1580002"/>
            <a:ext cx="371475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creative-wisdom.com/photography/creatures/ice_angel_P724028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9062" y="1600200"/>
            <a:ext cx="3942737" cy="493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026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err="1"/>
              <a:t>Clione</a:t>
            </a:r>
            <a:r>
              <a:rPr lang="en-US" b="0" dirty="0"/>
              <a:t> limacine </a:t>
            </a:r>
            <a:r>
              <a:rPr lang="ja-JP" altLang="en-US" b="0" dirty="0">
                <a:hlinkClick r:id="rId2"/>
              </a:rPr>
              <a:t>流冰天使</a:t>
            </a:r>
            <a:endParaRPr lang="en-US" dirty="0"/>
          </a:p>
        </p:txBody>
      </p:sp>
      <p:sp>
        <p:nvSpPr>
          <p:cNvPr id="3" name="Content Placeholder 2"/>
          <p:cNvSpPr>
            <a:spLocks noGrp="1"/>
          </p:cNvSpPr>
          <p:nvPr>
            <p:ph sz="half" idx="1"/>
          </p:nvPr>
        </p:nvSpPr>
        <p:spPr>
          <a:xfrm>
            <a:off x="533400" y="1676400"/>
            <a:ext cx="4114800" cy="4525963"/>
          </a:xfrm>
        </p:spPr>
        <p:txBody>
          <a:bodyPr>
            <a:normAutofit lnSpcReduction="10000"/>
          </a:bodyPr>
          <a:lstStyle/>
          <a:p>
            <a:r>
              <a:rPr lang="nb-NO" dirty="0"/>
              <a:t>Also known as naked sea butterfly or sea angel.</a:t>
            </a:r>
          </a:p>
          <a:p>
            <a:r>
              <a:rPr lang="en-US" dirty="0"/>
              <a:t>It lives in the Arctic Ocean and cold regions of the North Atlantic Ocean.</a:t>
            </a:r>
          </a:p>
          <a:p>
            <a:r>
              <a:rPr lang="en-US" dirty="0"/>
              <a:t>It may be difficult for you to recognize what it is because you have no knowledge or concept corresponding to this. </a:t>
            </a:r>
          </a:p>
        </p:txBody>
      </p:sp>
      <p:pic>
        <p:nvPicPr>
          <p:cNvPr id="4098" name="Picture 2" descr="http://www.creative-wisdom.com/photography/creatures/ice_angel_P7240244_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24400" y="1828800"/>
            <a:ext cx="4106052" cy="2735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76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85800" y="685800"/>
            <a:ext cx="7772400" cy="533400"/>
          </a:xfrm>
        </p:spPr>
        <p:txBody>
          <a:bodyPr>
            <a:normAutofit fontScale="90000"/>
          </a:bodyPr>
          <a:lstStyle/>
          <a:p>
            <a:pPr eaLnBrk="1" hangingPunct="1"/>
            <a:r>
              <a:rPr lang="en-US" altLang="en-US">
                <a:ea typeface="ＭＳ Ｐゴシック" charset="-128"/>
              </a:rPr>
              <a:t>Some Questions to Consider</a:t>
            </a:r>
          </a:p>
        </p:txBody>
      </p:sp>
      <p:sp>
        <p:nvSpPr>
          <p:cNvPr id="3075" name="Content Placeholder 2"/>
          <p:cNvSpPr>
            <a:spLocks noGrp="1"/>
          </p:cNvSpPr>
          <p:nvPr>
            <p:ph idx="1"/>
          </p:nvPr>
        </p:nvSpPr>
        <p:spPr/>
        <p:txBody>
          <a:bodyPr>
            <a:normAutofit fontScale="92500" lnSpcReduction="10000"/>
          </a:bodyPr>
          <a:lstStyle/>
          <a:p>
            <a:pPr eaLnBrk="1" hangingPunct="1"/>
            <a:r>
              <a:rPr lang="en-US" altLang="en-US" sz="2800" dirty="0">
                <a:ea typeface="ＭＳ Ｐゴシック" charset="-128"/>
              </a:rPr>
              <a:t>Why is it difficult to recognize something that does not seem to fit into our existing concepts or categories?</a:t>
            </a:r>
          </a:p>
          <a:p>
            <a:pPr eaLnBrk="1" hangingPunct="1"/>
            <a:r>
              <a:rPr lang="en-US" altLang="en-US" sz="2800" dirty="0">
                <a:ea typeface="ＭＳ Ｐゴシック" charset="-128"/>
              </a:rPr>
              <a:t>Why is it difficult to decide if a particular object belongs to a particular category, such as “chair,” by looking up its definition? </a:t>
            </a:r>
          </a:p>
          <a:p>
            <a:pPr eaLnBrk="1" hangingPunct="1"/>
            <a:r>
              <a:rPr lang="en-US" altLang="en-US" sz="2800" dirty="0">
                <a:ea typeface="ＭＳ Ｐゴシック" charset="-128"/>
              </a:rPr>
              <a:t>Why do we tend to reject new idea that cannot fit into our existing concept?</a:t>
            </a:r>
          </a:p>
          <a:p>
            <a:pPr eaLnBrk="1" hangingPunct="1"/>
            <a:r>
              <a:rPr lang="en-US" altLang="en-US" sz="2800" dirty="0">
                <a:ea typeface="ＭＳ Ｐゴシック" charset="-128"/>
              </a:rPr>
              <a:t>How are the properties of various objects “filed away” in the mind? </a:t>
            </a:r>
          </a:p>
          <a:p>
            <a:pPr eaLnBrk="1" hangingPunct="1"/>
            <a:r>
              <a:rPr lang="en-US" altLang="en-US" sz="2800" dirty="0">
                <a:ea typeface="ＭＳ Ｐゴシック" charset="-128"/>
              </a:rPr>
              <a:t>How is information about different categories stored in the brain?</a:t>
            </a:r>
          </a:p>
        </p:txBody>
      </p:sp>
    </p:spTree>
    <p:extLst>
      <p:ext uri="{BB962C8B-B14F-4D97-AF65-F5344CB8AC3E}">
        <p14:creationId xmlns:p14="http://schemas.microsoft.com/office/powerpoint/2010/main" val="2895591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Knowledge</a:t>
            </a:r>
          </a:p>
        </p:txBody>
      </p:sp>
      <p:sp>
        <p:nvSpPr>
          <p:cNvPr id="4099" name="Rectangle 3"/>
          <p:cNvSpPr>
            <a:spLocks noGrp="1" noChangeArrowheads="1"/>
          </p:cNvSpPr>
          <p:nvPr>
            <p:ph idx="1"/>
          </p:nvPr>
        </p:nvSpPr>
        <p:spPr>
          <a:xfrm>
            <a:off x="152400" y="1447800"/>
            <a:ext cx="8763000" cy="4419600"/>
          </a:xfrm>
        </p:spPr>
        <p:txBody>
          <a:bodyPr>
            <a:normAutofit/>
          </a:bodyPr>
          <a:lstStyle/>
          <a:p>
            <a:pPr eaLnBrk="1" hangingPunct="1">
              <a:spcBef>
                <a:spcPct val="30000"/>
              </a:spcBef>
            </a:pPr>
            <a:r>
              <a:rPr lang="en-US" altLang="en-US" sz="2800" dirty="0">
                <a:ea typeface="ＭＳ Ｐゴシック" charset="-128"/>
              </a:rPr>
              <a:t>Conceptual knowledge: knowledge that enables us to recognize objects and events and to make inferences about their properties</a:t>
            </a:r>
          </a:p>
          <a:p>
            <a:pPr eaLnBrk="1" hangingPunct="1">
              <a:spcBef>
                <a:spcPct val="30000"/>
              </a:spcBef>
            </a:pPr>
            <a:r>
              <a:rPr lang="en-US" altLang="en-US" sz="2800" dirty="0">
                <a:ea typeface="ＭＳ Ｐゴシック" charset="-128"/>
              </a:rPr>
              <a:t>Concept: mental representation of a class of entities, or the meaning of objects, events, and abstract ideas.</a:t>
            </a:r>
            <a:endParaRPr lang="en-US" altLang="en-US" sz="2800" strike="sngStrike" dirty="0">
              <a:ea typeface="ＭＳ Ｐゴシック" charset="-128"/>
            </a:endParaRPr>
          </a:p>
          <a:p>
            <a:pPr eaLnBrk="1" hangingPunct="1">
              <a:spcBef>
                <a:spcPct val="30000"/>
              </a:spcBef>
            </a:pPr>
            <a:r>
              <a:rPr lang="en-US" altLang="en-US" sz="2800" dirty="0">
                <a:ea typeface="ＭＳ Ｐゴシック" charset="-128"/>
              </a:rPr>
              <a:t>Categorization is the process by which things are placed into groups called categories, which are all possible examples of a particular concept.</a:t>
            </a:r>
          </a:p>
        </p:txBody>
      </p:sp>
    </p:spTree>
    <p:extLst>
      <p:ext uri="{BB962C8B-B14F-4D97-AF65-F5344CB8AC3E}">
        <p14:creationId xmlns:p14="http://schemas.microsoft.com/office/powerpoint/2010/main" val="236604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dirty="0">
                <a:ea typeface="ＭＳ Ｐゴシック" charset="-128"/>
              </a:rPr>
              <a:t>Why Categories Are Useful?</a:t>
            </a:r>
          </a:p>
        </p:txBody>
      </p:sp>
      <p:sp>
        <p:nvSpPr>
          <p:cNvPr id="17411" name="Rectangle 3"/>
          <p:cNvSpPr>
            <a:spLocks noGrp="1" noChangeArrowheads="1"/>
          </p:cNvSpPr>
          <p:nvPr>
            <p:ph idx="1"/>
          </p:nvPr>
        </p:nvSpPr>
        <p:spPr>
          <a:xfrm>
            <a:off x="533400" y="1213692"/>
            <a:ext cx="8153400" cy="4648200"/>
          </a:xfrm>
        </p:spPr>
        <p:txBody>
          <a:bodyPr/>
          <a:lstStyle/>
          <a:p>
            <a:pPr eaLnBrk="1" hangingPunct="1">
              <a:spcBef>
                <a:spcPct val="30000"/>
              </a:spcBef>
            </a:pPr>
            <a:r>
              <a:rPr lang="en-US" dirty="0">
                <a:ea typeface="ＭＳ Ｐゴシック" charset="-128"/>
              </a:rPr>
              <a:t>Help to understand individual cases not previously encountered</a:t>
            </a:r>
          </a:p>
          <a:p>
            <a:pPr eaLnBrk="1" hangingPunct="1">
              <a:spcBef>
                <a:spcPct val="30000"/>
              </a:spcBef>
            </a:pPr>
            <a:r>
              <a:rPr lang="en-US" dirty="0">
                <a:ea typeface="ＭＳ Ｐゴシック" charset="-128"/>
              </a:rPr>
              <a:t>“</a:t>
            </a:r>
            <a:r>
              <a:rPr lang="en-US" dirty="0">
                <a:solidFill>
                  <a:srgbClr val="FF0000"/>
                </a:solidFill>
                <a:ea typeface="ＭＳ Ｐゴシック" charset="-128"/>
              </a:rPr>
              <a:t>Pointers</a:t>
            </a:r>
            <a:r>
              <a:rPr lang="en-US" dirty="0">
                <a:ea typeface="ＭＳ Ｐゴシック" charset="-128"/>
              </a:rPr>
              <a:t> to knowledge”</a:t>
            </a:r>
          </a:p>
          <a:p>
            <a:pPr lvl="1" eaLnBrk="1" hangingPunct="1">
              <a:spcBef>
                <a:spcPct val="30000"/>
              </a:spcBef>
            </a:pPr>
            <a:r>
              <a:rPr lang="en-US" sz="2400" dirty="0">
                <a:ea typeface="ＭＳ Ｐゴシック" charset="-128"/>
              </a:rPr>
              <a:t>Categories provide a wealth of general information about an item</a:t>
            </a:r>
          </a:p>
          <a:p>
            <a:pPr lvl="1" eaLnBrk="1" hangingPunct="1">
              <a:spcBef>
                <a:spcPct val="30000"/>
              </a:spcBef>
            </a:pPr>
            <a:r>
              <a:rPr lang="en-US" sz="2400" dirty="0">
                <a:ea typeface="ＭＳ Ｐゴシック" charset="-128"/>
              </a:rPr>
              <a:t>Allow us to identify the special characteristics of a particular item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05400" y="3733800"/>
            <a:ext cx="3429000" cy="2290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05000" y="3733800"/>
            <a:ext cx="3048000" cy="228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023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idx="1"/>
          </p:nvPr>
        </p:nvSpPr>
        <p:spPr>
          <a:xfrm>
            <a:off x="533400" y="5181600"/>
            <a:ext cx="8077200" cy="1371600"/>
          </a:xfrm>
        </p:spPr>
        <p:txBody>
          <a:bodyPr>
            <a:noAutofit/>
          </a:bodyPr>
          <a:lstStyle/>
          <a:p>
            <a:pPr marL="0" indent="0">
              <a:buNone/>
            </a:pPr>
            <a:r>
              <a:rPr lang="en-US" sz="2800" dirty="0">
                <a:ea typeface="ＭＳ Ｐゴシック" charset="-128"/>
              </a:rPr>
              <a:t>Knowing that something is in a category provides a great deal of information about it.</a:t>
            </a:r>
          </a:p>
        </p:txBody>
      </p:sp>
      <p:pic>
        <p:nvPicPr>
          <p:cNvPr id="18435" name="Picture 3" descr="01330_f090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68462" y="533400"/>
            <a:ext cx="58070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25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ea typeface="ＭＳ Ｐゴシック" charset="-128"/>
              </a:rPr>
              <a:t>Definitional Approach to Categorization</a:t>
            </a:r>
          </a:p>
        </p:txBody>
      </p:sp>
      <p:sp>
        <p:nvSpPr>
          <p:cNvPr id="20483" name="Rectangle 3"/>
          <p:cNvSpPr>
            <a:spLocks noGrp="1" noChangeArrowheads="1"/>
          </p:cNvSpPr>
          <p:nvPr>
            <p:ph idx="1"/>
          </p:nvPr>
        </p:nvSpPr>
        <p:spPr>
          <a:xfrm>
            <a:off x="685800" y="1600200"/>
            <a:ext cx="7772400" cy="4419600"/>
          </a:xfrm>
        </p:spPr>
        <p:txBody>
          <a:bodyPr/>
          <a:lstStyle/>
          <a:p>
            <a:pPr eaLnBrk="1" hangingPunct="1">
              <a:spcBef>
                <a:spcPct val="30000"/>
              </a:spcBef>
              <a:defRPr/>
            </a:pPr>
            <a:r>
              <a:rPr lang="en-US" sz="2800" dirty="0">
                <a:ea typeface="ＭＳ Ｐゴシック" charset="-128"/>
              </a:rPr>
              <a:t>Determine category membership based on whether the object meets the definition of the category</a:t>
            </a:r>
          </a:p>
          <a:p>
            <a:pPr eaLnBrk="1" hangingPunct="1">
              <a:spcBef>
                <a:spcPct val="30000"/>
              </a:spcBef>
              <a:defRPr/>
            </a:pPr>
            <a:r>
              <a:rPr lang="en-US" sz="2800" dirty="0">
                <a:ea typeface="ＭＳ Ｐゴシック" charset="-128"/>
              </a:rPr>
              <a:t>Does not work well</a:t>
            </a:r>
          </a:p>
          <a:p>
            <a:pPr eaLnBrk="1" hangingPunct="1">
              <a:spcBef>
                <a:spcPct val="30000"/>
              </a:spcBef>
              <a:defRPr/>
            </a:pPr>
            <a:r>
              <a:rPr lang="en-US" sz="2800" dirty="0">
                <a:ea typeface="ＭＳ Ｐゴシック" charset="-128"/>
              </a:rPr>
              <a:t>Not all members of everyday categories have the same defining features</a:t>
            </a:r>
          </a:p>
          <a:p>
            <a:pPr eaLnBrk="1" hangingPunct="1">
              <a:spcBef>
                <a:spcPct val="30000"/>
              </a:spcBef>
              <a:defRPr/>
            </a:pPr>
            <a:r>
              <a:rPr lang="en-US" sz="2800" dirty="0">
                <a:ea typeface="ＭＳ Ｐゴシック" charset="-128"/>
              </a:rPr>
              <a:t>Family resemblance: Things in a category resemble one another in a number of ways</a:t>
            </a:r>
          </a:p>
          <a:p>
            <a:pPr marL="0" indent="0" eaLnBrk="1" hangingPunct="1">
              <a:spcBef>
                <a:spcPct val="30000"/>
              </a:spcBef>
              <a:buFontTx/>
              <a:buNone/>
              <a:defRPr/>
            </a:pPr>
            <a:endParaRPr lang="en-US" dirty="0">
              <a:ea typeface="ＭＳ Ｐゴシック" charset="-128"/>
            </a:endParaRPr>
          </a:p>
          <a:p>
            <a:pPr eaLnBrk="1" hangingPunct="1">
              <a:spcBef>
                <a:spcPct val="30000"/>
              </a:spcBef>
              <a:defRPr/>
            </a:pPr>
            <a:endParaRPr lang="en-US" dirty="0">
              <a:ea typeface="ＭＳ Ｐゴシック" charset="-128"/>
            </a:endParaRPr>
          </a:p>
        </p:txBody>
      </p:sp>
    </p:spTree>
    <p:extLst>
      <p:ext uri="{BB962C8B-B14F-4D97-AF65-F5344CB8AC3E}">
        <p14:creationId xmlns:p14="http://schemas.microsoft.com/office/powerpoint/2010/main" val="4237425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idx="1"/>
          </p:nvPr>
        </p:nvSpPr>
        <p:spPr>
          <a:xfrm>
            <a:off x="609600" y="5791200"/>
            <a:ext cx="8077200" cy="685800"/>
          </a:xfrm>
        </p:spPr>
        <p:txBody>
          <a:bodyPr>
            <a:normAutofit/>
          </a:bodyPr>
          <a:lstStyle/>
          <a:p>
            <a:pPr marL="0" indent="0" eaLnBrk="1" hangingPunct="1">
              <a:spcBef>
                <a:spcPct val="30000"/>
              </a:spcBef>
              <a:buFontTx/>
              <a:buNone/>
            </a:pPr>
            <a:r>
              <a:rPr lang="en-US" sz="2800" dirty="0">
                <a:ea typeface="ＭＳ Ｐゴシック" charset="-128"/>
              </a:rPr>
              <a:t>Different objects, all possible “chairs.”</a:t>
            </a:r>
          </a:p>
        </p:txBody>
      </p:sp>
      <p:pic>
        <p:nvPicPr>
          <p:cNvPr id="21507" name="Picture 3" descr="01330_f0902.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1200" y="609600"/>
            <a:ext cx="4800600" cy="488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977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9129-352C-7846-BE06-9664E8D6DDE8}"/>
              </a:ext>
            </a:extLst>
          </p:cNvPr>
          <p:cNvSpPr>
            <a:spLocks noGrp="1"/>
          </p:cNvSpPr>
          <p:nvPr>
            <p:ph type="title"/>
          </p:nvPr>
        </p:nvSpPr>
        <p:spPr/>
        <p:txBody>
          <a:bodyPr/>
          <a:lstStyle/>
          <a:p>
            <a:r>
              <a:rPr lang="en-US" dirty="0"/>
              <a:t>Pop quiz: Why categories are useful? </a:t>
            </a:r>
          </a:p>
        </p:txBody>
      </p:sp>
      <p:sp>
        <p:nvSpPr>
          <p:cNvPr id="3" name="Content Placeholder 2">
            <a:extLst>
              <a:ext uri="{FF2B5EF4-FFF2-40B4-BE49-F238E27FC236}">
                <a16:creationId xmlns:a16="http://schemas.microsoft.com/office/drawing/2014/main" id="{04FEDA58-5C03-284D-8400-EAD8D5792DDB}"/>
              </a:ext>
            </a:extLst>
          </p:cNvPr>
          <p:cNvSpPr>
            <a:spLocks noGrp="1"/>
          </p:cNvSpPr>
          <p:nvPr>
            <p:ph idx="1"/>
          </p:nvPr>
        </p:nvSpPr>
        <p:spPr/>
        <p:txBody>
          <a:bodyPr>
            <a:normAutofit/>
          </a:bodyPr>
          <a:lstStyle/>
          <a:p>
            <a:pPr marL="514350" indent="-514350">
              <a:buClr>
                <a:schemeClr val="tx1"/>
              </a:buClr>
              <a:buFont typeface="+mj-lt"/>
              <a:buAutoNum type="alphaUcPeriod"/>
            </a:pPr>
            <a:r>
              <a:rPr lang="en-US" sz="2800" dirty="0"/>
              <a:t>Help to compare the attributes across different entities</a:t>
            </a:r>
          </a:p>
          <a:p>
            <a:pPr marL="514350" indent="-514350">
              <a:buClr>
                <a:schemeClr val="tx1"/>
              </a:buClr>
              <a:buFont typeface="+mj-lt"/>
              <a:buAutoNum type="alphaUcPeriod"/>
            </a:pPr>
            <a:r>
              <a:rPr lang="en-US" sz="2800" dirty="0"/>
              <a:t>Help to understand new cases that are not previously encountered</a:t>
            </a:r>
          </a:p>
          <a:p>
            <a:pPr marL="514350" indent="-514350">
              <a:buClr>
                <a:schemeClr val="tx1"/>
              </a:buClr>
              <a:buFont typeface="+mj-lt"/>
              <a:buAutoNum type="alphaUcPeriod"/>
            </a:pPr>
            <a:r>
              <a:rPr lang="en-US" sz="2800" dirty="0"/>
              <a:t>Help to draw a logical deduction from the premise to the conclusion. </a:t>
            </a:r>
          </a:p>
          <a:p>
            <a:pPr marL="514350" indent="-514350">
              <a:buClr>
                <a:schemeClr val="tx1"/>
              </a:buClr>
              <a:buFont typeface="+mj-lt"/>
              <a:buAutoNum type="alphaUcPeriod"/>
            </a:pPr>
            <a:r>
              <a:rPr lang="en-US" sz="2800" dirty="0"/>
              <a:t>All of the above </a:t>
            </a:r>
          </a:p>
        </p:txBody>
      </p:sp>
    </p:spTree>
    <p:extLst>
      <p:ext uri="{BB962C8B-B14F-4D97-AF65-F5344CB8AC3E}">
        <p14:creationId xmlns:p14="http://schemas.microsoft.com/office/powerpoint/2010/main" val="3586398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dirty="0">
                <a:ea typeface="ＭＳ Ｐゴシック" charset="-128"/>
              </a:rPr>
              <a:t>The Prototype Approach</a:t>
            </a:r>
          </a:p>
        </p:txBody>
      </p:sp>
      <p:sp>
        <p:nvSpPr>
          <p:cNvPr id="9219" name="Rectangle 3"/>
          <p:cNvSpPr>
            <a:spLocks noGrp="1" noChangeArrowheads="1"/>
          </p:cNvSpPr>
          <p:nvPr>
            <p:ph idx="1"/>
          </p:nvPr>
        </p:nvSpPr>
        <p:spPr>
          <a:xfrm>
            <a:off x="304800" y="1295400"/>
            <a:ext cx="8534400" cy="2514600"/>
          </a:xfrm>
        </p:spPr>
        <p:txBody>
          <a:bodyPr/>
          <a:lstStyle/>
          <a:p>
            <a:pPr eaLnBrk="1" hangingPunct="1">
              <a:spcBef>
                <a:spcPct val="30000"/>
              </a:spcBef>
            </a:pPr>
            <a:r>
              <a:rPr lang="en-US" altLang="en-US" sz="2500" dirty="0">
                <a:ea typeface="ＭＳ Ｐゴシック" charset="-128"/>
              </a:rPr>
              <a:t>Prototype = “typical”</a:t>
            </a:r>
          </a:p>
          <a:p>
            <a:pPr eaLnBrk="1" hangingPunct="1">
              <a:lnSpc>
                <a:spcPct val="90000"/>
              </a:lnSpc>
              <a:spcBef>
                <a:spcPct val="30000"/>
              </a:spcBef>
            </a:pPr>
            <a:r>
              <a:rPr lang="en-US" altLang="en-US" sz="2500" dirty="0">
                <a:ea typeface="ＭＳ Ｐゴシック" charset="-128"/>
              </a:rPr>
              <a:t>An </a:t>
            </a:r>
            <a:r>
              <a:rPr lang="en-US" altLang="en-US" sz="2500" dirty="0">
                <a:solidFill>
                  <a:srgbClr val="FF0000"/>
                </a:solidFill>
                <a:ea typeface="ＭＳ Ｐゴシック" charset="-128"/>
              </a:rPr>
              <a:t>average</a:t>
            </a:r>
            <a:r>
              <a:rPr lang="en-US" altLang="en-US" sz="2500" dirty="0">
                <a:ea typeface="ＭＳ Ｐゴシック" charset="-128"/>
              </a:rPr>
              <a:t> representation of the “typical” member of a category</a:t>
            </a:r>
          </a:p>
          <a:p>
            <a:pPr eaLnBrk="1" hangingPunct="1">
              <a:lnSpc>
                <a:spcPct val="90000"/>
              </a:lnSpc>
            </a:pPr>
            <a:r>
              <a:rPr lang="en-US" altLang="en-US" sz="2500" dirty="0">
                <a:ea typeface="ＭＳ Ｐゴシック" charset="-128"/>
              </a:rPr>
              <a:t>Characteristic features that describe what members of that concept are like (most salient features)</a:t>
            </a:r>
          </a:p>
          <a:p>
            <a:pPr eaLnBrk="1" hangingPunct="1">
              <a:lnSpc>
                <a:spcPct val="90000"/>
              </a:lnSpc>
              <a:spcBef>
                <a:spcPct val="30000"/>
              </a:spcBef>
            </a:pPr>
            <a:r>
              <a:rPr lang="en-US" altLang="en-US" sz="2500" dirty="0">
                <a:ea typeface="ＭＳ Ｐゴシック" charset="-128"/>
              </a:rPr>
              <a:t>An average of category members encountered in the past </a:t>
            </a:r>
          </a:p>
        </p:txBody>
      </p:sp>
      <p:pic>
        <p:nvPicPr>
          <p:cNvPr id="9220"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5800" y="4038600"/>
            <a:ext cx="78168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798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6400" y="1524000"/>
            <a:ext cx="5791200"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The Prototype Approach</a:t>
            </a:r>
          </a:p>
        </p:txBody>
      </p:sp>
    </p:spTree>
    <p:extLst>
      <p:ext uri="{BB962C8B-B14F-4D97-AF65-F5344CB8AC3E}">
        <p14:creationId xmlns:p14="http://schemas.microsoft.com/office/powerpoint/2010/main" val="357011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US">
                <a:ea typeface="ＭＳ Ｐゴシック" charset="-128"/>
              </a:rPr>
              <a:t>The Prototype Approach</a:t>
            </a:r>
          </a:p>
        </p:txBody>
      </p:sp>
      <p:sp>
        <p:nvSpPr>
          <p:cNvPr id="2" name="Text Placeholder 1"/>
          <p:cNvSpPr>
            <a:spLocks noGrp="1"/>
          </p:cNvSpPr>
          <p:nvPr>
            <p:ph type="body" idx="1"/>
          </p:nvPr>
        </p:nvSpPr>
        <p:spPr>
          <a:xfrm>
            <a:off x="457200" y="1352550"/>
            <a:ext cx="4040188" cy="639762"/>
          </a:xfrm>
        </p:spPr>
        <p:txBody>
          <a:bodyPr/>
          <a:lstStyle/>
          <a:p>
            <a:r>
              <a:rPr lang="en-US" dirty="0">
                <a:ea typeface="ＭＳ Ｐゴシック" charset="-128"/>
              </a:rPr>
              <a:t>High-</a:t>
            </a:r>
            <a:r>
              <a:rPr lang="en-US" dirty="0" err="1">
                <a:ea typeface="ＭＳ Ｐゴシック" charset="-128"/>
              </a:rPr>
              <a:t>prototypicality</a:t>
            </a:r>
            <a:r>
              <a:rPr lang="en-US" dirty="0">
                <a:ea typeface="ＭＳ Ｐゴシック" charset="-128"/>
              </a:rPr>
              <a:t>:</a:t>
            </a:r>
            <a:endParaRPr lang="en-US" dirty="0"/>
          </a:p>
        </p:txBody>
      </p:sp>
      <p:sp>
        <p:nvSpPr>
          <p:cNvPr id="27651" name="Rectangle 3"/>
          <p:cNvSpPr>
            <a:spLocks noGrp="1" noChangeArrowheads="1"/>
          </p:cNvSpPr>
          <p:nvPr>
            <p:ph sz="half" idx="2"/>
          </p:nvPr>
        </p:nvSpPr>
        <p:spPr>
          <a:xfrm>
            <a:off x="457200" y="1992312"/>
            <a:ext cx="4040188" cy="3951288"/>
          </a:xfrm>
        </p:spPr>
        <p:txBody>
          <a:bodyPr/>
          <a:lstStyle/>
          <a:p>
            <a:pPr eaLnBrk="1" hangingPunct="1">
              <a:spcBef>
                <a:spcPct val="30000"/>
              </a:spcBef>
            </a:pPr>
            <a:r>
              <a:rPr lang="en-US" dirty="0">
                <a:ea typeface="ＭＳ Ｐゴシック" charset="-128"/>
              </a:rPr>
              <a:t>category member closely resembles category prototype</a:t>
            </a:r>
          </a:p>
          <a:p>
            <a:pPr lvl="1" eaLnBrk="1" hangingPunct="1">
              <a:spcBef>
                <a:spcPct val="30000"/>
              </a:spcBef>
            </a:pPr>
            <a:r>
              <a:rPr lang="en-US" dirty="0">
                <a:ea typeface="ＭＳ Ｐゴシック" charset="-128"/>
              </a:rPr>
              <a:t>“Typical” member</a:t>
            </a:r>
          </a:p>
          <a:p>
            <a:pPr lvl="1" eaLnBrk="1" hangingPunct="1">
              <a:spcBef>
                <a:spcPct val="30000"/>
              </a:spcBef>
            </a:pPr>
            <a:r>
              <a:rPr lang="en-US" dirty="0">
                <a:ea typeface="ＭＳ Ｐゴシック" charset="-128"/>
              </a:rPr>
              <a:t>For category “bird” = robin</a:t>
            </a:r>
          </a:p>
        </p:txBody>
      </p:sp>
      <p:sp>
        <p:nvSpPr>
          <p:cNvPr id="3" name="Text Placeholder 2"/>
          <p:cNvSpPr>
            <a:spLocks noGrp="1"/>
          </p:cNvSpPr>
          <p:nvPr>
            <p:ph type="body" sz="quarter" idx="3"/>
          </p:nvPr>
        </p:nvSpPr>
        <p:spPr>
          <a:xfrm>
            <a:off x="4645025" y="1352550"/>
            <a:ext cx="4041775" cy="639762"/>
          </a:xfrm>
        </p:spPr>
        <p:txBody>
          <a:bodyPr/>
          <a:lstStyle/>
          <a:p>
            <a:r>
              <a:rPr lang="en-US" dirty="0">
                <a:ea typeface="ＭＳ Ｐゴシック" charset="-128"/>
              </a:rPr>
              <a:t>Low-</a:t>
            </a:r>
            <a:r>
              <a:rPr lang="en-US" dirty="0" err="1">
                <a:ea typeface="ＭＳ Ｐゴシック" charset="-128"/>
              </a:rPr>
              <a:t>prototypicality</a:t>
            </a:r>
            <a:r>
              <a:rPr lang="en-US" dirty="0">
                <a:ea typeface="ＭＳ Ｐゴシック" charset="-128"/>
              </a:rPr>
              <a:t>:</a:t>
            </a:r>
            <a:endParaRPr lang="en-US" dirty="0"/>
          </a:p>
        </p:txBody>
      </p:sp>
      <p:sp>
        <p:nvSpPr>
          <p:cNvPr id="4" name="Content Placeholder 3"/>
          <p:cNvSpPr>
            <a:spLocks noGrp="1"/>
          </p:cNvSpPr>
          <p:nvPr>
            <p:ph sz="quarter" idx="4"/>
          </p:nvPr>
        </p:nvSpPr>
        <p:spPr>
          <a:xfrm>
            <a:off x="4645025" y="1992312"/>
            <a:ext cx="4041775" cy="3951288"/>
          </a:xfrm>
        </p:spPr>
        <p:txBody>
          <a:bodyPr/>
          <a:lstStyle/>
          <a:p>
            <a:pPr>
              <a:spcBef>
                <a:spcPct val="30000"/>
              </a:spcBef>
            </a:pPr>
            <a:r>
              <a:rPr lang="en-US" dirty="0">
                <a:ea typeface="ＭＳ Ｐゴシック" charset="-128"/>
              </a:rPr>
              <a:t>category member does not closely resemble category prototype</a:t>
            </a:r>
          </a:p>
          <a:p>
            <a:pPr lvl="1">
              <a:spcBef>
                <a:spcPct val="30000"/>
              </a:spcBef>
            </a:pPr>
            <a:r>
              <a:rPr lang="en-US" dirty="0">
                <a:ea typeface="ＭＳ Ｐゴシック" charset="-128"/>
              </a:rPr>
              <a:t>For category “bird” = penguin</a:t>
            </a:r>
          </a:p>
          <a:p>
            <a:endParaRPr lang="en-US" dirty="0"/>
          </a:p>
        </p:txBody>
      </p:sp>
      <p:pic>
        <p:nvPicPr>
          <p:cNvPr id="1026" name="Picture 2" descr="http://t1.gstatic.com/images?q=tbn:ANd9GcQkdEnd76PbVBJexhfC8Vcow4688J7QGVLGYJSUHZJg7dcnWAoINPtZRByqK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90600" y="4254070"/>
            <a:ext cx="3141455" cy="23530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enguin Jump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81600" y="4290856"/>
            <a:ext cx="3088367" cy="231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929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The Prototype Approach</a:t>
            </a:r>
          </a:p>
        </p:txBody>
      </p:sp>
      <p:sp>
        <p:nvSpPr>
          <p:cNvPr id="29699" name="Rectangle 3"/>
          <p:cNvSpPr>
            <a:spLocks noGrp="1" noChangeArrowheads="1"/>
          </p:cNvSpPr>
          <p:nvPr>
            <p:ph idx="1"/>
          </p:nvPr>
        </p:nvSpPr>
        <p:spPr>
          <a:xfrm>
            <a:off x="685800" y="1600200"/>
            <a:ext cx="7772400" cy="4419600"/>
          </a:xfrm>
        </p:spPr>
        <p:txBody>
          <a:bodyPr>
            <a:normAutofit/>
          </a:bodyPr>
          <a:lstStyle/>
          <a:p>
            <a:pPr eaLnBrk="1" hangingPunct="1">
              <a:spcBef>
                <a:spcPct val="30000"/>
              </a:spcBef>
            </a:pPr>
            <a:r>
              <a:rPr lang="en-US" sz="2800" dirty="0">
                <a:ea typeface="ＭＳ Ｐゴシック" charset="-128"/>
              </a:rPr>
              <a:t>Strong positive relationship between </a:t>
            </a:r>
            <a:r>
              <a:rPr lang="en-US" sz="2800" dirty="0" err="1">
                <a:ea typeface="ＭＳ Ｐゴシック" charset="-128"/>
              </a:rPr>
              <a:t>prototypicality</a:t>
            </a:r>
            <a:r>
              <a:rPr lang="en-US" sz="2800" dirty="0">
                <a:ea typeface="ＭＳ Ｐゴシック" charset="-128"/>
              </a:rPr>
              <a:t> and family resemblance</a:t>
            </a:r>
          </a:p>
          <a:p>
            <a:pPr eaLnBrk="1" hangingPunct="1">
              <a:spcBef>
                <a:spcPct val="30000"/>
              </a:spcBef>
            </a:pPr>
            <a:r>
              <a:rPr lang="en-US" sz="2800" dirty="0">
                <a:ea typeface="ＭＳ Ｐゴシック" charset="-128"/>
              </a:rPr>
              <a:t>When items have a large amount of overlap with characteristics of other items in the category, the family resemblance of these items is high</a:t>
            </a:r>
          </a:p>
          <a:p>
            <a:pPr eaLnBrk="1" hangingPunct="1">
              <a:spcBef>
                <a:spcPct val="30000"/>
              </a:spcBef>
            </a:pPr>
            <a:r>
              <a:rPr lang="en-US" sz="2800" dirty="0">
                <a:ea typeface="ＭＳ Ｐゴシック" charset="-128"/>
              </a:rPr>
              <a:t>Low overlap = low family resemblance</a:t>
            </a:r>
          </a:p>
        </p:txBody>
      </p:sp>
    </p:spTree>
    <p:extLst>
      <p:ext uri="{BB962C8B-B14F-4D97-AF65-F5344CB8AC3E}">
        <p14:creationId xmlns:p14="http://schemas.microsoft.com/office/powerpoint/2010/main" val="390601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The Prototype Approach</a:t>
            </a:r>
          </a:p>
        </p:txBody>
      </p:sp>
      <p:sp>
        <p:nvSpPr>
          <p:cNvPr id="13315" name="Rectangle 3"/>
          <p:cNvSpPr>
            <a:spLocks noGrp="1" noChangeArrowheads="1"/>
          </p:cNvSpPr>
          <p:nvPr>
            <p:ph idx="1"/>
          </p:nvPr>
        </p:nvSpPr>
        <p:spPr>
          <a:xfrm>
            <a:off x="571500" y="1600200"/>
            <a:ext cx="8001000" cy="4419600"/>
          </a:xfrm>
        </p:spPr>
        <p:txBody>
          <a:bodyPr>
            <a:noAutofit/>
          </a:bodyPr>
          <a:lstStyle/>
          <a:p>
            <a:pPr eaLnBrk="1" hangingPunct="1">
              <a:spcBef>
                <a:spcPct val="30000"/>
              </a:spcBef>
            </a:pPr>
            <a:r>
              <a:rPr lang="en-US" altLang="en-US" dirty="0">
                <a:ea typeface="ＭＳ Ｐゴシック" charset="-128"/>
              </a:rPr>
              <a:t>Typicality effect: prototypical objects are processed </a:t>
            </a:r>
            <a:r>
              <a:rPr lang="en-US" altLang="en-US" dirty="0">
                <a:solidFill>
                  <a:srgbClr val="FF0000"/>
                </a:solidFill>
                <a:ea typeface="ＭＳ Ｐゴシック" charset="-128"/>
              </a:rPr>
              <a:t>preferentially</a:t>
            </a:r>
          </a:p>
          <a:p>
            <a:pPr lvl="1">
              <a:spcBef>
                <a:spcPct val="30000"/>
              </a:spcBef>
            </a:pPr>
            <a:r>
              <a:rPr lang="en-US" altLang="en-US" sz="2400" dirty="0">
                <a:ea typeface="ＭＳ Ｐゴシック" charset="-128"/>
              </a:rPr>
              <a:t>Smith et al. (1974)</a:t>
            </a:r>
          </a:p>
          <a:p>
            <a:pPr lvl="2">
              <a:spcBef>
                <a:spcPct val="30000"/>
              </a:spcBef>
            </a:pPr>
            <a:r>
              <a:rPr lang="en-US" altLang="en-US" sz="2400" dirty="0">
                <a:ea typeface="ＭＳ Ｐゴシック" charset="-128"/>
              </a:rPr>
              <a:t>Highly prototypical objects judged more rapidly</a:t>
            </a:r>
          </a:p>
          <a:p>
            <a:pPr lvl="1">
              <a:spcBef>
                <a:spcPct val="30000"/>
              </a:spcBef>
            </a:pPr>
            <a:r>
              <a:rPr lang="en-US" sz="2400" dirty="0">
                <a:ea typeface="ＭＳ Ｐゴシック" charset="-128"/>
              </a:rPr>
              <a:t>Rosch (1975b)</a:t>
            </a:r>
          </a:p>
          <a:p>
            <a:pPr lvl="2">
              <a:spcBef>
                <a:spcPct val="30000"/>
              </a:spcBef>
            </a:pPr>
            <a:r>
              <a:rPr lang="en-US" sz="2400" dirty="0">
                <a:ea typeface="ＭＳ Ｐゴシック" charset="-128"/>
              </a:rPr>
              <a:t>Prototypical objects are named more rapidly and named first</a:t>
            </a:r>
          </a:p>
          <a:p>
            <a:pPr lvl="2">
              <a:spcBef>
                <a:spcPct val="30000"/>
              </a:spcBef>
            </a:pPr>
            <a:r>
              <a:rPr lang="en-US" sz="2400" dirty="0">
                <a:ea typeface="ＭＳ Ｐゴシック" charset="-128"/>
              </a:rPr>
              <a:t>Prototypical category members are more affected by a priming stimulus</a:t>
            </a:r>
          </a:p>
          <a:p>
            <a:pPr lvl="2">
              <a:spcBef>
                <a:spcPct val="30000"/>
              </a:spcBef>
            </a:pPr>
            <a:r>
              <a:rPr lang="en-US" sz="2400" dirty="0">
                <a:ea typeface="ＭＳ Ｐゴシック" charset="-128"/>
              </a:rPr>
              <a:t>Hearing “green” primes a highly prototypical “green”</a:t>
            </a:r>
          </a:p>
        </p:txBody>
      </p:sp>
    </p:spTree>
    <p:extLst>
      <p:ext uri="{BB962C8B-B14F-4D97-AF65-F5344CB8AC3E}">
        <p14:creationId xmlns:p14="http://schemas.microsoft.com/office/powerpoint/2010/main" val="3020215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533400" y="5257800"/>
            <a:ext cx="8077200" cy="1295400"/>
          </a:xfrm>
        </p:spPr>
        <p:txBody>
          <a:bodyPr/>
          <a:lstStyle/>
          <a:p>
            <a:pPr marL="0" indent="0" eaLnBrk="1" hangingPunct="1">
              <a:lnSpc>
                <a:spcPct val="90000"/>
              </a:lnSpc>
              <a:spcBef>
                <a:spcPct val="30000"/>
              </a:spcBef>
              <a:buFontTx/>
              <a:buNone/>
            </a:pPr>
            <a:r>
              <a:rPr lang="en-US" sz="2000">
                <a:ea typeface="ＭＳ Ｐゴシック" charset="-128"/>
              </a:rPr>
              <a:t>Caption: Procedure for Rosch’s (1975b) priming experiment. Results for the conditions when the test colors were the same are shown on the right. (a) The person’s “green” prototype matches the good green, but (b) is a poor match for the light green.</a:t>
            </a:r>
          </a:p>
        </p:txBody>
      </p:sp>
      <p:pic>
        <p:nvPicPr>
          <p:cNvPr id="35843" name="Picture 3" descr="01330_f090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87550" y="838200"/>
            <a:ext cx="51689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498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22438" y="1600200"/>
            <a:ext cx="6049962"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The Prototype Approach</a:t>
            </a:r>
          </a:p>
        </p:txBody>
      </p:sp>
    </p:spTree>
    <p:extLst>
      <p:ext uri="{BB962C8B-B14F-4D97-AF65-F5344CB8AC3E}">
        <p14:creationId xmlns:p14="http://schemas.microsoft.com/office/powerpoint/2010/main" val="2537681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94841" y="2025680"/>
            <a:ext cx="4832328" cy="3111136"/>
          </a:xfrm>
          <a:prstGeom prst="rect">
            <a:avLst/>
          </a:prstGeom>
        </p:spPr>
      </p:pic>
      <p:sp>
        <p:nvSpPr>
          <p:cNvPr id="2" name="Title 1"/>
          <p:cNvSpPr>
            <a:spLocks noGrp="1"/>
          </p:cNvSpPr>
          <p:nvPr>
            <p:ph type="title"/>
          </p:nvPr>
        </p:nvSpPr>
        <p:spPr>
          <a:xfrm>
            <a:off x="443429" y="403239"/>
            <a:ext cx="8229600" cy="868362"/>
          </a:xfrm>
        </p:spPr>
        <p:txBody>
          <a:bodyPr>
            <a:noAutofit/>
          </a:bodyPr>
          <a:lstStyle/>
          <a:p>
            <a:r>
              <a:rPr lang="en-US" sz="3200" dirty="0"/>
              <a:t>Caution: </a:t>
            </a:r>
            <a:br>
              <a:rPr lang="en-US" sz="3200" dirty="0"/>
            </a:br>
            <a:r>
              <a:rPr lang="en-US" sz="3200" dirty="0"/>
              <a:t>Preconception could “close” your mind</a:t>
            </a:r>
          </a:p>
        </p:txBody>
      </p:sp>
      <p:pic>
        <p:nvPicPr>
          <p:cNvPr id="5122" name="Picture 2" descr="Image result for IBM mainframe computer time sharing op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29000" y="3810000"/>
            <a:ext cx="5407025" cy="2653633"/>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456282" y="1447800"/>
            <a:ext cx="8153400" cy="1784320"/>
          </a:xfrm>
        </p:spPr>
        <p:txBody>
          <a:bodyPr/>
          <a:lstStyle/>
          <a:p>
            <a:r>
              <a:rPr lang="en-US" dirty="0"/>
              <a:t>What is a “typical” computer during the 1980s?</a:t>
            </a:r>
          </a:p>
        </p:txBody>
      </p:sp>
    </p:spTree>
    <p:extLst>
      <p:ext uri="{BB962C8B-B14F-4D97-AF65-F5344CB8AC3E}">
        <p14:creationId xmlns:p14="http://schemas.microsoft.com/office/powerpoint/2010/main" val="205618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66937"/>
            <a:ext cx="8229600" cy="868362"/>
          </a:xfrm>
        </p:spPr>
        <p:txBody>
          <a:bodyPr>
            <a:normAutofit fontScale="90000"/>
          </a:bodyPr>
          <a:lstStyle/>
          <a:p>
            <a:r>
              <a:rPr lang="en-US" dirty="0"/>
              <a:t>Caution: </a:t>
            </a:r>
            <a:br>
              <a:rPr lang="en-US" dirty="0"/>
            </a:br>
            <a:r>
              <a:rPr lang="en-US" dirty="0"/>
              <a:t>Preconception could “close” your mind</a:t>
            </a:r>
          </a:p>
        </p:txBody>
      </p:sp>
      <p:sp>
        <p:nvSpPr>
          <p:cNvPr id="5" name="Content Placeholder 4"/>
          <p:cNvSpPr>
            <a:spLocks noGrp="1"/>
          </p:cNvSpPr>
          <p:nvPr>
            <p:ph idx="1"/>
          </p:nvPr>
        </p:nvSpPr>
        <p:spPr>
          <a:xfrm>
            <a:off x="561860" y="1696062"/>
            <a:ext cx="8153400" cy="1784320"/>
          </a:xfrm>
        </p:spPr>
        <p:txBody>
          <a:bodyPr/>
          <a:lstStyle/>
          <a:p>
            <a:r>
              <a:rPr lang="en-US" dirty="0"/>
              <a:t>When we see something “atypical: or cannot fit into our existing concepts/categories, we are skeptical or even reject it.</a:t>
            </a:r>
          </a:p>
          <a:p>
            <a:r>
              <a:rPr lang="en-US" dirty="0"/>
              <a:t>In 1984 Apple Inc. introduced Macintosh.</a:t>
            </a:r>
          </a:p>
          <a:p>
            <a:r>
              <a:rPr lang="en-US" dirty="0"/>
              <a:t>In 1984 Commodore Corp. introduced Amiga.</a:t>
            </a:r>
          </a:p>
        </p:txBody>
      </p:sp>
      <p:pic>
        <p:nvPicPr>
          <p:cNvPr id="5126" name="Picture 6" descr="Image result for mac 198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3733800"/>
            <a:ext cx="3840060" cy="256004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Amiga500 system.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00600" y="3741146"/>
            <a:ext cx="3286732" cy="255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109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940" y="571132"/>
            <a:ext cx="8229600" cy="868362"/>
          </a:xfrm>
        </p:spPr>
        <p:txBody>
          <a:bodyPr>
            <a:normAutofit fontScale="90000"/>
          </a:bodyPr>
          <a:lstStyle/>
          <a:p>
            <a:r>
              <a:rPr lang="en-US" dirty="0"/>
              <a:t>Caution: </a:t>
            </a:r>
            <a:br>
              <a:rPr lang="en-US" dirty="0"/>
            </a:br>
            <a:r>
              <a:rPr lang="en-US" dirty="0"/>
              <a:t>Preconception could “close” your mind</a:t>
            </a:r>
          </a:p>
        </p:txBody>
      </p:sp>
      <p:sp>
        <p:nvSpPr>
          <p:cNvPr id="5" name="Content Placeholder 4"/>
          <p:cNvSpPr>
            <a:spLocks noGrp="1"/>
          </p:cNvSpPr>
          <p:nvPr>
            <p:ph idx="1"/>
          </p:nvPr>
        </p:nvSpPr>
        <p:spPr>
          <a:xfrm>
            <a:off x="513203" y="1600200"/>
            <a:ext cx="8153400" cy="1784320"/>
          </a:xfrm>
        </p:spPr>
        <p:txBody>
          <a:bodyPr>
            <a:noAutofit/>
          </a:bodyPr>
          <a:lstStyle/>
          <a:p>
            <a:r>
              <a:rPr lang="en-US" dirty="0"/>
              <a:t>Mac is the first commercial computer that includes graphical user interface.</a:t>
            </a:r>
          </a:p>
          <a:p>
            <a:r>
              <a:rPr lang="en-US" dirty="0"/>
              <a:t>Amiga is the first that introduced multi-processing: one chip can work on playing music in the background and at the same time a compressed animation is also running smoothly by another chip.</a:t>
            </a:r>
          </a:p>
          <a:p>
            <a:r>
              <a:rPr lang="en-US" dirty="0"/>
              <a:t>Apple struggled many times. Today Mac OS has 9.65% of the desktop OS market share.</a:t>
            </a:r>
          </a:p>
          <a:p>
            <a:r>
              <a:rPr lang="en-US" dirty="0"/>
              <a:t>Commodore filed for bankruptcy in 1994.</a:t>
            </a:r>
          </a:p>
          <a:p>
            <a:r>
              <a:rPr lang="en-US" dirty="0"/>
              <a:t>We tend to question or reject anything that looks unfamiliar or atypical. </a:t>
            </a:r>
          </a:p>
          <a:p>
            <a:r>
              <a:rPr lang="en-US" dirty="0"/>
              <a:t>You don’t know what you don’t know!</a:t>
            </a:r>
          </a:p>
        </p:txBody>
      </p:sp>
    </p:spTree>
    <p:extLst>
      <p:ext uri="{BB962C8B-B14F-4D97-AF65-F5344CB8AC3E}">
        <p14:creationId xmlns:p14="http://schemas.microsoft.com/office/powerpoint/2010/main" val="1884023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Caution: </a:t>
            </a:r>
            <a:br>
              <a:rPr lang="en-US" dirty="0"/>
            </a:br>
            <a:r>
              <a:rPr lang="en-US" dirty="0"/>
              <a:t>Preconception could “close” your mind</a:t>
            </a:r>
          </a:p>
        </p:txBody>
      </p:sp>
      <p:sp>
        <p:nvSpPr>
          <p:cNvPr id="3" name="Content Placeholder 2"/>
          <p:cNvSpPr>
            <a:spLocks noGrp="1"/>
          </p:cNvSpPr>
          <p:nvPr>
            <p:ph idx="1"/>
          </p:nvPr>
        </p:nvSpPr>
        <p:spPr/>
        <p:txBody>
          <a:bodyPr>
            <a:normAutofit fontScale="92500"/>
          </a:bodyPr>
          <a:lstStyle/>
          <a:p>
            <a:r>
              <a:rPr lang="en-US" sz="2800" dirty="0"/>
              <a:t>Example 2: Traditional statistics vs. Modern data science</a:t>
            </a:r>
          </a:p>
          <a:p>
            <a:r>
              <a:rPr lang="en-US" sz="2800" dirty="0"/>
              <a:t>Traditional statistics was developed around late 19</a:t>
            </a:r>
            <a:r>
              <a:rPr lang="en-US" sz="2800" baseline="30000" dirty="0"/>
              <a:t>th</a:t>
            </a:r>
            <a:r>
              <a:rPr lang="en-US" sz="2800" dirty="0"/>
              <a:t> and middle 20</a:t>
            </a:r>
            <a:r>
              <a:rPr lang="en-US" sz="2800" baseline="30000" dirty="0"/>
              <a:t>th</a:t>
            </a:r>
            <a:r>
              <a:rPr lang="en-US" sz="2800" dirty="0"/>
              <a:t> centuries. At that time most studies use a small sample size.</a:t>
            </a:r>
          </a:p>
          <a:p>
            <a:r>
              <a:rPr lang="en-US" sz="2800" dirty="0"/>
              <a:t>In late 20</a:t>
            </a:r>
            <a:r>
              <a:rPr lang="en-US" sz="2800" baseline="30000" dirty="0"/>
              <a:t>th</a:t>
            </a:r>
            <a:r>
              <a:rPr lang="en-US" sz="2800" dirty="0"/>
              <a:t> and early 21th centuries many new and more efficient algorithms, which are based on machine learning had been developed to deal with bigger data sets.</a:t>
            </a:r>
          </a:p>
          <a:p>
            <a:r>
              <a:rPr lang="en-US" sz="2800" dirty="0"/>
              <a:t>But machine learning methods do not look like the “typical” statistics that people have been using for more than a century.</a:t>
            </a:r>
          </a:p>
          <a:p>
            <a:endParaRPr lang="en-US" dirty="0"/>
          </a:p>
        </p:txBody>
      </p:sp>
    </p:spTree>
    <p:extLst>
      <p:ext uri="{BB962C8B-B14F-4D97-AF65-F5344CB8AC3E}">
        <p14:creationId xmlns:p14="http://schemas.microsoft.com/office/powerpoint/2010/main" val="1470420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457200" y="5562600"/>
            <a:ext cx="8229600" cy="792163"/>
          </a:xfrm>
        </p:spPr>
        <p:txBody>
          <a:bodyPr>
            <a:normAutofit lnSpcReduction="10000"/>
          </a:bodyPr>
          <a:lstStyle/>
          <a:p>
            <a:pPr marL="0" indent="0">
              <a:buNone/>
            </a:pPr>
            <a:r>
              <a:rPr lang="en-US" dirty="0">
                <a:hlinkClick r:id="rId2"/>
              </a:rPr>
              <a:t>https://www.analyticsvidhya.com/blog/2015/07/difference-machine-learning-statistical-modeling/</a:t>
            </a:r>
            <a:endParaRPr lang="en-US" dirty="0"/>
          </a:p>
        </p:txBody>
      </p:sp>
      <p:pic>
        <p:nvPicPr>
          <p:cNvPr id="5" name="Picture 4"/>
          <p:cNvPicPr>
            <a:picLocks noChangeAspect="1"/>
          </p:cNvPicPr>
          <p:nvPr/>
        </p:nvPicPr>
        <p:blipFill>
          <a:blip r:embed="rId3"/>
          <a:stretch>
            <a:fillRect/>
          </a:stretch>
        </p:blipFill>
        <p:spPr>
          <a:xfrm>
            <a:off x="762000" y="274638"/>
            <a:ext cx="7283986" cy="5163907"/>
          </a:xfrm>
          <a:prstGeom prst="rect">
            <a:avLst/>
          </a:prstGeom>
        </p:spPr>
      </p:pic>
    </p:spTree>
    <p:extLst>
      <p:ext uri="{BB962C8B-B14F-4D97-AF65-F5344CB8AC3E}">
        <p14:creationId xmlns:p14="http://schemas.microsoft.com/office/powerpoint/2010/main" val="4212347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a:t>Caution: </a:t>
            </a:r>
            <a:br>
              <a:rPr lang="en-US" dirty="0"/>
            </a:br>
            <a:r>
              <a:rPr lang="en-US" dirty="0"/>
              <a:t>Preconception might confine or misguide you</a:t>
            </a:r>
          </a:p>
        </p:txBody>
      </p:sp>
      <p:sp>
        <p:nvSpPr>
          <p:cNvPr id="3" name="Content Placeholder 2"/>
          <p:cNvSpPr>
            <a:spLocks noGrp="1"/>
          </p:cNvSpPr>
          <p:nvPr>
            <p:ph idx="1"/>
          </p:nvPr>
        </p:nvSpPr>
        <p:spPr/>
        <p:txBody>
          <a:bodyPr/>
          <a:lstStyle/>
          <a:p>
            <a:r>
              <a:rPr lang="en-US" dirty="0"/>
              <a:t>Even if we are open to new concepts, we tend to fit the new phenomenon into our existing prototype or category, rather than trying to approach the new idea on its own term.</a:t>
            </a:r>
          </a:p>
          <a:p>
            <a:r>
              <a:rPr lang="en-US" dirty="0"/>
              <a:t>Example: What is a keyboard?</a:t>
            </a:r>
          </a:p>
          <a:p>
            <a:r>
              <a:rPr lang="en-US" dirty="0"/>
              <a:t>In 1985 Research in Motion (RIP) introduced the first smart phone called Blackberry.</a:t>
            </a:r>
          </a:p>
        </p:txBody>
      </p:sp>
      <p:pic>
        <p:nvPicPr>
          <p:cNvPr id="4" name="Picture 3"/>
          <p:cNvPicPr>
            <a:picLocks noChangeAspect="1"/>
          </p:cNvPicPr>
          <p:nvPr/>
        </p:nvPicPr>
        <p:blipFill>
          <a:blip r:embed="rId2"/>
          <a:stretch>
            <a:fillRect/>
          </a:stretch>
        </p:blipFill>
        <p:spPr>
          <a:xfrm>
            <a:off x="3962400" y="3832885"/>
            <a:ext cx="4495800" cy="2802467"/>
          </a:xfrm>
          <a:prstGeom prst="rect">
            <a:avLst/>
          </a:prstGeom>
        </p:spPr>
      </p:pic>
    </p:spTree>
    <p:extLst>
      <p:ext uri="{BB962C8B-B14F-4D97-AF65-F5344CB8AC3E}">
        <p14:creationId xmlns:p14="http://schemas.microsoft.com/office/powerpoint/2010/main" val="3061009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a:t>Caution: </a:t>
            </a:r>
            <a:br>
              <a:rPr lang="en-US" dirty="0"/>
            </a:br>
            <a:r>
              <a:rPr lang="en-US" dirty="0"/>
              <a:t>Preconception might confine or misguide you</a:t>
            </a:r>
          </a:p>
        </p:txBody>
      </p:sp>
      <p:sp>
        <p:nvSpPr>
          <p:cNvPr id="3" name="Content Placeholder 2"/>
          <p:cNvSpPr>
            <a:spLocks noGrp="1"/>
          </p:cNvSpPr>
          <p:nvPr>
            <p:ph idx="1"/>
          </p:nvPr>
        </p:nvSpPr>
        <p:spPr>
          <a:xfrm>
            <a:off x="457200" y="1600200"/>
            <a:ext cx="4876800" cy="4525963"/>
          </a:xfrm>
        </p:spPr>
        <p:txBody>
          <a:bodyPr>
            <a:normAutofit fontScale="92500"/>
          </a:bodyPr>
          <a:lstStyle/>
          <a:p>
            <a:r>
              <a:rPr lang="en-US" dirty="0"/>
              <a:t>RIM smart phones have a physical keyboard.</a:t>
            </a:r>
          </a:p>
          <a:p>
            <a:r>
              <a:rPr lang="en-US" dirty="0"/>
              <a:t>In 2007 Apple introduced the iPhone and replaced the physical keyboard with touch screen. </a:t>
            </a:r>
          </a:p>
          <a:p>
            <a:r>
              <a:rPr lang="en-US" dirty="0"/>
              <a:t>At its peak in 2013, there were 85 million BlackBerry subscribers worldwide. </a:t>
            </a:r>
          </a:p>
          <a:p>
            <a:r>
              <a:rPr lang="en-US" dirty="0"/>
              <a:t>A keyboard must have physical buttons! RIM refused to remove the keyboard.</a:t>
            </a:r>
          </a:p>
          <a:p>
            <a:r>
              <a:rPr lang="en-US" dirty="0"/>
              <a:t>In 2016 the market share of RIM is 0.2%</a:t>
            </a:r>
          </a:p>
        </p:txBody>
      </p:sp>
      <p:pic>
        <p:nvPicPr>
          <p:cNvPr id="1026" name="Picture 2" descr="BlackBerry 8820, BlackBerry Bold 9900 and BlackBerry Classic.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00183" y="4267200"/>
            <a:ext cx="2986617" cy="22399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5700182" y="1517746"/>
            <a:ext cx="2986617" cy="2549726"/>
          </a:xfrm>
          <a:prstGeom prst="rect">
            <a:avLst/>
          </a:prstGeom>
        </p:spPr>
      </p:pic>
    </p:spTree>
    <p:extLst>
      <p:ext uri="{BB962C8B-B14F-4D97-AF65-F5344CB8AC3E}">
        <p14:creationId xmlns:p14="http://schemas.microsoft.com/office/powerpoint/2010/main" val="54202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additive="base">
                                        <p:cTn id="21" dur="500" fill="hold"/>
                                        <p:tgtEl>
                                          <p:spTgt spid="1026"/>
                                        </p:tgtEl>
                                        <p:attrNameLst>
                                          <p:attrName>ppt_x</p:attrName>
                                        </p:attrNameLst>
                                      </p:cBhvr>
                                      <p:tavLst>
                                        <p:tav tm="0">
                                          <p:val>
                                            <p:strVal val="#ppt_x"/>
                                          </p:val>
                                        </p:tav>
                                        <p:tav tm="100000">
                                          <p:val>
                                            <p:strVal val="#ppt_x"/>
                                          </p:val>
                                        </p:tav>
                                      </p:tavLst>
                                    </p:anim>
                                    <p:anim calcmode="lin" valueType="num">
                                      <p:cBhvr additive="base">
                                        <p:cTn id="2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Break-out session: Assignment</a:t>
            </a:r>
          </a:p>
        </p:txBody>
      </p:sp>
      <p:sp>
        <p:nvSpPr>
          <p:cNvPr id="3" name="Content Placeholder 2"/>
          <p:cNvSpPr>
            <a:spLocks noGrp="1"/>
          </p:cNvSpPr>
          <p:nvPr>
            <p:ph idx="1"/>
          </p:nvPr>
        </p:nvSpPr>
        <p:spPr/>
        <p:txBody>
          <a:bodyPr>
            <a:normAutofit/>
          </a:bodyPr>
          <a:lstStyle/>
          <a:p>
            <a:r>
              <a:rPr lang="en-US" sz="2800" dirty="0"/>
              <a:t>Form a small group of 3-5 to discuss the following:</a:t>
            </a:r>
          </a:p>
          <a:p>
            <a:r>
              <a:rPr lang="en-US" sz="2800" dirty="0"/>
              <a:t>In your experience, have you ever encountered people who rejected new and good idea because the new concept could not fit into their existing prototype or category? Please share your example.</a:t>
            </a:r>
          </a:p>
          <a:p>
            <a:r>
              <a:rPr lang="en-US" sz="2800" dirty="0"/>
              <a:t>What can you do to promote open-mindedness and to market your new idea? There is no right or wrong answer.</a:t>
            </a:r>
          </a:p>
        </p:txBody>
      </p:sp>
    </p:spTree>
    <p:extLst>
      <p:ext uri="{BB962C8B-B14F-4D97-AF65-F5344CB8AC3E}">
        <p14:creationId xmlns:p14="http://schemas.microsoft.com/office/powerpoint/2010/main" val="343384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Tomato?</a:t>
            </a:r>
          </a:p>
        </p:txBody>
      </p:sp>
      <p:sp>
        <p:nvSpPr>
          <p:cNvPr id="3" name="Content Placeholder 2"/>
          <p:cNvSpPr>
            <a:spLocks noGrp="1"/>
          </p:cNvSpPr>
          <p:nvPr>
            <p:ph idx="1"/>
          </p:nvPr>
        </p:nvSpPr>
        <p:spPr/>
        <p:txBody>
          <a:bodyPr>
            <a:normAutofit fontScale="92500" lnSpcReduction="10000"/>
          </a:bodyPr>
          <a:lstStyle/>
          <a:p>
            <a:r>
              <a:rPr lang="en-US" dirty="0"/>
              <a:t>Fruit</a:t>
            </a:r>
          </a:p>
          <a:p>
            <a:pPr lvl="1"/>
            <a:r>
              <a:rPr lang="en-US" dirty="0"/>
              <a:t>A structure of a plant that contains it’s seeds.</a:t>
            </a:r>
          </a:p>
          <a:p>
            <a:r>
              <a:rPr lang="en-US" dirty="0"/>
              <a:t>Vegetable</a:t>
            </a:r>
          </a:p>
          <a:p>
            <a:pPr lvl="1"/>
            <a:r>
              <a:rPr lang="en-US" dirty="0"/>
              <a:t>An edible part of the plant, Leaf, stem, or root, but not fruit or seeds.</a:t>
            </a:r>
          </a:p>
          <a:p>
            <a:r>
              <a:rPr lang="da-DK" b="1" i="1" dirty="0"/>
              <a:t>Nix v. Hedden</a:t>
            </a:r>
            <a:r>
              <a:rPr lang="da-DK" i="1" dirty="0"/>
              <a:t>,</a:t>
            </a:r>
            <a:r>
              <a:rPr lang="da-DK" dirty="0"/>
              <a:t> 149 </a:t>
            </a:r>
            <a:r>
              <a:rPr lang="da-DK" dirty="0">
                <a:hlinkClick r:id="rId3" tooltip="United States Reports"/>
              </a:rPr>
              <a:t>U.S.</a:t>
            </a:r>
            <a:r>
              <a:rPr lang="da-DK" dirty="0"/>
              <a:t> </a:t>
            </a:r>
            <a:r>
              <a:rPr lang="da-DK" dirty="0">
                <a:hlinkClick r:id="rId4"/>
              </a:rPr>
              <a:t>304</a:t>
            </a:r>
            <a:r>
              <a:rPr lang="da-DK" dirty="0"/>
              <a:t> (</a:t>
            </a:r>
            <a:r>
              <a:rPr lang="da-DK" dirty="0">
                <a:hlinkClick r:id="rId5" tooltip="1893"/>
              </a:rPr>
              <a:t>1893</a:t>
            </a:r>
            <a:r>
              <a:rPr lang="da-DK" dirty="0"/>
              <a:t>)</a:t>
            </a:r>
          </a:p>
          <a:p>
            <a:r>
              <a:rPr lang="en-US" dirty="0"/>
              <a:t>Botanically speaking, tomatoes are the fruit of a vine, just as are cucumbers, squashes, beans and peas. But in the common language of the people, whether sellers or consumers of provisions, all these are vegetables, which are grown in kitchen gardens, and which, whether eaten cooked or raw, are, like potatoes, carrots, parsnips, turnips, beets, cauliflower, cabbage, celery and lettuce, usually served at dinner in, with or after the soup, fish or meats which constitute the principal part of the repast, and not, like fruits generally, as dessert.</a:t>
            </a:r>
          </a:p>
        </p:txBody>
      </p:sp>
    </p:spTree>
    <p:extLst>
      <p:ext uri="{BB962C8B-B14F-4D97-AF65-F5344CB8AC3E}">
        <p14:creationId xmlns:p14="http://schemas.microsoft.com/office/powerpoint/2010/main" val="413179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The Exemplar Approach</a:t>
            </a:r>
          </a:p>
        </p:txBody>
      </p:sp>
      <p:sp>
        <p:nvSpPr>
          <p:cNvPr id="37891" name="Rectangle 3"/>
          <p:cNvSpPr>
            <a:spLocks noGrp="1" noChangeArrowheads="1"/>
          </p:cNvSpPr>
          <p:nvPr>
            <p:ph idx="1"/>
          </p:nvPr>
        </p:nvSpPr>
        <p:spPr>
          <a:xfrm>
            <a:off x="533400" y="1389204"/>
            <a:ext cx="7772400" cy="4419600"/>
          </a:xfrm>
        </p:spPr>
        <p:txBody>
          <a:bodyPr>
            <a:normAutofit/>
          </a:bodyPr>
          <a:lstStyle/>
          <a:p>
            <a:pPr eaLnBrk="1" hangingPunct="1"/>
            <a:r>
              <a:rPr lang="en-US" sz="2800" dirty="0">
                <a:ea typeface="ＭＳ Ｐゴシック" charset="-128"/>
              </a:rPr>
              <a:t>Concept is represented by multiple examples </a:t>
            </a:r>
            <a:br>
              <a:rPr lang="en-US" sz="2800" dirty="0">
                <a:ea typeface="ＭＳ Ｐゴシック" charset="-128"/>
              </a:rPr>
            </a:br>
            <a:r>
              <a:rPr lang="en-US" sz="2800" dirty="0">
                <a:ea typeface="ＭＳ Ｐゴシック" charset="-128"/>
              </a:rPr>
              <a:t>(rather than a single prototype)</a:t>
            </a:r>
          </a:p>
          <a:p>
            <a:pPr eaLnBrk="1" hangingPunct="1"/>
            <a:r>
              <a:rPr lang="en-US" sz="2800" dirty="0">
                <a:ea typeface="ＭＳ Ｐゴシック" charset="-128"/>
              </a:rPr>
              <a:t>Examples are actual category members </a:t>
            </a:r>
            <a:br>
              <a:rPr lang="en-US" sz="2800" dirty="0">
                <a:ea typeface="ＭＳ Ｐゴシック" charset="-128"/>
              </a:rPr>
            </a:br>
            <a:r>
              <a:rPr lang="en-US" sz="2800" dirty="0">
                <a:ea typeface="ＭＳ Ｐゴシック" charset="-128"/>
              </a:rPr>
              <a:t>(not abstract averages)</a:t>
            </a:r>
          </a:p>
          <a:p>
            <a:pPr eaLnBrk="1" hangingPunct="1"/>
            <a:r>
              <a:rPr lang="en-US" sz="2800" dirty="0">
                <a:ea typeface="ＭＳ Ｐゴシック" charset="-128"/>
              </a:rPr>
              <a:t>To categorize, compare the new item to stored examples.</a:t>
            </a:r>
          </a:p>
        </p:txBody>
      </p:sp>
    </p:spTree>
    <p:extLst>
      <p:ext uri="{BB962C8B-B14F-4D97-AF65-F5344CB8AC3E}">
        <p14:creationId xmlns:p14="http://schemas.microsoft.com/office/powerpoint/2010/main" val="3488776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The Exemplar Approach</a:t>
            </a:r>
          </a:p>
        </p:txBody>
      </p:sp>
      <p:sp>
        <p:nvSpPr>
          <p:cNvPr id="37891" name="Rectangle 3"/>
          <p:cNvSpPr>
            <a:spLocks noGrp="1" noChangeArrowheads="1"/>
          </p:cNvSpPr>
          <p:nvPr>
            <p:ph idx="1"/>
          </p:nvPr>
        </p:nvSpPr>
        <p:spPr>
          <a:xfrm>
            <a:off x="533400" y="1389204"/>
            <a:ext cx="3352800" cy="4419600"/>
          </a:xfrm>
        </p:spPr>
        <p:txBody>
          <a:bodyPr>
            <a:normAutofit/>
          </a:bodyPr>
          <a:lstStyle/>
          <a:p>
            <a:pPr eaLnBrk="1" hangingPunct="1"/>
            <a:r>
              <a:rPr lang="en-US" sz="2800" dirty="0">
                <a:ea typeface="ＭＳ Ｐゴシック" charset="-128"/>
              </a:rPr>
              <a:t>What is a “space ship”? Different examples might not have many common features. </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59846" y="457200"/>
            <a:ext cx="2895600" cy="2231286"/>
          </a:xfrm>
          <a:prstGeom prst="rect">
            <a:avLst/>
          </a:prstGeom>
        </p:spPr>
      </p:pic>
      <p:pic>
        <p:nvPicPr>
          <p:cNvPr id="3" name="Picture 2"/>
          <p:cNvPicPr>
            <a:picLocks noChangeAspect="1"/>
          </p:cNvPicPr>
          <p:nvPr/>
        </p:nvPicPr>
        <p:blipFill>
          <a:blip r:embed="rId3"/>
          <a:stretch>
            <a:fillRect/>
          </a:stretch>
        </p:blipFill>
        <p:spPr>
          <a:xfrm>
            <a:off x="5580962" y="2895600"/>
            <a:ext cx="2517283" cy="3522828"/>
          </a:xfrm>
          <a:prstGeom prst="rect">
            <a:avLst/>
          </a:prstGeom>
        </p:spPr>
      </p:pic>
      <p:pic>
        <p:nvPicPr>
          <p:cNvPr id="4" name="Picture 3"/>
          <p:cNvPicPr>
            <a:picLocks noChangeAspect="1"/>
          </p:cNvPicPr>
          <p:nvPr/>
        </p:nvPicPr>
        <p:blipFill>
          <a:blip r:embed="rId4"/>
          <a:stretch>
            <a:fillRect/>
          </a:stretch>
        </p:blipFill>
        <p:spPr>
          <a:xfrm>
            <a:off x="1371600" y="3886200"/>
            <a:ext cx="3685829" cy="2292560"/>
          </a:xfrm>
          <a:prstGeom prst="rect">
            <a:avLst/>
          </a:prstGeom>
        </p:spPr>
      </p:pic>
    </p:spTree>
    <p:extLst>
      <p:ext uri="{BB962C8B-B14F-4D97-AF65-F5344CB8AC3E}">
        <p14:creationId xmlns:p14="http://schemas.microsoft.com/office/powerpoint/2010/main" val="1946574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85800"/>
            <a:ext cx="7772400" cy="533400"/>
          </a:xfrm>
        </p:spPr>
        <p:txBody>
          <a:bodyPr>
            <a:normAutofit fontScale="90000"/>
          </a:bodyPr>
          <a:lstStyle/>
          <a:p>
            <a:pPr eaLnBrk="1" hangingPunct="1"/>
            <a:r>
              <a:rPr lang="en-US" altLang="en-US">
                <a:ea typeface="ＭＳ Ｐゴシック" charset="-128"/>
              </a:rPr>
              <a:t>The Exemplar Approach</a:t>
            </a:r>
          </a:p>
        </p:txBody>
      </p:sp>
      <p:sp>
        <p:nvSpPr>
          <p:cNvPr id="19459" name="Rectangle 3"/>
          <p:cNvSpPr>
            <a:spLocks noGrp="1" noChangeArrowheads="1"/>
          </p:cNvSpPr>
          <p:nvPr>
            <p:ph idx="1"/>
          </p:nvPr>
        </p:nvSpPr>
        <p:spPr/>
        <p:txBody>
          <a:bodyPr/>
          <a:lstStyle/>
          <a:p>
            <a:pPr eaLnBrk="1" hangingPunct="1"/>
            <a:r>
              <a:rPr lang="en-US" altLang="en-US" dirty="0">
                <a:ea typeface="ＭＳ Ｐゴシック" charset="-128"/>
              </a:rPr>
              <a:t>Similar to prototype view</a:t>
            </a:r>
          </a:p>
          <a:p>
            <a:pPr lvl="1" eaLnBrk="1" hangingPunct="1"/>
            <a:r>
              <a:rPr lang="en-US" altLang="en-US" sz="2400" dirty="0">
                <a:ea typeface="ＭＳ Ｐゴシック" charset="-128"/>
              </a:rPr>
              <a:t>Representing a category is not explicitly defining it in an operationalized fashion.</a:t>
            </a:r>
          </a:p>
          <a:p>
            <a:pPr lvl="1" eaLnBrk="1" hangingPunct="1"/>
            <a:r>
              <a:rPr lang="en-US" altLang="en-US" sz="2400" dirty="0">
                <a:ea typeface="ＭＳ Ｐゴシック" charset="-128"/>
              </a:rPr>
              <a:t>Operationalized definition: X is nothing but A + B + C</a:t>
            </a:r>
          </a:p>
          <a:p>
            <a:pPr eaLnBrk="1" hangingPunct="1"/>
            <a:r>
              <a:rPr lang="en-US" altLang="en-US" dirty="0">
                <a:ea typeface="ＭＳ Ｐゴシック" charset="-128"/>
              </a:rPr>
              <a:t>Different: representation is concrete, not abstract</a:t>
            </a:r>
          </a:p>
          <a:p>
            <a:pPr lvl="1" eaLnBrk="1" hangingPunct="1"/>
            <a:r>
              <a:rPr lang="en-US" altLang="en-US" sz="2400" dirty="0">
                <a:ea typeface="ＭＳ Ｐゴシック" charset="-128"/>
              </a:rPr>
              <a:t>Descriptions of specific examples</a:t>
            </a:r>
          </a:p>
          <a:p>
            <a:pPr lvl="1" eaLnBrk="1" hangingPunct="1"/>
            <a:r>
              <a:rPr lang="en-US" altLang="en-US" sz="2400" dirty="0">
                <a:ea typeface="ＭＳ Ｐゴシック" charset="-128"/>
              </a:rPr>
              <a:t>More open-ended as we might have new examples.</a:t>
            </a:r>
          </a:p>
          <a:p>
            <a:pPr eaLnBrk="1" hangingPunct="1"/>
            <a:r>
              <a:rPr lang="en-US" altLang="en-US" dirty="0">
                <a:ea typeface="ＭＳ Ｐゴシック" charset="-128"/>
              </a:rPr>
              <a:t>The more similar a specific exemplar is to a known category member, the faster it will be categorized (family resemblance effect)</a:t>
            </a:r>
          </a:p>
          <a:p>
            <a:pPr eaLnBrk="1" hangingPunct="1"/>
            <a:endParaRPr lang="en-US" altLang="en-US" dirty="0">
              <a:ea typeface="ＭＳ Ｐゴシック" charset="-128"/>
            </a:endParaRPr>
          </a:p>
        </p:txBody>
      </p:sp>
    </p:spTree>
    <p:extLst>
      <p:ext uri="{BB962C8B-B14F-4D97-AF65-F5344CB8AC3E}">
        <p14:creationId xmlns:p14="http://schemas.microsoft.com/office/powerpoint/2010/main" val="2256912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The Exemplar Approach</a:t>
            </a:r>
          </a:p>
        </p:txBody>
      </p:sp>
      <p:sp>
        <p:nvSpPr>
          <p:cNvPr id="39939"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dirty="0">
                <a:ea typeface="ＭＳ Ｐゴシック" charset="-128"/>
              </a:rPr>
              <a:t>Explains typicality effect</a:t>
            </a:r>
          </a:p>
          <a:p>
            <a:pPr lvl="1">
              <a:spcBef>
                <a:spcPct val="30000"/>
              </a:spcBef>
            </a:pPr>
            <a:r>
              <a:rPr lang="en-US" sz="2400" dirty="0">
                <a:ea typeface="ＭＳ Ｐゴシック" charset="-128"/>
              </a:rPr>
              <a:t>Items more like exemplars are classified faster.</a:t>
            </a:r>
          </a:p>
          <a:p>
            <a:pPr eaLnBrk="1" hangingPunct="1">
              <a:spcBef>
                <a:spcPct val="30000"/>
              </a:spcBef>
            </a:pPr>
            <a:r>
              <a:rPr lang="en-US" dirty="0">
                <a:ea typeface="ＭＳ Ｐゴシック" charset="-128"/>
              </a:rPr>
              <a:t>Easily takes into account </a:t>
            </a:r>
            <a:r>
              <a:rPr lang="en-US" dirty="0">
                <a:solidFill>
                  <a:srgbClr val="FF0000"/>
                </a:solidFill>
                <a:ea typeface="ＭＳ Ｐゴシック" charset="-128"/>
              </a:rPr>
              <a:t>atypical</a:t>
            </a:r>
            <a:r>
              <a:rPr lang="en-US" dirty="0">
                <a:ea typeface="ＭＳ Ｐゴシック" charset="-128"/>
              </a:rPr>
              <a:t> cases (e.g. we can still recognize a UFO as a spaceship)</a:t>
            </a:r>
          </a:p>
        </p:txBody>
      </p:sp>
      <p:pic>
        <p:nvPicPr>
          <p:cNvPr id="2050" name="Picture 2" descr="Image result for new space ship"/>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276600" y="3786130"/>
            <a:ext cx="45720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682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Prototypes or Exemplars?</a:t>
            </a:r>
          </a:p>
        </p:txBody>
      </p:sp>
      <p:sp>
        <p:nvSpPr>
          <p:cNvPr id="40963" name="Rectangle 3"/>
          <p:cNvSpPr>
            <a:spLocks noGrp="1" noChangeArrowheads="1"/>
          </p:cNvSpPr>
          <p:nvPr>
            <p:ph idx="1"/>
          </p:nvPr>
        </p:nvSpPr>
        <p:spPr>
          <a:xfrm>
            <a:off x="685800" y="1600200"/>
            <a:ext cx="7772400" cy="4419600"/>
          </a:xfrm>
        </p:spPr>
        <p:txBody>
          <a:bodyPr>
            <a:normAutofit/>
          </a:bodyPr>
          <a:lstStyle/>
          <a:p>
            <a:pPr eaLnBrk="1" hangingPunct="1">
              <a:spcBef>
                <a:spcPct val="30000"/>
              </a:spcBef>
            </a:pPr>
            <a:r>
              <a:rPr lang="en-US" sz="2800" dirty="0">
                <a:ea typeface="ＭＳ Ｐゴシック" charset="-128"/>
              </a:rPr>
              <a:t>May use both</a:t>
            </a:r>
          </a:p>
          <a:p>
            <a:pPr eaLnBrk="1" hangingPunct="1">
              <a:spcBef>
                <a:spcPct val="30000"/>
              </a:spcBef>
            </a:pPr>
            <a:r>
              <a:rPr lang="en-US" sz="2800" dirty="0">
                <a:ea typeface="ＭＳ Ｐゴシック" charset="-128"/>
              </a:rPr>
              <a:t>Exemplars may work best for small categories e.g. US Presidents, mountains taller than 15,000 feet.</a:t>
            </a:r>
          </a:p>
          <a:p>
            <a:pPr eaLnBrk="1" hangingPunct="1">
              <a:spcBef>
                <a:spcPct val="30000"/>
              </a:spcBef>
            </a:pPr>
            <a:r>
              <a:rPr lang="en-US" sz="2800" dirty="0">
                <a:ea typeface="ＭＳ Ｐゴシック" charset="-128"/>
              </a:rPr>
              <a:t>Prototypes may work best for larger categories e.g. birds, cars</a:t>
            </a:r>
          </a:p>
        </p:txBody>
      </p:sp>
    </p:spTree>
    <p:extLst>
      <p:ext uri="{BB962C8B-B14F-4D97-AF65-F5344CB8AC3E}">
        <p14:creationId xmlns:p14="http://schemas.microsoft.com/office/powerpoint/2010/main" val="2685625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A76D-1AE1-D547-94C8-731C643E9DBE}"/>
              </a:ext>
            </a:extLst>
          </p:cNvPr>
          <p:cNvSpPr>
            <a:spLocks noGrp="1"/>
          </p:cNvSpPr>
          <p:nvPr>
            <p:ph type="title"/>
          </p:nvPr>
        </p:nvSpPr>
        <p:spPr>
          <a:xfrm>
            <a:off x="457200" y="274638"/>
            <a:ext cx="8229600" cy="1554162"/>
          </a:xfrm>
        </p:spPr>
        <p:txBody>
          <a:bodyPr>
            <a:noAutofit/>
          </a:bodyPr>
          <a:lstStyle/>
          <a:p>
            <a:r>
              <a:rPr lang="en-US" dirty="0"/>
              <a:t>Pop quiz: Which of the following statements is true? </a:t>
            </a:r>
          </a:p>
        </p:txBody>
      </p:sp>
      <p:sp>
        <p:nvSpPr>
          <p:cNvPr id="3" name="Content Placeholder 2">
            <a:extLst>
              <a:ext uri="{FF2B5EF4-FFF2-40B4-BE49-F238E27FC236}">
                <a16:creationId xmlns:a16="http://schemas.microsoft.com/office/drawing/2014/main" id="{E4748006-D912-0A47-8A98-3C9AC8EC6ED2}"/>
              </a:ext>
            </a:extLst>
          </p:cNvPr>
          <p:cNvSpPr>
            <a:spLocks noGrp="1"/>
          </p:cNvSpPr>
          <p:nvPr>
            <p:ph idx="1"/>
          </p:nvPr>
        </p:nvSpPr>
        <p:spPr>
          <a:xfrm>
            <a:off x="457200" y="2362200"/>
            <a:ext cx="8229600" cy="3763963"/>
          </a:xfrm>
        </p:spPr>
        <p:txBody>
          <a:bodyPr>
            <a:normAutofit fontScale="70000" lnSpcReduction="20000"/>
          </a:bodyPr>
          <a:lstStyle/>
          <a:p>
            <a:pPr marL="742950" indent="-742950">
              <a:buClr>
                <a:schemeClr val="tx1"/>
              </a:buClr>
              <a:buFont typeface="+mj-lt"/>
              <a:buAutoNum type="alphaUcPeriod"/>
            </a:pPr>
            <a:r>
              <a:rPr lang="en-US" sz="4100" dirty="0"/>
              <a:t>Prototypes may work best for small categories e.g. US Presidents, mountains taller than 15,000 feet.</a:t>
            </a:r>
          </a:p>
          <a:p>
            <a:pPr marL="742950" indent="-742950">
              <a:buClr>
                <a:schemeClr val="tx1"/>
              </a:buClr>
              <a:buFont typeface="+mj-lt"/>
              <a:buAutoNum type="alphaUcPeriod"/>
            </a:pPr>
            <a:r>
              <a:rPr lang="en-US" sz="4100" dirty="0"/>
              <a:t>Exemplars may work best for larger categories e.g. birds, cars</a:t>
            </a:r>
          </a:p>
          <a:p>
            <a:pPr marL="742950" indent="-742950">
              <a:buClr>
                <a:schemeClr val="tx1"/>
              </a:buClr>
              <a:buFont typeface="+mj-lt"/>
              <a:buAutoNum type="alphaUcPeriod"/>
            </a:pPr>
            <a:r>
              <a:rPr lang="en-US" sz="4100" dirty="0"/>
              <a:t>Operationalized definition is open-ended.</a:t>
            </a:r>
          </a:p>
          <a:p>
            <a:pPr marL="742950" indent="-742950">
              <a:buClr>
                <a:schemeClr val="tx1"/>
              </a:buClr>
              <a:buFont typeface="+mj-lt"/>
              <a:buAutoNum type="alphaUcPeriod"/>
            </a:pPr>
            <a:r>
              <a:rPr lang="en-US" sz="4100" dirty="0"/>
              <a:t>The more similar a specific exemplar is to a known category member, the faster it can be categorized</a:t>
            </a:r>
          </a:p>
          <a:p>
            <a:endParaRPr lang="en-US" dirty="0"/>
          </a:p>
          <a:p>
            <a:endParaRPr lang="en-US" dirty="0"/>
          </a:p>
        </p:txBody>
      </p:sp>
    </p:spTree>
    <p:extLst>
      <p:ext uri="{BB962C8B-B14F-4D97-AF65-F5344CB8AC3E}">
        <p14:creationId xmlns:p14="http://schemas.microsoft.com/office/powerpoint/2010/main" val="3882706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A Hierarchical Organization</a:t>
            </a:r>
          </a:p>
        </p:txBody>
      </p:sp>
      <p:sp>
        <p:nvSpPr>
          <p:cNvPr id="22531"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altLang="en-US" sz="2800" dirty="0">
                <a:ea typeface="ＭＳ Ｐゴシック" charset="-128"/>
              </a:rPr>
              <a:t>To fully understand how people categorize objects, one must consider</a:t>
            </a:r>
          </a:p>
          <a:p>
            <a:pPr lvl="1" eaLnBrk="1" hangingPunct="1">
              <a:spcBef>
                <a:spcPct val="30000"/>
              </a:spcBef>
            </a:pPr>
            <a:r>
              <a:rPr lang="en-US" altLang="en-US" sz="2800" dirty="0">
                <a:ea typeface="ＭＳ Ｐゴシック" charset="-128"/>
              </a:rPr>
              <a:t>Properties (features) of objects</a:t>
            </a:r>
          </a:p>
          <a:p>
            <a:pPr lvl="1" eaLnBrk="1" hangingPunct="1">
              <a:spcBef>
                <a:spcPct val="30000"/>
              </a:spcBef>
            </a:pPr>
            <a:r>
              <a:rPr lang="en-US" altLang="en-US" sz="2800" dirty="0">
                <a:ea typeface="ＭＳ Ｐゴシック" charset="-128"/>
              </a:rPr>
              <a:t>Learning and experience of perceivers </a:t>
            </a:r>
          </a:p>
          <a:p>
            <a:pPr eaLnBrk="1" hangingPunct="1">
              <a:spcBef>
                <a:spcPct val="30000"/>
              </a:spcBef>
            </a:pPr>
            <a:endParaRPr lang="en-US" altLang="en-US" dirty="0">
              <a:ea typeface="ＭＳ Ｐゴシック" charset="-128"/>
            </a:endParaRPr>
          </a:p>
        </p:txBody>
      </p:sp>
    </p:spTree>
    <p:extLst>
      <p:ext uri="{BB962C8B-B14F-4D97-AF65-F5344CB8AC3E}">
        <p14:creationId xmlns:p14="http://schemas.microsoft.com/office/powerpoint/2010/main" val="3155238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Hierarchical Organization</a:t>
            </a:r>
          </a:p>
        </p:txBody>
      </p:sp>
      <p:sp>
        <p:nvSpPr>
          <p:cNvPr id="41986" name="Rectangle 2"/>
          <p:cNvSpPr>
            <a:spLocks noGrp="1" noChangeArrowheads="1"/>
          </p:cNvSpPr>
          <p:nvPr>
            <p:ph idx="1"/>
          </p:nvPr>
        </p:nvSpPr>
        <p:spPr>
          <a:xfrm>
            <a:off x="575481" y="5791200"/>
            <a:ext cx="8229600" cy="762000"/>
          </a:xfrm>
        </p:spPr>
        <p:txBody>
          <a:bodyPr/>
          <a:lstStyle/>
          <a:p>
            <a:pPr marL="0" indent="0" eaLnBrk="1" hangingPunct="1">
              <a:spcBef>
                <a:spcPct val="30000"/>
              </a:spcBef>
              <a:buFontTx/>
              <a:buNone/>
            </a:pPr>
            <a:r>
              <a:rPr lang="en-US" sz="2000" dirty="0">
                <a:ea typeface="ＭＳ Ｐゴシック" charset="-128"/>
              </a:rPr>
              <a:t>Caption: Levels of categories for (a) furniture and (b) vehicles. </a:t>
            </a:r>
            <a:r>
              <a:rPr lang="en-US" sz="2000" dirty="0" err="1">
                <a:ea typeface="ＭＳ Ｐゴシック" charset="-128"/>
              </a:rPr>
              <a:t>Rosch</a:t>
            </a:r>
            <a:r>
              <a:rPr lang="en-US" sz="2000" dirty="0">
                <a:ea typeface="ＭＳ Ｐゴシック" charset="-128"/>
              </a:rPr>
              <a:t> provided evidence for the idea that the basic level is “psychologically privileged.”</a:t>
            </a:r>
          </a:p>
        </p:txBody>
      </p:sp>
      <p:pic>
        <p:nvPicPr>
          <p:cNvPr id="41987" name="Picture 3" descr="01330_f090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4952" y="2895600"/>
            <a:ext cx="86868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94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idx="1"/>
          </p:nvPr>
        </p:nvSpPr>
        <p:spPr>
          <a:xfrm>
            <a:off x="533400" y="5257800"/>
            <a:ext cx="8077200" cy="1295400"/>
          </a:xfrm>
        </p:spPr>
        <p:txBody>
          <a:bodyPr/>
          <a:lstStyle/>
          <a:p>
            <a:pPr marL="0" indent="0" eaLnBrk="1" hangingPunct="1">
              <a:lnSpc>
                <a:spcPct val="80000"/>
              </a:lnSpc>
              <a:spcBef>
                <a:spcPct val="30000"/>
              </a:spcBef>
              <a:buFontTx/>
              <a:buNone/>
            </a:pPr>
            <a:r>
              <a:rPr lang="en-US" sz="2000">
                <a:ea typeface="ＭＳ Ｐゴシック" charset="-128"/>
              </a:rPr>
              <a:t>Caption: Left column: category levels; middle column: examples of each level for furniture; right column: average number of common features, listed from Rosch, Mervis et al.’s (1976) experiment.</a:t>
            </a:r>
          </a:p>
        </p:txBody>
      </p:sp>
      <p:pic>
        <p:nvPicPr>
          <p:cNvPr id="44035" name="Picture 3" descr="01330_f090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30250" y="838200"/>
            <a:ext cx="76835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250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level is more common/important</a:t>
            </a:r>
          </a:p>
        </p:txBody>
      </p:sp>
      <p:sp>
        <p:nvSpPr>
          <p:cNvPr id="3" name="Content Placeholder 2"/>
          <p:cNvSpPr>
            <a:spLocks noGrp="1"/>
          </p:cNvSpPr>
          <p:nvPr>
            <p:ph idx="1"/>
          </p:nvPr>
        </p:nvSpPr>
        <p:spPr/>
        <p:txBody>
          <a:bodyPr/>
          <a:lstStyle/>
          <a:p>
            <a:r>
              <a:rPr lang="en-US" dirty="0"/>
              <a:t>Guitar rather than musical instrument</a:t>
            </a:r>
          </a:p>
          <a:p>
            <a:r>
              <a:rPr lang="en-US" dirty="0"/>
              <a:t>Fish rather than animal or Salmon</a:t>
            </a:r>
          </a:p>
          <a:p>
            <a:r>
              <a:rPr lang="en-US" dirty="0"/>
              <a:t>Pants rather than clothing or jeans</a:t>
            </a:r>
          </a:p>
        </p:txBody>
      </p:sp>
      <p:pic>
        <p:nvPicPr>
          <p:cNvPr id="4" name="Picture 3"/>
          <p:cNvPicPr>
            <a:picLocks noChangeAspect="1"/>
          </p:cNvPicPr>
          <p:nvPr/>
        </p:nvPicPr>
        <p:blipFill>
          <a:blip r:embed="rId2"/>
          <a:stretch>
            <a:fillRect/>
          </a:stretch>
        </p:blipFill>
        <p:spPr>
          <a:xfrm>
            <a:off x="2971800" y="2971800"/>
            <a:ext cx="5562600" cy="3541434"/>
          </a:xfrm>
          <a:prstGeom prst="rect">
            <a:avLst/>
          </a:prstGeom>
        </p:spPr>
      </p:pic>
    </p:spTree>
    <p:extLst>
      <p:ext uri="{BB962C8B-B14F-4D97-AF65-F5344CB8AC3E}">
        <p14:creationId xmlns:p14="http://schemas.microsoft.com/office/powerpoint/2010/main" val="1477677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Semantic Networks</a:t>
            </a:r>
          </a:p>
        </p:txBody>
      </p:sp>
      <p:sp>
        <p:nvSpPr>
          <p:cNvPr id="51203" name="Rectangle 3"/>
          <p:cNvSpPr>
            <a:spLocks noGrp="1" noChangeArrowheads="1"/>
          </p:cNvSpPr>
          <p:nvPr>
            <p:ph idx="1"/>
          </p:nvPr>
        </p:nvSpPr>
        <p:spPr>
          <a:xfrm>
            <a:off x="685800" y="1600200"/>
            <a:ext cx="7772400" cy="4419600"/>
          </a:xfrm>
        </p:spPr>
        <p:txBody>
          <a:bodyPr/>
          <a:lstStyle/>
          <a:p>
            <a:pPr eaLnBrk="1" hangingPunct="1">
              <a:spcBef>
                <a:spcPct val="30000"/>
              </a:spcBef>
              <a:defRPr/>
            </a:pPr>
            <a:r>
              <a:rPr lang="en-US" sz="2800" dirty="0">
                <a:ea typeface="ＭＳ Ｐゴシック" charset="-128"/>
              </a:rPr>
              <a:t>Concepts are arranged in </a:t>
            </a:r>
            <a:r>
              <a:rPr lang="en-US" sz="2800" dirty="0">
                <a:solidFill>
                  <a:srgbClr val="FF0000"/>
                </a:solidFill>
                <a:ea typeface="ＭＳ Ｐゴシック" charset="-128"/>
              </a:rPr>
              <a:t>networks</a:t>
            </a:r>
            <a:r>
              <a:rPr lang="en-US" sz="2800" dirty="0">
                <a:ea typeface="ＭＳ Ｐゴシック" charset="-128"/>
              </a:rPr>
              <a:t> that represent the way concepts are organized in the mind</a:t>
            </a:r>
          </a:p>
          <a:p>
            <a:pPr eaLnBrk="1" hangingPunct="1">
              <a:spcBef>
                <a:spcPct val="30000"/>
              </a:spcBef>
              <a:defRPr/>
            </a:pPr>
            <a:r>
              <a:rPr lang="en-US" sz="2800" dirty="0">
                <a:ea typeface="ＭＳ Ｐゴシック" charset="-128"/>
              </a:rPr>
              <a:t>Collins and Quillian (1969)</a:t>
            </a:r>
          </a:p>
          <a:p>
            <a:pPr lvl="1" eaLnBrk="1" hangingPunct="1">
              <a:spcBef>
                <a:spcPct val="30000"/>
              </a:spcBef>
              <a:defRPr/>
            </a:pPr>
            <a:r>
              <a:rPr lang="en-US" sz="2800" dirty="0">
                <a:solidFill>
                  <a:srgbClr val="FF0000"/>
                </a:solidFill>
                <a:ea typeface="ＭＳ Ｐゴシック" charset="-128"/>
              </a:rPr>
              <a:t>Node</a:t>
            </a:r>
            <a:r>
              <a:rPr lang="en-US" sz="2800" dirty="0">
                <a:ea typeface="ＭＳ Ｐゴシック" charset="-128"/>
              </a:rPr>
              <a:t> = category/concept</a:t>
            </a:r>
          </a:p>
          <a:p>
            <a:pPr lvl="1" eaLnBrk="1" hangingPunct="1">
              <a:spcBef>
                <a:spcPct val="30000"/>
              </a:spcBef>
              <a:defRPr/>
            </a:pPr>
            <a:r>
              <a:rPr lang="en-US" sz="2800" dirty="0">
                <a:ea typeface="ＭＳ Ｐゴシック" charset="-128"/>
              </a:rPr>
              <a:t>Concepts are </a:t>
            </a:r>
            <a:r>
              <a:rPr lang="en-US" sz="2800" dirty="0">
                <a:solidFill>
                  <a:srgbClr val="FF0000"/>
                </a:solidFill>
                <a:ea typeface="ＭＳ Ｐゴシック" charset="-128"/>
              </a:rPr>
              <a:t>linked</a:t>
            </a:r>
          </a:p>
          <a:p>
            <a:pPr lvl="1" eaLnBrk="1" hangingPunct="1">
              <a:spcBef>
                <a:spcPct val="30000"/>
              </a:spcBef>
              <a:defRPr/>
            </a:pPr>
            <a:r>
              <a:rPr lang="en-US" sz="2800" dirty="0">
                <a:ea typeface="ＭＳ Ｐゴシック" charset="-128"/>
              </a:rPr>
              <a:t>Model for how concepts and properties are associated in the mind</a:t>
            </a:r>
          </a:p>
          <a:p>
            <a:pPr marL="0" indent="0" eaLnBrk="1" hangingPunct="1">
              <a:spcBef>
                <a:spcPct val="30000"/>
              </a:spcBef>
              <a:buFontTx/>
              <a:buNone/>
              <a:defRPr/>
            </a:pPr>
            <a:endParaRPr lang="en-US" dirty="0">
              <a:ea typeface="ＭＳ Ｐゴシック" charset="-128"/>
            </a:endParaRPr>
          </a:p>
          <a:p>
            <a:pPr lvl="1" eaLnBrk="1" hangingPunct="1">
              <a:spcBef>
                <a:spcPct val="30000"/>
              </a:spcBef>
              <a:buFontTx/>
              <a:buNone/>
              <a:defRPr/>
            </a:pPr>
            <a:endParaRPr lang="en-US" dirty="0">
              <a:ea typeface="ＭＳ Ｐゴシック" charset="-128"/>
            </a:endParaRPr>
          </a:p>
        </p:txBody>
      </p:sp>
    </p:spTree>
    <p:extLst>
      <p:ext uri="{BB962C8B-B14F-4D97-AF65-F5344CB8AC3E}">
        <p14:creationId xmlns:p14="http://schemas.microsoft.com/office/powerpoint/2010/main" val="887828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idx="1"/>
          </p:nvPr>
        </p:nvSpPr>
        <p:spPr>
          <a:xfrm>
            <a:off x="533400" y="5257800"/>
            <a:ext cx="8077200" cy="1295400"/>
          </a:xfrm>
        </p:spPr>
        <p:txBody>
          <a:bodyPr>
            <a:normAutofit lnSpcReduction="10000"/>
          </a:bodyPr>
          <a:lstStyle/>
          <a:p>
            <a:pPr eaLnBrk="1" hangingPunct="1">
              <a:buFontTx/>
              <a:buNone/>
            </a:pPr>
            <a:r>
              <a:rPr lang="en-US" sz="1600" dirty="0">
                <a:ea typeface="ＭＳ Ｐゴシック" charset="-128"/>
              </a:rPr>
              <a:t>Caption: Collins and </a:t>
            </a:r>
            <a:r>
              <a:rPr lang="en-US" sz="1600" dirty="0" err="1">
                <a:ea typeface="ＭＳ Ｐゴシック" charset="-128"/>
              </a:rPr>
              <a:t>Quillian’s</a:t>
            </a:r>
            <a:r>
              <a:rPr lang="en-US" sz="1600" dirty="0">
                <a:ea typeface="ＭＳ Ｐゴシック" charset="-128"/>
              </a:rPr>
              <a:t> (1969) semantic network. Specific concepts are indicated in blue. Properties of concepts are indicated at the nodes for each concept. Additional properties of a concept can be determined by moving up the network, along the lines connecting the concepts. For example, moving from “canary” up to “bird” indicates that canaries have feathers and wings and can fly.</a:t>
            </a:r>
          </a:p>
        </p:txBody>
      </p:sp>
      <p:pic>
        <p:nvPicPr>
          <p:cNvPr id="53251" name="Picture 3" descr="01330_f0912.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74825" y="838200"/>
            <a:ext cx="55943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032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Semantic Networks</a:t>
            </a:r>
          </a:p>
        </p:txBody>
      </p:sp>
      <p:sp>
        <p:nvSpPr>
          <p:cNvPr id="55299" name="Rectangle 3"/>
          <p:cNvSpPr>
            <a:spLocks noGrp="1" noChangeArrowheads="1"/>
          </p:cNvSpPr>
          <p:nvPr>
            <p:ph idx="1"/>
          </p:nvPr>
        </p:nvSpPr>
        <p:spPr>
          <a:xfrm>
            <a:off x="685800" y="1600200"/>
            <a:ext cx="7772400" cy="4419600"/>
          </a:xfrm>
        </p:spPr>
        <p:txBody>
          <a:bodyPr/>
          <a:lstStyle/>
          <a:p>
            <a:pPr eaLnBrk="1" hangingPunct="1">
              <a:spcBef>
                <a:spcPct val="30000"/>
              </a:spcBef>
            </a:pPr>
            <a:r>
              <a:rPr lang="en-US" sz="2800" dirty="0">
                <a:ea typeface="ＭＳ Ｐゴシック" charset="-128"/>
              </a:rPr>
              <a:t>Cognitive economy: shared properties are only stored at higher-level nodes</a:t>
            </a:r>
          </a:p>
          <a:p>
            <a:pPr eaLnBrk="1" hangingPunct="1">
              <a:spcBef>
                <a:spcPct val="30000"/>
              </a:spcBef>
            </a:pPr>
            <a:r>
              <a:rPr lang="en-US" sz="2800" dirty="0">
                <a:ea typeface="ＭＳ Ｐゴシック" charset="-128"/>
              </a:rPr>
              <a:t>Exceptions are stored at lower nodes</a:t>
            </a:r>
          </a:p>
          <a:p>
            <a:pPr eaLnBrk="1" hangingPunct="1">
              <a:lnSpc>
                <a:spcPct val="90000"/>
              </a:lnSpc>
            </a:pPr>
            <a:r>
              <a:rPr lang="en-US" sz="2800" dirty="0">
                <a:ea typeface="ＭＳ Ｐゴシック" charset="-128"/>
              </a:rPr>
              <a:t>Inheritance</a:t>
            </a:r>
          </a:p>
          <a:p>
            <a:pPr lvl="1" eaLnBrk="1" hangingPunct="1">
              <a:lnSpc>
                <a:spcPct val="90000"/>
              </a:lnSpc>
            </a:pPr>
            <a:r>
              <a:rPr lang="en-US" sz="2800" dirty="0">
                <a:ea typeface="ＭＳ Ｐゴシック" charset="-128"/>
              </a:rPr>
              <a:t>Lower-level items share properties of higher-level items</a:t>
            </a:r>
          </a:p>
          <a:p>
            <a:pPr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buFontTx/>
              <a:buNone/>
            </a:pPr>
            <a:endParaRPr lang="en-US" dirty="0">
              <a:ea typeface="ＭＳ Ｐゴシック" charset="-128"/>
            </a:endParaRPr>
          </a:p>
        </p:txBody>
      </p:sp>
    </p:spTree>
    <p:extLst>
      <p:ext uri="{BB962C8B-B14F-4D97-AF65-F5344CB8AC3E}">
        <p14:creationId xmlns:p14="http://schemas.microsoft.com/office/powerpoint/2010/main" val="156732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457200"/>
            <a:ext cx="7772400" cy="533400"/>
          </a:xfrm>
        </p:spPr>
        <p:txBody>
          <a:bodyPr>
            <a:normAutofit fontScale="90000"/>
          </a:bodyPr>
          <a:lstStyle/>
          <a:p>
            <a:pPr eaLnBrk="1" hangingPunct="1"/>
            <a:r>
              <a:rPr lang="en-US" dirty="0">
                <a:ea typeface="ＭＳ Ｐゴシック" charset="-128"/>
              </a:rPr>
              <a:t>Semantic Networks</a:t>
            </a:r>
          </a:p>
        </p:txBody>
      </p:sp>
      <p:sp>
        <p:nvSpPr>
          <p:cNvPr id="58371" name="Rectangle 3"/>
          <p:cNvSpPr>
            <a:spLocks noGrp="1" noChangeArrowheads="1"/>
          </p:cNvSpPr>
          <p:nvPr>
            <p:ph idx="1"/>
          </p:nvPr>
        </p:nvSpPr>
        <p:spPr>
          <a:xfrm>
            <a:off x="457200" y="1066800"/>
            <a:ext cx="8458200" cy="4525963"/>
          </a:xfrm>
        </p:spPr>
        <p:txBody>
          <a:bodyPr/>
          <a:lstStyle/>
          <a:p>
            <a:pPr eaLnBrk="1" hangingPunct="1"/>
            <a:r>
              <a:rPr lang="en-US" dirty="0">
                <a:ea typeface="ＭＳ Ｐゴシック" charset="-128"/>
              </a:rPr>
              <a:t>Spreading activation</a:t>
            </a:r>
          </a:p>
          <a:p>
            <a:pPr lvl="1" eaLnBrk="1" hangingPunct="1"/>
            <a:r>
              <a:rPr lang="en-US" sz="2400" dirty="0">
                <a:ea typeface="ＭＳ Ｐゴシック" charset="-128"/>
              </a:rPr>
              <a:t>Activation is the arousal level of a node</a:t>
            </a:r>
          </a:p>
          <a:p>
            <a:pPr lvl="1" eaLnBrk="1" hangingPunct="1"/>
            <a:r>
              <a:rPr lang="en-US" sz="2400" dirty="0">
                <a:ea typeface="ＭＳ Ｐゴシック" charset="-128"/>
              </a:rPr>
              <a:t>When a node is activated, activity spreads out along all connected links</a:t>
            </a:r>
          </a:p>
          <a:p>
            <a:pPr lvl="1" eaLnBrk="1" hangingPunct="1"/>
            <a:r>
              <a:rPr lang="en-US" sz="2400" dirty="0">
                <a:ea typeface="ＭＳ Ｐゴシック" charset="-128"/>
              </a:rPr>
              <a:t>Concepts that receive activation are primed and more easily accessed from memory</a:t>
            </a:r>
          </a:p>
          <a:p>
            <a:pPr lvl="1" eaLnBrk="1" hangingPunct="1"/>
            <a:endParaRPr lang="en-US" dirty="0">
              <a:ea typeface="ＭＳ Ｐゴシック" charset="-128"/>
            </a:endParaRPr>
          </a:p>
        </p:txBody>
      </p:sp>
      <p:pic>
        <p:nvPicPr>
          <p:cNvPr id="2050" name="Picture 2" descr="01330_f09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62400" y="3258956"/>
            <a:ext cx="4953000" cy="3206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169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dirty="0">
                <a:ea typeface="ＭＳ Ｐゴシック" charset="-128"/>
              </a:rPr>
              <a:t>Semantic Networks</a:t>
            </a:r>
          </a:p>
        </p:txBody>
      </p:sp>
      <p:sp>
        <p:nvSpPr>
          <p:cNvPr id="59395" name="Rectangle 3"/>
          <p:cNvSpPr>
            <a:spLocks noGrp="1" noChangeArrowheads="1"/>
          </p:cNvSpPr>
          <p:nvPr>
            <p:ph idx="1"/>
          </p:nvPr>
        </p:nvSpPr>
        <p:spPr>
          <a:xfrm>
            <a:off x="685800" y="990600"/>
            <a:ext cx="7772400" cy="4419600"/>
          </a:xfrm>
        </p:spPr>
        <p:txBody>
          <a:bodyPr/>
          <a:lstStyle/>
          <a:p>
            <a:pPr eaLnBrk="1" hangingPunct="1">
              <a:spcBef>
                <a:spcPct val="30000"/>
              </a:spcBef>
            </a:pPr>
            <a:r>
              <a:rPr lang="en-US" dirty="0">
                <a:ea typeface="ＭＳ Ｐゴシック" charset="-128"/>
              </a:rPr>
              <a:t>Lexical decision task</a:t>
            </a:r>
          </a:p>
          <a:p>
            <a:pPr lvl="1" eaLnBrk="1" hangingPunct="1">
              <a:spcBef>
                <a:spcPct val="30000"/>
              </a:spcBef>
            </a:pPr>
            <a:r>
              <a:rPr lang="en-US" dirty="0">
                <a:ea typeface="ＭＳ Ｐゴシック" charset="-128"/>
              </a:rPr>
              <a:t>Participants read stimuli and are asked to say as quickly as possible whether both items are words or not</a:t>
            </a:r>
          </a:p>
          <a:p>
            <a:pPr lvl="1">
              <a:spcBef>
                <a:spcPct val="30000"/>
              </a:spcBef>
            </a:pPr>
            <a:r>
              <a:rPr lang="en-US" dirty="0">
                <a:ea typeface="ＭＳ Ｐゴシック" charset="-128"/>
              </a:rPr>
              <a:t>Myer and </a:t>
            </a:r>
            <a:r>
              <a:rPr lang="en-US" dirty="0" err="1">
                <a:ea typeface="ＭＳ Ｐゴシック" charset="-128"/>
              </a:rPr>
              <a:t>Schvaneveldt</a:t>
            </a:r>
            <a:r>
              <a:rPr lang="en-US" dirty="0">
                <a:ea typeface="ＭＳ Ｐゴシック" charset="-128"/>
              </a:rPr>
              <a:t> (1971)</a:t>
            </a:r>
          </a:p>
          <a:p>
            <a:pPr lvl="2">
              <a:spcBef>
                <a:spcPct val="30000"/>
              </a:spcBef>
            </a:pPr>
            <a:r>
              <a:rPr lang="en-US" dirty="0">
                <a:ea typeface="ＭＳ Ｐゴシック" charset="-128"/>
              </a:rPr>
              <a:t>Associated words received faster responses than non-associated words.</a:t>
            </a:r>
          </a:p>
          <a:p>
            <a:pPr lvl="1" eaLnBrk="1" hangingPunct="1">
              <a:spcBef>
                <a:spcPct val="30000"/>
              </a:spcBef>
              <a:buFontTx/>
              <a:buNone/>
            </a:pPr>
            <a:endParaRPr lang="en-US" dirty="0">
              <a:ea typeface="ＭＳ Ｐゴシック" charset="-128"/>
            </a:endParaRPr>
          </a:p>
        </p:txBody>
      </p:sp>
      <p:pic>
        <p:nvPicPr>
          <p:cNvPr id="1026" name="Picture 2" descr="01330_f091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95400" y="3276600"/>
            <a:ext cx="6522591"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594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Semantic Networks</a:t>
            </a:r>
          </a:p>
        </p:txBody>
      </p:sp>
      <p:sp>
        <p:nvSpPr>
          <p:cNvPr id="33795" name="Rectangle 3"/>
          <p:cNvSpPr>
            <a:spLocks noGrp="1" noChangeArrowheads="1"/>
          </p:cNvSpPr>
          <p:nvPr>
            <p:ph idx="1"/>
          </p:nvPr>
        </p:nvSpPr>
        <p:spPr>
          <a:xfrm>
            <a:off x="685800" y="1600200"/>
            <a:ext cx="4267200" cy="4800600"/>
          </a:xfrm>
        </p:spPr>
        <p:txBody>
          <a:bodyPr/>
          <a:lstStyle/>
          <a:p>
            <a:pPr eaLnBrk="1" hangingPunct="1">
              <a:spcBef>
                <a:spcPct val="30000"/>
              </a:spcBef>
            </a:pPr>
            <a:r>
              <a:rPr lang="en-US" altLang="en-US" dirty="0">
                <a:ea typeface="ＭＳ Ｐゴシック" charset="-128"/>
              </a:rPr>
              <a:t>Meyer and </a:t>
            </a:r>
            <a:r>
              <a:rPr lang="en-US" altLang="en-US" dirty="0" err="1">
                <a:ea typeface="ＭＳ Ｐゴシック" charset="-128"/>
              </a:rPr>
              <a:t>Schvaneveldt</a:t>
            </a:r>
            <a:r>
              <a:rPr lang="en-US" altLang="en-US" dirty="0">
                <a:ea typeface="ＭＳ Ｐゴシック" charset="-128"/>
              </a:rPr>
              <a:t> (1971)</a:t>
            </a:r>
          </a:p>
          <a:p>
            <a:pPr lvl="1" eaLnBrk="1" hangingPunct="1">
              <a:spcBef>
                <a:spcPct val="30000"/>
              </a:spcBef>
            </a:pPr>
            <a:r>
              <a:rPr lang="en-US" altLang="en-US" sz="2400" dirty="0">
                <a:ea typeface="ＭＳ Ｐゴシック" charset="-128"/>
              </a:rPr>
              <a:t>“Yes” if both strings are words; “no” if not</a:t>
            </a:r>
          </a:p>
          <a:p>
            <a:pPr lvl="1" eaLnBrk="1" hangingPunct="1">
              <a:spcBef>
                <a:spcPct val="30000"/>
              </a:spcBef>
            </a:pPr>
            <a:r>
              <a:rPr lang="en-US" altLang="en-US" sz="2400" dirty="0">
                <a:ea typeface="ＭＳ Ｐゴシック" charset="-128"/>
              </a:rPr>
              <a:t>Some pairs were closely associated</a:t>
            </a:r>
          </a:p>
          <a:p>
            <a:pPr lvl="1" eaLnBrk="1" hangingPunct="1">
              <a:spcBef>
                <a:spcPct val="30000"/>
              </a:spcBef>
            </a:pPr>
            <a:r>
              <a:rPr lang="en-US" altLang="en-US" sz="2400" dirty="0">
                <a:ea typeface="ＭＳ Ｐゴシック" charset="-128"/>
              </a:rPr>
              <a:t>Reaction time was faster for those pairs</a:t>
            </a:r>
          </a:p>
          <a:p>
            <a:pPr lvl="2" eaLnBrk="1" hangingPunct="1">
              <a:spcBef>
                <a:spcPct val="30000"/>
              </a:spcBef>
            </a:pPr>
            <a:r>
              <a:rPr lang="en-US" altLang="en-US" sz="2400" dirty="0">
                <a:ea typeface="ＭＳ Ｐゴシック" charset="-128"/>
              </a:rPr>
              <a:t>Spreading activation</a:t>
            </a:r>
          </a:p>
          <a:p>
            <a:pPr lvl="1" eaLnBrk="1" hangingPunct="1">
              <a:spcBef>
                <a:spcPct val="30000"/>
              </a:spcBef>
            </a:pPr>
            <a:endParaRPr lang="en-US" altLang="en-US" dirty="0">
              <a:ea typeface="ＭＳ Ｐゴシック" charset="-128"/>
            </a:endParaRPr>
          </a:p>
          <a:p>
            <a:pPr lvl="1" eaLnBrk="1" hangingPunct="1">
              <a:spcBef>
                <a:spcPct val="30000"/>
              </a:spcBef>
              <a:buFontTx/>
              <a:buNone/>
            </a:pPr>
            <a:endParaRPr lang="en-US" altLang="en-US" dirty="0">
              <a:ea typeface="ＭＳ Ｐゴシック" charset="-128"/>
            </a:endParaRPr>
          </a:p>
        </p:txBody>
      </p:sp>
      <p:pic>
        <p:nvPicPr>
          <p:cNvPr id="33796"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29200" y="1828800"/>
            <a:ext cx="355441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100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838200"/>
            <a:ext cx="7772400" cy="381000"/>
          </a:xfrm>
        </p:spPr>
        <p:txBody>
          <a:bodyPr>
            <a:normAutofit fontScale="90000"/>
          </a:bodyPr>
          <a:lstStyle/>
          <a:p>
            <a:pPr>
              <a:spcBef>
                <a:spcPct val="30000"/>
              </a:spcBef>
            </a:pPr>
            <a:r>
              <a:rPr lang="en-US" dirty="0">
                <a:ea typeface="ＭＳ Ｐゴシック" charset="-128"/>
              </a:rPr>
              <a:t>Criticism of Collins and </a:t>
            </a:r>
            <a:r>
              <a:rPr lang="en-US" dirty="0" err="1">
                <a:ea typeface="ＭＳ Ｐゴシック" charset="-128"/>
              </a:rPr>
              <a:t>Quillian</a:t>
            </a:r>
            <a:endParaRPr lang="en-US" dirty="0">
              <a:ea typeface="ＭＳ Ｐゴシック" charset="-128"/>
            </a:endParaRPr>
          </a:p>
        </p:txBody>
      </p:sp>
      <p:sp>
        <p:nvSpPr>
          <p:cNvPr id="61443" name="Rectangle 3"/>
          <p:cNvSpPr>
            <a:spLocks noGrp="1" noChangeArrowheads="1"/>
          </p:cNvSpPr>
          <p:nvPr>
            <p:ph idx="1"/>
          </p:nvPr>
        </p:nvSpPr>
        <p:spPr>
          <a:xfrm>
            <a:off x="76200" y="1534099"/>
            <a:ext cx="5257800" cy="4419600"/>
          </a:xfrm>
        </p:spPr>
        <p:txBody>
          <a:bodyPr>
            <a:normAutofit lnSpcReduction="10000"/>
          </a:bodyPr>
          <a:lstStyle/>
          <a:p>
            <a:pPr lvl="1" eaLnBrk="1" hangingPunct="1">
              <a:spcBef>
                <a:spcPct val="30000"/>
              </a:spcBef>
            </a:pPr>
            <a:r>
              <a:rPr lang="en-US" sz="2400" dirty="0">
                <a:ea typeface="ＭＳ Ｐゴシック" charset="-128"/>
              </a:rPr>
              <a:t>Cannot explain typicality effects</a:t>
            </a:r>
          </a:p>
          <a:p>
            <a:pPr lvl="2">
              <a:spcBef>
                <a:spcPct val="30000"/>
              </a:spcBef>
            </a:pPr>
            <a:r>
              <a:rPr lang="en-US" sz="2400" dirty="0">
                <a:ea typeface="ＭＳ Ｐゴシック" charset="-128"/>
              </a:rPr>
              <a:t>RT for A canary is a bird &lt; RT for An Ostrich is a bird</a:t>
            </a:r>
          </a:p>
          <a:p>
            <a:pPr lvl="1" eaLnBrk="1" hangingPunct="1">
              <a:spcBef>
                <a:spcPct val="30000"/>
              </a:spcBef>
            </a:pPr>
            <a:r>
              <a:rPr lang="en-US" sz="2400" dirty="0">
                <a:ea typeface="ＭＳ Ｐゴシック" charset="-128"/>
              </a:rPr>
              <a:t>Cognitive economy? </a:t>
            </a:r>
          </a:p>
          <a:p>
            <a:pPr lvl="1" eaLnBrk="1" hangingPunct="1">
              <a:spcBef>
                <a:spcPct val="30000"/>
              </a:spcBef>
            </a:pPr>
            <a:r>
              <a:rPr lang="en-US" sz="2400" dirty="0">
                <a:ea typeface="ＭＳ Ｐゴシック" charset="-128"/>
              </a:rPr>
              <a:t>Some sentence-verification results are problematic for the model</a:t>
            </a:r>
          </a:p>
          <a:p>
            <a:pPr lvl="2">
              <a:spcBef>
                <a:spcPct val="30000"/>
              </a:spcBef>
            </a:pPr>
            <a:r>
              <a:rPr lang="en-US" sz="2400" dirty="0">
                <a:ea typeface="ＭＳ Ｐゴシック" charset="-128"/>
              </a:rPr>
              <a:t>RT for A canary is a bird &lt; RT for An Ostrich is a bird</a:t>
            </a:r>
          </a:p>
          <a:p>
            <a:pPr lvl="2">
              <a:spcBef>
                <a:spcPct val="30000"/>
              </a:spcBef>
            </a:pPr>
            <a:r>
              <a:rPr lang="en-US" sz="2400" dirty="0">
                <a:ea typeface="ＭＳ Ｐゴシック" charset="-128"/>
              </a:rPr>
              <a:t>A pig is a mammal = 1,476 </a:t>
            </a:r>
            <a:r>
              <a:rPr lang="en-US" sz="2400" dirty="0" err="1">
                <a:ea typeface="ＭＳ Ｐゴシック" charset="-128"/>
              </a:rPr>
              <a:t>ms</a:t>
            </a:r>
            <a:endParaRPr lang="en-US" sz="2400" dirty="0">
              <a:ea typeface="ＭＳ Ｐゴシック" charset="-128"/>
            </a:endParaRPr>
          </a:p>
          <a:p>
            <a:pPr lvl="2">
              <a:spcBef>
                <a:spcPct val="30000"/>
              </a:spcBef>
            </a:pPr>
            <a:r>
              <a:rPr lang="en-US" sz="2400" dirty="0">
                <a:ea typeface="ＭＳ Ｐゴシック" charset="-128"/>
              </a:rPr>
              <a:t>A pig is an animal = 1,268 </a:t>
            </a:r>
            <a:r>
              <a:rPr lang="en-US" sz="2400" dirty="0" err="1">
                <a:ea typeface="ＭＳ Ｐゴシック" charset="-128"/>
              </a:rPr>
              <a:t>ms</a:t>
            </a:r>
            <a:r>
              <a:rPr lang="en-US" sz="2400" dirty="0">
                <a:ea typeface="ＭＳ Ｐゴシック" charset="-128"/>
              </a:rPr>
              <a:t> (faster)</a:t>
            </a:r>
          </a:p>
          <a:p>
            <a:pPr lvl="1" eaLnBrk="1" hangingPunct="1">
              <a:spcBef>
                <a:spcPct val="30000"/>
              </a:spcBef>
            </a:pPr>
            <a:endParaRPr lang="en-US" dirty="0">
              <a:ea typeface="ＭＳ Ｐゴシック" charset="-128"/>
            </a:endParaRPr>
          </a:p>
          <a:p>
            <a:pPr lvl="1" eaLnBrk="1" hangingPunct="1">
              <a:spcBef>
                <a:spcPct val="30000"/>
              </a:spcBef>
              <a:buFontTx/>
              <a:buNone/>
            </a:pPr>
            <a:endParaRPr lang="en-US" dirty="0">
              <a:ea typeface="ＭＳ Ｐゴシック" charset="-128"/>
            </a:endParaRPr>
          </a:p>
        </p:txBody>
      </p:sp>
      <p:pic>
        <p:nvPicPr>
          <p:cNvPr id="2" name="Picture 1"/>
          <p:cNvPicPr>
            <a:picLocks noChangeAspect="1"/>
          </p:cNvPicPr>
          <p:nvPr/>
        </p:nvPicPr>
        <p:blipFill>
          <a:blip r:embed="rId2"/>
          <a:stretch>
            <a:fillRect/>
          </a:stretch>
        </p:blipFill>
        <p:spPr>
          <a:xfrm>
            <a:off x="5486400" y="1534099"/>
            <a:ext cx="3490261" cy="3285876"/>
          </a:xfrm>
          <a:prstGeom prst="rect">
            <a:avLst/>
          </a:prstGeom>
        </p:spPr>
      </p:pic>
    </p:spTree>
    <p:extLst>
      <p:ext uri="{BB962C8B-B14F-4D97-AF65-F5344CB8AC3E}">
        <p14:creationId xmlns:p14="http://schemas.microsoft.com/office/powerpoint/2010/main" val="1665278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2737850" cy="3814660"/>
          </a:xfrm>
        </p:spPr>
        <p:txBody>
          <a:bodyPr>
            <a:normAutofit/>
          </a:bodyPr>
          <a:lstStyle/>
          <a:p>
            <a:r>
              <a:rPr lang="en-US" dirty="0"/>
              <a:t>Application in Artificial intelligence: the most crucial technology?</a:t>
            </a:r>
          </a:p>
        </p:txBody>
      </p:sp>
      <p:pic>
        <p:nvPicPr>
          <p:cNvPr id="5" name="Picture 4"/>
          <p:cNvPicPr>
            <a:picLocks noChangeAspect="1"/>
          </p:cNvPicPr>
          <p:nvPr/>
        </p:nvPicPr>
        <p:blipFill>
          <a:blip r:embed="rId2"/>
          <a:stretch>
            <a:fillRect/>
          </a:stretch>
        </p:blipFill>
        <p:spPr>
          <a:xfrm>
            <a:off x="2895600" y="762000"/>
            <a:ext cx="5833843" cy="4800600"/>
          </a:xfrm>
          <a:prstGeom prst="rect">
            <a:avLst/>
          </a:prstGeom>
        </p:spPr>
      </p:pic>
      <p:sp>
        <p:nvSpPr>
          <p:cNvPr id="6" name="Content Placeholder 2"/>
          <p:cNvSpPr>
            <a:spLocks noGrp="1"/>
          </p:cNvSpPr>
          <p:nvPr>
            <p:ph idx="1"/>
          </p:nvPr>
        </p:nvSpPr>
        <p:spPr>
          <a:xfrm>
            <a:off x="457200" y="5715000"/>
            <a:ext cx="7992896" cy="462709"/>
          </a:xfrm>
        </p:spPr>
        <p:txBody>
          <a:bodyPr>
            <a:noAutofit/>
          </a:bodyPr>
          <a:lstStyle/>
          <a:p>
            <a:pPr marL="0" indent="0">
              <a:buNone/>
            </a:pPr>
            <a:r>
              <a:rPr lang="en-US" dirty="0">
                <a:hlinkClick r:id="rId3"/>
              </a:rPr>
              <a:t>https://www.insideprivacy.com/data-privacy/president-trump-signs-executive-order-on-artificial-intelligence/</a:t>
            </a:r>
            <a:r>
              <a:rPr lang="en-US" dirty="0"/>
              <a:t> </a:t>
            </a:r>
          </a:p>
        </p:txBody>
      </p:sp>
    </p:spTree>
    <p:extLst>
      <p:ext uri="{BB962C8B-B14F-4D97-AF65-F5344CB8AC3E}">
        <p14:creationId xmlns:p14="http://schemas.microsoft.com/office/powerpoint/2010/main" val="4286364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bans exporting AI to China</a:t>
            </a:r>
          </a:p>
        </p:txBody>
      </p:sp>
      <p:sp>
        <p:nvSpPr>
          <p:cNvPr id="3" name="Content Placeholder 2"/>
          <p:cNvSpPr>
            <a:spLocks noGrp="1"/>
          </p:cNvSpPr>
          <p:nvPr>
            <p:ph idx="1"/>
          </p:nvPr>
        </p:nvSpPr>
        <p:spPr>
          <a:xfrm>
            <a:off x="322272" y="5715000"/>
            <a:ext cx="8460954" cy="838200"/>
          </a:xfrm>
        </p:spPr>
        <p:txBody>
          <a:bodyPr>
            <a:noAutofit/>
          </a:bodyPr>
          <a:lstStyle/>
          <a:p>
            <a:pPr marL="0" indent="0">
              <a:buNone/>
            </a:pPr>
            <a:r>
              <a:rPr lang="en-US" sz="2000" dirty="0">
                <a:hlinkClick r:id="rId2"/>
              </a:rPr>
              <a:t>https://www.pymnts.com/news/regulation/2019/artificial-intelligence-china-digital-technology/</a:t>
            </a:r>
            <a:r>
              <a:rPr lang="en-US" sz="2000" dirty="0"/>
              <a:t> </a:t>
            </a:r>
          </a:p>
        </p:txBody>
      </p:sp>
      <p:pic>
        <p:nvPicPr>
          <p:cNvPr id="5" name="Picture 4"/>
          <p:cNvPicPr>
            <a:picLocks noChangeAspect="1"/>
          </p:cNvPicPr>
          <p:nvPr/>
        </p:nvPicPr>
        <p:blipFill>
          <a:blip r:embed="rId3"/>
          <a:stretch>
            <a:fillRect/>
          </a:stretch>
        </p:blipFill>
        <p:spPr>
          <a:xfrm>
            <a:off x="286467" y="2133600"/>
            <a:ext cx="8662781" cy="3280496"/>
          </a:xfrm>
          <a:prstGeom prst="rect">
            <a:avLst/>
          </a:prstGeom>
        </p:spPr>
      </p:pic>
    </p:spTree>
    <p:extLst>
      <p:ext uri="{BB962C8B-B14F-4D97-AF65-F5344CB8AC3E}">
        <p14:creationId xmlns:p14="http://schemas.microsoft.com/office/powerpoint/2010/main" val="4204344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3406"/>
            <a:ext cx="4114800" cy="1143000"/>
          </a:xfrm>
        </p:spPr>
        <p:txBody>
          <a:bodyPr>
            <a:normAutofit fontScale="90000"/>
          </a:bodyPr>
          <a:lstStyle/>
          <a:p>
            <a:r>
              <a:rPr lang="en-US" dirty="0"/>
              <a:t>Application in Artificial intelligence</a:t>
            </a:r>
          </a:p>
        </p:txBody>
      </p:sp>
      <p:sp>
        <p:nvSpPr>
          <p:cNvPr id="3" name="Content Placeholder 2"/>
          <p:cNvSpPr>
            <a:spLocks noGrp="1"/>
          </p:cNvSpPr>
          <p:nvPr>
            <p:ph idx="1"/>
          </p:nvPr>
        </p:nvSpPr>
        <p:spPr>
          <a:xfrm>
            <a:off x="228599" y="2027237"/>
            <a:ext cx="4114800" cy="4525963"/>
          </a:xfrm>
        </p:spPr>
        <p:txBody>
          <a:bodyPr>
            <a:normAutofit fontScale="92500" lnSpcReduction="10000"/>
          </a:bodyPr>
          <a:lstStyle/>
          <a:p>
            <a:r>
              <a:rPr lang="en-US" sz="2800" dirty="0"/>
              <a:t>AI: A branch of computer science dealing with the simulation of intelligent behavior in computers.</a:t>
            </a:r>
          </a:p>
          <a:p>
            <a:r>
              <a:rPr lang="en-US" sz="2800" dirty="0"/>
              <a:t>Machine learning: an application of AI that enables the computer to automatically learn and improve from data without explicit instruction e.g. facial recognition, robotics</a:t>
            </a:r>
          </a:p>
        </p:txBody>
      </p:sp>
      <p:pic>
        <p:nvPicPr>
          <p:cNvPr id="7170" name="Picture 2" descr="image recognitio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77151" y="616512"/>
            <a:ext cx="3593676" cy="2392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3"/>
            <a:extLst>
              <a:ext uri="{FF2B5EF4-FFF2-40B4-BE49-F238E27FC236}">
                <a16:creationId xmlns:a16="http://schemas.microsoft.com/office/drawing/2014/main" id="{77DAAE3A-9A4E-4F4D-8B1F-FD8361DD3F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05116" y="4031621"/>
            <a:ext cx="2188633" cy="2521579"/>
          </a:xfrm>
          <a:prstGeom prst="rect">
            <a:avLst/>
          </a:prstGeom>
        </p:spPr>
      </p:pic>
      <p:pic>
        <p:nvPicPr>
          <p:cNvPr id="6" name="Picture 6" descr="Image result for robot soldiers">
            <a:hlinkClick r:id="rId5"/>
            <a:extLst>
              <a:ext uri="{FF2B5EF4-FFF2-40B4-BE49-F238E27FC236}">
                <a16:creationId xmlns:a16="http://schemas.microsoft.com/office/drawing/2014/main" id="{C7475B3A-882A-6A4C-BEBF-44FDE44F56F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95598" y="3542274"/>
            <a:ext cx="2296002" cy="253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010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Application in Artificial intelligence</a:t>
            </a:r>
          </a:p>
        </p:txBody>
      </p:sp>
      <p:sp>
        <p:nvSpPr>
          <p:cNvPr id="3" name="Content Placeholder 2"/>
          <p:cNvSpPr>
            <a:spLocks noGrp="1"/>
          </p:cNvSpPr>
          <p:nvPr>
            <p:ph idx="1"/>
          </p:nvPr>
        </p:nvSpPr>
        <p:spPr>
          <a:xfrm>
            <a:off x="304800" y="1143000"/>
            <a:ext cx="8229600" cy="4525963"/>
          </a:xfrm>
        </p:spPr>
        <p:txBody>
          <a:bodyPr>
            <a:normAutofit/>
          </a:bodyPr>
          <a:lstStyle/>
          <a:p>
            <a:r>
              <a:rPr lang="en-US" dirty="0"/>
              <a:t>Semantic networks became popular in AI and natural language processing because this theorizes how knowledge is represented and how reasoning is supported. </a:t>
            </a:r>
          </a:p>
          <a:p>
            <a:r>
              <a:rPr lang="en-US" dirty="0"/>
              <a:t>Natural language processing: concerned with how to enable a computer to analyze human language so that the computer can interact with humans. </a:t>
            </a:r>
          </a:p>
          <a:p>
            <a:r>
              <a:rPr lang="en-US" dirty="0"/>
              <a:t>The semantic network is more natural than the logical notations (e.g. (∀x)[(D(x) &amp; O(</a:t>
            </a:r>
            <a:r>
              <a:rPr lang="en-US" dirty="0" err="1"/>
              <a:t>p,x</a:t>
            </a:r>
            <a:r>
              <a:rPr lang="en-US" dirty="0"/>
              <a:t>) ⊃ B(</a:t>
            </a:r>
            <a:r>
              <a:rPr lang="en-US" dirty="0" err="1"/>
              <a:t>p,x</a:t>
            </a:r>
            <a:r>
              <a:rPr lang="en-US" dirty="0"/>
              <a:t>)]). </a:t>
            </a:r>
          </a:p>
          <a:p>
            <a:endParaRPr lang="en-US" sz="2800" dirty="0"/>
          </a:p>
        </p:txBody>
      </p:sp>
      <p:pic>
        <p:nvPicPr>
          <p:cNvPr id="4" name="Picture 2" descr="https://upload.wikimedia.org/wikipedia/en/0/09/DataT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49455" y="4495797"/>
            <a:ext cx="1650740" cy="20113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virtualworldlets.net/Worlds/Listings/ARRobots/HRP-4C.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81195" y="4495798"/>
            <a:ext cx="2633805" cy="20113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EDBCFEB-50DB-BD47-91D0-86DCD8834B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8063" y="4542336"/>
            <a:ext cx="2205337" cy="1939830"/>
          </a:xfrm>
          <a:prstGeom prst="rect">
            <a:avLst/>
          </a:prstGeom>
        </p:spPr>
      </p:pic>
    </p:spTree>
    <p:extLst>
      <p:ext uri="{BB962C8B-B14F-4D97-AF65-F5344CB8AC3E}">
        <p14:creationId xmlns:p14="http://schemas.microsoft.com/office/powerpoint/2010/main" val="717009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Schools of machine learning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30985566"/>
              </p:ext>
            </p:extLst>
          </p:nvPr>
        </p:nvGraphicFramePr>
        <p:xfrm>
          <a:off x="484581" y="2135606"/>
          <a:ext cx="8049818" cy="3588004"/>
        </p:xfrm>
        <a:graphic>
          <a:graphicData uri="http://schemas.openxmlformats.org/drawingml/2006/table">
            <a:tbl>
              <a:tblPr firstRow="1" firstCol="1" bandRow="1">
                <a:tableStyleId>{5C22544A-7EE6-4342-B048-85BDC9FD1C3A}</a:tableStyleId>
              </a:tblPr>
              <a:tblGrid>
                <a:gridCol w="2549159">
                  <a:extLst>
                    <a:ext uri="{9D8B030D-6E8A-4147-A177-3AD203B41FA5}">
                      <a16:colId xmlns:a16="http://schemas.microsoft.com/office/drawing/2014/main" val="20000"/>
                    </a:ext>
                  </a:extLst>
                </a:gridCol>
                <a:gridCol w="2264833">
                  <a:extLst>
                    <a:ext uri="{9D8B030D-6E8A-4147-A177-3AD203B41FA5}">
                      <a16:colId xmlns:a16="http://schemas.microsoft.com/office/drawing/2014/main" val="20001"/>
                    </a:ext>
                  </a:extLst>
                </a:gridCol>
                <a:gridCol w="3235826">
                  <a:extLst>
                    <a:ext uri="{9D8B030D-6E8A-4147-A177-3AD203B41FA5}">
                      <a16:colId xmlns:a16="http://schemas.microsoft.com/office/drawing/2014/main" val="20002"/>
                    </a:ext>
                  </a:extLst>
                </a:gridCol>
              </a:tblGrid>
              <a:tr h="269081">
                <a:tc>
                  <a:txBody>
                    <a:bodyPr/>
                    <a:lstStyle/>
                    <a:p>
                      <a:pPr marL="0" marR="0">
                        <a:lnSpc>
                          <a:spcPct val="107000"/>
                        </a:lnSpc>
                        <a:spcBef>
                          <a:spcPts val="0"/>
                        </a:spcBef>
                        <a:spcAft>
                          <a:spcPts val="0"/>
                        </a:spcAft>
                      </a:pPr>
                      <a:r>
                        <a:rPr lang="en-US" sz="2800" dirty="0">
                          <a:effectLst/>
                        </a:rPr>
                        <a:t>Name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a:effectLst/>
                        </a:rPr>
                        <a:t>Origin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a:effectLst/>
                        </a:rPr>
                        <a:t>Approach</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extLst>
                  <a:ext uri="{0D108BD9-81ED-4DB2-BD59-A6C34878D82A}">
                    <a16:rowId xmlns:a16="http://schemas.microsoft.com/office/drawing/2014/main" val="10000"/>
                  </a:ext>
                </a:extLst>
              </a:tr>
              <a:tr h="538163">
                <a:tc>
                  <a:txBody>
                    <a:bodyPr/>
                    <a:lstStyle/>
                    <a:p>
                      <a:pPr marL="0" marR="0">
                        <a:lnSpc>
                          <a:spcPct val="107000"/>
                        </a:lnSpc>
                        <a:spcBef>
                          <a:spcPts val="0"/>
                        </a:spcBef>
                        <a:spcAft>
                          <a:spcPts val="0"/>
                        </a:spcAft>
                      </a:pPr>
                      <a:r>
                        <a:rPr lang="en-US" sz="2800">
                          <a:effectLst/>
                        </a:rPr>
                        <a:t>Symbolists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a:effectLst/>
                        </a:rPr>
                        <a:t>Logic, philosophy</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dirty="0">
                          <a:effectLst/>
                        </a:rPr>
                        <a:t>Some form of logical deduction (e.g. if-then-else)</a:t>
                      </a:r>
                    </a:p>
                  </a:txBody>
                  <a:tcPr marL="101309" marR="101309" marT="0" marB="0"/>
                </a:tc>
                <a:extLst>
                  <a:ext uri="{0D108BD9-81ED-4DB2-BD59-A6C34878D82A}">
                    <a16:rowId xmlns:a16="http://schemas.microsoft.com/office/drawing/2014/main" val="10001"/>
                  </a:ext>
                </a:extLst>
              </a:tr>
              <a:tr h="538163">
                <a:tc>
                  <a:txBody>
                    <a:bodyPr/>
                    <a:lstStyle/>
                    <a:p>
                      <a:pPr marL="0" marR="0">
                        <a:lnSpc>
                          <a:spcPct val="107000"/>
                        </a:lnSpc>
                        <a:spcBef>
                          <a:spcPts val="0"/>
                        </a:spcBef>
                        <a:spcAft>
                          <a:spcPts val="0"/>
                        </a:spcAft>
                      </a:pPr>
                      <a:r>
                        <a:rPr lang="en-US" sz="2800">
                          <a:effectLst/>
                        </a:rPr>
                        <a:t>Connectionists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a:effectLst/>
                        </a:rPr>
                        <a:t>Neuroscience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tc>
                  <a:txBody>
                    <a:bodyPr/>
                    <a:lstStyle/>
                    <a:p>
                      <a:pPr marL="0" marR="0">
                        <a:lnSpc>
                          <a:spcPct val="107000"/>
                        </a:lnSpc>
                        <a:spcBef>
                          <a:spcPts val="0"/>
                        </a:spcBef>
                        <a:spcAft>
                          <a:spcPts val="0"/>
                        </a:spcAft>
                      </a:pPr>
                      <a:r>
                        <a:rPr lang="en-US" sz="2800" dirty="0">
                          <a:effectLst/>
                        </a:rPr>
                        <a:t>Networking/linking of nodes, pathway (e.g. Neural networks)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1309" marR="101309"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0580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4446" y="533400"/>
            <a:ext cx="5257800" cy="533400"/>
          </a:xfrm>
        </p:spPr>
        <p:txBody>
          <a:bodyPr>
            <a:normAutofit fontScale="90000"/>
          </a:bodyPr>
          <a:lstStyle/>
          <a:p>
            <a:pPr eaLnBrk="1" hangingPunct="1"/>
            <a:r>
              <a:rPr lang="en-US" altLang="en-US" dirty="0">
                <a:ea typeface="ＭＳ Ｐゴシック" charset="-128"/>
              </a:rPr>
              <a:t>The Connectionist Approach</a:t>
            </a:r>
          </a:p>
        </p:txBody>
      </p:sp>
      <p:sp>
        <p:nvSpPr>
          <p:cNvPr id="66563" name="Rectangle 3"/>
          <p:cNvSpPr>
            <a:spLocks noGrp="1" noChangeArrowheads="1"/>
          </p:cNvSpPr>
          <p:nvPr>
            <p:ph idx="1"/>
          </p:nvPr>
        </p:nvSpPr>
        <p:spPr>
          <a:xfrm>
            <a:off x="152400" y="1219200"/>
            <a:ext cx="4724400" cy="5181600"/>
          </a:xfrm>
        </p:spPr>
        <p:txBody>
          <a:bodyPr/>
          <a:lstStyle/>
          <a:p>
            <a:pPr>
              <a:defRPr/>
            </a:pPr>
            <a:r>
              <a:rPr lang="en-US" dirty="0">
                <a:hlinkClick r:id="rId2"/>
              </a:rPr>
              <a:t>https://www.youtube.com/watch?v=whlODvf-SVk</a:t>
            </a:r>
            <a:endParaRPr lang="en-US" dirty="0">
              <a:ea typeface="ＭＳ Ｐゴシック" charset="-128"/>
            </a:endParaRPr>
          </a:p>
          <a:p>
            <a:pPr eaLnBrk="1" hangingPunct="1">
              <a:defRPr/>
            </a:pPr>
            <a:r>
              <a:rPr lang="en-US" dirty="0">
                <a:ea typeface="ＭＳ Ｐゴシック" charset="-128"/>
              </a:rPr>
              <a:t>Creating computer models for representing cognitive processes</a:t>
            </a:r>
          </a:p>
          <a:p>
            <a:pPr eaLnBrk="1" hangingPunct="1">
              <a:spcBef>
                <a:spcPct val="30000"/>
              </a:spcBef>
              <a:defRPr/>
            </a:pPr>
            <a:r>
              <a:rPr lang="en-US" dirty="0">
                <a:ea typeface="ＭＳ Ｐゴシック" charset="-128"/>
              </a:rPr>
              <a:t>Parallel distributed processing: Massively parallel processing</a:t>
            </a:r>
          </a:p>
          <a:p>
            <a:pPr eaLnBrk="1" hangingPunct="1">
              <a:spcBef>
                <a:spcPct val="30000"/>
              </a:spcBef>
              <a:defRPr/>
            </a:pPr>
            <a:r>
              <a:rPr lang="en-US" dirty="0">
                <a:ea typeface="ＭＳ Ｐゴシック" charset="-128"/>
              </a:rPr>
              <a:t>Knowledge represented in the distributed activity of many units</a:t>
            </a:r>
          </a:p>
          <a:p>
            <a:pPr eaLnBrk="1" hangingPunct="1">
              <a:spcBef>
                <a:spcPct val="30000"/>
              </a:spcBef>
              <a:defRPr/>
            </a:pPr>
            <a:r>
              <a:rPr lang="en-US" dirty="0">
                <a:ea typeface="ＭＳ Ｐゴシック" charset="-128"/>
              </a:rPr>
              <a:t>Weights determine at each connection how strongly an incoming signal will </a:t>
            </a:r>
            <a:r>
              <a:rPr lang="en-US" dirty="0">
                <a:solidFill>
                  <a:srgbClr val="FF0000"/>
                </a:solidFill>
                <a:ea typeface="ＭＳ Ｐゴシック" charset="-128"/>
              </a:rPr>
              <a:t>activate</a:t>
            </a:r>
            <a:r>
              <a:rPr lang="en-US" dirty="0">
                <a:ea typeface="ＭＳ Ｐゴシック" charset="-128"/>
              </a:rPr>
              <a:t> the next unit</a:t>
            </a:r>
          </a:p>
          <a:p>
            <a:pPr marL="457200" lvl="1" indent="0" eaLnBrk="1" hangingPunct="1">
              <a:buFontTx/>
              <a:buNone/>
              <a:defRPr/>
            </a:pPr>
            <a:endParaRPr lang="en-US" dirty="0">
              <a:ea typeface="ＭＳ Ｐゴシック" charset="-128"/>
            </a:endParaRPr>
          </a:p>
          <a:p>
            <a:pPr lvl="1" eaLnBrk="1" hangingPunct="1">
              <a:defRPr/>
            </a:pPr>
            <a:endParaRPr lang="en-US" dirty="0">
              <a:ea typeface="ＭＳ Ｐゴシック" charset="-128"/>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9199" y="1371599"/>
            <a:ext cx="3886029" cy="2438401"/>
          </a:xfrm>
          <a:prstGeom prst="rect">
            <a:avLst/>
          </a:prstGeom>
        </p:spPr>
      </p:pic>
      <p:pic>
        <p:nvPicPr>
          <p:cNvPr id="9220" name="Picture 4" descr="Image result for massively parallel processi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29199" y="4114798"/>
            <a:ext cx="3905526" cy="198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81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45376" y="1371600"/>
            <a:ext cx="41148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2"/>
          <p:cNvSpPr>
            <a:spLocks noGrp="1" noChangeArrowheads="1"/>
          </p:cNvSpPr>
          <p:nvPr>
            <p:ph type="title"/>
          </p:nvPr>
        </p:nvSpPr>
        <p:spPr>
          <a:xfrm>
            <a:off x="685800" y="685800"/>
            <a:ext cx="7772400" cy="533400"/>
          </a:xfrm>
        </p:spPr>
        <p:txBody>
          <a:bodyPr>
            <a:normAutofit fontScale="90000"/>
          </a:bodyPr>
          <a:lstStyle/>
          <a:p>
            <a:pPr eaLnBrk="1" hangingPunct="1"/>
            <a:r>
              <a:rPr lang="en-US" altLang="en-US">
                <a:ea typeface="ＭＳ Ｐゴシック" charset="-128"/>
              </a:rPr>
              <a:t>The Connectionist Approach</a:t>
            </a:r>
          </a:p>
        </p:txBody>
      </p:sp>
      <p:sp>
        <p:nvSpPr>
          <p:cNvPr id="4" name="Content Placeholder 2"/>
          <p:cNvSpPr>
            <a:spLocks noGrp="1"/>
          </p:cNvSpPr>
          <p:nvPr>
            <p:ph idx="1"/>
          </p:nvPr>
        </p:nvSpPr>
        <p:spPr>
          <a:xfrm>
            <a:off x="381000" y="1600200"/>
            <a:ext cx="3886200" cy="4525963"/>
          </a:xfrm>
        </p:spPr>
        <p:txBody>
          <a:bodyPr/>
          <a:lstStyle/>
          <a:p>
            <a:pPr eaLnBrk="1" hangingPunct="1">
              <a:spcBef>
                <a:spcPct val="30000"/>
              </a:spcBef>
            </a:pPr>
            <a:r>
              <a:rPr lang="en-US" altLang="en-US" sz="2800" dirty="0">
                <a:ea typeface="ＭＳ Ｐゴシック" charset="-128"/>
              </a:rPr>
              <a:t>“Units”</a:t>
            </a:r>
          </a:p>
          <a:p>
            <a:pPr lvl="1" eaLnBrk="1" hangingPunct="1">
              <a:spcBef>
                <a:spcPct val="30000"/>
              </a:spcBef>
            </a:pPr>
            <a:r>
              <a:rPr lang="en-US" altLang="en-US" sz="2800" dirty="0">
                <a:ea typeface="ＭＳ Ｐゴシック" charset="-128"/>
              </a:rPr>
              <a:t>Input units: activated by stimulation from environment</a:t>
            </a:r>
          </a:p>
          <a:p>
            <a:pPr lvl="1" eaLnBrk="1" hangingPunct="1">
              <a:spcBef>
                <a:spcPct val="30000"/>
              </a:spcBef>
            </a:pPr>
            <a:r>
              <a:rPr lang="en-US" altLang="en-US" sz="2800" dirty="0">
                <a:ea typeface="ＭＳ Ｐゴシック" charset="-128"/>
              </a:rPr>
              <a:t>Hidden units: receive input from input units </a:t>
            </a:r>
          </a:p>
          <a:p>
            <a:pPr lvl="1" eaLnBrk="1" hangingPunct="1">
              <a:spcBef>
                <a:spcPct val="30000"/>
              </a:spcBef>
            </a:pPr>
            <a:r>
              <a:rPr lang="en-US" altLang="en-US" sz="2800" dirty="0">
                <a:ea typeface="ＭＳ Ｐゴシック" charset="-128"/>
              </a:rPr>
              <a:t>Output units: receive input from hidden units</a:t>
            </a:r>
          </a:p>
          <a:p>
            <a:pPr eaLnBrk="1" hangingPunct="1"/>
            <a:endParaRPr lang="en-US" altLang="en-US" dirty="0">
              <a:ea typeface="ＭＳ Ｐゴシック" charset="-128"/>
            </a:endParaRPr>
          </a:p>
        </p:txBody>
      </p:sp>
    </p:spTree>
    <p:extLst>
      <p:ext uri="{BB962C8B-B14F-4D97-AF65-F5344CB8AC3E}">
        <p14:creationId xmlns:p14="http://schemas.microsoft.com/office/powerpoint/2010/main" val="39478423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3" descr="01330_f0922.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0" y="304799"/>
            <a:ext cx="5791200" cy="631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29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Artificial neural network (ANN)</a:t>
            </a:r>
          </a:p>
        </p:txBody>
      </p:sp>
      <p:sp>
        <p:nvSpPr>
          <p:cNvPr id="3" name="Content Placeholder 2"/>
          <p:cNvSpPr>
            <a:spLocks noGrp="1"/>
          </p:cNvSpPr>
          <p:nvPr>
            <p:ph idx="1"/>
          </p:nvPr>
        </p:nvSpPr>
        <p:spPr>
          <a:xfrm>
            <a:off x="304800" y="1752600"/>
            <a:ext cx="4572000" cy="4525963"/>
          </a:xfrm>
        </p:spPr>
        <p:txBody>
          <a:bodyPr/>
          <a:lstStyle/>
          <a:p>
            <a:r>
              <a:rPr lang="en-US" dirty="0"/>
              <a:t>This is what we do in computing!</a:t>
            </a:r>
          </a:p>
          <a:p>
            <a:r>
              <a:rPr lang="en-US" dirty="0"/>
              <a:t>A typical neural network is composed of three types of layers</a:t>
            </a:r>
          </a:p>
          <a:p>
            <a:pPr lvl="1"/>
            <a:r>
              <a:rPr lang="en-US" sz="2400" dirty="0">
                <a:solidFill>
                  <a:srgbClr val="FF0000"/>
                </a:solidFill>
              </a:rPr>
              <a:t>input layer</a:t>
            </a:r>
            <a:r>
              <a:rPr lang="en-US" sz="2400" dirty="0"/>
              <a:t>: data</a:t>
            </a:r>
          </a:p>
          <a:p>
            <a:pPr lvl="1"/>
            <a:r>
              <a:rPr lang="en-US" sz="2400" dirty="0">
                <a:solidFill>
                  <a:srgbClr val="FF0000"/>
                </a:solidFill>
              </a:rPr>
              <a:t>hidden layer</a:t>
            </a:r>
            <a:r>
              <a:rPr lang="en-US" sz="2400" dirty="0"/>
              <a:t>: data transformation and manipulation</a:t>
            </a:r>
          </a:p>
          <a:p>
            <a:pPr lvl="1"/>
            <a:r>
              <a:rPr lang="en-US" sz="2400" dirty="0">
                <a:solidFill>
                  <a:srgbClr val="FF0000"/>
                </a:solidFill>
              </a:rPr>
              <a:t>output layer </a:t>
            </a:r>
          </a:p>
          <a:p>
            <a:r>
              <a:rPr lang="en-US" dirty="0"/>
              <a:t>If there are multiple hidden layers, it is called </a:t>
            </a:r>
            <a:r>
              <a:rPr lang="en-US" dirty="0">
                <a:solidFill>
                  <a:srgbClr val="FF0000"/>
                </a:solidFill>
              </a:rPr>
              <a:t>deep learning</a:t>
            </a:r>
            <a:r>
              <a:rPr lang="en-US" dirty="0"/>
              <a:t>.</a:t>
            </a:r>
          </a:p>
          <a:p>
            <a:endParaRPr lang="en-US" dirty="0"/>
          </a:p>
        </p:txBody>
      </p:sp>
      <p:pic>
        <p:nvPicPr>
          <p:cNvPr id="4" name="Picture 3"/>
          <p:cNvPicPr>
            <a:picLocks noChangeAspect="1"/>
          </p:cNvPicPr>
          <p:nvPr/>
        </p:nvPicPr>
        <p:blipFill>
          <a:blip r:embed="rId2"/>
          <a:stretch>
            <a:fillRect/>
          </a:stretch>
        </p:blipFill>
        <p:spPr>
          <a:xfrm>
            <a:off x="4901588" y="1905000"/>
            <a:ext cx="3904260" cy="3468477"/>
          </a:xfrm>
          <a:prstGeom prst="rect">
            <a:avLst/>
          </a:prstGeom>
        </p:spPr>
      </p:pic>
    </p:spTree>
    <p:extLst>
      <p:ext uri="{BB962C8B-B14F-4D97-AF65-F5344CB8AC3E}">
        <p14:creationId xmlns:p14="http://schemas.microsoft.com/office/powerpoint/2010/main" val="147426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ea typeface="ＭＳ Ｐゴシック" charset="-128"/>
              </a:rPr>
              <a:t>The Connectionist Approach</a:t>
            </a:r>
          </a:p>
        </p:txBody>
      </p:sp>
      <p:sp>
        <p:nvSpPr>
          <p:cNvPr id="71683" name="Rectangle 3"/>
          <p:cNvSpPr>
            <a:spLocks noGrp="1" noChangeArrowheads="1"/>
          </p:cNvSpPr>
          <p:nvPr>
            <p:ph idx="1"/>
          </p:nvPr>
        </p:nvSpPr>
        <p:spPr>
          <a:xfrm>
            <a:off x="685800" y="1600200"/>
            <a:ext cx="5334000" cy="4419600"/>
          </a:xfrm>
        </p:spPr>
        <p:txBody>
          <a:bodyPr>
            <a:normAutofit/>
          </a:bodyPr>
          <a:lstStyle/>
          <a:p>
            <a:pPr eaLnBrk="1" hangingPunct="1">
              <a:spcBef>
                <a:spcPct val="30000"/>
              </a:spcBef>
            </a:pPr>
            <a:r>
              <a:rPr lang="en-US" dirty="0">
                <a:ea typeface="ＭＳ Ｐゴシック" charset="-128"/>
              </a:rPr>
              <a:t>How learning occurs </a:t>
            </a:r>
          </a:p>
          <a:p>
            <a:pPr lvl="1" eaLnBrk="1" hangingPunct="1">
              <a:spcBef>
                <a:spcPct val="30000"/>
              </a:spcBef>
            </a:pPr>
            <a:r>
              <a:rPr lang="en-US" sz="2400" dirty="0">
                <a:ea typeface="ＭＳ Ｐゴシック" charset="-128"/>
              </a:rPr>
              <a:t>Network responds to stimulus</a:t>
            </a:r>
          </a:p>
          <a:p>
            <a:pPr lvl="2">
              <a:spcBef>
                <a:spcPct val="30000"/>
              </a:spcBef>
            </a:pPr>
            <a:r>
              <a:rPr lang="en-US" sz="2400" dirty="0">
                <a:ea typeface="ＭＳ Ｐゴシック" charset="-128"/>
              </a:rPr>
              <a:t>A Yellowhammer is: </a:t>
            </a:r>
            <a:r>
              <a:rPr lang="en-US" sz="2400" dirty="0">
                <a:ea typeface="ＭＳ Ｐゴシック" charset="-128"/>
                <a:sym typeface="Wingdings" panose="05000000000000000000" pitchFamily="2" charset="2"/>
              </a:rPr>
              <a:t></a:t>
            </a:r>
            <a:endParaRPr lang="en-US" sz="2400" dirty="0">
              <a:ea typeface="ＭＳ Ｐゴシック" charset="-128"/>
            </a:endParaRPr>
          </a:p>
          <a:p>
            <a:pPr lvl="1">
              <a:spcBef>
                <a:spcPct val="30000"/>
              </a:spcBef>
            </a:pPr>
            <a:r>
              <a:rPr lang="en-US" sz="2400" dirty="0">
                <a:ea typeface="ＭＳ Ｐゴシック" charset="-128"/>
              </a:rPr>
              <a:t>But that is wrong, so we learn the correct concept.</a:t>
            </a:r>
          </a:p>
          <a:p>
            <a:pPr lvl="1">
              <a:spcBef>
                <a:spcPct val="30000"/>
              </a:spcBef>
            </a:pPr>
            <a:r>
              <a:rPr lang="en-US" sz="2400" dirty="0">
                <a:ea typeface="ＭＳ Ｐゴシック" charset="-128"/>
              </a:rPr>
              <a:t>An error signal is sent back through the units to adjust the connection weights appropriately.</a:t>
            </a:r>
          </a:p>
          <a:p>
            <a:pPr lvl="2">
              <a:spcBef>
                <a:spcPct val="30000"/>
              </a:spcBef>
            </a:pPr>
            <a:r>
              <a:rPr lang="en-US" sz="2400" dirty="0">
                <a:ea typeface="ＭＳ Ｐゴシック" charset="-128"/>
              </a:rPr>
              <a:t>A Yellowhammer is: </a:t>
            </a:r>
            <a:r>
              <a:rPr lang="en-US" sz="2400" dirty="0">
                <a:ea typeface="ＭＳ Ｐゴシック" charset="-128"/>
                <a:sym typeface="Wingdings" panose="05000000000000000000" pitchFamily="2" charset="2"/>
              </a:rPr>
              <a:t></a:t>
            </a:r>
            <a:endParaRPr lang="en-US" sz="2400" dirty="0">
              <a:ea typeface="ＭＳ Ｐゴシック" charset="-128"/>
            </a:endParaRPr>
          </a:p>
          <a:p>
            <a:pPr lvl="2">
              <a:spcBef>
                <a:spcPct val="30000"/>
              </a:spcBef>
            </a:pPr>
            <a:endParaRPr lang="en-US" dirty="0">
              <a:ea typeface="ＭＳ Ｐゴシック" charset="-128"/>
            </a:endParaRPr>
          </a:p>
          <a:p>
            <a:pPr lvl="2">
              <a:spcBef>
                <a:spcPct val="30000"/>
              </a:spcBef>
            </a:pPr>
            <a:endParaRPr lang="en-US" dirty="0">
              <a:ea typeface="ＭＳ Ｐゴシック" charset="-128"/>
            </a:endParaRPr>
          </a:p>
          <a:p>
            <a:pPr lvl="2">
              <a:spcBef>
                <a:spcPct val="30000"/>
              </a:spcBef>
            </a:pPr>
            <a:endParaRPr lang="en-US" dirty="0">
              <a:ea typeface="ＭＳ Ｐゴシック" charset="-128"/>
            </a:endParaRPr>
          </a:p>
          <a:p>
            <a:pPr lvl="1">
              <a:spcBef>
                <a:spcPct val="30000"/>
              </a:spcBef>
            </a:pPr>
            <a:endParaRPr lang="en-US" dirty="0">
              <a:ea typeface="ＭＳ Ｐゴシック" charset="-128"/>
            </a:endParaRPr>
          </a:p>
          <a:p>
            <a:pPr lvl="1" eaLnBrk="1" hangingPunct="1">
              <a:spcBef>
                <a:spcPct val="30000"/>
              </a:spcBef>
              <a:buFontTx/>
              <a:buNone/>
            </a:pPr>
            <a:endParaRPr lang="en-US" dirty="0">
              <a:ea typeface="ＭＳ Ｐゴシック" charset="-128"/>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19455" y="4114800"/>
            <a:ext cx="2851797"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852507" y="1600200"/>
            <a:ext cx="2840592"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309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a:ea typeface="ＭＳ Ｐゴシック" charset="-128"/>
              </a:rPr>
              <a:t>The Connectionist Approach</a:t>
            </a:r>
          </a:p>
        </p:txBody>
      </p:sp>
      <p:sp>
        <p:nvSpPr>
          <p:cNvPr id="40963" name="Rectangle 3"/>
          <p:cNvSpPr>
            <a:spLocks noGrp="1" noChangeArrowheads="1"/>
          </p:cNvSpPr>
          <p:nvPr>
            <p:ph idx="1"/>
          </p:nvPr>
        </p:nvSpPr>
        <p:spPr>
          <a:xfrm>
            <a:off x="685800" y="1371600"/>
            <a:ext cx="7772400" cy="4419600"/>
          </a:xfrm>
        </p:spPr>
        <p:txBody>
          <a:bodyPr/>
          <a:lstStyle/>
          <a:p>
            <a:pPr eaLnBrk="1" hangingPunct="1">
              <a:spcBef>
                <a:spcPct val="30000"/>
              </a:spcBef>
            </a:pPr>
            <a:r>
              <a:rPr lang="en-US" altLang="en-US" sz="2800" dirty="0">
                <a:ea typeface="ＭＳ Ｐゴシック" charset="-128"/>
              </a:rPr>
              <a:t>Error signal</a:t>
            </a:r>
          </a:p>
          <a:p>
            <a:pPr lvl="1" eaLnBrk="1" hangingPunct="1">
              <a:spcBef>
                <a:spcPct val="30000"/>
              </a:spcBef>
            </a:pPr>
            <a:r>
              <a:rPr lang="en-US" altLang="en-US" sz="2800" dirty="0">
                <a:ea typeface="ＭＳ Ｐゴシック" charset="-128"/>
              </a:rPr>
              <a:t>Difference between actual activity of each output unit and the correct activity</a:t>
            </a:r>
          </a:p>
          <a:p>
            <a:pPr eaLnBrk="1" hangingPunct="1">
              <a:spcBef>
                <a:spcPct val="30000"/>
              </a:spcBef>
            </a:pPr>
            <a:r>
              <a:rPr lang="en-US" altLang="en-US" sz="2800" dirty="0">
                <a:ea typeface="ＭＳ Ｐゴシック" charset="-128"/>
              </a:rPr>
              <a:t>Back-propagation: error signal transmitted back through the circuit</a:t>
            </a:r>
          </a:p>
          <a:p>
            <a:pPr eaLnBrk="1" hangingPunct="1">
              <a:spcBef>
                <a:spcPct val="30000"/>
              </a:spcBef>
            </a:pPr>
            <a:r>
              <a:rPr lang="en-US" altLang="en-US" sz="2800" dirty="0">
                <a:ea typeface="ＭＳ Ｐゴシック" charset="-128"/>
              </a:rPr>
              <a:t>Indicates how weights should be changed to allow the output signal to match the correct signal</a:t>
            </a:r>
          </a:p>
          <a:p>
            <a:pPr eaLnBrk="1" hangingPunct="1">
              <a:spcBef>
                <a:spcPct val="30000"/>
              </a:spcBef>
            </a:pPr>
            <a:r>
              <a:rPr lang="en-US" altLang="en-US" sz="2800" dirty="0">
                <a:ea typeface="ＭＳ Ｐゴシック" charset="-128"/>
              </a:rPr>
              <a:t>The process repeats until the error signal is zero</a:t>
            </a:r>
          </a:p>
          <a:p>
            <a:pPr lvl="1"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buFontTx/>
              <a:buNone/>
            </a:pPr>
            <a:endParaRPr lang="en-US" altLang="en-US" dirty="0">
              <a:ea typeface="ＭＳ Ｐゴシック" charset="-128"/>
            </a:endParaRPr>
          </a:p>
        </p:txBody>
      </p:sp>
    </p:spTree>
    <p:extLst>
      <p:ext uri="{BB962C8B-B14F-4D97-AF65-F5344CB8AC3E}">
        <p14:creationId xmlns:p14="http://schemas.microsoft.com/office/powerpoint/2010/main" val="2063627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dirty="0">
                <a:ea typeface="ＭＳ Ｐゴシック" charset="-128"/>
              </a:rPr>
              <a:t>Support for Connectionism</a:t>
            </a:r>
          </a:p>
        </p:txBody>
      </p:sp>
      <p:sp>
        <p:nvSpPr>
          <p:cNvPr id="77827" name="Rectangle 3"/>
          <p:cNvSpPr>
            <a:spLocks noGrp="1" noChangeArrowheads="1"/>
          </p:cNvSpPr>
          <p:nvPr>
            <p:ph idx="1"/>
          </p:nvPr>
        </p:nvSpPr>
        <p:spPr>
          <a:xfrm>
            <a:off x="685800" y="1600200"/>
            <a:ext cx="7772400" cy="4419600"/>
          </a:xfrm>
        </p:spPr>
        <p:txBody>
          <a:bodyPr>
            <a:normAutofit fontScale="92500" lnSpcReduction="10000"/>
          </a:bodyPr>
          <a:lstStyle/>
          <a:p>
            <a:pPr>
              <a:spcBef>
                <a:spcPct val="30000"/>
              </a:spcBef>
            </a:pPr>
            <a:r>
              <a:rPr lang="en-US" sz="2800" b="1" dirty="0">
                <a:ea typeface="ＭＳ Ｐゴシック" charset="-128"/>
              </a:rPr>
              <a:t>Graceful degradation</a:t>
            </a:r>
            <a:r>
              <a:rPr lang="en-US" sz="2800" dirty="0">
                <a:ea typeface="ＭＳ Ｐゴシック" charset="-128"/>
              </a:rPr>
              <a:t>: performance disruption occurs gradually as parts of the system are damaged</a:t>
            </a:r>
          </a:p>
          <a:p>
            <a:pPr lvl="1">
              <a:spcBef>
                <a:spcPct val="30000"/>
              </a:spcBef>
            </a:pPr>
            <a:r>
              <a:rPr lang="en-US" sz="2800" dirty="0">
                <a:ea typeface="ＭＳ Ｐゴシック" charset="-128"/>
              </a:rPr>
              <a:t>Network operation is not totally disrupted by damage</a:t>
            </a:r>
          </a:p>
          <a:p>
            <a:pPr>
              <a:spcBef>
                <a:spcPct val="30000"/>
              </a:spcBef>
            </a:pPr>
            <a:r>
              <a:rPr lang="en-US" sz="2800" dirty="0">
                <a:ea typeface="ＭＳ Ｐゴシック" charset="-128"/>
              </a:rPr>
              <a:t>Explains </a:t>
            </a:r>
            <a:r>
              <a:rPr lang="en-US" sz="2800" b="1" dirty="0">
                <a:ea typeface="ＭＳ Ｐゴシック" charset="-128"/>
              </a:rPr>
              <a:t>generalization of learning</a:t>
            </a:r>
          </a:p>
          <a:p>
            <a:pPr lvl="1">
              <a:spcBef>
                <a:spcPct val="30000"/>
              </a:spcBef>
            </a:pPr>
            <a:r>
              <a:rPr lang="en-US" sz="2800" dirty="0">
                <a:ea typeface="ＭＳ Ｐゴシック" charset="-128"/>
              </a:rPr>
              <a:t>Training system to recognize properties of one concept provides information about related concepts</a:t>
            </a:r>
          </a:p>
          <a:p>
            <a:pPr lvl="1">
              <a:spcBef>
                <a:spcPct val="30000"/>
              </a:spcBef>
            </a:pPr>
            <a:r>
              <a:rPr lang="en-US" sz="2800" dirty="0">
                <a:ea typeface="ＭＳ Ｐゴシック" charset="-128"/>
              </a:rPr>
              <a:t>Machine learning is similar to human learning process; we cannot program every instruction into the computer.</a:t>
            </a:r>
          </a:p>
          <a:p>
            <a:pPr eaLnBrk="1" hangingPunct="1">
              <a:spcBef>
                <a:spcPct val="30000"/>
              </a:spcBef>
            </a:pPr>
            <a:endParaRPr lang="en-US" dirty="0">
              <a:ea typeface="ＭＳ Ｐゴシック" charset="-128"/>
            </a:endParaRPr>
          </a:p>
          <a:p>
            <a:pPr eaLnBrk="1" hangingPunct="1">
              <a:spcBef>
                <a:spcPct val="30000"/>
              </a:spcBef>
            </a:pPr>
            <a:endParaRPr lang="en-US" dirty="0">
              <a:ea typeface="ＭＳ Ｐゴシック" charset="-128"/>
            </a:endParaRPr>
          </a:p>
          <a:p>
            <a:pPr eaLnBrk="1" hangingPunct="1">
              <a:spcBef>
                <a:spcPct val="30000"/>
              </a:spcBef>
            </a:pPr>
            <a:endParaRPr lang="en-US" dirty="0">
              <a:ea typeface="ＭＳ Ｐゴシック" charset="-128"/>
            </a:endParaRPr>
          </a:p>
          <a:p>
            <a:pPr eaLnBrk="1" hangingPunct="1">
              <a:spcBef>
                <a:spcPct val="30000"/>
              </a:spcBef>
            </a:pPr>
            <a:endParaRPr lang="en-US" dirty="0">
              <a:ea typeface="ＭＳ Ｐゴシック" charset="-128"/>
            </a:endParaRPr>
          </a:p>
          <a:p>
            <a:pPr lvl="1" eaLnBrk="1" hangingPunct="1">
              <a:spcBef>
                <a:spcPct val="30000"/>
              </a:spcBef>
            </a:pPr>
            <a:endParaRPr lang="en-US" dirty="0">
              <a:ea typeface="ＭＳ Ｐゴシック" charset="-128"/>
            </a:endParaRPr>
          </a:p>
          <a:p>
            <a:pPr lvl="1" eaLnBrk="1" hangingPunct="1">
              <a:spcBef>
                <a:spcPct val="30000"/>
              </a:spcBef>
              <a:buFontTx/>
              <a:buNone/>
            </a:pPr>
            <a:endParaRPr lang="en-US" dirty="0">
              <a:ea typeface="ＭＳ Ｐゴシック" charset="-128"/>
            </a:endParaRPr>
          </a:p>
        </p:txBody>
      </p:sp>
    </p:spTree>
    <p:extLst>
      <p:ext uri="{BB962C8B-B14F-4D97-AF65-F5344CB8AC3E}">
        <p14:creationId xmlns:p14="http://schemas.microsoft.com/office/powerpoint/2010/main" val="12472203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 is still imperfect</a:t>
            </a:r>
          </a:p>
        </p:txBody>
      </p:sp>
      <p:sp>
        <p:nvSpPr>
          <p:cNvPr id="3" name="Content Placeholder 2"/>
          <p:cNvSpPr>
            <a:spLocks noGrp="1"/>
          </p:cNvSpPr>
          <p:nvPr>
            <p:ph idx="1"/>
          </p:nvPr>
        </p:nvSpPr>
        <p:spPr>
          <a:xfrm>
            <a:off x="533400" y="1752600"/>
            <a:ext cx="4119064" cy="4525963"/>
          </a:xfrm>
        </p:spPr>
        <p:txBody>
          <a:bodyPr/>
          <a:lstStyle/>
          <a:p>
            <a:r>
              <a:rPr lang="en-US" dirty="0"/>
              <a:t>Image recognition learned many example of “hot dog” but you can still fool an AI computer.</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05400" y="1752600"/>
            <a:ext cx="3124200" cy="2785432"/>
          </a:xfrm>
          <a:prstGeom prst="rect">
            <a:avLst/>
          </a:prstGeom>
        </p:spPr>
      </p:pic>
      <p:pic>
        <p:nvPicPr>
          <p:cNvPr id="3076" name="Picture 4" descr="Wienermobile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199" y="3733800"/>
            <a:ext cx="3738065" cy="2392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285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46E6-EB40-BA45-948C-6BBD4C4FCEBA}"/>
              </a:ext>
            </a:extLst>
          </p:cNvPr>
          <p:cNvSpPr>
            <a:spLocks noGrp="1"/>
          </p:cNvSpPr>
          <p:nvPr>
            <p:ph type="title"/>
          </p:nvPr>
        </p:nvSpPr>
        <p:spPr>
          <a:xfrm>
            <a:off x="457200" y="533400"/>
            <a:ext cx="8229600" cy="1143000"/>
          </a:xfrm>
        </p:spPr>
        <p:txBody>
          <a:bodyPr>
            <a:noAutofit/>
          </a:bodyPr>
          <a:lstStyle/>
          <a:p>
            <a:r>
              <a:rPr lang="en-US" dirty="0"/>
              <a:t>Pop quiz: Which of the following artificial intelligence (AI) is true?</a:t>
            </a:r>
          </a:p>
        </p:txBody>
      </p:sp>
      <p:sp>
        <p:nvSpPr>
          <p:cNvPr id="3" name="Content Placeholder 2">
            <a:extLst>
              <a:ext uri="{FF2B5EF4-FFF2-40B4-BE49-F238E27FC236}">
                <a16:creationId xmlns:a16="http://schemas.microsoft.com/office/drawing/2014/main" id="{6727AAB8-0FC7-5443-90D1-884A5C454DEA}"/>
              </a:ext>
            </a:extLst>
          </p:cNvPr>
          <p:cNvSpPr>
            <a:spLocks noGrp="1"/>
          </p:cNvSpPr>
          <p:nvPr>
            <p:ph idx="1"/>
          </p:nvPr>
        </p:nvSpPr>
        <p:spPr>
          <a:xfrm>
            <a:off x="457200" y="2362200"/>
            <a:ext cx="8229600" cy="3763963"/>
          </a:xfrm>
        </p:spPr>
        <p:txBody>
          <a:bodyPr>
            <a:normAutofit fontScale="92500" lnSpcReduction="20000"/>
          </a:bodyPr>
          <a:lstStyle/>
          <a:p>
            <a:pPr marL="514350" indent="-514350">
              <a:buClr>
                <a:schemeClr val="tx1"/>
              </a:buClr>
              <a:buFont typeface="+mj-lt"/>
              <a:buAutoNum type="alphaUcPeriod"/>
            </a:pPr>
            <a:r>
              <a:rPr lang="en-US" sz="3200" dirty="0"/>
              <a:t>The connectionist approach to AI is based on logic.</a:t>
            </a:r>
          </a:p>
          <a:p>
            <a:pPr marL="514350" indent="-514350">
              <a:buClr>
                <a:schemeClr val="tx1"/>
              </a:buClr>
              <a:buFont typeface="+mj-lt"/>
              <a:buAutoNum type="alphaUcPeriod"/>
            </a:pPr>
            <a:r>
              <a:rPr lang="en-US" sz="3200" dirty="0"/>
              <a:t>The symbolic approach of AI is based on neuroscience</a:t>
            </a:r>
          </a:p>
          <a:p>
            <a:pPr marL="514350" indent="-514350">
              <a:buClr>
                <a:schemeClr val="tx1"/>
              </a:buClr>
              <a:buFont typeface="+mj-lt"/>
              <a:buAutoNum type="alphaUcPeriod"/>
            </a:pPr>
            <a:r>
              <a:rPr lang="en-US" sz="3200" dirty="0"/>
              <a:t>The logical notation is more natural than the semantic network</a:t>
            </a:r>
          </a:p>
          <a:p>
            <a:pPr marL="514350" indent="-514350">
              <a:buClr>
                <a:schemeClr val="tx1"/>
              </a:buClr>
              <a:buFont typeface="+mj-lt"/>
              <a:buAutoNum type="alphaUcPeriod"/>
            </a:pPr>
            <a:r>
              <a:rPr lang="en-US" sz="3200" dirty="0"/>
              <a:t>AI is not perfect. You can still fool the computer to recognize a banana as a hot dog.</a:t>
            </a:r>
          </a:p>
          <a:p>
            <a:pPr marL="514350" indent="-514350">
              <a:buClr>
                <a:schemeClr val="tx1"/>
              </a:buClr>
              <a:buFont typeface="+mj-lt"/>
              <a:buAutoNum type="alphaUcPeriod"/>
            </a:pPr>
            <a:r>
              <a:rPr lang="en-US" sz="3200" dirty="0"/>
              <a:t>All of the above</a:t>
            </a:r>
          </a:p>
          <a:p>
            <a:endParaRPr lang="en-US" dirty="0"/>
          </a:p>
          <a:p>
            <a:endParaRPr lang="en-US" dirty="0"/>
          </a:p>
        </p:txBody>
      </p:sp>
    </p:spTree>
    <p:extLst>
      <p:ext uri="{BB962C8B-B14F-4D97-AF65-F5344CB8AC3E}">
        <p14:creationId xmlns:p14="http://schemas.microsoft.com/office/powerpoint/2010/main" val="2413747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F055-226C-1846-A9DA-12E4D03DF5D9}"/>
              </a:ext>
            </a:extLst>
          </p:cNvPr>
          <p:cNvSpPr>
            <a:spLocks noGrp="1"/>
          </p:cNvSpPr>
          <p:nvPr>
            <p:ph type="title"/>
          </p:nvPr>
        </p:nvSpPr>
        <p:spPr/>
        <p:txBody>
          <a:bodyPr/>
          <a:lstStyle/>
          <a:p>
            <a:r>
              <a:rPr lang="en-US" dirty="0"/>
              <a:t>Break out session: Ungraded discussion</a:t>
            </a:r>
          </a:p>
        </p:txBody>
      </p:sp>
      <p:sp>
        <p:nvSpPr>
          <p:cNvPr id="3" name="Content Placeholder 2">
            <a:extLst>
              <a:ext uri="{FF2B5EF4-FFF2-40B4-BE49-F238E27FC236}">
                <a16:creationId xmlns:a16="http://schemas.microsoft.com/office/drawing/2014/main" id="{E038578F-20C4-B74C-BFBB-37349AC76911}"/>
              </a:ext>
            </a:extLst>
          </p:cNvPr>
          <p:cNvSpPr>
            <a:spLocks noGrp="1"/>
          </p:cNvSpPr>
          <p:nvPr>
            <p:ph idx="1"/>
          </p:nvPr>
        </p:nvSpPr>
        <p:spPr/>
        <p:txBody>
          <a:bodyPr/>
          <a:lstStyle/>
          <a:p>
            <a:r>
              <a:rPr lang="en-US" sz="2800" dirty="0"/>
              <a:t>Form a small group of 3-5 to discuss the following</a:t>
            </a:r>
          </a:p>
          <a:p>
            <a:r>
              <a:rPr lang="en-US" sz="2800" dirty="0"/>
              <a:t>Data scientists and AI researchers attempt to make computers as smart as humans based on our knowledge of cognitive science (e.g. semantic network, neuro network).</a:t>
            </a:r>
          </a:p>
          <a:p>
            <a:r>
              <a:rPr lang="en-US" sz="2800" dirty="0"/>
              <a:t>Do you think eventually there will be AI that is better than human intelligence? </a:t>
            </a:r>
          </a:p>
          <a:p>
            <a:r>
              <a:rPr lang="en-US" sz="2800" dirty="0"/>
              <a:t>What would be the potential problems if too many things in our society are operated by AI?</a:t>
            </a:r>
          </a:p>
          <a:p>
            <a:endParaRPr lang="en-US" dirty="0"/>
          </a:p>
        </p:txBody>
      </p:sp>
    </p:spTree>
    <p:extLst>
      <p:ext uri="{BB962C8B-B14F-4D97-AF65-F5344CB8AC3E}">
        <p14:creationId xmlns:p14="http://schemas.microsoft.com/office/powerpoint/2010/main" val="37284096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dirty="0">
                <a:ea typeface="ＭＳ Ｐゴシック" charset="-128"/>
              </a:rPr>
              <a:t>Sensory-Functional Hypothesis</a:t>
            </a:r>
          </a:p>
        </p:txBody>
      </p:sp>
      <p:sp>
        <p:nvSpPr>
          <p:cNvPr id="45059" name="Rectangle 3"/>
          <p:cNvSpPr>
            <a:spLocks noGrp="1" noChangeArrowheads="1"/>
          </p:cNvSpPr>
          <p:nvPr>
            <p:ph idx="1"/>
          </p:nvPr>
        </p:nvSpPr>
        <p:spPr>
          <a:xfrm>
            <a:off x="540286" y="1530350"/>
            <a:ext cx="5562600" cy="4419600"/>
          </a:xfrm>
        </p:spPr>
        <p:txBody>
          <a:bodyPr>
            <a:normAutofit fontScale="92500" lnSpcReduction="10000"/>
          </a:bodyPr>
          <a:lstStyle/>
          <a:p>
            <a:pPr>
              <a:spcBef>
                <a:spcPct val="30000"/>
              </a:spcBef>
            </a:pPr>
            <a:r>
              <a:rPr lang="en-US" altLang="en-US" sz="2800" dirty="0">
                <a:ea typeface="ＭＳ Ｐゴシック" charset="-128"/>
              </a:rPr>
              <a:t>Different brain areas may be specialized to process information about different categories</a:t>
            </a:r>
          </a:p>
          <a:p>
            <a:pPr lvl="1">
              <a:spcBef>
                <a:spcPct val="30000"/>
              </a:spcBef>
            </a:pPr>
            <a:r>
              <a:rPr lang="en-US" altLang="en-US" sz="2800" dirty="0">
                <a:ea typeface="ＭＳ Ｐゴシック" charset="-128"/>
              </a:rPr>
              <a:t>Double dissociation for categories “living things” and “nonliving things” (artifacts)</a:t>
            </a:r>
          </a:p>
          <a:p>
            <a:pPr>
              <a:spcBef>
                <a:spcPct val="30000"/>
              </a:spcBef>
            </a:pPr>
            <a:r>
              <a:rPr lang="en-US" altLang="en-US" sz="2800" dirty="0">
                <a:ea typeface="ＭＳ Ｐゴシック" charset="-128"/>
              </a:rPr>
              <a:t>Category-specific memory impairment</a:t>
            </a:r>
          </a:p>
          <a:p>
            <a:pPr>
              <a:spcBef>
                <a:spcPct val="30000"/>
              </a:spcBef>
            </a:pPr>
            <a:r>
              <a:rPr lang="en-US" altLang="en-US" sz="2800" dirty="0">
                <a:ea typeface="ＭＳ Ｐゴシック" charset="-128"/>
              </a:rPr>
              <a:t>Sensory-functional hypothesis:</a:t>
            </a:r>
          </a:p>
          <a:p>
            <a:pPr lvl="1">
              <a:spcBef>
                <a:spcPct val="30000"/>
              </a:spcBef>
            </a:pPr>
            <a:r>
              <a:rPr lang="en-US" altLang="en-US" sz="2800" dirty="0">
                <a:ea typeface="ＭＳ Ｐゴシック" charset="-128"/>
              </a:rPr>
              <a:t>living things → sensory properties</a:t>
            </a:r>
          </a:p>
          <a:p>
            <a:pPr lvl="1">
              <a:spcBef>
                <a:spcPct val="30000"/>
              </a:spcBef>
            </a:pPr>
            <a:r>
              <a:rPr lang="en-US" altLang="en-US" sz="2800" dirty="0">
                <a:ea typeface="ＭＳ Ｐゴシック" charset="-128"/>
              </a:rPr>
              <a:t>artifacts → functions</a:t>
            </a:r>
          </a:p>
          <a:p>
            <a:pPr eaLnBrk="1" hangingPunct="1">
              <a:spcBef>
                <a:spcPct val="30000"/>
              </a:spcBef>
            </a:pPr>
            <a:endParaRPr lang="en-US" altLang="en-US" dirty="0">
              <a:ea typeface="ＭＳ Ｐゴシック" charset="-128"/>
            </a:endParaRPr>
          </a:p>
          <a:p>
            <a:pPr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buFontTx/>
              <a:buNone/>
            </a:pPr>
            <a:endParaRPr lang="en-US" altLang="en-US" dirty="0">
              <a:ea typeface="ＭＳ Ｐゴシック" charset="-128"/>
            </a:endParaRPr>
          </a:p>
        </p:txBody>
      </p:sp>
      <p:pic>
        <p:nvPicPr>
          <p:cNvPr id="4" name="Picture 1"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02886" y="1203516"/>
            <a:ext cx="2819400"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4977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D9D8-A068-4020-83B1-49E25ADA4769}"/>
              </a:ext>
            </a:extLst>
          </p:cNvPr>
          <p:cNvSpPr>
            <a:spLocks noGrp="1"/>
          </p:cNvSpPr>
          <p:nvPr>
            <p:ph type="title"/>
          </p:nvPr>
        </p:nvSpPr>
        <p:spPr/>
        <p:txBody>
          <a:bodyPr/>
          <a:lstStyle/>
          <a:p>
            <a:r>
              <a:rPr lang="en-US" altLang="en-US" dirty="0">
                <a:ea typeface="ＭＳ Ｐゴシック" charset="-128"/>
              </a:rPr>
              <a:t>The Multiple-Factor Approach</a:t>
            </a:r>
            <a:endParaRPr lang="en-US" dirty="0"/>
          </a:p>
        </p:txBody>
      </p:sp>
      <p:sp>
        <p:nvSpPr>
          <p:cNvPr id="3" name="Content Placeholder 2">
            <a:extLst>
              <a:ext uri="{FF2B5EF4-FFF2-40B4-BE49-F238E27FC236}">
                <a16:creationId xmlns:a16="http://schemas.microsoft.com/office/drawing/2014/main" id="{C660E308-F424-4977-9707-4C785010C169}"/>
              </a:ext>
            </a:extLst>
          </p:cNvPr>
          <p:cNvSpPr>
            <a:spLocks noGrp="1"/>
          </p:cNvSpPr>
          <p:nvPr>
            <p:ph idx="1"/>
          </p:nvPr>
        </p:nvSpPr>
        <p:spPr>
          <a:xfrm>
            <a:off x="457200" y="1600200"/>
            <a:ext cx="5181600" cy="4525963"/>
          </a:xfrm>
        </p:spPr>
        <p:txBody>
          <a:bodyPr>
            <a:normAutofit lnSpcReduction="10000"/>
          </a:bodyPr>
          <a:lstStyle/>
          <a:p>
            <a:r>
              <a:rPr lang="en-US" dirty="0"/>
              <a:t>The focus is NOT on the brain area or clear-cut features</a:t>
            </a:r>
          </a:p>
          <a:p>
            <a:r>
              <a:rPr lang="en-US" dirty="0"/>
              <a:t>We use multiple features to categorize</a:t>
            </a:r>
          </a:p>
          <a:p>
            <a:pPr lvl="1"/>
            <a:r>
              <a:rPr lang="en-US" sz="2400" dirty="0"/>
              <a:t>Animals → motion and color</a:t>
            </a:r>
          </a:p>
          <a:p>
            <a:pPr lvl="1"/>
            <a:r>
              <a:rPr lang="en-US" sz="2400" dirty="0"/>
              <a:t>Artifacts → actions (using, interacting)</a:t>
            </a:r>
          </a:p>
          <a:p>
            <a:r>
              <a:rPr lang="en-US" dirty="0"/>
              <a:t>Crowding:  </a:t>
            </a:r>
          </a:p>
          <a:p>
            <a:pPr lvl="1"/>
            <a:r>
              <a:rPr lang="en-US" sz="2400" dirty="0"/>
              <a:t>animals share many properties (like eyes, legs, and the ability to move). </a:t>
            </a:r>
          </a:p>
          <a:p>
            <a:pPr lvl="1"/>
            <a:r>
              <a:rPr lang="en-US" sz="2400" dirty="0"/>
              <a:t>artifacts like cars and boats share fewer properties (they are both vehicles).</a:t>
            </a:r>
          </a:p>
        </p:txBody>
      </p:sp>
      <p:pic>
        <p:nvPicPr>
          <p:cNvPr id="4" name="Picture 3"/>
          <p:cNvPicPr>
            <a:picLocks noChangeAspect="1"/>
          </p:cNvPicPr>
          <p:nvPr/>
        </p:nvPicPr>
        <p:blipFill>
          <a:blip r:embed="rId2"/>
          <a:stretch>
            <a:fillRect/>
          </a:stretch>
        </p:blipFill>
        <p:spPr>
          <a:xfrm>
            <a:off x="5867400" y="1600200"/>
            <a:ext cx="3018011" cy="3890610"/>
          </a:xfrm>
          <a:prstGeom prst="rect">
            <a:avLst/>
          </a:prstGeom>
        </p:spPr>
      </p:pic>
    </p:spTree>
    <p:extLst>
      <p:ext uri="{BB962C8B-B14F-4D97-AF65-F5344CB8AC3E}">
        <p14:creationId xmlns:p14="http://schemas.microsoft.com/office/powerpoint/2010/main" val="28191505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D9D8-A068-4020-83B1-49E25ADA4769}"/>
              </a:ext>
            </a:extLst>
          </p:cNvPr>
          <p:cNvSpPr>
            <a:spLocks noGrp="1"/>
          </p:cNvSpPr>
          <p:nvPr>
            <p:ph type="title"/>
          </p:nvPr>
        </p:nvSpPr>
        <p:spPr/>
        <p:txBody>
          <a:bodyPr/>
          <a:lstStyle/>
          <a:p>
            <a:r>
              <a:rPr lang="en-US" altLang="en-US" dirty="0">
                <a:ea typeface="ＭＳ Ｐゴシック" charset="-128"/>
              </a:rPr>
              <a:t>The Multiple-Factor Approach</a:t>
            </a:r>
            <a:endParaRPr lang="en-US" dirty="0"/>
          </a:p>
        </p:txBody>
      </p:sp>
      <p:pic>
        <p:nvPicPr>
          <p:cNvPr id="5" name="Content Placeholder 4"/>
          <p:cNvPicPr>
            <a:picLocks noGrp="1" noChangeAspect="1"/>
          </p:cNvPicPr>
          <p:nvPr>
            <p:ph idx="1"/>
          </p:nvPr>
        </p:nvPicPr>
        <p:blipFill>
          <a:blip r:embed="rId2"/>
          <a:stretch>
            <a:fillRect/>
          </a:stretch>
        </p:blipFill>
        <p:spPr>
          <a:xfrm>
            <a:off x="470053" y="1600200"/>
            <a:ext cx="8028236" cy="4876800"/>
          </a:xfrm>
          <a:prstGeom prst="rect">
            <a:avLst/>
          </a:prstGeom>
        </p:spPr>
      </p:pic>
    </p:spTree>
    <p:extLst>
      <p:ext uri="{BB962C8B-B14F-4D97-AF65-F5344CB8AC3E}">
        <p14:creationId xmlns:p14="http://schemas.microsoft.com/office/powerpoint/2010/main" val="27745057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dirty="0">
                <a:ea typeface="ＭＳ Ｐゴシック" charset="-128"/>
              </a:rPr>
              <a:t>The Embodied Approach</a:t>
            </a:r>
          </a:p>
        </p:txBody>
      </p:sp>
      <p:sp>
        <p:nvSpPr>
          <p:cNvPr id="49155" name="Rectangle 3"/>
          <p:cNvSpPr>
            <a:spLocks noGrp="1" noChangeArrowheads="1"/>
          </p:cNvSpPr>
          <p:nvPr>
            <p:ph idx="1"/>
          </p:nvPr>
        </p:nvSpPr>
        <p:spPr>
          <a:xfrm>
            <a:off x="450773" y="1159525"/>
            <a:ext cx="8242453" cy="4419600"/>
          </a:xfrm>
        </p:spPr>
        <p:txBody>
          <a:bodyPr>
            <a:normAutofit/>
          </a:bodyPr>
          <a:lstStyle/>
          <a:p>
            <a:pPr eaLnBrk="1" hangingPunct="1">
              <a:spcBef>
                <a:spcPct val="30000"/>
              </a:spcBef>
            </a:pPr>
            <a:r>
              <a:rPr lang="en-US" altLang="en-US" dirty="0">
                <a:ea typeface="ＭＳ Ｐゴシック" charset="-128"/>
              </a:rPr>
              <a:t>Our knowledge of concepts is based on reactivation of sensory and motor processes that occur when we interact with the object</a:t>
            </a:r>
          </a:p>
          <a:p>
            <a:pPr eaLnBrk="1" hangingPunct="1">
              <a:spcBef>
                <a:spcPct val="30000"/>
              </a:spcBef>
            </a:pPr>
            <a:r>
              <a:rPr lang="en-US" altLang="en-US" b="1" dirty="0">
                <a:ea typeface="ＭＳ Ｐゴシック" charset="-128"/>
              </a:rPr>
              <a:t>Mirror neurons</a:t>
            </a:r>
            <a:r>
              <a:rPr lang="en-US" altLang="en-US" dirty="0">
                <a:ea typeface="ＭＳ Ｐゴシック" charset="-128"/>
              </a:rPr>
              <a:t>: Neurons that fire when we do a task or when we observe another doing that same task</a:t>
            </a:r>
          </a:p>
          <a:p>
            <a:pPr eaLnBrk="1" hangingPunct="1">
              <a:spcBef>
                <a:spcPct val="30000"/>
              </a:spcBef>
            </a:pPr>
            <a:r>
              <a:rPr lang="en-US" altLang="en-US" dirty="0">
                <a:ea typeface="ＭＳ Ｐゴシック" charset="-128"/>
              </a:rPr>
              <a:t>Might explain </a:t>
            </a:r>
            <a:r>
              <a:rPr lang="en-US" altLang="en-US" b="1" dirty="0">
                <a:ea typeface="ＭＳ Ｐゴシック" charset="-128"/>
              </a:rPr>
              <a:t>empathy</a:t>
            </a:r>
            <a:r>
              <a:rPr lang="en-US" altLang="en-US" dirty="0">
                <a:ea typeface="ＭＳ Ｐゴシック" charset="-128"/>
              </a:rPr>
              <a:t> (I feel your pain) and </a:t>
            </a:r>
            <a:r>
              <a:rPr lang="en-US" altLang="en-US" b="1" dirty="0">
                <a:ea typeface="ＭＳ Ｐゴシック" charset="-128"/>
              </a:rPr>
              <a:t>how we learn from other people</a:t>
            </a:r>
          </a:p>
          <a:p>
            <a:pPr eaLnBrk="1" hangingPunct="1">
              <a:spcBef>
                <a:spcPct val="30000"/>
              </a:spcBef>
            </a:pPr>
            <a:r>
              <a:rPr lang="en-US" altLang="en-US" dirty="0">
                <a:ea typeface="ＭＳ Ｐゴシック" charset="-128"/>
                <a:hlinkClick r:id="rId2"/>
              </a:rPr>
              <a:t>YouTube Movie</a:t>
            </a: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buFontTx/>
              <a:buNone/>
            </a:pPr>
            <a:endParaRPr lang="en-US" altLang="en-US" dirty="0">
              <a:ea typeface="ＭＳ Ｐゴシック" charset="-128"/>
            </a:endParaRPr>
          </a:p>
        </p:txBody>
      </p:sp>
      <p:pic>
        <p:nvPicPr>
          <p:cNvPr id="2" name="Picture 1"/>
          <p:cNvPicPr>
            <a:picLocks noChangeAspect="1"/>
          </p:cNvPicPr>
          <p:nvPr/>
        </p:nvPicPr>
        <p:blipFill>
          <a:blip r:embed="rId3"/>
          <a:stretch>
            <a:fillRect/>
          </a:stretch>
        </p:blipFill>
        <p:spPr>
          <a:xfrm>
            <a:off x="3352800" y="3366571"/>
            <a:ext cx="5562600" cy="3150887"/>
          </a:xfrm>
          <a:prstGeom prst="rect">
            <a:avLst/>
          </a:prstGeom>
        </p:spPr>
      </p:pic>
    </p:spTree>
    <p:extLst>
      <p:ext uri="{BB962C8B-B14F-4D97-AF65-F5344CB8AC3E}">
        <p14:creationId xmlns:p14="http://schemas.microsoft.com/office/powerpoint/2010/main" val="35447307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0"/>
            <a:ext cx="7772400" cy="381000"/>
          </a:xfrm>
        </p:spPr>
        <p:txBody>
          <a:bodyPr>
            <a:normAutofit fontScale="90000"/>
          </a:bodyPr>
          <a:lstStyle/>
          <a:p>
            <a:pPr eaLnBrk="1" hangingPunct="1"/>
            <a:r>
              <a:rPr lang="en-US" altLang="en-US" dirty="0">
                <a:ea typeface="ＭＳ Ｐゴシック" charset="-128"/>
              </a:rPr>
              <a:t>The Embodied Approach</a:t>
            </a:r>
          </a:p>
        </p:txBody>
      </p:sp>
      <p:sp>
        <p:nvSpPr>
          <p:cNvPr id="49155" name="Rectangle 3"/>
          <p:cNvSpPr>
            <a:spLocks noGrp="1" noChangeArrowheads="1"/>
          </p:cNvSpPr>
          <p:nvPr>
            <p:ph idx="1"/>
          </p:nvPr>
        </p:nvSpPr>
        <p:spPr>
          <a:xfrm>
            <a:off x="152400" y="1371600"/>
            <a:ext cx="8534400" cy="4419600"/>
          </a:xfrm>
        </p:spPr>
        <p:txBody>
          <a:bodyPr>
            <a:normAutofit/>
          </a:bodyPr>
          <a:lstStyle/>
          <a:p>
            <a:pPr eaLnBrk="1" hangingPunct="1">
              <a:spcBef>
                <a:spcPct val="30000"/>
              </a:spcBef>
            </a:pPr>
            <a:r>
              <a:rPr lang="en-US" altLang="en-US" b="1" dirty="0">
                <a:ea typeface="ＭＳ Ｐゴシック" charset="-128"/>
              </a:rPr>
              <a:t>Semantic somatotopy</a:t>
            </a:r>
            <a:r>
              <a:rPr lang="en-US" altLang="en-US" dirty="0">
                <a:ea typeface="ＭＳ Ｐゴシック" charset="-128"/>
              </a:rPr>
              <a:t>: </a:t>
            </a:r>
          </a:p>
          <a:p>
            <a:pPr>
              <a:spcBef>
                <a:spcPct val="30000"/>
              </a:spcBef>
            </a:pPr>
            <a:r>
              <a:rPr lang="en-US" altLang="en-US" dirty="0">
                <a:ea typeface="ＭＳ Ｐゴシック" charset="-128"/>
              </a:rPr>
              <a:t>Areas of the brain involved in movement and sensation, as well as movement itself, influence mental processes such as language comprehension</a:t>
            </a:r>
          </a:p>
          <a:p>
            <a:pPr eaLnBrk="1" hangingPunct="1">
              <a:spcBef>
                <a:spcPct val="30000"/>
              </a:spcBef>
            </a:pPr>
            <a:endParaRPr lang="en-US" altLang="en-US" dirty="0">
              <a:ea typeface="ＭＳ Ｐゴシック" charset="-128"/>
            </a:endParaRPr>
          </a:p>
          <a:p>
            <a:pPr lvl="1" eaLnBrk="1" hangingPunct="1">
              <a:spcBef>
                <a:spcPct val="30000"/>
              </a:spcBef>
            </a:pPr>
            <a:endParaRPr lang="en-US" altLang="en-US" dirty="0">
              <a:ea typeface="ＭＳ Ｐゴシック" charset="-128"/>
            </a:endParaRPr>
          </a:p>
          <a:p>
            <a:pPr lvl="1" eaLnBrk="1" hangingPunct="1">
              <a:spcBef>
                <a:spcPct val="30000"/>
              </a:spcBef>
              <a:buFontTx/>
              <a:buNone/>
            </a:pPr>
            <a:endParaRPr lang="en-US" altLang="en-US" dirty="0">
              <a:ea typeface="ＭＳ Ｐゴシック" charset="-128"/>
            </a:endParaRPr>
          </a:p>
        </p:txBody>
      </p:sp>
      <p:pic>
        <p:nvPicPr>
          <p:cNvPr id="4" name="Picture 2" descr="Two superior views of the brain show its  areas activated by different body parts. The first image a, shows the brain with the middle portion colored blue along with red, green, and blue patches on either side. Text accompanying the image reads, Blue: Foot movements, Red: Finger movements, and Green: Tongue movements. The second image b, shows the brain with the three colors scattered from inward to outward in the order of blue, red, and green. Text accompanying the image reads, Blue: Leg words, Red: Arm words, and Green: Face words.">
            <a:extLst>
              <a:ext uri="{FF2B5EF4-FFF2-40B4-BE49-F238E27FC236}">
                <a16:creationId xmlns:a16="http://schemas.microsoft.com/office/drawing/2014/main" id="{BA0709AA-0674-4698-978D-CBAA50364D32}"/>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971800" y="2971800"/>
            <a:ext cx="4831773" cy="3784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009137"/>
      </p:ext>
    </p:extLst>
  </p:cSld>
  <p:clrMapOvr>
    <a:masterClrMapping/>
  </p:clrMapOvr>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3042</TotalTime>
  <Words>2997</Words>
  <Application>Microsoft Macintosh PowerPoint</Application>
  <PresentationFormat>On-screen Show (4:3)</PresentationFormat>
  <Paragraphs>305</Paragraphs>
  <Slides>65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65</vt:i4>
      </vt:variant>
    </vt:vector>
  </HeadingPairs>
  <TitlesOfParts>
    <vt:vector size="73" baseType="lpstr">
      <vt:lpstr>HG創英角ｺﾞｼｯｸUB</vt:lpstr>
      <vt:lpstr>ＭＳ Ｐゴシック</vt:lpstr>
      <vt:lpstr>Arial</vt:lpstr>
      <vt:lpstr>Calibri</vt:lpstr>
      <vt:lpstr>Times New Roman</vt:lpstr>
      <vt:lpstr>Tw Cen MT</vt:lpstr>
      <vt:lpstr>Wingdings</vt:lpstr>
      <vt:lpstr>Thatch</vt:lpstr>
      <vt:lpstr>Knowledge</vt:lpstr>
      <vt:lpstr>Are you afraid of CATS?</vt:lpstr>
      <vt:lpstr>What is it?</vt:lpstr>
      <vt:lpstr>PowerPoint Presentation</vt:lpstr>
      <vt:lpstr>Clione limacine 流冰天使</vt:lpstr>
      <vt:lpstr>Some Questions to Consider</vt:lpstr>
      <vt:lpstr>Knowledge</vt:lpstr>
      <vt:lpstr>Why Categories Are Useful?</vt:lpstr>
      <vt:lpstr>PowerPoint Presentation</vt:lpstr>
      <vt:lpstr>Definitional Approach to Categorization</vt:lpstr>
      <vt:lpstr>PowerPoint Presentation</vt:lpstr>
      <vt:lpstr>Pop quiz: Why categories are useful? </vt:lpstr>
      <vt:lpstr>The Prototype Approach</vt:lpstr>
      <vt:lpstr>The Prototype Approach</vt:lpstr>
      <vt:lpstr>The Prototype Approach</vt:lpstr>
      <vt:lpstr>The Prototype Approach</vt:lpstr>
      <vt:lpstr>The Prototype Approach</vt:lpstr>
      <vt:lpstr>PowerPoint Presentation</vt:lpstr>
      <vt:lpstr>The Prototype Approach</vt:lpstr>
      <vt:lpstr>Caution:  Preconception could “close” your mind</vt:lpstr>
      <vt:lpstr>Caution:  Preconception could “close” your mind</vt:lpstr>
      <vt:lpstr>Caution:  Preconception could “close” your mind</vt:lpstr>
      <vt:lpstr>Caution:  Preconception could “close” your mind</vt:lpstr>
      <vt:lpstr>PowerPoint Presentation</vt:lpstr>
      <vt:lpstr>Caution:  Preconception might confine or misguide you</vt:lpstr>
      <vt:lpstr>Caution:  Preconception might confine or misguide you</vt:lpstr>
      <vt:lpstr>Break-out session: Assignment</vt:lpstr>
      <vt:lpstr>What is a Tomato?</vt:lpstr>
      <vt:lpstr>The Exemplar Approach</vt:lpstr>
      <vt:lpstr>The Exemplar Approach</vt:lpstr>
      <vt:lpstr>The Exemplar Approach</vt:lpstr>
      <vt:lpstr>The Exemplar Approach</vt:lpstr>
      <vt:lpstr>Prototypes or Exemplars?</vt:lpstr>
      <vt:lpstr>Pop quiz: Which of the following statements is true? </vt:lpstr>
      <vt:lpstr>A Hierarchical Organization</vt:lpstr>
      <vt:lpstr>Hierarchical Organization</vt:lpstr>
      <vt:lpstr>PowerPoint Presentation</vt:lpstr>
      <vt:lpstr>Basic level is more common/important</vt:lpstr>
      <vt:lpstr>Semantic Networks</vt:lpstr>
      <vt:lpstr>PowerPoint Presentation</vt:lpstr>
      <vt:lpstr>Semantic Networks</vt:lpstr>
      <vt:lpstr>Semantic Networks</vt:lpstr>
      <vt:lpstr>Semantic Networks</vt:lpstr>
      <vt:lpstr>Semantic Networks</vt:lpstr>
      <vt:lpstr>Criticism of Collins and Quillian</vt:lpstr>
      <vt:lpstr>Application in Artificial intelligence: the most crucial technology?</vt:lpstr>
      <vt:lpstr>US bans exporting AI to China</vt:lpstr>
      <vt:lpstr>Application in Artificial intelligence</vt:lpstr>
      <vt:lpstr>Application in Artificial intelligence</vt:lpstr>
      <vt:lpstr>Schools of machine learning</vt:lpstr>
      <vt:lpstr>The Connectionist Approach</vt:lpstr>
      <vt:lpstr>The Connectionist Approach</vt:lpstr>
      <vt:lpstr>PowerPoint Presentation</vt:lpstr>
      <vt:lpstr>Artificial neural network (ANN)</vt:lpstr>
      <vt:lpstr>The Connectionist Approach</vt:lpstr>
      <vt:lpstr>The Connectionist Approach</vt:lpstr>
      <vt:lpstr>Support for Connectionism</vt:lpstr>
      <vt:lpstr>Machine learning is still imperfect</vt:lpstr>
      <vt:lpstr>Pop quiz: Which of the following artificial intelligence (AI) is true?</vt:lpstr>
      <vt:lpstr>Break out session: Ungraded discussion</vt:lpstr>
      <vt:lpstr>Sensory-Functional Hypothesis</vt:lpstr>
      <vt:lpstr>The Multiple-Factor Approach</vt:lpstr>
      <vt:lpstr>The Multiple-Factor Approach</vt:lpstr>
      <vt:lpstr>The Embodied Approach</vt:lpstr>
      <vt:lpstr>The Embodied Approach</vt:lpstr>
    </vt:vector>
  </TitlesOfParts>
  <Company>Toshiba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creator>Benjamin Uel Marsh</dc:creator>
  <cp:lastModifiedBy>Chong Ho (Alex) Yu</cp:lastModifiedBy>
  <cp:revision>226</cp:revision>
  <dcterms:created xsi:type="dcterms:W3CDTF">2011-08-20T23:57:26Z</dcterms:created>
  <dcterms:modified xsi:type="dcterms:W3CDTF">2020-04-05T01:57:30Z</dcterms:modified>
</cp:coreProperties>
</file>