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8"/>
  </p:notesMasterIdLst>
  <p:sldIdLst>
    <p:sldId id="257" r:id="rId2"/>
    <p:sldId id="351" r:id="rId3"/>
    <p:sldId id="352" r:id="rId4"/>
    <p:sldId id="313" r:id="rId5"/>
    <p:sldId id="314" r:id="rId6"/>
    <p:sldId id="315" r:id="rId7"/>
    <p:sldId id="262" r:id="rId8"/>
    <p:sldId id="353" r:id="rId9"/>
    <p:sldId id="316" r:id="rId10"/>
    <p:sldId id="317" r:id="rId11"/>
    <p:sldId id="318" r:id="rId12"/>
    <p:sldId id="319" r:id="rId13"/>
    <p:sldId id="354" r:id="rId14"/>
    <p:sldId id="320" r:id="rId15"/>
    <p:sldId id="321" r:id="rId16"/>
    <p:sldId id="322" r:id="rId17"/>
    <p:sldId id="323" r:id="rId18"/>
    <p:sldId id="276" r:id="rId19"/>
    <p:sldId id="324" r:id="rId20"/>
    <p:sldId id="348" r:id="rId21"/>
    <p:sldId id="329" r:id="rId22"/>
    <p:sldId id="327" r:id="rId23"/>
    <p:sldId id="331" r:id="rId24"/>
    <p:sldId id="365" r:id="rId25"/>
    <p:sldId id="355" r:id="rId26"/>
    <p:sldId id="356" r:id="rId27"/>
    <p:sldId id="357" r:id="rId28"/>
    <p:sldId id="358" r:id="rId29"/>
    <p:sldId id="360" r:id="rId30"/>
    <p:sldId id="359" r:id="rId31"/>
    <p:sldId id="350" r:id="rId32"/>
    <p:sldId id="345" r:id="rId33"/>
    <p:sldId id="363" r:id="rId34"/>
    <p:sldId id="362" r:id="rId35"/>
    <p:sldId id="364" r:id="rId36"/>
    <p:sldId id="361" r:id="rId3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693"/>
    <p:restoredTop sz="93175" autoAdjust="0"/>
  </p:normalViewPr>
  <p:slideViewPr>
    <p:cSldViewPr>
      <p:cViewPr varScale="1">
        <p:scale>
          <a:sx n="86" d="100"/>
          <a:sy n="86" d="100"/>
        </p:scale>
        <p:origin x="1950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83B248-5F5B-4ADD-B7CC-D698BEA7701A}" type="datetimeFigureOut">
              <a:rPr lang="en-US" smtClean="0"/>
              <a:t>4/20/2020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9A1860-C887-40DB-9A76-D77D72472D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76525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9A1860-C887-40DB-9A76-D77D72472D5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60103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9A1860-C887-40DB-9A76-D77D72472D5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60078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9A1860-C887-40DB-9A76-D77D72472D5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13965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makes language distinct from communication is that it is </a:t>
            </a:r>
            <a:r>
              <a:rPr lang="en-US" b="1" dirty="0"/>
              <a:t>regular – </a:t>
            </a:r>
            <a:r>
              <a:rPr lang="en-US" b="0" dirty="0"/>
              <a:t>or</a:t>
            </a:r>
            <a:r>
              <a:rPr lang="en-US" b="0" baseline="0" dirty="0"/>
              <a:t> governed by rules (grammar) – and it is </a:t>
            </a:r>
            <a:r>
              <a:rPr lang="en-US" b="1" baseline="0" dirty="0"/>
              <a:t>productive </a:t>
            </a:r>
            <a:r>
              <a:rPr lang="en-US" b="0" baseline="0" dirty="0"/>
              <a:t>– infinite combinations of things can be expressed in it. 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9A1860-C887-40DB-9A76-D77D72472D5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66395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Language is also a</a:t>
            </a:r>
            <a:r>
              <a:rPr lang="en-US" baseline="0" dirty="0"/>
              <a:t> representation of culture.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9A1860-C887-40DB-9A76-D77D72472D5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55829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9A1860-C887-40DB-9A76-D77D72472D5F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37287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9A1860-C887-40DB-9A76-D77D72472D5F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46684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9A1860-C887-40DB-9A76-D77D72472D5F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6292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9A1860-C887-40DB-9A76-D77D72472D5F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8932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869C31BD-4CE6-4E18-9514-BE21696A717B}" type="datetimeFigureOut">
              <a:rPr lang="en-US" smtClean="0"/>
              <a:t>4/20/2020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AC048124-1CE2-467F-8444-D5972D2BE651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869C31BD-4CE6-4E18-9514-BE21696A717B}" type="datetimeFigureOut">
              <a:rPr lang="en-US" smtClean="0"/>
              <a:t>4/20/2020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AC048124-1CE2-467F-8444-D5972D2BE651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869C31BD-4CE6-4E18-9514-BE21696A717B}" type="datetimeFigureOut">
              <a:rPr lang="en-US" smtClean="0"/>
              <a:t>4/20/2020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AC048124-1CE2-467F-8444-D5972D2BE651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C31BD-4CE6-4E18-9514-BE21696A717B}" type="datetimeFigureOut">
              <a:rPr lang="en-US" smtClean="0"/>
              <a:t>4/20/2020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48124-1CE2-467F-8444-D5972D2BE651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C31BD-4CE6-4E18-9514-BE21696A717B}" type="datetimeFigureOut">
              <a:rPr lang="en-US" smtClean="0"/>
              <a:t>4/20/2020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48124-1CE2-467F-8444-D5972D2BE651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869C31BD-4CE6-4E18-9514-BE21696A717B}" type="datetimeFigureOut">
              <a:rPr lang="en-US" smtClean="0"/>
              <a:t>4/20/2020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AC048124-1CE2-467F-8444-D5972D2BE651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C31BD-4CE6-4E18-9514-BE21696A717B}" type="datetimeFigureOut">
              <a:rPr lang="en-US" smtClean="0"/>
              <a:t>4/20/2020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48124-1CE2-467F-8444-D5972D2BE65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869C31BD-4CE6-4E18-9514-BE21696A717B}" type="datetimeFigureOut">
              <a:rPr lang="en-US" smtClean="0"/>
              <a:t>4/20/2020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AC048124-1CE2-467F-8444-D5972D2BE651}" type="slidenum">
              <a:rPr lang="en-US" smtClean="0"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869C31BD-4CE6-4E18-9514-BE21696A717B}" type="datetimeFigureOut">
              <a:rPr lang="en-US" smtClean="0"/>
              <a:t>4/20/2020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AC048124-1CE2-467F-8444-D5972D2BE651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C31BD-4CE6-4E18-9514-BE21696A717B}" type="datetimeFigureOut">
              <a:rPr lang="en-US" smtClean="0"/>
              <a:t>4/20/2020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48124-1CE2-467F-8444-D5972D2BE65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C31BD-4CE6-4E18-9514-BE21696A717B}" type="datetimeFigureOut">
              <a:rPr lang="en-US" smtClean="0"/>
              <a:t>4/20/2020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48124-1CE2-467F-8444-D5972D2BE65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869C31BD-4CE6-4E18-9514-BE21696A717B}" type="datetimeFigureOut">
              <a:rPr lang="en-US" smtClean="0"/>
              <a:t>4/20/2020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AC048124-1CE2-467F-8444-D5972D2BE65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rainyquote.com/quotes/quotes/n/nelsonmand121685.html" TargetMode="External"/><Relationship Id="rId2" Type="http://schemas.openxmlformats.org/officeDocument/2006/relationships/hyperlink" Target="http://www.brainyquote.com/quotes/quotes/m/martinheid210961.html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brainyquote.com/quotes/quotes/r/ronaldreag128358.html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GGp03lY3_pc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www.dailymail.co.uk/news/article-2632996/Separated-common-language-no-Last-two-speakers-dying-tongue-decades-long-feud-help-bring-brink-extinction.html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twmuOnKgEJ0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watch?v=yDb_WsAt_Z0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ted.com/talks/patricia_kuhl_the_linguistic_genius_of_babies.html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UlJs24j3i8E" TargetMode="Externa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s://www.youtube.com/watch?v=Xtbbo_lHqAs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tif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if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tif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tiff"/><Relationship Id="rId2" Type="http://schemas.openxmlformats.org/officeDocument/2006/relationships/hyperlink" Target="https://www.youtube.com/watch?v=KZDCCHwGDpI" TargetMode="Externa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tif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4000" dirty="0"/>
              <a:t>Language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286000" y="5105400"/>
            <a:ext cx="6172200" cy="1371600"/>
          </a:xfrm>
        </p:spPr>
        <p:txBody>
          <a:bodyPr>
            <a:normAutofit fontScale="55000" lnSpcReduction="20000"/>
          </a:bodyPr>
          <a:lstStyle/>
          <a:p>
            <a:r>
              <a:rPr lang="en-US" sz="3300" b="0" dirty="0">
                <a:solidFill>
                  <a:schemeClr val="tx1"/>
                </a:solidFill>
              </a:rPr>
              <a:t>Man acts as though he were the shaper and master of </a:t>
            </a:r>
            <a:r>
              <a:rPr lang="en-US" sz="3300" dirty="0">
                <a:solidFill>
                  <a:schemeClr val="tx1"/>
                </a:solidFill>
              </a:rPr>
              <a:t>language</a:t>
            </a:r>
            <a:r>
              <a:rPr lang="en-US" sz="3300" b="0" dirty="0">
                <a:solidFill>
                  <a:schemeClr val="tx1"/>
                </a:solidFill>
              </a:rPr>
              <a:t>, while in fact </a:t>
            </a:r>
            <a:r>
              <a:rPr lang="en-US" sz="3300" dirty="0">
                <a:solidFill>
                  <a:schemeClr val="tx1"/>
                </a:solidFill>
              </a:rPr>
              <a:t>language</a:t>
            </a:r>
            <a:r>
              <a:rPr lang="en-US" sz="3300" b="0" dirty="0">
                <a:solidFill>
                  <a:schemeClr val="tx1"/>
                </a:solidFill>
              </a:rPr>
              <a:t> remains the master of man.</a:t>
            </a:r>
            <a:br>
              <a:rPr lang="en-US" sz="3300" b="0" dirty="0">
                <a:solidFill>
                  <a:schemeClr val="tx1"/>
                </a:solidFill>
              </a:rPr>
            </a:br>
            <a:r>
              <a:rPr lang="en-US" sz="3300" b="0" dirty="0">
                <a:solidFill>
                  <a:schemeClr val="tx1"/>
                </a:solidFill>
                <a:hlinkClick r:id="rId2"/>
              </a:rPr>
              <a:t>Martin Heidegger</a:t>
            </a:r>
            <a:r>
              <a:rPr lang="en-US" sz="2900" b="0" dirty="0"/>
              <a:t/>
            </a:r>
            <a:br>
              <a:rPr lang="en-US" sz="2900" b="0" dirty="0"/>
            </a:br>
            <a:r>
              <a:rPr lang="en-US" sz="2800" b="0" dirty="0"/>
              <a:t/>
            </a:r>
            <a:br>
              <a:rPr lang="en-US" sz="2800" b="0" dirty="0"/>
            </a:br>
            <a:endParaRPr lang="en-US" sz="2800" dirty="0"/>
          </a:p>
        </p:txBody>
      </p:sp>
      <p:sp>
        <p:nvSpPr>
          <p:cNvPr id="2" name="Rectangle 1"/>
          <p:cNvSpPr/>
          <p:nvPr/>
        </p:nvSpPr>
        <p:spPr>
          <a:xfrm>
            <a:off x="228600" y="1143000"/>
            <a:ext cx="4572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If you talk to a man in a </a:t>
            </a:r>
            <a:r>
              <a:rPr lang="en-US" b="1" dirty="0"/>
              <a:t>language</a:t>
            </a:r>
            <a:r>
              <a:rPr lang="en-US" dirty="0"/>
              <a:t> he understands, that goes to his head. If you talk to him in his </a:t>
            </a:r>
            <a:r>
              <a:rPr lang="en-US" b="1" dirty="0"/>
              <a:t>language</a:t>
            </a:r>
            <a:r>
              <a:rPr lang="en-US" dirty="0"/>
              <a:t>, that goes to his heart.</a:t>
            </a:r>
            <a:br>
              <a:rPr lang="en-US" dirty="0"/>
            </a:br>
            <a:r>
              <a:rPr lang="en-US" b="1" dirty="0">
                <a:hlinkClick r:id="rId3"/>
              </a:rPr>
              <a:t>Nelson Mandela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4191000" y="2845475"/>
            <a:ext cx="4572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The most terrifying words in the English </a:t>
            </a:r>
            <a:r>
              <a:rPr lang="en-US" b="1" dirty="0"/>
              <a:t>language </a:t>
            </a:r>
            <a:r>
              <a:rPr lang="en-US" dirty="0"/>
              <a:t>are: I'm from the government and I'm here to help.</a:t>
            </a:r>
            <a:br>
              <a:rPr lang="en-US" dirty="0"/>
            </a:br>
            <a:r>
              <a:rPr lang="en-US" b="1" dirty="0">
                <a:hlinkClick r:id="rId4"/>
              </a:rPr>
              <a:t>Ronald Reagan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83034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Count the number of Fs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FINISHED FILES ARE THE RESULT OF YEARS OF SCIENTIFIC STUDY COMBINED WITH THE EXPERIENCE OF YEARS.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Don’t look at the next slide!</a:t>
            </a:r>
          </a:p>
        </p:txBody>
      </p:sp>
    </p:spTree>
    <p:extLst>
      <p:ext uri="{BB962C8B-B14F-4D97-AF65-F5344CB8AC3E}">
        <p14:creationId xmlns:p14="http://schemas.microsoft.com/office/powerpoint/2010/main" val="3317803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Count the number of Fs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The correct answer is 6!</a:t>
            </a:r>
          </a:p>
          <a:p>
            <a:pPr marL="0" indent="0">
              <a:buNone/>
            </a:pPr>
            <a:r>
              <a:rPr lang="en-US" dirty="0"/>
              <a:t>Most people found 3 only.</a:t>
            </a:r>
          </a:p>
          <a:p>
            <a:pPr marL="0" indent="0">
              <a:buNone/>
            </a:pPr>
            <a:r>
              <a:rPr lang="en-US" dirty="0"/>
              <a:t>There is a tendency for us to ignore prepositions and therefore we do not count the “f” in “of”.</a:t>
            </a:r>
          </a:p>
          <a:p>
            <a:pPr marL="0" indent="0">
              <a:buNone/>
            </a:pPr>
            <a:r>
              <a:rPr lang="en-US" dirty="0"/>
              <a:t>Perhaps it is because it sounds like “</a:t>
            </a:r>
            <a:r>
              <a:rPr lang="en-US" dirty="0" err="1"/>
              <a:t>ov</a:t>
            </a:r>
            <a:r>
              <a:rPr lang="en-US" dirty="0"/>
              <a:t>” or we focus on “lexical” words rather than “grammatical” words.</a:t>
            </a:r>
          </a:p>
          <a:p>
            <a:pPr marL="0" indent="0">
              <a:buNone/>
            </a:pPr>
            <a:r>
              <a:rPr lang="en-US" dirty="0"/>
              <a:t>Lesson: Even though language seems “natural,” we still have certain cognitive bias. </a:t>
            </a:r>
          </a:p>
        </p:txBody>
      </p:sp>
    </p:spTree>
    <p:extLst>
      <p:ext uri="{BB962C8B-B14F-4D97-AF65-F5344CB8AC3E}">
        <p14:creationId xmlns:p14="http://schemas.microsoft.com/office/powerpoint/2010/main" val="2448886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>
          <a:xfrm>
            <a:off x="685800" y="762000"/>
            <a:ext cx="7772400" cy="381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/>
              <a:t>Some Questions to Consider</a:t>
            </a:r>
          </a:p>
        </p:txBody>
      </p:sp>
      <p:sp>
        <p:nvSpPr>
          <p:cNvPr id="307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z="2800"/>
              <a:t>How do we understand individual words, and how are words combined to create sentences?</a:t>
            </a:r>
          </a:p>
          <a:p>
            <a:pPr eaLnBrk="1" hangingPunct="1"/>
            <a:r>
              <a:rPr lang="en-US" altLang="en-US" sz="2800"/>
              <a:t>How can we understand sentences that have more than one meaning?</a:t>
            </a:r>
          </a:p>
          <a:p>
            <a:pPr eaLnBrk="1" hangingPunct="1"/>
            <a:r>
              <a:rPr lang="en-US" altLang="en-US" sz="2800"/>
              <a:t>How do we understand stories? </a:t>
            </a:r>
          </a:p>
          <a:p>
            <a:pPr eaLnBrk="1" hangingPunct="1"/>
            <a:r>
              <a:rPr lang="en-US" altLang="en-US" sz="2800"/>
              <a:t>Does language affect the way a person perceives colors?</a:t>
            </a:r>
          </a:p>
        </p:txBody>
      </p:sp>
    </p:spTree>
    <p:extLst>
      <p:ext uri="{BB962C8B-B14F-4D97-AF65-F5344CB8AC3E}">
        <p14:creationId xmlns:p14="http://schemas.microsoft.com/office/powerpoint/2010/main" val="19733450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762000"/>
            <a:ext cx="7772400" cy="381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/>
              <a:t>What Is Language?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661358" y="1524000"/>
            <a:ext cx="3758242" cy="5029200"/>
          </a:xfrm>
        </p:spPr>
        <p:txBody>
          <a:bodyPr>
            <a:normAutofit fontScale="85000" lnSpcReduction="20000"/>
          </a:bodyPr>
          <a:lstStyle/>
          <a:p>
            <a:pPr eaLnBrk="1" hangingPunct="1">
              <a:spcBef>
                <a:spcPct val="30000"/>
              </a:spcBef>
            </a:pPr>
            <a:r>
              <a:rPr lang="en-US" altLang="en-US" dirty="0"/>
              <a:t>System of communication using sounds or symbols</a:t>
            </a:r>
          </a:p>
          <a:p>
            <a:pPr eaLnBrk="1" hangingPunct="1">
              <a:spcBef>
                <a:spcPct val="30000"/>
              </a:spcBef>
            </a:pPr>
            <a:r>
              <a:rPr lang="en-US" altLang="en-US" dirty="0"/>
              <a:t>Express feelings, thoughts, ideas, and experiences</a:t>
            </a:r>
          </a:p>
          <a:p>
            <a:pPr eaLnBrk="1" hangingPunct="1">
              <a:spcBef>
                <a:spcPct val="30000"/>
              </a:spcBef>
            </a:pPr>
            <a:r>
              <a:rPr lang="en-US" altLang="en-US" dirty="0"/>
              <a:t>Your life is difficult without using any language: Imagine that you are trapped in a barren island after a ship wreck. You have no one to talk to.</a:t>
            </a:r>
          </a:p>
          <a:p>
            <a:pPr eaLnBrk="1" hangingPunct="1">
              <a:spcBef>
                <a:spcPct val="30000"/>
              </a:spcBef>
            </a:pPr>
            <a:r>
              <a:rPr lang="en-US" altLang="en-US" dirty="0"/>
              <a:t>Tom Hanks: Cast away (2000)</a:t>
            </a:r>
          </a:p>
          <a:p>
            <a:pPr eaLnBrk="1" hangingPunct="1">
              <a:spcBef>
                <a:spcPct val="30000"/>
              </a:spcBef>
            </a:pPr>
            <a:r>
              <a:rPr lang="en-US" altLang="en-US" dirty="0"/>
              <a:t>He created “Wilson” but lost him when he attempted to escape from the island.</a:t>
            </a:r>
          </a:p>
          <a:p>
            <a:pPr>
              <a:spcBef>
                <a:spcPct val="30000"/>
              </a:spcBef>
            </a:pPr>
            <a:r>
              <a:rPr lang="en-US" dirty="0">
                <a:hlinkClick r:id="rId3"/>
              </a:rPr>
              <a:t>https://www.youtube.com/watch?v=GGp03lY3_pc</a:t>
            </a:r>
            <a:endParaRPr lang="en-US" altLang="en-US" dirty="0"/>
          </a:p>
        </p:txBody>
      </p:sp>
      <p:pic>
        <p:nvPicPr>
          <p:cNvPr id="1028" name="Picture 4" descr="Image result for tom hanks cast away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06838" y="3733800"/>
            <a:ext cx="3868615" cy="251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cdn1.thr.com/sites/default/files/imagecache/landscape_928x523/2016/07/cast_away_still.jp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06838" y="1356775"/>
            <a:ext cx="3851362" cy="2170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95863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838200"/>
            <a:ext cx="7772400" cy="381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/>
              <a:t>The Creativity of Human Language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447800"/>
            <a:ext cx="7772400" cy="4572000"/>
          </a:xfrm>
        </p:spPr>
        <p:txBody>
          <a:bodyPr/>
          <a:lstStyle/>
          <a:p>
            <a:pPr eaLnBrk="1" hangingPunct="1">
              <a:spcBef>
                <a:spcPct val="30000"/>
              </a:spcBef>
              <a:defRPr/>
            </a:pPr>
            <a:r>
              <a:rPr lang="en-US" sz="2800" dirty="0"/>
              <a:t>Hierarchical system</a:t>
            </a:r>
          </a:p>
          <a:p>
            <a:pPr lvl="1" eaLnBrk="1" hangingPunct="1">
              <a:spcBef>
                <a:spcPct val="30000"/>
              </a:spcBef>
              <a:defRPr/>
            </a:pPr>
            <a:r>
              <a:rPr lang="en-US" dirty="0">
                <a:ea typeface="ＭＳ Ｐゴシック" charset="-128"/>
              </a:rPr>
              <a:t>Components that can be combined to form larger units</a:t>
            </a:r>
          </a:p>
          <a:p>
            <a:pPr lvl="1" eaLnBrk="1" hangingPunct="1">
              <a:spcBef>
                <a:spcPct val="30000"/>
              </a:spcBef>
              <a:defRPr/>
            </a:pPr>
            <a:r>
              <a:rPr lang="en-US" dirty="0">
                <a:ea typeface="ＭＳ Ｐゴシック" charset="-128"/>
              </a:rPr>
              <a:t>Characters/letters </a:t>
            </a:r>
            <a:r>
              <a:rPr lang="en-US" dirty="0">
                <a:ea typeface="ＭＳ Ｐゴシック" charset="-128"/>
                <a:sym typeface="Wingdings" panose="05000000000000000000" pitchFamily="2" charset="2"/>
              </a:rPr>
              <a:t> words  sentences  paragraphs</a:t>
            </a:r>
            <a:endParaRPr lang="en-US" dirty="0">
              <a:ea typeface="ＭＳ Ｐゴシック" charset="-128"/>
            </a:endParaRPr>
          </a:p>
          <a:p>
            <a:pPr eaLnBrk="1" hangingPunct="1">
              <a:spcBef>
                <a:spcPct val="30000"/>
              </a:spcBef>
              <a:defRPr/>
            </a:pPr>
            <a:r>
              <a:rPr lang="en-US" sz="2800" dirty="0"/>
              <a:t>Governed by rules</a:t>
            </a:r>
          </a:p>
          <a:p>
            <a:pPr lvl="1" eaLnBrk="1" hangingPunct="1">
              <a:spcBef>
                <a:spcPct val="30000"/>
              </a:spcBef>
              <a:defRPr/>
            </a:pPr>
            <a:r>
              <a:rPr lang="en-US" dirty="0">
                <a:ea typeface="ＭＳ Ｐゴシック" charset="-128"/>
              </a:rPr>
              <a:t>Grammar: Specific ways components can be arranged</a:t>
            </a:r>
          </a:p>
          <a:p>
            <a:pPr marL="457200" lvl="1" indent="0" eaLnBrk="1" hangingPunct="1">
              <a:spcBef>
                <a:spcPct val="30000"/>
              </a:spcBef>
              <a:buFontTx/>
              <a:buNone/>
              <a:defRPr/>
            </a:pPr>
            <a:endParaRPr lang="en-US" dirty="0">
              <a:ea typeface="ＭＳ Ｐゴシック" charset="-128"/>
            </a:endParaRPr>
          </a:p>
          <a:p>
            <a:pPr eaLnBrk="1" hangingPunct="1">
              <a:spcBef>
                <a:spcPct val="30000"/>
              </a:spcBef>
              <a:buFontTx/>
              <a:buNone/>
              <a:defRPr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3744699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838200"/>
            <a:ext cx="7772400" cy="381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2800"/>
              <a:t>The Universality of Language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85800" y="1447800"/>
            <a:ext cx="7772400" cy="5105400"/>
          </a:xfrm>
        </p:spPr>
        <p:txBody>
          <a:bodyPr>
            <a:normAutofit lnSpcReduction="10000"/>
          </a:bodyPr>
          <a:lstStyle/>
          <a:p>
            <a:pPr eaLnBrk="1" hangingPunct="1">
              <a:spcBef>
                <a:spcPct val="30000"/>
              </a:spcBef>
            </a:pPr>
            <a:r>
              <a:rPr lang="en-US" sz="2800" dirty="0"/>
              <a:t>Deaf children invent sign language</a:t>
            </a:r>
          </a:p>
          <a:p>
            <a:pPr eaLnBrk="1" hangingPunct="1">
              <a:spcBef>
                <a:spcPct val="30000"/>
              </a:spcBef>
            </a:pPr>
            <a:r>
              <a:rPr lang="en-US" sz="2800" dirty="0"/>
              <a:t>All cultures have a language</a:t>
            </a:r>
          </a:p>
          <a:p>
            <a:pPr eaLnBrk="1" hangingPunct="1">
              <a:spcBef>
                <a:spcPct val="30000"/>
              </a:spcBef>
            </a:pPr>
            <a:r>
              <a:rPr lang="en-US" sz="2800" dirty="0"/>
              <a:t>Language development is similar across cultures</a:t>
            </a:r>
          </a:p>
          <a:p>
            <a:pPr lvl="2">
              <a:spcBef>
                <a:spcPct val="30000"/>
              </a:spcBef>
            </a:pPr>
            <a:r>
              <a:rPr lang="en-US" sz="2500" dirty="0">
                <a:ea typeface="ＭＳ Ｐゴシック" charset="-128"/>
              </a:rPr>
              <a:t>Europe – 230 spoken languages</a:t>
            </a:r>
          </a:p>
          <a:p>
            <a:pPr lvl="2">
              <a:spcBef>
                <a:spcPct val="30000"/>
              </a:spcBef>
            </a:pPr>
            <a:r>
              <a:rPr lang="en-US" sz="2500" dirty="0">
                <a:ea typeface="ＭＳ Ｐゴシック" charset="-128"/>
              </a:rPr>
              <a:t>Asia – 2, 197 spoken languages</a:t>
            </a:r>
          </a:p>
          <a:p>
            <a:pPr lvl="2">
              <a:spcBef>
                <a:spcPct val="30000"/>
              </a:spcBef>
            </a:pPr>
            <a:r>
              <a:rPr lang="en-US" sz="2500" dirty="0">
                <a:ea typeface="ＭＳ Ｐゴシック" charset="-128"/>
              </a:rPr>
              <a:t>Papua-New Guinea – 832 languages (3.9 million people)</a:t>
            </a:r>
          </a:p>
          <a:p>
            <a:pPr lvl="2">
              <a:spcBef>
                <a:spcPct val="30000"/>
              </a:spcBef>
            </a:pPr>
            <a:r>
              <a:rPr lang="en-US" sz="2500" dirty="0">
                <a:ea typeface="ＭＳ Ｐゴシック" charset="-128"/>
              </a:rPr>
              <a:t>North America – 165 indigenous languages, only eight are spoken by as many as 10,000 people. (Stephen R. Anderson)</a:t>
            </a:r>
          </a:p>
        </p:txBody>
      </p:sp>
    </p:spTree>
    <p:extLst>
      <p:ext uri="{BB962C8B-B14F-4D97-AF65-F5344CB8AC3E}">
        <p14:creationId xmlns:p14="http://schemas.microsoft.com/office/powerpoint/2010/main" val="27445717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838200"/>
            <a:ext cx="7772400" cy="381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2800"/>
              <a:t>The Universality of Language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85800" y="1447800"/>
            <a:ext cx="3886200" cy="5105400"/>
          </a:xfrm>
        </p:spPr>
        <p:txBody>
          <a:bodyPr>
            <a:normAutofit fontScale="77500" lnSpcReduction="20000"/>
          </a:bodyPr>
          <a:lstStyle/>
          <a:p>
            <a:pPr>
              <a:spcBef>
                <a:spcPct val="30000"/>
              </a:spcBef>
            </a:pPr>
            <a:r>
              <a:rPr lang="en-US" sz="3100" dirty="0" err="1">
                <a:ea typeface="ＭＳ Ｐゴシック" charset="-128"/>
              </a:rPr>
              <a:t>Ayapaneco</a:t>
            </a:r>
            <a:r>
              <a:rPr lang="en-US" sz="3100" dirty="0">
                <a:ea typeface="ＭＳ Ｐゴシック" charset="-128"/>
              </a:rPr>
              <a:t> – Last two speakers live 1,640 feet away</a:t>
            </a:r>
          </a:p>
          <a:p>
            <a:pPr lvl="1">
              <a:spcBef>
                <a:spcPct val="30000"/>
              </a:spcBef>
            </a:pPr>
            <a:r>
              <a:rPr lang="en-US" sz="2800" dirty="0">
                <a:ea typeface="ＭＳ Ｐゴシック" charset="-128"/>
              </a:rPr>
              <a:t>Manuel Segovia (Age 82?)</a:t>
            </a:r>
          </a:p>
          <a:p>
            <a:pPr lvl="1">
              <a:spcBef>
                <a:spcPct val="30000"/>
              </a:spcBef>
            </a:pPr>
            <a:r>
              <a:rPr lang="en-US" sz="2800" dirty="0">
                <a:ea typeface="ＭＳ Ｐゴシック" charset="-128"/>
              </a:rPr>
              <a:t>Isidro Velazquez (Age 76?)</a:t>
            </a:r>
          </a:p>
          <a:p>
            <a:pPr lvl="1">
              <a:spcBef>
                <a:spcPct val="30000"/>
              </a:spcBef>
            </a:pPr>
            <a:r>
              <a:rPr lang="en-US" sz="2800" dirty="0">
                <a:ea typeface="ＭＳ Ｐゴシック" charset="-128"/>
                <a:hlinkClick r:id="rId2"/>
              </a:rPr>
              <a:t>http://www.dailymail.co.uk/news/article-2632996/Separated-common-language-no-Last-two-speakers-dying-tongue-decades-long-feud-help-bring-brink-extinction.html</a:t>
            </a:r>
            <a:endParaRPr lang="en-US" sz="2800" dirty="0">
              <a:ea typeface="ＭＳ Ｐゴシック" charset="-128"/>
            </a:endParaRPr>
          </a:p>
          <a:p>
            <a:pPr lvl="1">
              <a:spcBef>
                <a:spcPct val="30000"/>
              </a:spcBef>
            </a:pPr>
            <a:endParaRPr lang="en-US" sz="2500" dirty="0"/>
          </a:p>
        </p:txBody>
      </p:sp>
      <p:pic>
        <p:nvPicPr>
          <p:cNvPr id="2050" name="Picture 2" descr="Manuel Segovia, 78 (left), and Isidro Velazquez, 72, stopped speaking to each other after a disagreement and it was feared that Ayapaneco could die ou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0" y="1524000"/>
            <a:ext cx="4038600" cy="2688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45295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838200"/>
            <a:ext cx="7772400" cy="381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/>
              <a:t>The Universality of Language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152400" y="1447800"/>
            <a:ext cx="8305800" cy="4572000"/>
          </a:xfrm>
        </p:spPr>
        <p:txBody>
          <a:bodyPr>
            <a:normAutofit/>
          </a:bodyPr>
          <a:lstStyle/>
          <a:p>
            <a:pPr eaLnBrk="1" hangingPunct="1">
              <a:spcBef>
                <a:spcPct val="30000"/>
              </a:spcBef>
            </a:pPr>
            <a:r>
              <a:rPr lang="en-US" altLang="en-US" sz="2800" dirty="0"/>
              <a:t>Languages are “unique but the same”</a:t>
            </a:r>
          </a:p>
          <a:p>
            <a:pPr lvl="1" eaLnBrk="1" hangingPunct="1">
              <a:spcBef>
                <a:spcPct val="30000"/>
              </a:spcBef>
            </a:pPr>
            <a:r>
              <a:rPr lang="en-US" altLang="en-US" sz="2400" dirty="0">
                <a:ea typeface="ＭＳ Ｐゴシック" charset="-128"/>
              </a:rPr>
              <a:t>Different words, sounds, and rules</a:t>
            </a:r>
          </a:p>
          <a:p>
            <a:pPr lvl="1" eaLnBrk="1" hangingPunct="1">
              <a:spcBef>
                <a:spcPct val="30000"/>
              </a:spcBef>
            </a:pPr>
            <a:r>
              <a:rPr lang="en-US" altLang="en-US" sz="2400" dirty="0">
                <a:ea typeface="ＭＳ Ｐゴシック" charset="-128"/>
              </a:rPr>
              <a:t>All have nouns, verbs, negatives, questions, past/present tense</a:t>
            </a:r>
          </a:p>
          <a:p>
            <a:pPr>
              <a:spcBef>
                <a:spcPct val="30000"/>
              </a:spcBef>
            </a:pPr>
            <a:r>
              <a:rPr lang="en-US" altLang="en-US" sz="2700" dirty="0">
                <a:ea typeface="ＭＳ Ｐゴシック" charset="-128"/>
              </a:rPr>
              <a:t>Even the same language, different ways</a:t>
            </a:r>
          </a:p>
          <a:p>
            <a:pPr lvl="1"/>
            <a:r>
              <a:rPr lang="en-US" sz="2500" dirty="0"/>
              <a:t>Southern: </a:t>
            </a:r>
            <a:r>
              <a:rPr lang="en-US" sz="2500" dirty="0">
                <a:hlinkClick r:id="rId3"/>
              </a:rPr>
              <a:t>https://www.youtube.com/watch?v=twmuOnKgEJ0</a:t>
            </a:r>
            <a:endParaRPr lang="en-US" sz="2500" dirty="0"/>
          </a:p>
          <a:p>
            <a:pPr lvl="1"/>
            <a:r>
              <a:rPr lang="en-US" sz="2500" dirty="0"/>
              <a:t>Australian: </a:t>
            </a:r>
            <a:r>
              <a:rPr lang="en-US" sz="2500" dirty="0">
                <a:hlinkClick r:id="rId4"/>
              </a:rPr>
              <a:t>https://www.youtube.com/watch?v=yDb_WsAt_Z0</a:t>
            </a:r>
            <a:endParaRPr lang="en-US" sz="2500" dirty="0"/>
          </a:p>
          <a:p>
            <a:pPr>
              <a:spcBef>
                <a:spcPct val="30000"/>
              </a:spcBef>
            </a:pPr>
            <a:endParaRPr lang="en-US" altLang="en-US" sz="2700" dirty="0">
              <a:ea typeface="ＭＳ Ｐゴシック" charset="-128"/>
            </a:endParaRPr>
          </a:p>
          <a:p>
            <a:pPr eaLnBrk="1" hangingPunct="1">
              <a:spcBef>
                <a:spcPct val="30000"/>
              </a:spcBef>
            </a:pPr>
            <a:endParaRPr lang="en-US" altLang="en-US" sz="2800" dirty="0"/>
          </a:p>
        </p:txBody>
      </p:sp>
    </p:spTree>
    <p:extLst>
      <p:ext uri="{BB962C8B-B14F-4D97-AF65-F5344CB8AC3E}">
        <p14:creationId xmlns:p14="http://schemas.microsoft.com/office/powerpoint/2010/main" val="19920494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838200"/>
            <a:ext cx="7772400" cy="381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/>
              <a:t>Studying Language in Cognitive Psychology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447800"/>
            <a:ext cx="7772400" cy="4572000"/>
          </a:xfrm>
        </p:spPr>
        <p:txBody>
          <a:bodyPr/>
          <a:lstStyle/>
          <a:p>
            <a:pPr eaLnBrk="1" hangingPunct="1">
              <a:spcBef>
                <a:spcPct val="30000"/>
              </a:spcBef>
              <a:defRPr/>
            </a:pPr>
            <a:r>
              <a:rPr lang="en-US" sz="2800" dirty="0"/>
              <a:t>B.F. Skinner (1957) </a:t>
            </a:r>
            <a:r>
              <a:rPr lang="en-US" sz="2800" i="1" dirty="0"/>
              <a:t>Verbal Behavior</a:t>
            </a:r>
          </a:p>
          <a:p>
            <a:pPr lvl="1" eaLnBrk="1" hangingPunct="1">
              <a:spcBef>
                <a:spcPct val="30000"/>
              </a:spcBef>
              <a:defRPr/>
            </a:pPr>
            <a:r>
              <a:rPr lang="en-US" dirty="0">
                <a:ea typeface="ＭＳ Ｐゴシック" charset="-128"/>
              </a:rPr>
              <a:t>Language learned through reinforcement</a:t>
            </a:r>
          </a:p>
          <a:p>
            <a:pPr marL="457200" lvl="1" indent="0" eaLnBrk="1" hangingPunct="1">
              <a:spcBef>
                <a:spcPct val="30000"/>
              </a:spcBef>
              <a:buFontTx/>
              <a:buNone/>
              <a:defRPr/>
            </a:pPr>
            <a:endParaRPr lang="en-US" dirty="0">
              <a:ea typeface="ＭＳ Ｐゴシック" charset="-128"/>
            </a:endParaRPr>
          </a:p>
          <a:p>
            <a:pPr eaLnBrk="1" hangingPunct="1">
              <a:spcBef>
                <a:spcPct val="30000"/>
              </a:spcBef>
              <a:defRPr/>
            </a:pPr>
            <a:r>
              <a:rPr lang="en-US" sz="2800" dirty="0"/>
              <a:t>Noam Chomsky (1957) </a:t>
            </a:r>
            <a:r>
              <a:rPr lang="en-US" sz="2800" i="1" dirty="0"/>
              <a:t>Syntactic Structures</a:t>
            </a:r>
          </a:p>
          <a:p>
            <a:pPr lvl="1" eaLnBrk="1" hangingPunct="1">
              <a:spcBef>
                <a:spcPct val="30000"/>
              </a:spcBef>
              <a:defRPr/>
            </a:pPr>
            <a:r>
              <a:rPr lang="en-US" dirty="0">
                <a:ea typeface="ＭＳ Ｐゴシック" charset="-128"/>
              </a:rPr>
              <a:t>Human language coded in the </a:t>
            </a:r>
            <a:r>
              <a:rPr lang="en-US" dirty="0">
                <a:solidFill>
                  <a:srgbClr val="FF0000"/>
                </a:solidFill>
                <a:ea typeface="ＭＳ Ｐゴシック" charset="-128"/>
              </a:rPr>
              <a:t>genes</a:t>
            </a:r>
          </a:p>
          <a:p>
            <a:pPr lvl="1" eaLnBrk="1" hangingPunct="1">
              <a:spcBef>
                <a:spcPct val="30000"/>
              </a:spcBef>
              <a:defRPr/>
            </a:pPr>
            <a:r>
              <a:rPr lang="en-US" dirty="0">
                <a:ea typeface="ＭＳ Ｐゴシック" charset="-128"/>
              </a:rPr>
              <a:t>Underlying basis of all language is similar</a:t>
            </a:r>
          </a:p>
          <a:p>
            <a:pPr lvl="1" eaLnBrk="1" hangingPunct="1">
              <a:spcBef>
                <a:spcPct val="30000"/>
              </a:spcBef>
              <a:defRPr/>
            </a:pPr>
            <a:r>
              <a:rPr lang="en-US" dirty="0">
                <a:ea typeface="ＭＳ Ｐゴシック" charset="-128"/>
              </a:rPr>
              <a:t>Children produce sentences they have never heard and that have never been reinforced</a:t>
            </a:r>
          </a:p>
          <a:p>
            <a:pPr lvl="1">
              <a:spcBef>
                <a:spcPct val="30000"/>
              </a:spcBef>
              <a:defRPr/>
            </a:pPr>
            <a:r>
              <a:rPr lang="en-US" dirty="0">
                <a:hlinkClick r:id="rId2"/>
              </a:rPr>
              <a:t>http://www.ted.com/talks/patricia_kuhl_the_linguistic_genius_of_babies.html</a:t>
            </a:r>
            <a:endParaRPr lang="en-US" dirty="0"/>
          </a:p>
          <a:p>
            <a:pPr marL="365760" lvl="1" indent="0" eaLnBrk="1" hangingPunct="1">
              <a:spcBef>
                <a:spcPct val="30000"/>
              </a:spcBef>
              <a:buNone/>
              <a:defRPr/>
            </a:pPr>
            <a:endParaRPr lang="en-US" dirty="0">
              <a:ea typeface="ＭＳ Ｐゴシック" charset="-128"/>
            </a:endParaRPr>
          </a:p>
          <a:p>
            <a:pPr marL="457200" lvl="1" indent="0" eaLnBrk="1" hangingPunct="1">
              <a:spcBef>
                <a:spcPct val="30000"/>
              </a:spcBef>
              <a:buFontTx/>
              <a:buNone/>
              <a:defRPr/>
            </a:pPr>
            <a:endParaRPr lang="en-US" dirty="0">
              <a:ea typeface="ＭＳ Ｐゴシック" charset="-128"/>
            </a:endParaRPr>
          </a:p>
          <a:p>
            <a:pPr lvl="1" eaLnBrk="1" hangingPunct="1">
              <a:spcBef>
                <a:spcPct val="30000"/>
              </a:spcBef>
              <a:defRPr/>
            </a:pPr>
            <a:endParaRPr 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445145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838200"/>
            <a:ext cx="7772400" cy="381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/>
              <a:t>Studying Language in Cognitive Psychology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447800"/>
            <a:ext cx="7772400" cy="4572000"/>
          </a:xfrm>
        </p:spPr>
        <p:txBody>
          <a:bodyPr/>
          <a:lstStyle/>
          <a:p>
            <a:pPr eaLnBrk="1" hangingPunct="1">
              <a:spcBef>
                <a:spcPct val="30000"/>
              </a:spcBef>
            </a:pPr>
            <a:r>
              <a:rPr lang="en-US" altLang="en-US" sz="2800"/>
              <a:t>Psycholinguistics: discover psychological process by which humans acquire and process language</a:t>
            </a:r>
          </a:p>
          <a:p>
            <a:pPr lvl="1" eaLnBrk="1" hangingPunct="1">
              <a:spcBef>
                <a:spcPct val="30000"/>
              </a:spcBef>
            </a:pPr>
            <a:r>
              <a:rPr lang="en-US" altLang="en-US">
                <a:ea typeface="ＭＳ Ｐゴシック" charset="-128"/>
              </a:rPr>
              <a:t>Comprehension</a:t>
            </a:r>
          </a:p>
          <a:p>
            <a:pPr lvl="1" eaLnBrk="1" hangingPunct="1">
              <a:spcBef>
                <a:spcPct val="30000"/>
              </a:spcBef>
            </a:pPr>
            <a:r>
              <a:rPr lang="en-US" altLang="en-US">
                <a:ea typeface="ＭＳ Ｐゴシック" charset="-128"/>
              </a:rPr>
              <a:t>Speech production</a:t>
            </a:r>
          </a:p>
          <a:p>
            <a:pPr lvl="1" eaLnBrk="1" hangingPunct="1">
              <a:spcBef>
                <a:spcPct val="30000"/>
              </a:spcBef>
            </a:pPr>
            <a:r>
              <a:rPr lang="en-US" altLang="en-US">
                <a:ea typeface="ＭＳ Ｐゴシック" charset="-128"/>
              </a:rPr>
              <a:t>Representation</a:t>
            </a:r>
          </a:p>
          <a:p>
            <a:pPr lvl="1" eaLnBrk="1" hangingPunct="1">
              <a:spcBef>
                <a:spcPct val="30000"/>
              </a:spcBef>
            </a:pPr>
            <a:r>
              <a:rPr lang="en-US" altLang="en-US">
                <a:ea typeface="ＭＳ Ｐゴシック" charset="-128"/>
              </a:rPr>
              <a:t>Acquisition </a:t>
            </a:r>
          </a:p>
        </p:txBody>
      </p:sp>
    </p:spTree>
    <p:extLst>
      <p:ext uri="{BB962C8B-B14F-4D97-AF65-F5344CB8AC3E}">
        <p14:creationId xmlns:p14="http://schemas.microsoft.com/office/powerpoint/2010/main" val="19779835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838200"/>
            <a:ext cx="7772400" cy="381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/>
              <a:t>Perceiving and Understanding Words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447800"/>
            <a:ext cx="7772400" cy="4572000"/>
          </a:xfrm>
        </p:spPr>
        <p:txBody>
          <a:bodyPr>
            <a:normAutofit/>
          </a:bodyPr>
          <a:lstStyle/>
          <a:p>
            <a:pPr eaLnBrk="1" hangingPunct="1">
              <a:spcBef>
                <a:spcPct val="30000"/>
              </a:spcBef>
              <a:defRPr/>
            </a:pPr>
            <a:r>
              <a:rPr lang="en-US" dirty="0"/>
              <a:t>Lexicon: all words a person understands</a:t>
            </a:r>
          </a:p>
          <a:p>
            <a:pPr eaLnBrk="1" hangingPunct="1">
              <a:spcBef>
                <a:spcPct val="30000"/>
              </a:spcBef>
              <a:defRPr/>
            </a:pPr>
            <a:r>
              <a:rPr lang="en-US" dirty="0"/>
              <a:t>Phonemes: shortest segments of speech that, if changed, changes the meaning of the word</a:t>
            </a:r>
          </a:p>
          <a:p>
            <a:pPr lvl="1">
              <a:spcBef>
                <a:spcPct val="30000"/>
              </a:spcBef>
              <a:defRPr/>
            </a:pPr>
            <a:r>
              <a:rPr lang="en-US" sz="2400" dirty="0"/>
              <a:t>11 in Hawaiian</a:t>
            </a:r>
          </a:p>
          <a:p>
            <a:pPr lvl="1">
              <a:spcBef>
                <a:spcPct val="30000"/>
              </a:spcBef>
              <a:defRPr/>
            </a:pPr>
            <a:r>
              <a:rPr lang="en-US" sz="2400" dirty="0"/>
              <a:t>47 in English</a:t>
            </a:r>
          </a:p>
          <a:p>
            <a:pPr lvl="1">
              <a:spcBef>
                <a:spcPct val="30000"/>
              </a:spcBef>
              <a:defRPr/>
            </a:pPr>
            <a:r>
              <a:rPr lang="en-US" sz="2400" dirty="0"/>
              <a:t>60 in some African Dialects</a:t>
            </a:r>
          </a:p>
          <a:p>
            <a:pPr marL="0" indent="0" eaLnBrk="1" hangingPunct="1">
              <a:spcBef>
                <a:spcPct val="30000"/>
              </a:spcBef>
              <a:buFontTx/>
              <a:buNone/>
              <a:defRPr/>
            </a:pPr>
            <a:endParaRPr lang="en-US" sz="28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4356340"/>
            <a:ext cx="4876800" cy="141944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8800" y="4191000"/>
            <a:ext cx="2323809" cy="187619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9450679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838200"/>
            <a:ext cx="7772400" cy="381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/>
              <a:t>Perceiving and Understanding Words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447800"/>
            <a:ext cx="7772400" cy="4572000"/>
          </a:xfrm>
        </p:spPr>
        <p:txBody>
          <a:bodyPr>
            <a:normAutofit/>
          </a:bodyPr>
          <a:lstStyle/>
          <a:p>
            <a:pPr eaLnBrk="1" hangingPunct="1">
              <a:spcBef>
                <a:spcPct val="30000"/>
              </a:spcBef>
              <a:defRPr/>
            </a:pPr>
            <a:r>
              <a:rPr lang="en-US" sz="2800" dirty="0"/>
              <a:t>Morphemes: smallest units of language that has meaning or grammatical function</a:t>
            </a:r>
          </a:p>
          <a:p>
            <a:pPr lvl="1">
              <a:spcBef>
                <a:spcPct val="30000"/>
              </a:spcBef>
              <a:defRPr/>
            </a:pPr>
            <a:r>
              <a:rPr lang="en-US" sz="2500" dirty="0"/>
              <a:t>Free: standalone e.g. eat, date, weak</a:t>
            </a:r>
          </a:p>
          <a:p>
            <a:pPr lvl="1">
              <a:spcBef>
                <a:spcPct val="30000"/>
              </a:spcBef>
              <a:defRPr/>
            </a:pPr>
            <a:r>
              <a:rPr lang="en-US" sz="2500" dirty="0"/>
              <a:t>Bounded: cannot standalone e.g. </a:t>
            </a:r>
            <a:r>
              <a:rPr lang="en-US" sz="2500" b="1" dirty="0"/>
              <a:t>Re</a:t>
            </a:r>
            <a:r>
              <a:rPr lang="en-US" sz="2500" dirty="0"/>
              <a:t>start, </a:t>
            </a:r>
            <a:r>
              <a:rPr lang="en-US" sz="2500" b="1" dirty="0"/>
              <a:t>dis</a:t>
            </a:r>
            <a:r>
              <a:rPr lang="en-US" sz="2500" dirty="0"/>
              <a:t>regard</a:t>
            </a:r>
          </a:p>
          <a:p>
            <a:pPr lvl="1">
              <a:spcBef>
                <a:spcPct val="30000"/>
              </a:spcBef>
              <a:defRPr/>
            </a:pPr>
            <a:endParaRPr lang="en-US" sz="2500" dirty="0"/>
          </a:p>
          <a:p>
            <a:pPr marL="0" indent="0" eaLnBrk="1" hangingPunct="1">
              <a:spcBef>
                <a:spcPct val="30000"/>
              </a:spcBef>
              <a:buFontTx/>
              <a:buNone/>
              <a:defRPr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940166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838200"/>
            <a:ext cx="7772400" cy="381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/>
              <a:t>Perceiving and Understanding Words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447800"/>
            <a:ext cx="4114800" cy="4572000"/>
          </a:xfrm>
        </p:spPr>
        <p:txBody>
          <a:bodyPr/>
          <a:lstStyle/>
          <a:p>
            <a:pPr eaLnBrk="1" hangingPunct="1">
              <a:spcBef>
                <a:spcPct val="30000"/>
              </a:spcBef>
              <a:defRPr/>
            </a:pPr>
            <a:r>
              <a:rPr lang="en-US" sz="2800" dirty="0"/>
              <a:t>Phonemic restoration effect</a:t>
            </a:r>
          </a:p>
          <a:p>
            <a:pPr lvl="1" eaLnBrk="1" hangingPunct="1">
              <a:spcBef>
                <a:spcPct val="30000"/>
              </a:spcBef>
              <a:defRPr/>
            </a:pPr>
            <a:r>
              <a:rPr lang="en-US" dirty="0">
                <a:ea typeface="ＭＳ Ｐゴシック" charset="-128"/>
              </a:rPr>
              <a:t>“Fill in” missing phonemes based on context of sentence and portion of word presented</a:t>
            </a:r>
          </a:p>
          <a:p>
            <a:pPr lvl="1" eaLnBrk="1" hangingPunct="1">
              <a:spcBef>
                <a:spcPct val="30000"/>
              </a:spcBef>
              <a:defRPr/>
            </a:pPr>
            <a:r>
              <a:rPr lang="en-US" dirty="0">
                <a:ea typeface="ＭＳ Ｐゴシック" charset="-128"/>
              </a:rPr>
              <a:t>Example of Top-Down Processing</a:t>
            </a:r>
          </a:p>
          <a:p>
            <a:pPr marL="457200" lvl="1" indent="0" eaLnBrk="1" hangingPunct="1">
              <a:spcBef>
                <a:spcPct val="30000"/>
              </a:spcBef>
              <a:buFontTx/>
              <a:buNone/>
              <a:defRPr/>
            </a:pPr>
            <a:endParaRPr lang="en-US" dirty="0">
              <a:ea typeface="ＭＳ Ｐゴシック" charset="-128"/>
            </a:endParaRPr>
          </a:p>
        </p:txBody>
      </p:sp>
      <p:pic>
        <p:nvPicPr>
          <p:cNvPr id="10244" name="Picture 4" descr="C:\Users\jalderman\Desktop\imag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34000" y="1641475"/>
            <a:ext cx="3429000" cy="496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381000" y="4572000"/>
            <a:ext cx="5257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https://www.youtube.com/watch?v=UlJs24j3i8E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45499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838200"/>
            <a:ext cx="7772400" cy="381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/>
              <a:t>Perceiving and Understanding Words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447800"/>
            <a:ext cx="3810000" cy="4572000"/>
          </a:xfrm>
        </p:spPr>
        <p:txBody>
          <a:bodyPr/>
          <a:lstStyle/>
          <a:p>
            <a:pPr eaLnBrk="1" hangingPunct="1">
              <a:spcBef>
                <a:spcPct val="30000"/>
              </a:spcBef>
              <a:defRPr/>
            </a:pPr>
            <a:r>
              <a:rPr lang="en-US" sz="2800" dirty="0"/>
              <a:t>Speech segmentation</a:t>
            </a:r>
          </a:p>
          <a:p>
            <a:pPr lvl="1" eaLnBrk="1" hangingPunct="1">
              <a:spcBef>
                <a:spcPct val="30000"/>
              </a:spcBef>
              <a:defRPr/>
            </a:pPr>
            <a:r>
              <a:rPr lang="en-US" dirty="0">
                <a:ea typeface="ＭＳ Ｐゴシック" charset="-128"/>
              </a:rPr>
              <a:t>Context</a:t>
            </a:r>
          </a:p>
          <a:p>
            <a:pPr lvl="1" eaLnBrk="1" hangingPunct="1">
              <a:spcBef>
                <a:spcPct val="30000"/>
              </a:spcBef>
              <a:defRPr/>
            </a:pPr>
            <a:r>
              <a:rPr lang="en-US" dirty="0">
                <a:ea typeface="ＭＳ Ｐゴシック" charset="-128"/>
              </a:rPr>
              <a:t>Understanding of meaning</a:t>
            </a:r>
          </a:p>
          <a:p>
            <a:pPr lvl="1" eaLnBrk="1" hangingPunct="1">
              <a:spcBef>
                <a:spcPct val="30000"/>
              </a:spcBef>
              <a:defRPr/>
            </a:pPr>
            <a:r>
              <a:rPr lang="en-US" dirty="0">
                <a:ea typeface="ＭＳ Ｐゴシック" charset="-128"/>
              </a:rPr>
              <a:t>Understanding of sound and syntactic rules</a:t>
            </a:r>
          </a:p>
          <a:p>
            <a:pPr lvl="1" eaLnBrk="1" hangingPunct="1">
              <a:spcBef>
                <a:spcPct val="30000"/>
              </a:spcBef>
              <a:defRPr/>
            </a:pPr>
            <a:r>
              <a:rPr lang="en-US" dirty="0">
                <a:ea typeface="ＭＳ Ｐゴシック" charset="-128"/>
              </a:rPr>
              <a:t>Statistical learning</a:t>
            </a:r>
          </a:p>
          <a:p>
            <a:pPr marL="457200" lvl="1" indent="0" eaLnBrk="1" hangingPunct="1">
              <a:spcBef>
                <a:spcPct val="30000"/>
              </a:spcBef>
              <a:buFontTx/>
              <a:buNone/>
              <a:defRPr/>
            </a:pPr>
            <a:endParaRPr lang="en-US" dirty="0">
              <a:ea typeface="ＭＳ Ｐゴシック" charset="-128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62000" y="5791200"/>
            <a:ext cx="5410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2"/>
              </a:rPr>
              <a:t>https://www.youtube.com/watch?v=Xtbbo_lHqAs</a:t>
            </a:r>
            <a:endParaRPr lang="en-US" dirty="0"/>
          </a:p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20270" y="1600200"/>
            <a:ext cx="3809175" cy="236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30973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838200"/>
            <a:ext cx="7772400" cy="381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/>
              <a:t>Reading: The Word Superiority Effect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905000"/>
            <a:ext cx="5181600" cy="2362200"/>
          </a:xfrm>
        </p:spPr>
        <p:txBody>
          <a:bodyPr>
            <a:normAutofit fontScale="92500"/>
          </a:bodyPr>
          <a:lstStyle/>
          <a:p>
            <a:pPr eaLnBrk="1" hangingPunct="1">
              <a:spcBef>
                <a:spcPct val="30000"/>
              </a:spcBef>
            </a:pPr>
            <a:r>
              <a:rPr lang="en-US" altLang="en-US" sz="2800" dirty="0"/>
              <a:t>The finding that letters are easier to recognize when they are contained in a word than when they appear alone or are contained in a </a:t>
            </a:r>
            <a:r>
              <a:rPr lang="en-US" altLang="en-US" sz="2800" dirty="0" err="1"/>
              <a:t>nonword</a:t>
            </a:r>
            <a:endParaRPr lang="en-US" altLang="en-US" sz="2800" dirty="0"/>
          </a:p>
        </p:txBody>
      </p:sp>
      <p:pic>
        <p:nvPicPr>
          <p:cNvPr id="12292" name="Picture 4" descr="C:\Users\jalderman\Desktop\imag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96000" y="1524000"/>
            <a:ext cx="20320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570973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838200"/>
            <a:ext cx="7772400" cy="381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/>
              <a:t>Understanding Words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447800"/>
            <a:ext cx="7772400" cy="4572000"/>
          </a:xfrm>
        </p:spPr>
        <p:txBody>
          <a:bodyPr/>
          <a:lstStyle/>
          <a:p>
            <a:pPr eaLnBrk="1" hangingPunct="1">
              <a:spcBef>
                <a:spcPct val="30000"/>
              </a:spcBef>
              <a:defRPr/>
            </a:pPr>
            <a:r>
              <a:rPr lang="en-US" dirty="0"/>
              <a:t>Word frequency effect</a:t>
            </a:r>
          </a:p>
          <a:p>
            <a:pPr lvl="1" eaLnBrk="1" hangingPunct="1">
              <a:spcBef>
                <a:spcPct val="30000"/>
              </a:spcBef>
              <a:defRPr/>
            </a:pPr>
            <a:r>
              <a:rPr lang="en-US" sz="2400" dirty="0">
                <a:ea typeface="ＭＳ Ｐゴシック" charset="-128"/>
              </a:rPr>
              <a:t>Respond more rapidly to high-frequency words</a:t>
            </a:r>
          </a:p>
          <a:p>
            <a:pPr eaLnBrk="1" hangingPunct="1">
              <a:spcBef>
                <a:spcPct val="30000"/>
              </a:spcBef>
              <a:defRPr/>
            </a:pPr>
            <a:r>
              <a:rPr lang="en-US" dirty="0"/>
              <a:t>Eye movements while reading</a:t>
            </a:r>
          </a:p>
          <a:p>
            <a:pPr lvl="1" eaLnBrk="1" hangingPunct="1">
              <a:spcBef>
                <a:spcPct val="30000"/>
              </a:spcBef>
              <a:defRPr/>
            </a:pPr>
            <a:r>
              <a:rPr lang="en-US" sz="2400" dirty="0">
                <a:ea typeface="ＭＳ Ｐゴシック" charset="-128"/>
              </a:rPr>
              <a:t>Look at low-frequency words longer </a:t>
            </a:r>
          </a:p>
          <a:p>
            <a:pPr marL="457200" lvl="1" indent="0" eaLnBrk="1" hangingPunct="1">
              <a:spcBef>
                <a:spcPct val="30000"/>
              </a:spcBef>
              <a:buFontTx/>
              <a:buNone/>
              <a:defRPr/>
            </a:pPr>
            <a:endParaRPr lang="en-US" dirty="0">
              <a:ea typeface="ＭＳ Ｐゴシック" charset="-128"/>
            </a:endParaRPr>
          </a:p>
          <a:p>
            <a:pPr lvl="1" eaLnBrk="1" hangingPunct="1">
              <a:spcBef>
                <a:spcPct val="30000"/>
              </a:spcBef>
              <a:defRPr/>
            </a:pPr>
            <a:endParaRPr lang="en-US" dirty="0">
              <a:ea typeface="ＭＳ Ｐゴシック" charset="-128"/>
            </a:endParaRPr>
          </a:p>
          <a:p>
            <a:pPr lvl="1" eaLnBrk="1" hangingPunct="1">
              <a:spcBef>
                <a:spcPct val="30000"/>
              </a:spcBef>
              <a:defRPr/>
            </a:pPr>
            <a:endParaRPr 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7798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838200"/>
            <a:ext cx="7772400" cy="381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2800"/>
              <a:t>Understanding Words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85800" y="1447800"/>
            <a:ext cx="7772400" cy="4572000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spcBef>
                <a:spcPct val="30000"/>
              </a:spcBef>
            </a:pPr>
            <a:r>
              <a:rPr lang="en-US" sz="2800" dirty="0"/>
              <a:t>Lexical ambiguity</a:t>
            </a:r>
          </a:p>
          <a:p>
            <a:pPr lvl="1" eaLnBrk="1" hangingPunct="1">
              <a:spcBef>
                <a:spcPct val="30000"/>
              </a:spcBef>
            </a:pPr>
            <a:r>
              <a:rPr lang="en-US" sz="2800" dirty="0">
                <a:ea typeface="ＭＳ Ｐゴシック" charset="-128"/>
              </a:rPr>
              <a:t>Words have more than one meaning</a:t>
            </a:r>
          </a:p>
          <a:p>
            <a:pPr lvl="1" eaLnBrk="1" hangingPunct="1">
              <a:spcBef>
                <a:spcPct val="30000"/>
              </a:spcBef>
            </a:pPr>
            <a:r>
              <a:rPr lang="en-US" sz="2800" dirty="0">
                <a:ea typeface="ＭＳ Ｐゴシック" charset="-128"/>
              </a:rPr>
              <a:t>Context clears up ambiguity after all meanings of a word have been briefly accessed</a:t>
            </a:r>
          </a:p>
          <a:p>
            <a:pPr lvl="2">
              <a:spcBef>
                <a:spcPct val="30000"/>
              </a:spcBef>
            </a:pPr>
            <a:r>
              <a:rPr lang="en-US" sz="2500" dirty="0">
                <a:ea typeface="ＭＳ Ｐゴシック" charset="-128"/>
              </a:rPr>
              <a:t>i.e. rusty</a:t>
            </a:r>
          </a:p>
          <a:p>
            <a:pPr lvl="3">
              <a:spcBef>
                <a:spcPct val="30000"/>
              </a:spcBef>
            </a:pPr>
            <a:r>
              <a:rPr lang="en-US" sz="2500" dirty="0">
                <a:ea typeface="ＭＳ Ｐゴシック" charset="-128"/>
              </a:rPr>
              <a:t>After the game, Jim had to admit that he was a bit rusty.</a:t>
            </a:r>
          </a:p>
          <a:p>
            <a:pPr lvl="3">
              <a:spcBef>
                <a:spcPct val="30000"/>
              </a:spcBef>
            </a:pPr>
            <a:r>
              <a:rPr lang="en-US" sz="2500" dirty="0">
                <a:ea typeface="ＭＳ Ｐゴシック" charset="-128"/>
              </a:rPr>
              <a:t>Susan considered going to the dance with Rusty.</a:t>
            </a:r>
          </a:p>
          <a:p>
            <a:pPr lvl="3">
              <a:spcBef>
                <a:spcPct val="30000"/>
              </a:spcBef>
            </a:pPr>
            <a:r>
              <a:rPr lang="en-US" sz="2500" dirty="0">
                <a:ea typeface="ＭＳ Ｐゴシック" charset="-128"/>
              </a:rPr>
              <a:t>I bought an old bicycle with rusty gears.</a:t>
            </a:r>
          </a:p>
          <a:p>
            <a:pPr lvl="3">
              <a:spcBef>
                <a:spcPct val="30000"/>
              </a:spcBef>
            </a:pPr>
            <a:r>
              <a:rPr lang="en-US" sz="2500" dirty="0">
                <a:ea typeface="ＭＳ Ｐゴシック" charset="-128"/>
              </a:rPr>
              <a:t>I bought an old bicycle with Rusty </a:t>
            </a:r>
            <a:r>
              <a:rPr lang="en-US" sz="2500" dirty="0" err="1">
                <a:ea typeface="ＭＳ Ｐゴシック" charset="-128"/>
              </a:rPr>
              <a:t>Geers</a:t>
            </a:r>
            <a:r>
              <a:rPr lang="en-US" sz="2500" dirty="0">
                <a:ea typeface="ＭＳ Ｐゴシック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86593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838200"/>
            <a:ext cx="7772400" cy="381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/>
              <a:t>Understanding Words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447800"/>
            <a:ext cx="7772400" cy="4572000"/>
          </a:xfrm>
        </p:spPr>
        <p:txBody>
          <a:bodyPr/>
          <a:lstStyle/>
          <a:p>
            <a:pPr eaLnBrk="1" hangingPunct="1">
              <a:spcBef>
                <a:spcPct val="30000"/>
              </a:spcBef>
            </a:pPr>
            <a:r>
              <a:rPr lang="en-US" altLang="en-US" sz="2800"/>
              <a:t>Meaning dominance – The fact that some words are used more frequently than others</a:t>
            </a:r>
          </a:p>
          <a:p>
            <a:pPr lvl="1" eaLnBrk="1" hangingPunct="1">
              <a:spcBef>
                <a:spcPct val="30000"/>
              </a:spcBef>
            </a:pPr>
            <a:r>
              <a:rPr lang="en-US" altLang="en-US">
                <a:ea typeface="ＭＳ Ｐゴシック" charset="-128"/>
              </a:rPr>
              <a:t>Biased dominance</a:t>
            </a:r>
          </a:p>
          <a:p>
            <a:pPr lvl="2" eaLnBrk="1" hangingPunct="1">
              <a:spcBef>
                <a:spcPct val="30000"/>
              </a:spcBef>
            </a:pPr>
            <a:r>
              <a:rPr lang="en-US" altLang="en-US" sz="2800">
                <a:ea typeface="ＭＳ Ｐゴシック" charset="-128"/>
              </a:rPr>
              <a:t>When words have two or more meanings with different dominance</a:t>
            </a:r>
          </a:p>
          <a:p>
            <a:pPr lvl="1" eaLnBrk="1" hangingPunct="1">
              <a:spcBef>
                <a:spcPct val="30000"/>
              </a:spcBef>
            </a:pPr>
            <a:r>
              <a:rPr lang="en-US" altLang="en-US">
                <a:ea typeface="ＭＳ Ｐゴシック" charset="-128"/>
              </a:rPr>
              <a:t>Balanced dominance</a:t>
            </a:r>
          </a:p>
          <a:p>
            <a:pPr lvl="2" eaLnBrk="1" hangingPunct="1">
              <a:spcBef>
                <a:spcPct val="30000"/>
              </a:spcBef>
            </a:pPr>
            <a:r>
              <a:rPr lang="en-US" altLang="en-US" sz="2800">
                <a:ea typeface="ＭＳ Ｐゴシック" charset="-128"/>
              </a:rPr>
              <a:t>When words have two or more meanings with about the same dominance</a:t>
            </a:r>
          </a:p>
        </p:txBody>
      </p:sp>
    </p:spTree>
    <p:extLst>
      <p:ext uri="{BB962C8B-B14F-4D97-AF65-F5344CB8AC3E}">
        <p14:creationId xmlns:p14="http://schemas.microsoft.com/office/powerpoint/2010/main" val="3571290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 of Lexical Ambiguity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The Cast (Cook) worked into the night. </a:t>
            </a:r>
          </a:p>
          <a:p>
            <a:pPr lvl="1"/>
            <a:r>
              <a:rPr lang="en-US" dirty="0"/>
              <a:t>Longer fixation</a:t>
            </a:r>
          </a:p>
          <a:p>
            <a:r>
              <a:rPr lang="en-US" dirty="0"/>
              <a:t>The tin (gold) was bright and shiny. </a:t>
            </a:r>
          </a:p>
          <a:p>
            <a:pPr lvl="1"/>
            <a:r>
              <a:rPr lang="en-US" dirty="0"/>
              <a:t>Same fixation</a:t>
            </a:r>
          </a:p>
          <a:p>
            <a:r>
              <a:rPr lang="en-US" dirty="0"/>
              <a:t>The miners went to the store and saw that they had beans in a tin (gold).</a:t>
            </a:r>
          </a:p>
          <a:p>
            <a:pPr lvl="1"/>
            <a:r>
              <a:rPr lang="en-US" dirty="0"/>
              <a:t>Longer fixation</a:t>
            </a:r>
          </a:p>
          <a:p>
            <a:r>
              <a:rPr lang="en-US" dirty="0"/>
              <a:t>The miners went under the mountain to look for tin (gold).</a:t>
            </a:r>
          </a:p>
          <a:p>
            <a:pPr lvl="1"/>
            <a:r>
              <a:rPr lang="en-US" dirty="0"/>
              <a:t>Same fixation</a:t>
            </a:r>
          </a:p>
        </p:txBody>
      </p:sp>
    </p:spTree>
    <p:extLst>
      <p:ext uri="{BB962C8B-B14F-4D97-AF65-F5344CB8AC3E}">
        <p14:creationId xmlns:p14="http://schemas.microsoft.com/office/powerpoint/2010/main" val="2077626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838200"/>
            <a:ext cx="7772400" cy="381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/>
              <a:t>Understanding Sentences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447800"/>
            <a:ext cx="7772400" cy="4572000"/>
          </a:xfrm>
        </p:spPr>
        <p:txBody>
          <a:bodyPr>
            <a:normAutofit/>
          </a:bodyPr>
          <a:lstStyle/>
          <a:p>
            <a:pPr eaLnBrk="1" hangingPunct="1">
              <a:spcBef>
                <a:spcPct val="30000"/>
              </a:spcBef>
            </a:pPr>
            <a:r>
              <a:rPr lang="en-US" altLang="en-US" sz="2800" dirty="0"/>
              <a:t>Garden path sentences</a:t>
            </a:r>
          </a:p>
          <a:p>
            <a:pPr lvl="1" eaLnBrk="1" hangingPunct="1">
              <a:spcBef>
                <a:spcPct val="30000"/>
              </a:spcBef>
            </a:pPr>
            <a:r>
              <a:rPr lang="en-US" altLang="en-US" dirty="0">
                <a:ea typeface="ＭＳ Ｐゴシック" charset="-128"/>
              </a:rPr>
              <a:t>Sentences that begin by appearing to mean one thing, but then end up meaning something else</a:t>
            </a:r>
          </a:p>
          <a:p>
            <a:pPr eaLnBrk="1" hangingPunct="1">
              <a:spcBef>
                <a:spcPct val="30000"/>
              </a:spcBef>
            </a:pPr>
            <a:r>
              <a:rPr lang="en-US" altLang="en-US" sz="2800" dirty="0"/>
              <a:t>Temporary ambiguity</a:t>
            </a:r>
          </a:p>
          <a:p>
            <a:pPr lvl="1" eaLnBrk="1" hangingPunct="1">
              <a:spcBef>
                <a:spcPct val="30000"/>
              </a:spcBef>
            </a:pPr>
            <a:r>
              <a:rPr lang="en-US" altLang="en-US" dirty="0">
                <a:ea typeface="ＭＳ Ｐゴシック" charset="-128"/>
              </a:rPr>
              <a:t>When the initial words are ambiguous, but the meaning is made clear by the end of the sentence</a:t>
            </a:r>
          </a:p>
          <a:p>
            <a:pPr>
              <a:spcBef>
                <a:spcPct val="30000"/>
              </a:spcBef>
            </a:pPr>
            <a:r>
              <a:rPr lang="en-US" altLang="en-US" dirty="0">
                <a:ea typeface="ＭＳ Ｐゴシック" charset="-128"/>
              </a:rPr>
              <a:t>After the musician played the piano was wheeled off the stage.</a:t>
            </a:r>
          </a:p>
          <a:p>
            <a:pPr>
              <a:spcBef>
                <a:spcPct val="30000"/>
              </a:spcBef>
            </a:pPr>
            <a:r>
              <a:rPr lang="en-US" altLang="en-US" dirty="0">
                <a:ea typeface="ＭＳ Ｐゴシック" charset="-128"/>
              </a:rPr>
              <a:t>After the musician played, the piano was wheeled off the stage.</a:t>
            </a:r>
          </a:p>
          <a:p>
            <a:pPr lvl="1" eaLnBrk="1" hangingPunct="1">
              <a:spcBef>
                <a:spcPct val="30000"/>
              </a:spcBef>
            </a:pPr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7179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838200"/>
            <a:ext cx="7772400" cy="381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/>
              <a:t>Understanding Sentences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447800"/>
            <a:ext cx="7772400" cy="4572000"/>
          </a:xfrm>
        </p:spPr>
        <p:txBody>
          <a:bodyPr/>
          <a:lstStyle/>
          <a:p>
            <a:pPr eaLnBrk="1" hangingPunct="1">
              <a:spcBef>
                <a:spcPct val="30000"/>
              </a:spcBef>
            </a:pPr>
            <a:r>
              <a:rPr lang="en-US" altLang="en-US" sz="2800" dirty="0"/>
              <a:t>Semantics: meanings of words and sentences</a:t>
            </a:r>
          </a:p>
          <a:p>
            <a:pPr eaLnBrk="1" hangingPunct="1">
              <a:spcBef>
                <a:spcPct val="30000"/>
              </a:spcBef>
            </a:pPr>
            <a:r>
              <a:rPr lang="en-US" altLang="en-US" sz="2800" dirty="0"/>
              <a:t>Syntax: structures and rules for combining words into sentences</a:t>
            </a:r>
          </a:p>
          <a:p>
            <a:pPr lvl="1" eaLnBrk="1" hangingPunct="1">
              <a:spcBef>
                <a:spcPct val="30000"/>
              </a:spcBef>
            </a:pPr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584047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838200"/>
            <a:ext cx="7772400" cy="381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/>
              <a:t>Understanding Sentences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447800"/>
            <a:ext cx="7772400" cy="4572000"/>
          </a:xfrm>
        </p:spPr>
        <p:txBody>
          <a:bodyPr/>
          <a:lstStyle/>
          <a:p>
            <a:pPr eaLnBrk="1" hangingPunct="1">
              <a:spcBef>
                <a:spcPct val="30000"/>
              </a:spcBef>
            </a:pPr>
            <a:r>
              <a:rPr lang="en-US" altLang="en-US" sz="2800" dirty="0"/>
              <a:t>Interactionist approach to parsing</a:t>
            </a:r>
          </a:p>
          <a:p>
            <a:pPr lvl="1" eaLnBrk="1" hangingPunct="1">
              <a:spcBef>
                <a:spcPct val="30000"/>
              </a:spcBef>
            </a:pPr>
            <a:r>
              <a:rPr lang="en-US" altLang="en-US" sz="2400" dirty="0">
                <a:ea typeface="ＭＳ Ｐゴシック" charset="-128"/>
              </a:rPr>
              <a:t>Semantics and syntax both influence processing as one reads a sentence</a:t>
            </a:r>
          </a:p>
          <a:p>
            <a:pPr lvl="1" eaLnBrk="1" hangingPunct="1">
              <a:spcBef>
                <a:spcPct val="30000"/>
              </a:spcBef>
            </a:pPr>
            <a:r>
              <a:rPr lang="en-US" altLang="en-US" sz="2400" dirty="0">
                <a:ea typeface="ＭＳ Ｐゴシック" charset="-128"/>
              </a:rPr>
              <a:t>The spy saw the man with the binoculars</a:t>
            </a:r>
          </a:p>
          <a:p>
            <a:pPr lvl="1">
              <a:spcBef>
                <a:spcPct val="30000"/>
              </a:spcBef>
            </a:pPr>
            <a:r>
              <a:rPr lang="en-US" altLang="en-US" sz="2400" dirty="0">
                <a:ea typeface="ＭＳ Ｐゴシック" charset="-128"/>
              </a:rPr>
              <a:t>The bird saw the man with the binoculars</a:t>
            </a:r>
          </a:p>
          <a:p>
            <a:pPr lvl="1" eaLnBrk="1" hangingPunct="1">
              <a:spcBef>
                <a:spcPct val="30000"/>
              </a:spcBef>
            </a:pPr>
            <a:r>
              <a:rPr lang="en-US" altLang="en-US" sz="2400" dirty="0">
                <a:ea typeface="ＭＳ Ｐゴシック" charset="-128"/>
              </a:rPr>
              <a:t>The man saw the bird with the binoculars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67200" y="4352925"/>
            <a:ext cx="3580584" cy="212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4196692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554162"/>
          </a:xfrm>
        </p:spPr>
        <p:txBody>
          <a:bodyPr/>
          <a:lstStyle/>
          <a:p>
            <a:r>
              <a:rPr lang="en-US" dirty="0" smtClean="0"/>
              <a:t>Ungraded Pop quiz: Which of the following statements is </a:t>
            </a:r>
            <a:r>
              <a:rPr lang="en-US" dirty="0" smtClean="0"/>
              <a:t>true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2743200"/>
            <a:ext cx="7467600" cy="3730752"/>
          </a:xfrm>
        </p:spPr>
        <p:txBody>
          <a:bodyPr>
            <a:normAutofit lnSpcReduction="10000"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How we interpret a sentence depends on its meaning and context.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/>
              <a:t>How we interpret a sentence depends </a:t>
            </a:r>
            <a:r>
              <a:rPr lang="en-US" sz="2800" dirty="0" smtClean="0"/>
              <a:t>on its grammatical structure.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/>
              <a:t>How we interpret a sentence depends </a:t>
            </a:r>
            <a:r>
              <a:rPr lang="en-US" sz="2800" dirty="0" smtClean="0"/>
              <a:t>on the processing speed of our working memory.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Both A and </a:t>
            </a:r>
            <a:r>
              <a:rPr lang="en-US" sz="2800" dirty="0" smtClean="0"/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113817895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9C26D5D-6324-3643-8DFF-E69E899710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does it mean?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F632FBD-A10E-7D4F-84F3-F3A95782E65E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Soviet Virgin Lands Short of Goal Again </a:t>
            </a:r>
          </a:p>
          <a:p>
            <a:r>
              <a:rPr lang="en-US" dirty="0"/>
              <a:t>It could mean the landings of Virgin Airline operated in Russia could not meet expectations (bumpy landing)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6AE78F78-7A37-5C43-9A85-025F3C302A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799" y="3352800"/>
            <a:ext cx="5552453" cy="3121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19280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9C26D5D-6324-3643-8DFF-E69E899710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does it mean?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F632FBD-A10E-7D4F-84F3-F3A95782E65E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Soviet Virgin Lands Short of Goal Again</a:t>
            </a:r>
          </a:p>
          <a:p>
            <a:r>
              <a:rPr lang="en-US" dirty="0"/>
              <a:t>In 1953 the Virgin Lands campaign was launched in an attempt to boost the Soviet Union’s agricultural production by utilizing unused lands.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0C88446F-EBC9-D34D-8E54-F792B525DD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0" y="3335974"/>
            <a:ext cx="4572000" cy="313797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26547894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9C26D5D-6324-3643-8DFF-E69E899710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868362"/>
          </a:xfrm>
        </p:spPr>
        <p:txBody>
          <a:bodyPr/>
          <a:lstStyle/>
          <a:p>
            <a:r>
              <a:rPr lang="en-US" dirty="0"/>
              <a:t>What does it mean?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F632FBD-A10E-7D4F-84F3-F3A95782E65E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374648"/>
            <a:ext cx="7467600" cy="4873752"/>
          </a:xfrm>
        </p:spPr>
        <p:txBody>
          <a:bodyPr>
            <a:normAutofit/>
          </a:bodyPr>
          <a:lstStyle/>
          <a:p>
            <a:r>
              <a:rPr lang="en-US" dirty="0"/>
              <a:t>The poor living conditions caused many workers to leave the Virgin Lands. </a:t>
            </a:r>
          </a:p>
          <a:p>
            <a:r>
              <a:rPr lang="en-US" dirty="0"/>
              <a:t>Very little infrastructure existed in the Virgin Land provinces. When harvesting began there were minimal storage facilities for the crops. A large amount of the crop left in the fields to rot.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F7AA19A3-6CCE-D842-BAC9-646C304030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6600" y="3811524"/>
            <a:ext cx="4230736" cy="2792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978094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1935E2F-815B-B645-A697-28070B232F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does it mean?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DFB29F4-2E2B-1647-9B8E-F05F0850F11E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British Left Waffles on Falkland Island</a:t>
            </a:r>
          </a:p>
          <a:p>
            <a:r>
              <a:rPr lang="en-US" dirty="0"/>
              <a:t>It could mean: British people are so nice that they left a lot of food on the island when they left.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F5EC4471-84C2-9D4D-ABF7-4128D0108D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7400" y="3088495"/>
            <a:ext cx="5029200" cy="335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054987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1935E2F-815B-B645-A697-28070B232F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does it mean?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DFB29F4-2E2B-1647-9B8E-F05F0850F11E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873752"/>
          </a:xfrm>
        </p:spPr>
        <p:txBody>
          <a:bodyPr>
            <a:normAutofit/>
          </a:bodyPr>
          <a:lstStyle/>
          <a:p>
            <a:r>
              <a:rPr lang="en-US" dirty="0"/>
              <a:t>British Left Waffles on Falkland Island</a:t>
            </a:r>
          </a:p>
          <a:p>
            <a:r>
              <a:rPr lang="en-US" dirty="0"/>
              <a:t>British Left Waffles on Falklands” was an actual news headline in the UK’s Guardian newspaper when the UK and Argentina fought a war over the ownership of the Falkland Islands in 1982.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D7AD8DAC-0F11-A04B-B076-6740FB21F4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3400" y="1600200"/>
            <a:ext cx="4348484" cy="3884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78382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1935E2F-815B-B645-A697-28070B232F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does it mean?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DFB29F4-2E2B-1647-9B8E-F05F0850F11E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British Left Waffles on Falkland Island</a:t>
            </a:r>
          </a:p>
          <a:p>
            <a:r>
              <a:rPr lang="en-US" dirty="0"/>
              <a:t>The UK political parties in England argued how to respond to the crisis. </a:t>
            </a:r>
          </a:p>
          <a:p>
            <a:r>
              <a:rPr lang="en-US" dirty="0"/>
              <a:t>In British English, an indecisive state is referred to as “waffling.”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019A1D92-C5C9-D543-AE4B-50F94A8FB1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7333" y="3579809"/>
            <a:ext cx="4630124" cy="2903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729461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Can </a:t>
            </a:r>
            <a:r>
              <a:rPr lang="en-US" dirty="0"/>
              <a:t>you figure out what these mean?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The student failed the professor</a:t>
            </a:r>
          </a:p>
          <a:p>
            <a:r>
              <a:rPr lang="en-US" dirty="0"/>
              <a:t>Eye drops off shelf  </a:t>
            </a:r>
          </a:p>
          <a:p>
            <a:r>
              <a:rPr lang="en-US" dirty="0"/>
              <a:t>Farmer Bill Dies in House </a:t>
            </a:r>
          </a:p>
          <a:p>
            <a:r>
              <a:rPr lang="en-US" dirty="0"/>
              <a:t>Police begin campaign to run down jaywalkers</a:t>
            </a:r>
          </a:p>
          <a:p>
            <a:r>
              <a:rPr lang="en-US" dirty="0"/>
              <a:t>Teacher strikes idle kids</a:t>
            </a:r>
          </a:p>
          <a:p>
            <a:r>
              <a:rPr lang="en-US" dirty="0"/>
              <a:t>Iraqi head seeks arms</a:t>
            </a:r>
          </a:p>
          <a:p>
            <a:r>
              <a:rPr lang="en-US" dirty="0"/>
              <a:t>Kicking baby considered to be healthy  </a:t>
            </a:r>
          </a:p>
          <a:p>
            <a:r>
              <a:rPr lang="en-US" dirty="0"/>
              <a:t>President Reagan wins on budget, but more lies ahead </a:t>
            </a:r>
          </a:p>
          <a:p>
            <a:r>
              <a:rPr lang="en-US" dirty="0"/>
              <a:t>Two sisters reunite after eighteen years at checkout counter </a:t>
            </a:r>
          </a:p>
          <a:p>
            <a:r>
              <a:rPr lang="en-US"/>
              <a:t>Ousted </a:t>
            </a:r>
            <a:r>
              <a:rPr lang="en-US" dirty="0"/>
              <a:t>A</a:t>
            </a:r>
            <a:r>
              <a:rPr lang="en-US"/>
              <a:t>mbassador </a:t>
            </a:r>
            <a:r>
              <a:rPr lang="en-US" dirty="0"/>
              <a:t>to </a:t>
            </a:r>
            <a:r>
              <a:rPr lang="en-US"/>
              <a:t>Ukraine Testifies </a:t>
            </a:r>
            <a:r>
              <a:rPr lang="en-US" dirty="0"/>
              <a:t>in House</a:t>
            </a:r>
          </a:p>
        </p:txBody>
      </p:sp>
    </p:spTree>
    <p:extLst>
      <p:ext uri="{BB962C8B-B14F-4D97-AF65-F5344CB8AC3E}">
        <p14:creationId xmlns:p14="http://schemas.microsoft.com/office/powerpoint/2010/main" val="324071087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838200"/>
            <a:ext cx="7772400" cy="381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/>
              <a:t>Culture, Language, &amp; Cognition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447800"/>
            <a:ext cx="8077200" cy="4572000"/>
          </a:xfrm>
        </p:spPr>
        <p:txBody>
          <a:bodyPr/>
          <a:lstStyle/>
          <a:p>
            <a:pPr eaLnBrk="1" hangingPunct="1">
              <a:spcBef>
                <a:spcPct val="30000"/>
              </a:spcBef>
            </a:pPr>
            <a:r>
              <a:rPr lang="en-US" altLang="en-US" sz="2800" dirty="0"/>
              <a:t>Sapir-Whorf hypothesis: language influences thought</a:t>
            </a:r>
          </a:p>
          <a:p>
            <a:pPr eaLnBrk="1" hangingPunct="1">
              <a:spcBef>
                <a:spcPct val="30000"/>
              </a:spcBef>
            </a:pPr>
            <a:r>
              <a:rPr lang="en-US" altLang="en-US" sz="2800" dirty="0"/>
              <a:t>Example: How the Chinese language influences mathematical reasoning:</a:t>
            </a:r>
          </a:p>
          <a:p>
            <a:pPr>
              <a:spcBef>
                <a:spcPct val="30000"/>
              </a:spcBef>
            </a:pPr>
            <a:r>
              <a:rPr lang="en-US" dirty="0">
                <a:hlinkClick r:id="rId2"/>
              </a:rPr>
              <a:t>https://www.youtube.com/watch?v=KZDCCHwGDpI</a:t>
            </a:r>
            <a:endParaRPr lang="en-US" altLang="en-US" sz="2800" dirty="0"/>
          </a:p>
          <a:p>
            <a:pPr lvl="1" eaLnBrk="1" hangingPunct="1">
              <a:spcBef>
                <a:spcPct val="30000"/>
              </a:spcBef>
            </a:pPr>
            <a:endParaRPr lang="en-US" altLang="en-US" dirty="0">
              <a:ea typeface="ＭＳ Ｐゴシック" charset="-128"/>
            </a:endParaRPr>
          </a:p>
          <a:p>
            <a:pPr lvl="1" eaLnBrk="1" hangingPunct="1">
              <a:spcBef>
                <a:spcPct val="30000"/>
              </a:spcBef>
              <a:buFontTx/>
              <a:buNone/>
            </a:pPr>
            <a:endParaRPr lang="en-US" altLang="en-US" dirty="0">
              <a:ea typeface="ＭＳ Ｐゴシック" charset="-128"/>
            </a:endParaRPr>
          </a:p>
          <a:p>
            <a:pPr eaLnBrk="1" hangingPunct="1">
              <a:spcBef>
                <a:spcPct val="30000"/>
              </a:spcBef>
            </a:pPr>
            <a:endParaRPr lang="en-US" altLang="en-US" sz="28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7C44EBB5-D642-4C42-AFA5-437ED757EA3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05200" y="4038600"/>
            <a:ext cx="3987800" cy="2600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908879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396834" y="250370"/>
            <a:ext cx="7772400" cy="381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dirty="0"/>
              <a:t>2012 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447800"/>
            <a:ext cx="8077200" cy="4572000"/>
          </a:xfrm>
        </p:spPr>
        <p:txBody>
          <a:bodyPr/>
          <a:lstStyle/>
          <a:p>
            <a:pPr lvl="1" eaLnBrk="1" hangingPunct="1">
              <a:spcBef>
                <a:spcPct val="30000"/>
              </a:spcBef>
            </a:pPr>
            <a:endParaRPr lang="en-US" altLang="en-US" dirty="0">
              <a:ea typeface="ＭＳ Ｐゴシック" charset="-128"/>
            </a:endParaRPr>
          </a:p>
          <a:p>
            <a:pPr lvl="1" eaLnBrk="1" hangingPunct="1">
              <a:spcBef>
                <a:spcPct val="30000"/>
              </a:spcBef>
              <a:buFontTx/>
              <a:buNone/>
            </a:pPr>
            <a:endParaRPr lang="en-US" altLang="en-US" dirty="0">
              <a:ea typeface="ＭＳ Ｐゴシック" charset="-128"/>
            </a:endParaRPr>
          </a:p>
          <a:p>
            <a:pPr eaLnBrk="1" hangingPunct="1">
              <a:spcBef>
                <a:spcPct val="30000"/>
              </a:spcBef>
            </a:pPr>
            <a:endParaRPr lang="en-US" altLang="en-US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B3B2DA0A-18E9-0041-933B-979677235F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7800" y="250370"/>
            <a:ext cx="6875816" cy="630283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82690856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381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dirty="0"/>
              <a:t>Culture, Language, &amp; Cognition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990600"/>
            <a:ext cx="8077200" cy="4572000"/>
          </a:xfrm>
        </p:spPr>
        <p:txBody>
          <a:bodyPr>
            <a:normAutofit/>
          </a:bodyPr>
          <a:lstStyle/>
          <a:p>
            <a:pPr>
              <a:spcBef>
                <a:spcPct val="30000"/>
              </a:spcBef>
            </a:pPr>
            <a:r>
              <a:rPr lang="en-US" altLang="en-US" dirty="0"/>
              <a:t>In 2014, the British government sent a team to Shanghai to learn how mathematics was taught there.</a:t>
            </a:r>
          </a:p>
          <a:p>
            <a:pPr>
              <a:spcBef>
                <a:spcPct val="30000"/>
              </a:spcBef>
            </a:pPr>
            <a:r>
              <a:rPr lang="en-US" altLang="en-US" dirty="0"/>
              <a:t>Later the UK invited about 70 math teachers from Shanghai to teach in England. </a:t>
            </a:r>
          </a:p>
          <a:p>
            <a:pPr>
              <a:spcBef>
                <a:spcPct val="30000"/>
              </a:spcBef>
            </a:pPr>
            <a:r>
              <a:rPr lang="en-US" altLang="en-US" dirty="0">
                <a:ea typeface="ＭＳ Ｐゴシック" charset="-128"/>
              </a:rPr>
              <a:t>After the pilot study, the UK adopted the Shanghai math teaching methods in 8,000 primary schools.</a:t>
            </a:r>
          </a:p>
          <a:p>
            <a:pPr lvl="1" eaLnBrk="1" hangingPunct="1">
              <a:spcBef>
                <a:spcPct val="30000"/>
              </a:spcBef>
              <a:buFontTx/>
              <a:buNone/>
            </a:pPr>
            <a:endParaRPr lang="en-US" altLang="en-US" dirty="0">
              <a:ea typeface="ＭＳ Ｐゴシック" charset="-128"/>
            </a:endParaRPr>
          </a:p>
          <a:p>
            <a:pPr eaLnBrk="1" hangingPunct="1">
              <a:spcBef>
                <a:spcPct val="30000"/>
              </a:spcBef>
            </a:pPr>
            <a:endParaRPr lang="en-US" altLang="en-US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95A5F25C-D9E4-8A4B-B537-0611B2792B3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38700" y="4114800"/>
            <a:ext cx="3581400" cy="2243971"/>
          </a:xfrm>
          <a:prstGeom prst="rect">
            <a:avLst/>
          </a:prstGeom>
        </p:spPr>
      </p:pic>
      <p:sp>
        <p:nvSpPr>
          <p:cNvPr id="6" name="Rectangle 3">
            <a:extLst>
              <a:ext uri="{FF2B5EF4-FFF2-40B4-BE49-F238E27FC236}">
                <a16:creationId xmlns:a16="http://schemas.microsoft.com/office/drawing/2014/main" xmlns="" id="{9577AA70-AABB-704F-9E21-6688269DB7D7}"/>
              </a:ext>
            </a:extLst>
          </p:cNvPr>
          <p:cNvSpPr txBox="1">
            <a:spLocks noChangeArrowheads="1"/>
          </p:cNvSpPr>
          <p:nvPr/>
        </p:nvSpPr>
        <p:spPr>
          <a:xfrm>
            <a:off x="533400" y="3962400"/>
            <a:ext cx="4191000" cy="25908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Char char="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30000"/>
              </a:spcBef>
            </a:pPr>
            <a:r>
              <a:rPr lang="en-US" altLang="en-US" dirty="0">
                <a:ea typeface="ＭＳ Ｐゴシック" charset="-128"/>
              </a:rPr>
              <a:t>35 math teaching centers were established throughout the country to promote the Chinese method.</a:t>
            </a:r>
          </a:p>
          <a:p>
            <a:pPr lvl="1">
              <a:spcBef>
                <a:spcPct val="30000"/>
              </a:spcBef>
              <a:buFontTx/>
              <a:buNone/>
            </a:pPr>
            <a:endParaRPr lang="en-US" altLang="en-US" dirty="0">
              <a:ea typeface="ＭＳ Ｐゴシック" charset="-128"/>
            </a:endParaRPr>
          </a:p>
          <a:p>
            <a:pPr>
              <a:spcBef>
                <a:spcPct val="30000"/>
              </a:spcBef>
            </a:pPr>
            <a:endParaRPr lang="en-US" altLang="en-US" sz="2800" dirty="0"/>
          </a:p>
        </p:txBody>
      </p:sp>
    </p:spTree>
    <p:extLst>
      <p:ext uri="{BB962C8B-B14F-4D97-AF65-F5344CB8AC3E}">
        <p14:creationId xmlns:p14="http://schemas.microsoft.com/office/powerpoint/2010/main" val="427822938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381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dirty="0"/>
              <a:t>Culture, Language, &amp; Cognition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219200"/>
            <a:ext cx="8077200" cy="4343400"/>
          </a:xfrm>
        </p:spPr>
        <p:txBody>
          <a:bodyPr>
            <a:normAutofit/>
          </a:bodyPr>
          <a:lstStyle/>
          <a:p>
            <a:pPr>
              <a:spcBef>
                <a:spcPct val="30000"/>
              </a:spcBef>
            </a:pPr>
            <a:r>
              <a:rPr lang="en-US" altLang="en-US" dirty="0"/>
              <a:t>British schools try to replicate that success by using translated textbooks identical to those in public elementary schools around Shanghai.</a:t>
            </a:r>
          </a:p>
          <a:p>
            <a:pPr>
              <a:spcBef>
                <a:spcPct val="30000"/>
              </a:spcBef>
            </a:pPr>
            <a:r>
              <a:rPr lang="en-US" altLang="en-US" dirty="0">
                <a:ea typeface="ＭＳ Ｐゴシック" charset="-128"/>
              </a:rPr>
              <a:t>Problem: The two language systems are vastly different. Even if the UK students use translated Shanghai textbooks, the thought processes in mathematics are not the same.</a:t>
            </a:r>
          </a:p>
          <a:p>
            <a:pPr eaLnBrk="1" hangingPunct="1">
              <a:spcBef>
                <a:spcPct val="30000"/>
              </a:spcBef>
            </a:pPr>
            <a:endParaRPr lang="en-US" altLang="en-US" sz="2800" dirty="0"/>
          </a:p>
        </p:txBody>
      </p:sp>
    </p:spTree>
    <p:extLst>
      <p:ext uri="{BB962C8B-B14F-4D97-AF65-F5344CB8AC3E}">
        <p14:creationId xmlns:p14="http://schemas.microsoft.com/office/powerpoint/2010/main" val="80725082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E27A222-3D63-A24C-9BFA-C694B316D0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Breakout sessions: Assignment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6B68C8A-2CBE-F142-B61A-452666E9EA15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Form a group of 3-5. At least one team member is bilingual or multi-lingual. </a:t>
            </a:r>
          </a:p>
          <a:p>
            <a:r>
              <a:rPr lang="en-US" sz="2800" dirty="0"/>
              <a:t>Discuss how different languages influence the thought process. Please give concrete examples.</a:t>
            </a:r>
          </a:p>
          <a:p>
            <a:r>
              <a:rPr lang="en-US" sz="2800" dirty="0"/>
              <a:t>Post a short report (0.5-1 page) to Canvas.</a:t>
            </a:r>
          </a:p>
        </p:txBody>
      </p:sp>
    </p:spTree>
    <p:extLst>
      <p:ext uri="{BB962C8B-B14F-4D97-AF65-F5344CB8AC3E}">
        <p14:creationId xmlns:p14="http://schemas.microsoft.com/office/powerpoint/2010/main" val="90420149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3603</TotalTime>
  <Words>1641</Words>
  <Application>Microsoft Office PowerPoint</Application>
  <PresentationFormat>On-screen Show (4:3)</PresentationFormat>
  <Paragraphs>206</Paragraphs>
  <Slides>36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2" baseType="lpstr">
      <vt:lpstr>ＭＳ Ｐゴシック</vt:lpstr>
      <vt:lpstr>Calibri</vt:lpstr>
      <vt:lpstr>Century Schoolbook</vt:lpstr>
      <vt:lpstr>Wingdings</vt:lpstr>
      <vt:lpstr>Wingdings 2</vt:lpstr>
      <vt:lpstr>Oriel</vt:lpstr>
      <vt:lpstr>Language</vt:lpstr>
      <vt:lpstr>Count the number of Fs</vt:lpstr>
      <vt:lpstr>Count the number of Fs</vt:lpstr>
      <vt:lpstr>Some Questions to Consider</vt:lpstr>
      <vt:lpstr>What Is Language?</vt:lpstr>
      <vt:lpstr>The Creativity of Human Language</vt:lpstr>
      <vt:lpstr>The Universality of Language</vt:lpstr>
      <vt:lpstr>The Universality of Language</vt:lpstr>
      <vt:lpstr>The Universality of Language</vt:lpstr>
      <vt:lpstr>Studying Language in Cognitive Psychology</vt:lpstr>
      <vt:lpstr>Studying Language in Cognitive Psychology</vt:lpstr>
      <vt:lpstr>Perceiving and Understanding Words</vt:lpstr>
      <vt:lpstr>Perceiving and Understanding Words</vt:lpstr>
      <vt:lpstr>Perceiving and Understanding Words</vt:lpstr>
      <vt:lpstr>Perceiving and Understanding Words</vt:lpstr>
      <vt:lpstr>Reading: The Word Superiority Effect</vt:lpstr>
      <vt:lpstr>Understanding Words</vt:lpstr>
      <vt:lpstr>Understanding Words</vt:lpstr>
      <vt:lpstr>Understanding Words</vt:lpstr>
      <vt:lpstr>Examples of Lexical Ambiguity</vt:lpstr>
      <vt:lpstr>Understanding Sentences</vt:lpstr>
      <vt:lpstr>Understanding Sentences</vt:lpstr>
      <vt:lpstr>Understanding Sentences</vt:lpstr>
      <vt:lpstr>Ungraded Pop quiz: Which of the following statements is true?</vt:lpstr>
      <vt:lpstr>What does it mean?</vt:lpstr>
      <vt:lpstr>What does it mean?</vt:lpstr>
      <vt:lpstr>What does it mean?</vt:lpstr>
      <vt:lpstr>What does it mean?</vt:lpstr>
      <vt:lpstr>What does it mean?</vt:lpstr>
      <vt:lpstr>What does it mean?</vt:lpstr>
      <vt:lpstr>Can you figure out what these mean?</vt:lpstr>
      <vt:lpstr>Culture, Language, &amp; Cognition</vt:lpstr>
      <vt:lpstr>2012 </vt:lpstr>
      <vt:lpstr>Culture, Language, &amp; Cognition</vt:lpstr>
      <vt:lpstr>Culture, Language, &amp; Cognition</vt:lpstr>
      <vt:lpstr>Breakout sessions: Assignment</vt:lpstr>
    </vt:vector>
  </TitlesOfParts>
  <Company>Toshiba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Benjamin Uel Marsh</dc:creator>
  <cp:lastModifiedBy>Chong Ho Yu</cp:lastModifiedBy>
  <cp:revision>141</cp:revision>
  <dcterms:created xsi:type="dcterms:W3CDTF">2011-11-11T04:18:57Z</dcterms:created>
  <dcterms:modified xsi:type="dcterms:W3CDTF">2020-04-20T21:07:35Z</dcterms:modified>
</cp:coreProperties>
</file>