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4"/>
  </p:notesMasterIdLst>
  <p:sldIdLst>
    <p:sldId id="257" r:id="rId2"/>
    <p:sldId id="307" r:id="rId3"/>
    <p:sldId id="308" r:id="rId4"/>
    <p:sldId id="260" r:id="rId5"/>
    <p:sldId id="341" r:id="rId6"/>
    <p:sldId id="342" r:id="rId7"/>
    <p:sldId id="343" r:id="rId8"/>
    <p:sldId id="340" r:id="rId9"/>
    <p:sldId id="351" r:id="rId10"/>
    <p:sldId id="309" r:id="rId11"/>
    <p:sldId id="262" r:id="rId12"/>
    <p:sldId id="329" r:id="rId13"/>
    <p:sldId id="330" r:id="rId14"/>
    <p:sldId id="304" r:id="rId15"/>
    <p:sldId id="331" r:id="rId16"/>
    <p:sldId id="323" r:id="rId17"/>
    <p:sldId id="266" r:id="rId18"/>
    <p:sldId id="268" r:id="rId19"/>
    <p:sldId id="332" r:id="rId20"/>
    <p:sldId id="301" r:id="rId21"/>
    <p:sldId id="302" r:id="rId22"/>
    <p:sldId id="272" r:id="rId23"/>
    <p:sldId id="273" r:id="rId24"/>
    <p:sldId id="312" r:id="rId25"/>
    <p:sldId id="313" r:id="rId26"/>
    <p:sldId id="352" r:id="rId27"/>
    <p:sldId id="299" r:id="rId28"/>
    <p:sldId id="347" r:id="rId29"/>
    <p:sldId id="346" r:id="rId30"/>
    <p:sldId id="314" r:id="rId31"/>
    <p:sldId id="283" r:id="rId32"/>
    <p:sldId id="284" r:id="rId33"/>
    <p:sldId id="315" r:id="rId34"/>
    <p:sldId id="333" r:id="rId35"/>
    <p:sldId id="349" r:id="rId36"/>
    <p:sldId id="348" r:id="rId37"/>
    <p:sldId id="318" r:id="rId38"/>
    <p:sldId id="334" r:id="rId39"/>
    <p:sldId id="319" r:id="rId40"/>
    <p:sldId id="321" r:id="rId41"/>
    <p:sldId id="335" r:id="rId42"/>
    <p:sldId id="336" r:id="rId43"/>
    <p:sldId id="306" r:id="rId44"/>
    <p:sldId id="265" r:id="rId45"/>
    <p:sldId id="267" r:id="rId46"/>
    <p:sldId id="338" r:id="rId47"/>
    <p:sldId id="345" r:id="rId48"/>
    <p:sldId id="271" r:id="rId49"/>
    <p:sldId id="344" r:id="rId50"/>
    <p:sldId id="339" r:id="rId51"/>
    <p:sldId id="298" r:id="rId52"/>
    <p:sldId id="35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90"/>
    <p:restoredTop sz="93119"/>
  </p:normalViewPr>
  <p:slideViewPr>
    <p:cSldViewPr>
      <p:cViewPr varScale="1">
        <p:scale>
          <a:sx n="86" d="100"/>
          <a:sy n="86" d="100"/>
        </p:scale>
        <p:origin x="197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86FB12-50AD-405F-9AC8-F93B6ACDC087}" type="datetimeFigureOut">
              <a:rPr lang="en-US" smtClean="0"/>
              <a:t>4/20/2020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D3DF12-879A-4181-BB8F-8BB845CA37B4}" type="slidenum">
              <a:rPr lang="en-US" smtClean="0"/>
              <a:t>‹#›</a:t>
            </a:fld>
            <a:endParaRPr lang="en-US"/>
          </a:p>
        </p:txBody>
      </p:sp>
    </p:spTree>
    <p:extLst>
      <p:ext uri="{BB962C8B-B14F-4D97-AF65-F5344CB8AC3E}">
        <p14:creationId xmlns:p14="http://schemas.microsoft.com/office/powerpoint/2010/main" val="3750544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ea typeface="ＭＳ Ｐゴシック" charset="-128"/>
              </a:defRPr>
            </a:lvl1pPr>
            <a:lvl2pPr marL="37931725" indent="-37474525" eaLnBrk="0" hangingPunct="0">
              <a:defRPr sz="2800">
                <a:solidFill>
                  <a:schemeClr val="tx1"/>
                </a:solidFill>
                <a:latin typeface="Arial" charset="0"/>
                <a:ea typeface="ＭＳ Ｐゴシック" charset="-128"/>
              </a:defRPr>
            </a:lvl2pPr>
            <a:lvl3pPr eaLnBrk="0" hangingPunct="0">
              <a:defRPr sz="2800">
                <a:solidFill>
                  <a:schemeClr val="tx1"/>
                </a:solidFill>
                <a:latin typeface="Arial" charset="0"/>
                <a:ea typeface="ＭＳ Ｐゴシック" charset="-128"/>
              </a:defRPr>
            </a:lvl3pPr>
            <a:lvl4pPr eaLnBrk="0" hangingPunct="0">
              <a:defRPr sz="2800">
                <a:solidFill>
                  <a:schemeClr val="tx1"/>
                </a:solidFill>
                <a:latin typeface="Arial" charset="0"/>
                <a:ea typeface="ＭＳ Ｐゴシック" charset="-128"/>
              </a:defRPr>
            </a:lvl4pPr>
            <a:lvl5pPr eaLnBrk="0" hangingPunct="0">
              <a:defRPr sz="2800">
                <a:solidFill>
                  <a:schemeClr val="tx1"/>
                </a:solidFill>
                <a:latin typeface="Arial" charset="0"/>
                <a:ea typeface="ＭＳ Ｐゴシック" charset="-128"/>
              </a:defRPr>
            </a:lvl5pPr>
            <a:lvl6pPr marL="457200" eaLnBrk="0" fontAlgn="base" hangingPunct="0">
              <a:spcBef>
                <a:spcPct val="0"/>
              </a:spcBef>
              <a:spcAft>
                <a:spcPct val="0"/>
              </a:spcAft>
              <a:defRPr sz="2800">
                <a:solidFill>
                  <a:schemeClr val="tx1"/>
                </a:solidFill>
                <a:latin typeface="Arial" charset="0"/>
                <a:ea typeface="ＭＳ Ｐゴシック" charset="-128"/>
              </a:defRPr>
            </a:lvl6pPr>
            <a:lvl7pPr marL="914400" eaLnBrk="0" fontAlgn="base" hangingPunct="0">
              <a:spcBef>
                <a:spcPct val="0"/>
              </a:spcBef>
              <a:spcAft>
                <a:spcPct val="0"/>
              </a:spcAft>
              <a:defRPr sz="2800">
                <a:solidFill>
                  <a:schemeClr val="tx1"/>
                </a:solidFill>
                <a:latin typeface="Arial" charset="0"/>
                <a:ea typeface="ＭＳ Ｐゴシック" charset="-128"/>
              </a:defRPr>
            </a:lvl7pPr>
            <a:lvl8pPr marL="1371600" eaLnBrk="0" fontAlgn="base" hangingPunct="0">
              <a:spcBef>
                <a:spcPct val="0"/>
              </a:spcBef>
              <a:spcAft>
                <a:spcPct val="0"/>
              </a:spcAft>
              <a:defRPr sz="2800">
                <a:solidFill>
                  <a:schemeClr val="tx1"/>
                </a:solidFill>
                <a:latin typeface="Arial" charset="0"/>
                <a:ea typeface="ＭＳ Ｐゴシック" charset="-128"/>
              </a:defRPr>
            </a:lvl8pPr>
            <a:lvl9pPr marL="1828800" eaLnBrk="0" fontAlgn="base" hangingPunct="0">
              <a:spcBef>
                <a:spcPct val="0"/>
              </a:spcBef>
              <a:spcAft>
                <a:spcPct val="0"/>
              </a:spcAft>
              <a:defRPr sz="2800">
                <a:solidFill>
                  <a:schemeClr val="tx1"/>
                </a:solidFill>
                <a:latin typeface="Arial" charset="0"/>
                <a:ea typeface="ＭＳ Ｐゴシック" charset="-128"/>
              </a:defRPr>
            </a:lvl9pPr>
          </a:lstStyle>
          <a:p>
            <a:pPr eaLnBrk="1" hangingPunct="1"/>
            <a:fld id="{4232CC72-1A42-431C-80A4-D724D3BD0268}" type="slidenum">
              <a:rPr lang="en-US" sz="1200"/>
              <a:pPr eaLnBrk="1" hangingPunct="1"/>
              <a:t>11</a:t>
            </a:fld>
            <a:endParaRPr 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462702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ea typeface="ＭＳ Ｐゴシック" charset="-128"/>
              </a:defRPr>
            </a:lvl1pPr>
            <a:lvl2pPr marL="742950" indent="-285750" eaLnBrk="0" hangingPunct="0">
              <a:defRPr sz="2800">
                <a:solidFill>
                  <a:schemeClr val="tx1"/>
                </a:solidFill>
                <a:latin typeface="Arial" charset="0"/>
                <a:ea typeface="ＭＳ Ｐゴシック" charset="-128"/>
              </a:defRPr>
            </a:lvl2pPr>
            <a:lvl3pPr marL="1143000" indent="-228600" eaLnBrk="0" hangingPunct="0">
              <a:defRPr sz="2800">
                <a:solidFill>
                  <a:schemeClr val="tx1"/>
                </a:solidFill>
                <a:latin typeface="Arial" charset="0"/>
                <a:ea typeface="ＭＳ Ｐゴシック" charset="-128"/>
              </a:defRPr>
            </a:lvl3pPr>
            <a:lvl4pPr marL="1600200" indent="-228600" eaLnBrk="0" hangingPunct="0">
              <a:defRPr sz="2800">
                <a:solidFill>
                  <a:schemeClr val="tx1"/>
                </a:solidFill>
                <a:latin typeface="Arial" charset="0"/>
                <a:ea typeface="ＭＳ Ｐゴシック" charset="-128"/>
              </a:defRPr>
            </a:lvl4pPr>
            <a:lvl5pPr marL="2057400" indent="-228600" eaLnBrk="0" hangingPunct="0">
              <a:defRPr sz="2800">
                <a:solidFill>
                  <a:schemeClr val="tx1"/>
                </a:solidFill>
                <a:latin typeface="Arial" charset="0"/>
                <a:ea typeface="ＭＳ Ｐゴシック" charset="-128"/>
              </a:defRPr>
            </a:lvl5pPr>
            <a:lvl6pPr marL="2514600" indent="-228600" eaLnBrk="0" fontAlgn="base" hangingPunct="0">
              <a:spcBef>
                <a:spcPct val="0"/>
              </a:spcBef>
              <a:spcAft>
                <a:spcPct val="0"/>
              </a:spcAft>
              <a:defRPr sz="2800">
                <a:solidFill>
                  <a:schemeClr val="tx1"/>
                </a:solidFill>
                <a:latin typeface="Arial" charset="0"/>
                <a:ea typeface="ＭＳ Ｐゴシック" charset="-128"/>
              </a:defRPr>
            </a:lvl6pPr>
            <a:lvl7pPr marL="2971800" indent="-228600" eaLnBrk="0" fontAlgn="base" hangingPunct="0">
              <a:spcBef>
                <a:spcPct val="0"/>
              </a:spcBef>
              <a:spcAft>
                <a:spcPct val="0"/>
              </a:spcAft>
              <a:defRPr sz="2800">
                <a:solidFill>
                  <a:schemeClr val="tx1"/>
                </a:solidFill>
                <a:latin typeface="Arial" charset="0"/>
                <a:ea typeface="ＭＳ Ｐゴシック" charset="-128"/>
              </a:defRPr>
            </a:lvl7pPr>
            <a:lvl8pPr marL="3429000" indent="-228600" eaLnBrk="0" fontAlgn="base" hangingPunct="0">
              <a:spcBef>
                <a:spcPct val="0"/>
              </a:spcBef>
              <a:spcAft>
                <a:spcPct val="0"/>
              </a:spcAft>
              <a:defRPr sz="2800">
                <a:solidFill>
                  <a:schemeClr val="tx1"/>
                </a:solidFill>
                <a:latin typeface="Arial" charset="0"/>
                <a:ea typeface="ＭＳ Ｐゴシック" charset="-128"/>
              </a:defRPr>
            </a:lvl8pPr>
            <a:lvl9pPr marL="3886200" indent="-228600" eaLnBrk="0" fontAlgn="base" hangingPunct="0">
              <a:spcBef>
                <a:spcPct val="0"/>
              </a:spcBef>
              <a:spcAft>
                <a:spcPct val="0"/>
              </a:spcAft>
              <a:defRPr sz="2800">
                <a:solidFill>
                  <a:schemeClr val="tx1"/>
                </a:solidFill>
                <a:latin typeface="Arial" charset="0"/>
                <a:ea typeface="ＭＳ Ｐゴシック" charset="-128"/>
              </a:defRPr>
            </a:lvl9pPr>
          </a:lstStyle>
          <a:p>
            <a:pPr eaLnBrk="1" hangingPunct="1"/>
            <a:fld id="{8920DB3B-C47B-4C61-B8A8-BC35EB8E820E}" type="slidenum">
              <a:rPr lang="en-US" altLang="en-US" sz="1200" smtClean="0"/>
              <a:pPr eaLnBrk="1" hangingPunct="1"/>
              <a:t>24</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651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ea typeface="ＭＳ Ｐゴシック" charset="-128"/>
              </a:defRPr>
            </a:lvl1pPr>
            <a:lvl2pPr marL="37931725" indent="-37474525" eaLnBrk="0" hangingPunct="0">
              <a:defRPr sz="2800">
                <a:solidFill>
                  <a:schemeClr val="tx1"/>
                </a:solidFill>
                <a:latin typeface="Arial" charset="0"/>
                <a:ea typeface="ＭＳ Ｐゴシック" charset="-128"/>
              </a:defRPr>
            </a:lvl2pPr>
            <a:lvl3pPr eaLnBrk="0" hangingPunct="0">
              <a:defRPr sz="2800">
                <a:solidFill>
                  <a:schemeClr val="tx1"/>
                </a:solidFill>
                <a:latin typeface="Arial" charset="0"/>
                <a:ea typeface="ＭＳ Ｐゴシック" charset="-128"/>
              </a:defRPr>
            </a:lvl3pPr>
            <a:lvl4pPr eaLnBrk="0" hangingPunct="0">
              <a:defRPr sz="2800">
                <a:solidFill>
                  <a:schemeClr val="tx1"/>
                </a:solidFill>
                <a:latin typeface="Arial" charset="0"/>
                <a:ea typeface="ＭＳ Ｐゴシック" charset="-128"/>
              </a:defRPr>
            </a:lvl4pPr>
            <a:lvl5pPr eaLnBrk="0" hangingPunct="0">
              <a:defRPr sz="2800">
                <a:solidFill>
                  <a:schemeClr val="tx1"/>
                </a:solidFill>
                <a:latin typeface="Arial" charset="0"/>
                <a:ea typeface="ＭＳ Ｐゴシック" charset="-128"/>
              </a:defRPr>
            </a:lvl5pPr>
            <a:lvl6pPr marL="457200" eaLnBrk="0" fontAlgn="base" hangingPunct="0">
              <a:spcBef>
                <a:spcPct val="0"/>
              </a:spcBef>
              <a:spcAft>
                <a:spcPct val="0"/>
              </a:spcAft>
              <a:defRPr sz="2800">
                <a:solidFill>
                  <a:schemeClr val="tx1"/>
                </a:solidFill>
                <a:latin typeface="Arial" charset="0"/>
                <a:ea typeface="ＭＳ Ｐゴシック" charset="-128"/>
              </a:defRPr>
            </a:lvl6pPr>
            <a:lvl7pPr marL="914400" eaLnBrk="0" fontAlgn="base" hangingPunct="0">
              <a:spcBef>
                <a:spcPct val="0"/>
              </a:spcBef>
              <a:spcAft>
                <a:spcPct val="0"/>
              </a:spcAft>
              <a:defRPr sz="2800">
                <a:solidFill>
                  <a:schemeClr val="tx1"/>
                </a:solidFill>
                <a:latin typeface="Arial" charset="0"/>
                <a:ea typeface="ＭＳ Ｐゴシック" charset="-128"/>
              </a:defRPr>
            </a:lvl7pPr>
            <a:lvl8pPr marL="1371600" eaLnBrk="0" fontAlgn="base" hangingPunct="0">
              <a:spcBef>
                <a:spcPct val="0"/>
              </a:spcBef>
              <a:spcAft>
                <a:spcPct val="0"/>
              </a:spcAft>
              <a:defRPr sz="2800">
                <a:solidFill>
                  <a:schemeClr val="tx1"/>
                </a:solidFill>
                <a:latin typeface="Arial" charset="0"/>
                <a:ea typeface="ＭＳ Ｐゴシック" charset="-128"/>
              </a:defRPr>
            </a:lvl8pPr>
            <a:lvl9pPr marL="1828800" eaLnBrk="0" fontAlgn="base" hangingPunct="0">
              <a:spcBef>
                <a:spcPct val="0"/>
              </a:spcBef>
              <a:spcAft>
                <a:spcPct val="0"/>
              </a:spcAft>
              <a:defRPr sz="2800">
                <a:solidFill>
                  <a:schemeClr val="tx1"/>
                </a:solidFill>
                <a:latin typeface="Arial" charset="0"/>
                <a:ea typeface="ＭＳ Ｐゴシック" charset="-128"/>
              </a:defRPr>
            </a:lvl9pPr>
          </a:lstStyle>
          <a:p>
            <a:pPr eaLnBrk="1" hangingPunct="1"/>
            <a:fld id="{2BC8198E-6542-46A5-937B-174C6E54CC20}" type="slidenum">
              <a:rPr lang="en-US" sz="1200"/>
              <a:pPr eaLnBrk="1" hangingPunct="1"/>
              <a:t>32</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4196712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67080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34064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Working together in groups in order to create common ideas to build the best idea possible</a:t>
            </a:r>
            <a:endParaRPr/>
          </a:p>
          <a:p>
            <a:pPr marL="0" lvl="0" indent="0">
              <a:spcBef>
                <a:spcPts val="0"/>
              </a:spcBef>
              <a:spcAft>
                <a:spcPts val="0"/>
              </a:spcAft>
              <a:buNone/>
            </a:pPr>
            <a:r>
              <a:rPr lang="en"/>
              <a:t>Ex: Team sports</a:t>
            </a:r>
            <a:endParaRPr/>
          </a:p>
        </p:txBody>
      </p:sp>
    </p:spTree>
    <p:extLst>
      <p:ext uri="{BB962C8B-B14F-4D97-AF65-F5344CB8AC3E}">
        <p14:creationId xmlns:p14="http://schemas.microsoft.com/office/powerpoint/2010/main" val="1736123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 name="Shape 2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FF0000"/>
                </a:solidFill>
              </a:rPr>
              <a:t>Let’s add Albert Einstein’s quote about chasing light… being counterfactual thinking.</a:t>
            </a:r>
            <a:endParaRPr>
              <a:solidFill>
                <a:srgbClr val="FF0000"/>
              </a:solidFill>
            </a:endParaRPr>
          </a:p>
          <a:p>
            <a:pPr marL="0" lvl="0" indent="0">
              <a:spcBef>
                <a:spcPts val="0"/>
              </a:spcBef>
              <a:spcAft>
                <a:spcPts val="0"/>
              </a:spcAft>
              <a:buNone/>
            </a:pPr>
            <a:endParaRPr/>
          </a:p>
          <a:p>
            <a:pPr marL="0" lvl="0" indent="0">
              <a:spcBef>
                <a:spcPts val="0"/>
              </a:spcBef>
              <a:spcAft>
                <a:spcPts val="0"/>
              </a:spcAft>
              <a:buNone/>
            </a:pPr>
            <a:r>
              <a:rPr lang="en"/>
              <a:t>Similar to the idea of false memories</a:t>
            </a:r>
            <a:endParaRPr/>
          </a:p>
          <a:p>
            <a:pPr marL="63500" marR="63500" lvl="0" indent="0" rtl="0">
              <a:lnSpc>
                <a:spcPct val="140000"/>
              </a:lnSpc>
              <a:spcBef>
                <a:spcPts val="500"/>
              </a:spcBef>
              <a:spcAft>
                <a:spcPts val="0"/>
              </a:spcAft>
              <a:buNone/>
            </a:pPr>
            <a:r>
              <a:rPr lang="en" sz="1050">
                <a:latin typeface="Verdana"/>
                <a:ea typeface="Verdana"/>
                <a:cs typeface="Verdana"/>
                <a:sym typeface="Verdana"/>
              </a:rPr>
              <a:t>You are human and imperfect. That's ok. Beware of people trying to change history.</a:t>
            </a:r>
            <a:endParaRPr sz="1050">
              <a:latin typeface="Verdana"/>
              <a:ea typeface="Verdana"/>
              <a:cs typeface="Verdana"/>
              <a:sym typeface="Verdana"/>
            </a:endParaRPr>
          </a:p>
          <a:p>
            <a:pPr marL="63500" marR="63500" lvl="0" indent="0" rtl="0">
              <a:lnSpc>
                <a:spcPct val="140000"/>
              </a:lnSpc>
              <a:spcBef>
                <a:spcPts val="500"/>
              </a:spcBef>
              <a:spcAft>
                <a:spcPts val="0"/>
              </a:spcAft>
              <a:buNone/>
            </a:pPr>
            <a:r>
              <a:rPr lang="en" sz="1050">
                <a:latin typeface="Verdana"/>
                <a:ea typeface="Verdana"/>
                <a:cs typeface="Verdana"/>
                <a:sym typeface="Verdana"/>
              </a:rPr>
              <a:t>http://changingminds.org/explanations/theories/counterfactual_thinking.htm</a:t>
            </a:r>
            <a:endParaRPr sz="1050">
              <a:latin typeface="Verdana"/>
              <a:ea typeface="Verdana"/>
              <a:cs typeface="Verdana"/>
              <a:sym typeface="Verdana"/>
            </a:endParaRPr>
          </a:p>
          <a:p>
            <a:pPr marL="0" lvl="0" indent="0">
              <a:spcBef>
                <a:spcPts val="500"/>
              </a:spcBef>
              <a:spcAft>
                <a:spcPts val="0"/>
              </a:spcAft>
              <a:buNone/>
            </a:pPr>
            <a:endParaRPr/>
          </a:p>
        </p:txBody>
      </p:sp>
    </p:spTree>
    <p:extLst>
      <p:ext uri="{BB962C8B-B14F-4D97-AF65-F5344CB8AC3E}">
        <p14:creationId xmlns:p14="http://schemas.microsoft.com/office/powerpoint/2010/main" val="2259430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39350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2" name="Shape 2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5690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B1ECA2FF-DFDB-4999-81AE-FEE495416A4E}"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ECA2FF-DFDB-4999-81AE-FEE495416A4E}"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B1ECA2FF-DFDB-4999-81AE-FEE495416A4E}"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ECA2FF-DFDB-4999-81AE-FEE495416A4E}"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0579F-E35F-44CB-8F69-FBA887F4B2AC}"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ECA2FF-DFDB-4999-81AE-FEE495416A4E}" type="datetimeFigureOut">
              <a:rPr lang="en-US" smtClean="0"/>
              <a:t>4/20/2020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ECA2FF-DFDB-4999-81AE-FEE495416A4E}" type="datetimeFigureOut">
              <a:rPr lang="en-US" smtClean="0"/>
              <a:t>4/20/2020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ECA2FF-DFDB-4999-81AE-FEE495416A4E}" type="datetimeFigureOut">
              <a:rPr lang="en-US" smtClean="0"/>
              <a:t>4/20/2020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B1ECA2FF-DFDB-4999-81AE-FEE495416A4E}" type="datetimeFigureOut">
              <a:rPr lang="en-US" smtClean="0"/>
              <a:t>4/20/2020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CD0579F-E35F-44CB-8F69-FBA887F4B2A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ECA2FF-DFDB-4999-81AE-FEE495416A4E}"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ECA2FF-DFDB-4999-81AE-FEE495416A4E}"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ECA2FF-DFDB-4999-81AE-FEE495416A4E}"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0579F-E35F-44CB-8F69-FBA887F4B2A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1"/>
        <p:cNvGrpSpPr/>
        <p:nvPr/>
      </p:nvGrpSpPr>
      <p:grpSpPr>
        <a:xfrm>
          <a:off x="0" y="0"/>
          <a:ext cx="0" cy="0"/>
          <a:chOff x="0" y="0"/>
          <a:chExt cx="0" cy="0"/>
        </a:xfrm>
      </p:grpSpPr>
      <p:grpSp>
        <p:nvGrpSpPr>
          <p:cNvPr id="42" name="Shape 42"/>
          <p:cNvGrpSpPr/>
          <p:nvPr/>
        </p:nvGrpSpPr>
        <p:grpSpPr>
          <a:xfrm>
            <a:off x="0" y="508002"/>
            <a:ext cx="1037850" cy="1355049"/>
            <a:chOff x="0" y="381001"/>
            <a:chExt cx="1037850" cy="1016287"/>
          </a:xfrm>
        </p:grpSpPr>
        <p:sp>
          <p:nvSpPr>
            <p:cNvPr id="43" name="Shape 43"/>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 name="Shape 4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45" name="Shape 45"/>
          <p:cNvSpPr txBox="1">
            <a:spLocks noGrp="1"/>
          </p:cNvSpPr>
          <p:nvPr>
            <p:ph type="title"/>
          </p:nvPr>
        </p:nvSpPr>
        <p:spPr>
          <a:xfrm>
            <a:off x="1297500" y="525000"/>
            <a:ext cx="7038900" cy="12188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Shape 46"/>
          <p:cNvSpPr txBox="1">
            <a:spLocks noGrp="1"/>
          </p:cNvSpPr>
          <p:nvPr>
            <p:ph type="body" idx="1"/>
          </p:nvPr>
        </p:nvSpPr>
        <p:spPr>
          <a:xfrm>
            <a:off x="1297500" y="2090067"/>
            <a:ext cx="7038900" cy="388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Shape 4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922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B1ECA2FF-DFDB-4999-81AE-FEE495416A4E}" type="datetimeFigureOut">
              <a:rPr lang="en-US" smtClean="0"/>
              <a:t>4/20/2020</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8CD0579F-E35F-44CB-8F69-FBA887F4B2A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aIGTyANMFb4" TargetMode="External"/><Relationship Id="rId2" Type="http://schemas.openxmlformats.org/officeDocument/2006/relationships/hyperlink" Target="https://www.youtube.com/watch?v=v9wdn0tQiPQ"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6-YWrPzsmE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hyperlink" Target="https://www.youtube.com/watch?v=Bj0CXP_xSL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transum.org/software/River_Crossing/Level1.as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vornlocher.de/tower.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youtube.com/watch?v=Rq3ta6SvlTo"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47.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hyperlink" Target="http://www.ted.com/talks/ken_robinson_says_schools_kill_creativity#t-310139" TargetMode="External"/><Relationship Id="rId2" Type="http://schemas.openxmlformats.org/officeDocument/2006/relationships/hyperlink" Target="http://www.ted.com/talks/ken_robinson_changing_education_paradigms"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rot="19140000">
            <a:off x="769071" y="1933813"/>
            <a:ext cx="5648623" cy="1204306"/>
          </a:xfrm>
        </p:spPr>
        <p:txBody>
          <a:bodyPr/>
          <a:lstStyle/>
          <a:p>
            <a:r>
              <a:rPr lang="en-US" sz="3200" b="1" dirty="0"/>
              <a:t>Problem-Solving</a:t>
            </a:r>
          </a:p>
        </p:txBody>
      </p:sp>
      <p:sp>
        <p:nvSpPr>
          <p:cNvPr id="14339" name="Rectangle 3"/>
          <p:cNvSpPr>
            <a:spLocks noGrp="1" noChangeArrowheads="1"/>
          </p:cNvSpPr>
          <p:nvPr>
            <p:ph type="subTitle" idx="1"/>
          </p:nvPr>
        </p:nvSpPr>
        <p:spPr>
          <a:xfrm rot="19140000">
            <a:off x="1002386" y="2359336"/>
            <a:ext cx="7527142" cy="273877"/>
          </a:xfrm>
        </p:spPr>
        <p:txBody>
          <a:bodyPr>
            <a:noAutofit/>
          </a:bodyPr>
          <a:lstStyle/>
          <a:p>
            <a:pPr eaLnBrk="1" hangingPunct="1"/>
            <a:r>
              <a:rPr lang="en-US" dirty="0"/>
              <a:t>Vanquishing </a:t>
            </a:r>
            <a:r>
              <a:rPr lang="en-US" dirty="0" err="1"/>
              <a:t>Ganondorf</a:t>
            </a:r>
            <a:r>
              <a:rPr lang="en-US" dirty="0"/>
              <a:t> &amp; rescuing Princess Zelda</a:t>
            </a:r>
          </a:p>
        </p:txBody>
      </p:sp>
    </p:spTree>
    <p:extLst>
      <p:ext uri="{BB962C8B-B14F-4D97-AF65-F5344CB8AC3E}">
        <p14:creationId xmlns:p14="http://schemas.microsoft.com/office/powerpoint/2010/main" val="3933976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Some Questions to Consider</a:t>
            </a:r>
          </a:p>
        </p:txBody>
      </p:sp>
      <p:sp>
        <p:nvSpPr>
          <p:cNvPr id="3075" name="Rectangle 3"/>
          <p:cNvSpPr>
            <a:spLocks noGrp="1" noChangeArrowheads="1"/>
          </p:cNvSpPr>
          <p:nvPr>
            <p:ph idx="1"/>
          </p:nvPr>
        </p:nvSpPr>
        <p:spPr>
          <a:xfrm>
            <a:off x="685800" y="1447800"/>
            <a:ext cx="7772400" cy="4572000"/>
          </a:xfrm>
        </p:spPr>
        <p:txBody>
          <a:bodyPr/>
          <a:lstStyle/>
          <a:p>
            <a:pPr marL="457200" indent="-457200" eaLnBrk="1" hangingPunct="1">
              <a:buFont typeface="Arial" panose="020B0604020202020204" pitchFamily="34" charset="0"/>
              <a:buChar char="•"/>
            </a:pPr>
            <a:r>
              <a:rPr lang="en-US" altLang="en-US" sz="2800" b="0" dirty="0"/>
              <a:t>What makes a problem hard?</a:t>
            </a:r>
          </a:p>
          <a:p>
            <a:pPr marL="457200" indent="-457200" eaLnBrk="1" hangingPunct="1">
              <a:buFont typeface="Arial" panose="020B0604020202020204" pitchFamily="34" charset="0"/>
              <a:buChar char="•"/>
            </a:pPr>
            <a:r>
              <a:rPr lang="en-US" altLang="en-US" sz="2800" b="0" dirty="0"/>
              <a:t>How can analogies be used to help solve problems? </a:t>
            </a:r>
          </a:p>
          <a:p>
            <a:pPr marL="457200" indent="-457200" eaLnBrk="1" hangingPunct="1">
              <a:buFont typeface="Arial" panose="020B0604020202020204" pitchFamily="34" charset="0"/>
              <a:buChar char="•"/>
            </a:pPr>
            <a:r>
              <a:rPr lang="en-US" altLang="en-US" sz="2800" b="0" dirty="0"/>
              <a:t>How do experts in a field solve problems differently than non-experts?</a:t>
            </a:r>
          </a:p>
          <a:p>
            <a:pPr eaLnBrk="1" hangingPunct="1">
              <a:spcBef>
                <a:spcPct val="30000"/>
              </a:spcBef>
            </a:pPr>
            <a:endParaRPr lang="en-US" altLang="en-US" sz="2800" dirty="0"/>
          </a:p>
          <a:p>
            <a:pPr lvl="1" eaLnBrk="1" hangingPunct="1">
              <a:spcBef>
                <a:spcPct val="30000"/>
              </a:spcBef>
              <a:buFontTx/>
              <a:buNone/>
            </a:pPr>
            <a:endParaRPr lang="en-US" altLang="en-US" dirty="0"/>
          </a:p>
          <a:p>
            <a:pPr eaLnBrk="1" hangingPunct="1">
              <a:spcBef>
                <a:spcPct val="30000"/>
              </a:spcBef>
            </a:pPr>
            <a:endParaRPr lang="en-US" altLang="en-US" sz="2800" dirty="0"/>
          </a:p>
        </p:txBody>
      </p:sp>
    </p:spTree>
    <p:extLst>
      <p:ext uri="{BB962C8B-B14F-4D97-AF65-F5344CB8AC3E}">
        <p14:creationId xmlns:p14="http://schemas.microsoft.com/office/powerpoint/2010/main" val="400525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What Is a Problem?</a:t>
            </a:r>
          </a:p>
        </p:txBody>
      </p:sp>
      <p:sp>
        <p:nvSpPr>
          <p:cNvPr id="4099" name="Rectangle 3"/>
          <p:cNvSpPr>
            <a:spLocks noGrp="1" noChangeArrowheads="1"/>
          </p:cNvSpPr>
          <p:nvPr>
            <p:ph idx="1"/>
          </p:nvPr>
        </p:nvSpPr>
        <p:spPr>
          <a:xfrm>
            <a:off x="685800" y="1447800"/>
            <a:ext cx="7772400" cy="4572000"/>
          </a:xfrm>
        </p:spPr>
        <p:txBody>
          <a:bodyPr/>
          <a:lstStyle/>
          <a:p>
            <a:pPr marL="457200" indent="-457200" eaLnBrk="1" hangingPunct="1">
              <a:spcBef>
                <a:spcPct val="30000"/>
              </a:spcBef>
              <a:buFont typeface="Arial" panose="020B0604020202020204" pitchFamily="34" charset="0"/>
              <a:buChar char="•"/>
            </a:pPr>
            <a:r>
              <a:rPr lang="en-US" altLang="en-US" sz="2800" b="0" dirty="0"/>
              <a:t>An obstacle between a present state and a goal</a:t>
            </a:r>
          </a:p>
          <a:p>
            <a:pPr marL="457200" indent="-457200" eaLnBrk="1" hangingPunct="1">
              <a:spcBef>
                <a:spcPct val="30000"/>
              </a:spcBef>
              <a:buFont typeface="Arial" panose="020B0604020202020204" pitchFamily="34" charset="0"/>
              <a:buChar char="•"/>
            </a:pPr>
            <a:r>
              <a:rPr lang="en-US" altLang="en-US" sz="2800" b="0" dirty="0"/>
              <a:t>Not immediately obvious how to get around the obstacle</a:t>
            </a:r>
          </a:p>
          <a:p>
            <a:pPr eaLnBrk="1" hangingPunct="1">
              <a:spcBef>
                <a:spcPct val="30000"/>
              </a:spcBef>
              <a:buFontTx/>
              <a:buNone/>
            </a:pPr>
            <a:endParaRPr lang="en-US" altLang="en-US" sz="2800" dirty="0"/>
          </a:p>
          <a:p>
            <a:pPr eaLnBrk="1" hangingPunct="1">
              <a:spcBef>
                <a:spcPct val="30000"/>
              </a:spcBef>
            </a:pPr>
            <a:endParaRPr lang="en-US" altLang="en-US" sz="2800" dirty="0"/>
          </a:p>
          <a:p>
            <a:pPr lvl="1" eaLnBrk="1" hangingPunct="1">
              <a:spcBef>
                <a:spcPct val="30000"/>
              </a:spcBef>
              <a:buFontTx/>
              <a:buNone/>
            </a:pPr>
            <a:endParaRPr lang="en-US" altLang="en-US" dirty="0"/>
          </a:p>
          <a:p>
            <a:pPr eaLnBrk="1" hangingPunct="1">
              <a:spcBef>
                <a:spcPct val="30000"/>
              </a:spcBef>
            </a:pPr>
            <a:endParaRPr lang="en-US" altLang="en-US" sz="2800" dirty="0"/>
          </a:p>
        </p:txBody>
      </p:sp>
    </p:spTree>
    <p:extLst>
      <p:ext uri="{BB962C8B-B14F-4D97-AF65-F5344CB8AC3E}">
        <p14:creationId xmlns:p14="http://schemas.microsoft.com/office/powerpoint/2010/main" val="316132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sz="2800" b="1" dirty="0"/>
              <a:t>What Is a Problem?</a:t>
            </a:r>
          </a:p>
        </p:txBody>
      </p:sp>
      <p:sp>
        <p:nvSpPr>
          <p:cNvPr id="17411" name="Rectangle 3"/>
          <p:cNvSpPr>
            <a:spLocks noGrp="1" noChangeArrowheads="1"/>
          </p:cNvSpPr>
          <p:nvPr>
            <p:ph idx="1"/>
          </p:nvPr>
        </p:nvSpPr>
        <p:spPr>
          <a:xfrm>
            <a:off x="685800" y="1447800"/>
            <a:ext cx="7772400" cy="4572000"/>
          </a:xfrm>
        </p:spPr>
        <p:txBody>
          <a:bodyPr/>
          <a:lstStyle/>
          <a:p>
            <a:pPr marL="457200" indent="-457200" eaLnBrk="1" hangingPunct="1">
              <a:spcBef>
                <a:spcPct val="30000"/>
              </a:spcBef>
              <a:buFont typeface="Arial" panose="020B0604020202020204" pitchFamily="34" charset="0"/>
              <a:buChar char="•"/>
            </a:pPr>
            <a:r>
              <a:rPr lang="en-US" sz="2800" b="0" dirty="0"/>
              <a:t>Well-defined: correct answer, certain procedures will lead to solution (what we usually do at school)</a:t>
            </a:r>
          </a:p>
          <a:p>
            <a:pPr marL="457200" indent="-457200" eaLnBrk="1" hangingPunct="1">
              <a:spcBef>
                <a:spcPct val="30000"/>
              </a:spcBef>
              <a:buFont typeface="Arial" panose="020B0604020202020204" pitchFamily="34" charset="0"/>
              <a:buChar char="•"/>
            </a:pPr>
            <a:r>
              <a:rPr lang="en-US" sz="2800" b="0" dirty="0"/>
              <a:t>Ill-defined: path to solution is unclear, no one has the “correct” answer</a:t>
            </a:r>
          </a:p>
          <a:p>
            <a:pPr>
              <a:spcBef>
                <a:spcPct val="30000"/>
              </a:spcBef>
            </a:pPr>
            <a:r>
              <a:rPr lang="en-US" sz="2800" b="0" dirty="0">
                <a:hlinkClick r:id="rId2"/>
              </a:rPr>
              <a:t>https://www.youtube.com/watch?v=v9wdn0tQiPQ</a:t>
            </a:r>
            <a:endParaRPr lang="en-US" sz="2800" b="0" dirty="0"/>
          </a:p>
          <a:p>
            <a:pPr>
              <a:spcBef>
                <a:spcPct val="30000"/>
              </a:spcBef>
            </a:pPr>
            <a:r>
              <a:rPr lang="en-US" sz="2800" b="0" dirty="0">
                <a:hlinkClick r:id="rId3"/>
              </a:rPr>
              <a:t>http://www.youtube.com/watch?v=aIGTyANMFb4</a:t>
            </a:r>
            <a:endParaRPr lang="en-US" sz="2800" b="0" dirty="0"/>
          </a:p>
          <a:p>
            <a:pPr eaLnBrk="1" hangingPunct="1">
              <a:spcBef>
                <a:spcPct val="30000"/>
              </a:spcBef>
            </a:pPr>
            <a:endParaRPr lang="en-US" sz="2800" b="0" dirty="0"/>
          </a:p>
          <a:p>
            <a:pPr eaLnBrk="1" hangingPunct="1">
              <a:spcBef>
                <a:spcPct val="30000"/>
              </a:spcBef>
            </a:pPr>
            <a:endParaRPr lang="en-US" sz="2800" b="0" dirty="0"/>
          </a:p>
        </p:txBody>
      </p:sp>
    </p:spTree>
    <p:extLst>
      <p:ext uri="{BB962C8B-B14F-4D97-AF65-F5344CB8AC3E}">
        <p14:creationId xmlns:p14="http://schemas.microsoft.com/office/powerpoint/2010/main" val="1821332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E444A-AA7D-3949-A4ED-8676813064A1}"/>
              </a:ext>
            </a:extLst>
          </p:cNvPr>
          <p:cNvSpPr>
            <a:spLocks noGrp="1"/>
          </p:cNvSpPr>
          <p:nvPr>
            <p:ph type="title"/>
          </p:nvPr>
        </p:nvSpPr>
        <p:spPr>
          <a:xfrm>
            <a:off x="381000" y="365760"/>
            <a:ext cx="7962900" cy="548640"/>
          </a:xfrm>
        </p:spPr>
        <p:txBody>
          <a:bodyPr/>
          <a:lstStyle/>
          <a:p>
            <a:r>
              <a:rPr lang="en-US" dirty="0"/>
              <a:t>The problem of well-defined problem</a:t>
            </a:r>
          </a:p>
        </p:txBody>
      </p:sp>
      <p:sp>
        <p:nvSpPr>
          <p:cNvPr id="3" name="Content Placeholder 2">
            <a:extLst>
              <a:ext uri="{FF2B5EF4-FFF2-40B4-BE49-F238E27FC236}">
                <a16:creationId xmlns:a16="http://schemas.microsoft.com/office/drawing/2014/main" xmlns="" id="{A0B7543E-C36E-324C-8416-BE31BF6F4D29}"/>
              </a:ext>
            </a:extLst>
          </p:cNvPr>
          <p:cNvSpPr>
            <a:spLocks noGrp="1"/>
          </p:cNvSpPr>
          <p:nvPr>
            <p:ph idx="1"/>
          </p:nvPr>
        </p:nvSpPr>
        <p:spPr>
          <a:xfrm>
            <a:off x="381000" y="1100628"/>
            <a:ext cx="8305800" cy="3699972"/>
          </a:xfrm>
        </p:spPr>
        <p:txBody>
          <a:bodyPr>
            <a:noAutofit/>
          </a:bodyPr>
          <a:lstStyle/>
          <a:p>
            <a:pPr>
              <a:buFont typeface="Arial" panose="020B0604020202020204" pitchFamily="34" charset="0"/>
              <a:buChar char="•"/>
            </a:pPr>
            <a:r>
              <a:rPr lang="en-US" sz="2400" b="0" dirty="0"/>
              <a:t>US math educator Paul Lockhart (2009) </a:t>
            </a:r>
          </a:p>
          <a:p>
            <a:pPr>
              <a:buFont typeface="Arial" panose="020B0604020202020204" pitchFamily="34" charset="0"/>
              <a:buChar char="•"/>
            </a:pPr>
            <a:r>
              <a:rPr lang="en-US" sz="2400" b="0" dirty="0"/>
              <a:t>In an art class, the teacher shows the students a worksheet of “Paint-by-Numbers.” There are numbers corresponding to pigments on a piece of paper.  All that the students need to do is to paint the color on the paper by following the assigned numbers! </a:t>
            </a:r>
          </a:p>
          <a:p>
            <a:pPr>
              <a:buFont typeface="Arial" panose="020B0604020202020204" pitchFamily="34" charset="0"/>
              <a:buChar char="•"/>
            </a:pPr>
            <a:r>
              <a:rPr lang="en-US" sz="2400" b="0" dirty="0"/>
              <a:t>This is how we learn math: plug the numbers into the formula.</a:t>
            </a:r>
          </a:p>
        </p:txBody>
      </p:sp>
      <p:pic>
        <p:nvPicPr>
          <p:cNvPr id="4" name="Picture 3">
            <a:extLst>
              <a:ext uri="{FF2B5EF4-FFF2-40B4-BE49-F238E27FC236}">
                <a16:creationId xmlns:a16="http://schemas.microsoft.com/office/drawing/2014/main" xmlns="" id="{D89C638E-6A72-DC49-907F-F42731A1F2BA}"/>
              </a:ext>
            </a:extLst>
          </p:cNvPr>
          <p:cNvPicPr>
            <a:picLocks noChangeAspect="1"/>
          </p:cNvPicPr>
          <p:nvPr/>
        </p:nvPicPr>
        <p:blipFill>
          <a:blip r:embed="rId2"/>
          <a:stretch>
            <a:fillRect/>
          </a:stretch>
        </p:blipFill>
        <p:spPr>
          <a:xfrm>
            <a:off x="5028590" y="4186518"/>
            <a:ext cx="3352838" cy="2442882"/>
          </a:xfrm>
          <a:prstGeom prst="rect">
            <a:avLst/>
          </a:prstGeom>
          <a:ln>
            <a:solidFill>
              <a:schemeClr val="accent1"/>
            </a:solidFill>
          </a:ln>
        </p:spPr>
      </p:pic>
      <p:pic>
        <p:nvPicPr>
          <p:cNvPr id="5" name="Picture 4">
            <a:extLst>
              <a:ext uri="{FF2B5EF4-FFF2-40B4-BE49-F238E27FC236}">
                <a16:creationId xmlns:a16="http://schemas.microsoft.com/office/drawing/2014/main" xmlns="" id="{C162502D-61D6-EC40-81CA-07F711A3D3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400" y="4191000"/>
            <a:ext cx="3537548" cy="2438400"/>
          </a:xfrm>
          <a:prstGeom prst="rect">
            <a:avLst/>
          </a:prstGeom>
          <a:ln>
            <a:solidFill>
              <a:schemeClr val="accent1"/>
            </a:solidFill>
          </a:ln>
        </p:spPr>
      </p:pic>
    </p:spTree>
    <p:extLst>
      <p:ext uri="{BB962C8B-B14F-4D97-AF65-F5344CB8AC3E}">
        <p14:creationId xmlns:p14="http://schemas.microsoft.com/office/powerpoint/2010/main" val="267570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20374B-3259-F745-A670-68494091DA52}"/>
              </a:ext>
            </a:extLst>
          </p:cNvPr>
          <p:cNvSpPr>
            <a:spLocks noGrp="1"/>
          </p:cNvSpPr>
          <p:nvPr>
            <p:ph type="title"/>
          </p:nvPr>
        </p:nvSpPr>
        <p:spPr/>
        <p:txBody>
          <a:bodyPr/>
          <a:lstStyle/>
          <a:p>
            <a:r>
              <a:rPr lang="en-US" dirty="0"/>
              <a:t>Productive failure</a:t>
            </a:r>
          </a:p>
        </p:txBody>
      </p:sp>
      <p:sp>
        <p:nvSpPr>
          <p:cNvPr id="3" name="Content Placeholder 2">
            <a:extLst>
              <a:ext uri="{FF2B5EF4-FFF2-40B4-BE49-F238E27FC236}">
                <a16:creationId xmlns:a16="http://schemas.microsoft.com/office/drawing/2014/main" xmlns="" id="{4C85772F-7881-6E43-AE48-44871981E734}"/>
              </a:ext>
            </a:extLst>
          </p:cNvPr>
          <p:cNvSpPr>
            <a:spLocks noGrp="1"/>
          </p:cNvSpPr>
          <p:nvPr>
            <p:ph idx="1"/>
          </p:nvPr>
        </p:nvSpPr>
        <p:spPr>
          <a:xfrm>
            <a:off x="822960" y="1295400"/>
            <a:ext cx="7520940" cy="3385077"/>
          </a:xfrm>
        </p:spPr>
        <p:txBody>
          <a:bodyPr>
            <a:normAutofit fontScale="92500"/>
          </a:bodyPr>
          <a:lstStyle/>
          <a:p>
            <a:pPr marL="457200" indent="-457200">
              <a:buFont typeface="Arial" panose="020B0604020202020204" pitchFamily="34" charset="0"/>
              <a:buChar char="•"/>
            </a:pPr>
            <a:r>
              <a:rPr lang="en-US" sz="2800" b="0" dirty="0" err="1"/>
              <a:t>Kapur</a:t>
            </a:r>
            <a:r>
              <a:rPr lang="en-US" sz="2800" b="0" dirty="0"/>
              <a:t>: the instructor asks the learners to solve an </a:t>
            </a:r>
            <a:r>
              <a:rPr lang="en-US" sz="2800" b="0" dirty="0">
                <a:solidFill>
                  <a:srgbClr val="FF0000"/>
                </a:solidFill>
              </a:rPr>
              <a:t>ill-defined problem </a:t>
            </a:r>
            <a:r>
              <a:rPr lang="en-US" sz="2800" b="0" dirty="0"/>
              <a:t>with ill-structured information while withholding guidance and feedback. It is expected that the learners will be frustrated, confused, and generate misconceptions, but at that point the instructor corrects their misconceptions and consolidates their knowledge.</a:t>
            </a:r>
          </a:p>
          <a:p>
            <a:pPr marL="457200" indent="-457200">
              <a:buFont typeface="Arial" panose="020B0604020202020204" pitchFamily="34" charset="0"/>
              <a:buChar char="•"/>
            </a:pPr>
            <a:r>
              <a:rPr lang="en-US" sz="2800" b="0" dirty="0"/>
              <a:t>Why?</a:t>
            </a:r>
          </a:p>
          <a:p>
            <a:endParaRPr lang="en-US" dirty="0"/>
          </a:p>
        </p:txBody>
      </p:sp>
      <p:pic>
        <p:nvPicPr>
          <p:cNvPr id="4" name="Picture 3">
            <a:extLst>
              <a:ext uri="{FF2B5EF4-FFF2-40B4-BE49-F238E27FC236}">
                <a16:creationId xmlns:a16="http://schemas.microsoft.com/office/drawing/2014/main" xmlns="" id="{77021EC3-673C-1749-AC51-188B2E07FD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62400" y="4419600"/>
            <a:ext cx="4191000" cy="2203768"/>
          </a:xfrm>
          <a:prstGeom prst="rect">
            <a:avLst/>
          </a:prstGeom>
        </p:spPr>
      </p:pic>
    </p:spTree>
    <p:extLst>
      <p:ext uri="{BB962C8B-B14F-4D97-AF65-F5344CB8AC3E}">
        <p14:creationId xmlns:p14="http://schemas.microsoft.com/office/powerpoint/2010/main" val="2552615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20374B-3259-F745-A670-68494091DA52}"/>
              </a:ext>
            </a:extLst>
          </p:cNvPr>
          <p:cNvSpPr>
            <a:spLocks noGrp="1"/>
          </p:cNvSpPr>
          <p:nvPr>
            <p:ph type="title"/>
          </p:nvPr>
        </p:nvSpPr>
        <p:spPr/>
        <p:txBody>
          <a:bodyPr/>
          <a:lstStyle/>
          <a:p>
            <a:r>
              <a:rPr lang="en-US" dirty="0"/>
              <a:t>Productive failure: Training problem solving skills</a:t>
            </a:r>
          </a:p>
        </p:txBody>
      </p:sp>
      <p:sp>
        <p:nvSpPr>
          <p:cNvPr id="3" name="Content Placeholder 2">
            <a:extLst>
              <a:ext uri="{FF2B5EF4-FFF2-40B4-BE49-F238E27FC236}">
                <a16:creationId xmlns:a16="http://schemas.microsoft.com/office/drawing/2014/main" xmlns="" id="{4C85772F-7881-6E43-AE48-44871981E734}"/>
              </a:ext>
            </a:extLst>
          </p:cNvPr>
          <p:cNvSpPr>
            <a:spLocks noGrp="1"/>
          </p:cNvSpPr>
          <p:nvPr>
            <p:ph idx="1"/>
          </p:nvPr>
        </p:nvSpPr>
        <p:spPr>
          <a:xfrm>
            <a:off x="533400" y="1295400"/>
            <a:ext cx="8153400" cy="3657600"/>
          </a:xfrm>
        </p:spPr>
        <p:txBody>
          <a:bodyPr>
            <a:noAutofit/>
          </a:bodyPr>
          <a:lstStyle/>
          <a:p>
            <a:pPr>
              <a:buFont typeface="Arial" panose="020B0604020202020204" pitchFamily="34" charset="0"/>
              <a:buChar char="•"/>
            </a:pPr>
            <a:r>
              <a:rPr lang="en-US" sz="2200" b="0" dirty="0"/>
              <a:t>In the real world, usually the problem is ill-defined, some variables are missing, the data are messy, and there is no apparent structure. </a:t>
            </a:r>
          </a:p>
          <a:p>
            <a:pPr>
              <a:buFont typeface="Arial" panose="020B0604020202020204" pitchFamily="34" charset="0"/>
              <a:buChar char="•"/>
            </a:pPr>
            <a:r>
              <a:rPr lang="en-US" sz="2200" b="0" dirty="0"/>
              <a:t>In conventional classrooms, learners might develop a false sense of competence by just following a step-by-step guideline to solve an easy problem. However, procedural based, hands-on exercises are vastly different from real science inquiry.</a:t>
            </a:r>
          </a:p>
          <a:p>
            <a:pPr>
              <a:buFont typeface="Arial" panose="020B0604020202020204" pitchFamily="34" charset="0"/>
              <a:buChar char="•"/>
            </a:pPr>
            <a:r>
              <a:rPr lang="en-US" sz="2200" b="0" dirty="0"/>
              <a:t>When learners acquire concepts in a well-structured fashion, they might not understand why the concepts are organized in the way that they are.  </a:t>
            </a:r>
          </a:p>
        </p:txBody>
      </p:sp>
      <p:pic>
        <p:nvPicPr>
          <p:cNvPr id="4" name="Picture 3">
            <a:extLst>
              <a:ext uri="{FF2B5EF4-FFF2-40B4-BE49-F238E27FC236}">
                <a16:creationId xmlns:a16="http://schemas.microsoft.com/office/drawing/2014/main" xmlns="" id="{958D453E-AC86-B946-90DE-283260B0E568}"/>
              </a:ext>
            </a:extLst>
          </p:cNvPr>
          <p:cNvPicPr>
            <a:picLocks noChangeAspect="1"/>
          </p:cNvPicPr>
          <p:nvPr/>
        </p:nvPicPr>
        <p:blipFill>
          <a:blip r:embed="rId2"/>
          <a:stretch>
            <a:fillRect/>
          </a:stretch>
        </p:blipFill>
        <p:spPr>
          <a:xfrm>
            <a:off x="3886200" y="4572000"/>
            <a:ext cx="3850105" cy="2133600"/>
          </a:xfrm>
          <a:prstGeom prst="rect">
            <a:avLst/>
          </a:prstGeom>
        </p:spPr>
      </p:pic>
    </p:spTree>
    <p:extLst>
      <p:ext uri="{BB962C8B-B14F-4D97-AF65-F5344CB8AC3E}">
        <p14:creationId xmlns:p14="http://schemas.microsoft.com/office/powerpoint/2010/main" val="3790641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577868-96E0-984B-87C9-A13EF8831DBB}"/>
              </a:ext>
            </a:extLst>
          </p:cNvPr>
          <p:cNvSpPr>
            <a:spLocks noGrp="1"/>
          </p:cNvSpPr>
          <p:nvPr>
            <p:ph type="title"/>
          </p:nvPr>
        </p:nvSpPr>
        <p:spPr/>
        <p:txBody>
          <a:bodyPr/>
          <a:lstStyle/>
          <a:p>
            <a:r>
              <a:rPr lang="en-US" dirty="0"/>
              <a:t>problem solving: What it takes</a:t>
            </a:r>
          </a:p>
        </p:txBody>
      </p:sp>
      <p:sp>
        <p:nvSpPr>
          <p:cNvPr id="3" name="Content Placeholder 2">
            <a:extLst>
              <a:ext uri="{FF2B5EF4-FFF2-40B4-BE49-F238E27FC236}">
                <a16:creationId xmlns:a16="http://schemas.microsoft.com/office/drawing/2014/main" xmlns="" id="{1C7C6F26-FC43-B246-8116-7E78CBD92968}"/>
              </a:ext>
            </a:extLst>
          </p:cNvPr>
          <p:cNvSpPr>
            <a:spLocks noGrp="1"/>
          </p:cNvSpPr>
          <p:nvPr>
            <p:ph idx="1"/>
          </p:nvPr>
        </p:nvSpPr>
        <p:spPr>
          <a:xfrm>
            <a:off x="609600" y="1100628"/>
            <a:ext cx="7734300" cy="3579849"/>
          </a:xfrm>
        </p:spPr>
        <p:txBody>
          <a:bodyPr>
            <a:normAutofit/>
          </a:bodyPr>
          <a:lstStyle/>
          <a:p>
            <a:pPr>
              <a:buFont typeface="Arial" panose="020B0604020202020204" pitchFamily="34" charset="0"/>
              <a:buChar char="•"/>
            </a:pPr>
            <a:r>
              <a:rPr lang="en-US" sz="2400" b="0" dirty="0"/>
              <a:t>Jonassen (2010): Problem solving entails multiple qualities such as a </a:t>
            </a:r>
            <a:r>
              <a:rPr lang="en-US" sz="2400" b="0" dirty="0">
                <a:solidFill>
                  <a:srgbClr val="FF0000"/>
                </a:solidFill>
              </a:rPr>
              <a:t>consistent and passionate curiosity </a:t>
            </a:r>
            <a:r>
              <a:rPr lang="en-US" sz="2400" b="0" dirty="0"/>
              <a:t>toward an unseen problem and a </a:t>
            </a:r>
            <a:r>
              <a:rPr lang="en-US" sz="2400" b="0" dirty="0">
                <a:solidFill>
                  <a:srgbClr val="FF0000"/>
                </a:solidFill>
              </a:rPr>
              <a:t>sparkling creativity</a:t>
            </a:r>
            <a:r>
              <a:rPr lang="en-US" sz="2400" b="0" dirty="0"/>
              <a:t> in the ways the solver approaches the problem. </a:t>
            </a:r>
          </a:p>
          <a:p>
            <a:pPr>
              <a:buFont typeface="Arial" panose="020B0604020202020204" pitchFamily="34" charset="0"/>
              <a:buChar char="•"/>
            </a:pPr>
            <a:r>
              <a:rPr lang="en-US" sz="2400" b="0" dirty="0">
                <a:solidFill>
                  <a:srgbClr val="FF0000"/>
                </a:solidFill>
              </a:rPr>
              <a:t>Discernment</a:t>
            </a:r>
            <a:r>
              <a:rPr lang="en-US" sz="2400" b="0" dirty="0"/>
              <a:t>: the problem-solver must understand the nature of the problem before carrying out any action. </a:t>
            </a:r>
          </a:p>
          <a:p>
            <a:pPr>
              <a:buFont typeface="Arial" panose="020B0604020202020204" pitchFamily="34" charset="0"/>
              <a:buChar char="•"/>
            </a:pPr>
            <a:r>
              <a:rPr lang="en-US" sz="2400" b="0" dirty="0"/>
              <a:t>When a man holds a hammer, every problem is a nail. </a:t>
            </a:r>
          </a:p>
        </p:txBody>
      </p:sp>
      <p:pic>
        <p:nvPicPr>
          <p:cNvPr id="4" name="Picture 3">
            <a:extLst>
              <a:ext uri="{FF2B5EF4-FFF2-40B4-BE49-F238E27FC236}">
                <a16:creationId xmlns:a16="http://schemas.microsoft.com/office/drawing/2014/main" xmlns="" id="{E7736250-C330-0F47-9B14-232766947E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1400" y="4419600"/>
            <a:ext cx="4419600" cy="2174763"/>
          </a:xfrm>
          <a:prstGeom prst="rect">
            <a:avLst/>
          </a:prstGeom>
        </p:spPr>
      </p:pic>
    </p:spTree>
    <p:extLst>
      <p:ext uri="{BB962C8B-B14F-4D97-AF65-F5344CB8AC3E}">
        <p14:creationId xmlns:p14="http://schemas.microsoft.com/office/powerpoint/2010/main" val="1743025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903782-6AC7-0B4F-90F4-8980AEC8CF1C}"/>
              </a:ext>
            </a:extLst>
          </p:cNvPr>
          <p:cNvSpPr>
            <a:spLocks noGrp="1"/>
          </p:cNvSpPr>
          <p:nvPr>
            <p:ph type="title"/>
          </p:nvPr>
        </p:nvSpPr>
        <p:spPr/>
        <p:txBody>
          <a:bodyPr/>
          <a:lstStyle/>
          <a:p>
            <a:r>
              <a:rPr lang="en-US" dirty="0" smtClean="0"/>
              <a:t>Breakout: Ungraded </a:t>
            </a:r>
            <a:r>
              <a:rPr lang="en-US" dirty="0"/>
              <a:t>discussion</a:t>
            </a:r>
          </a:p>
        </p:txBody>
      </p:sp>
      <p:sp>
        <p:nvSpPr>
          <p:cNvPr id="3" name="Content Placeholder 2">
            <a:extLst>
              <a:ext uri="{FF2B5EF4-FFF2-40B4-BE49-F238E27FC236}">
                <a16:creationId xmlns:a16="http://schemas.microsoft.com/office/drawing/2014/main" xmlns="" id="{8809DA4E-C7B2-9A46-ABBB-B2A977E3E655}"/>
              </a:ext>
            </a:extLst>
          </p:cNvPr>
          <p:cNvSpPr>
            <a:spLocks noGrp="1"/>
          </p:cNvSpPr>
          <p:nvPr>
            <p:ph idx="1"/>
          </p:nvPr>
        </p:nvSpPr>
        <p:spPr>
          <a:xfrm>
            <a:off x="381000" y="1100628"/>
            <a:ext cx="8382000" cy="4080972"/>
          </a:xfrm>
        </p:spPr>
        <p:txBody>
          <a:bodyPr>
            <a:normAutofit/>
          </a:bodyPr>
          <a:lstStyle/>
          <a:p>
            <a:pPr>
              <a:buFont typeface="Arial" panose="020B0604020202020204" pitchFamily="34" charset="0"/>
              <a:buChar char="•"/>
            </a:pPr>
            <a:r>
              <a:rPr lang="en-US" sz="2400" b="0" dirty="0"/>
              <a:t>Form a small group of 3-5 to discuss the following:</a:t>
            </a:r>
          </a:p>
          <a:p>
            <a:pPr>
              <a:buFont typeface="Arial" panose="020B0604020202020204" pitchFamily="34" charset="0"/>
              <a:buChar char="•"/>
            </a:pPr>
            <a:r>
              <a:rPr lang="en-US" sz="2400" b="0" dirty="0"/>
              <a:t>Some educators assert that a good structure, such as aligning the instruction and the assessment, is the key to effective learning. Follow this line of reasoning, a good instructor should provide as many guides as possible to the students. </a:t>
            </a:r>
            <a:r>
              <a:rPr lang="en-US" sz="2400" b="0"/>
              <a:t>Other </a:t>
            </a:r>
            <a:r>
              <a:rPr lang="en-US" sz="2400" b="0" dirty="0"/>
              <a:t>educators argue that it is better for the students to learn how to solve ill-defined and ill-structured problem that are more common in the real world.</a:t>
            </a:r>
          </a:p>
          <a:p>
            <a:pPr>
              <a:buFont typeface="Arial" panose="020B0604020202020204" pitchFamily="34" charset="0"/>
              <a:buChar char="•"/>
            </a:pPr>
            <a:r>
              <a:rPr lang="en-US" sz="2400" b="0" dirty="0"/>
              <a:t>What do you think? There is no right or wrong answer. </a:t>
            </a:r>
          </a:p>
        </p:txBody>
      </p:sp>
    </p:spTree>
    <p:extLst>
      <p:ext uri="{BB962C8B-B14F-4D97-AF65-F5344CB8AC3E}">
        <p14:creationId xmlns:p14="http://schemas.microsoft.com/office/powerpoint/2010/main" val="1591636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369332"/>
            <a:ext cx="7772400" cy="381000"/>
          </a:xfrm>
        </p:spPr>
        <p:txBody>
          <a:bodyPr>
            <a:noAutofit/>
          </a:bodyPr>
          <a:lstStyle/>
          <a:p>
            <a:pPr eaLnBrk="1" hangingPunct="1"/>
            <a:r>
              <a:rPr lang="en-US" altLang="en-US" dirty="0"/>
              <a:t>Gestalt Approach</a:t>
            </a:r>
          </a:p>
        </p:txBody>
      </p:sp>
      <p:sp>
        <p:nvSpPr>
          <p:cNvPr id="5123" name="Rectangle 3"/>
          <p:cNvSpPr>
            <a:spLocks noGrp="1" noChangeArrowheads="1"/>
          </p:cNvSpPr>
          <p:nvPr>
            <p:ph idx="1"/>
          </p:nvPr>
        </p:nvSpPr>
        <p:spPr>
          <a:xfrm>
            <a:off x="457200" y="1447800"/>
            <a:ext cx="8229600" cy="5029200"/>
          </a:xfrm>
        </p:spPr>
        <p:txBody>
          <a:bodyPr/>
          <a:lstStyle/>
          <a:p>
            <a:pPr eaLnBrk="1" hangingPunct="1">
              <a:spcBef>
                <a:spcPct val="30000"/>
              </a:spcBef>
              <a:buFont typeface="Arial" panose="020B0604020202020204" pitchFamily="34" charset="0"/>
              <a:buChar char="•"/>
            </a:pPr>
            <a:r>
              <a:rPr lang="en-US" altLang="en-US" sz="2800" b="0" dirty="0"/>
              <a:t>How to solve a problem depends on how to </a:t>
            </a:r>
            <a:r>
              <a:rPr lang="en-US" altLang="en-US" sz="2800" b="0" dirty="0">
                <a:solidFill>
                  <a:srgbClr val="FF0000"/>
                </a:solidFill>
              </a:rPr>
              <a:t>representing</a:t>
            </a:r>
            <a:r>
              <a:rPr lang="en-US" altLang="en-US" sz="2800" b="0" dirty="0"/>
              <a:t> a problem in the mind</a:t>
            </a:r>
          </a:p>
          <a:p>
            <a:pPr eaLnBrk="1" hangingPunct="1">
              <a:spcBef>
                <a:spcPct val="30000"/>
              </a:spcBef>
              <a:buFont typeface="Arial" panose="020B0604020202020204" pitchFamily="34" charset="0"/>
              <a:buChar char="•"/>
            </a:pPr>
            <a:r>
              <a:rPr lang="en-US" altLang="en-US" sz="2800" b="0" dirty="0">
                <a:solidFill>
                  <a:srgbClr val="FF0000"/>
                </a:solidFill>
              </a:rPr>
              <a:t>Restructuring</a:t>
            </a:r>
            <a:r>
              <a:rPr lang="en-US" altLang="en-US" sz="2800" b="0" dirty="0"/>
              <a:t>: changes the problem’s representation</a:t>
            </a:r>
          </a:p>
          <a:p>
            <a:pPr eaLnBrk="1" hangingPunct="1">
              <a:spcBef>
                <a:spcPct val="30000"/>
              </a:spcBef>
              <a:buFont typeface="Arial" panose="020B0604020202020204" pitchFamily="34" charset="0"/>
              <a:buChar char="•"/>
            </a:pPr>
            <a:r>
              <a:rPr lang="en-US" altLang="en-US" sz="2800" b="0" dirty="0"/>
              <a:t>Kohler’s problem</a:t>
            </a:r>
          </a:p>
          <a:p>
            <a:pPr>
              <a:spcBef>
                <a:spcPct val="30000"/>
              </a:spcBef>
              <a:buFont typeface="Arial" panose="020B0604020202020204" pitchFamily="34" charset="0"/>
              <a:buChar char="•"/>
            </a:pPr>
            <a:r>
              <a:rPr lang="en-US" sz="2800" dirty="0">
                <a:hlinkClick r:id="rId2"/>
              </a:rPr>
              <a:t>https://www.youtube.com/watch?v=6-YWrPzsmEE</a:t>
            </a:r>
            <a:endParaRPr lang="en-US" sz="2800" dirty="0"/>
          </a:p>
          <a:p>
            <a:pPr eaLnBrk="1" hangingPunct="1">
              <a:spcBef>
                <a:spcPct val="30000"/>
              </a:spcBef>
            </a:pPr>
            <a:endParaRPr lang="en-US" altLang="en-US" sz="2800" dirty="0"/>
          </a:p>
          <a:p>
            <a:pPr eaLnBrk="1" hangingPunct="1">
              <a:spcBef>
                <a:spcPct val="30000"/>
              </a:spcBef>
            </a:pPr>
            <a:endParaRPr lang="en-US" altLang="en-US" sz="2800" dirty="0"/>
          </a:p>
          <a:p>
            <a:pPr lvl="1" eaLnBrk="1" hangingPunct="1">
              <a:spcBef>
                <a:spcPct val="30000"/>
              </a:spcBef>
              <a:buFontTx/>
              <a:buNone/>
            </a:pPr>
            <a:endParaRPr lang="en-US" altLang="en-US" dirty="0"/>
          </a:p>
          <a:p>
            <a:pPr eaLnBrk="1" hangingPunct="1">
              <a:spcBef>
                <a:spcPct val="30000"/>
              </a:spcBef>
            </a:pPr>
            <a:endParaRPr lang="en-US" altLang="en-US" sz="2800" dirty="0"/>
          </a:p>
        </p:txBody>
      </p:sp>
    </p:spTree>
    <p:extLst>
      <p:ext uri="{BB962C8B-B14F-4D97-AF65-F5344CB8AC3E}">
        <p14:creationId xmlns:p14="http://schemas.microsoft.com/office/powerpoint/2010/main" val="2704266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01330_f1202.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61263" y="609600"/>
            <a:ext cx="37433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533400" y="609600"/>
            <a:ext cx="3810000" cy="4114800"/>
          </a:xfrm>
        </p:spPr>
        <p:txBody>
          <a:bodyPr>
            <a:noAutofit/>
          </a:bodyPr>
          <a:lstStyle/>
          <a:p>
            <a:pPr>
              <a:buFont typeface="Arial" panose="020B0604020202020204" pitchFamily="34" charset="0"/>
              <a:buChar char="•"/>
            </a:pPr>
            <a:r>
              <a:rPr lang="en-US" sz="2800" b="0" dirty="0"/>
              <a:t>Hints:  You may be searching for mathematical theorems and equations.</a:t>
            </a:r>
          </a:p>
          <a:p>
            <a:pPr>
              <a:buFont typeface="Arial" panose="020B0604020202020204" pitchFamily="34" charset="0"/>
              <a:buChar char="•"/>
            </a:pPr>
            <a:r>
              <a:rPr lang="en-US" sz="2800" b="0" dirty="0"/>
              <a:t>Actually you don’t need advanced math to solve this problem.</a:t>
            </a:r>
          </a:p>
        </p:txBody>
      </p:sp>
    </p:spTree>
    <p:extLst>
      <p:ext uri="{BB962C8B-B14F-4D97-AF65-F5344CB8AC3E}">
        <p14:creationId xmlns:p14="http://schemas.microsoft.com/office/powerpoint/2010/main" val="1724039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71DA63-E90A-9649-B7F4-6F9215B0F578}"/>
              </a:ext>
            </a:extLst>
          </p:cNvPr>
          <p:cNvSpPr>
            <a:spLocks noGrp="1"/>
          </p:cNvSpPr>
          <p:nvPr>
            <p:ph type="title"/>
          </p:nvPr>
        </p:nvSpPr>
        <p:spPr>
          <a:xfrm>
            <a:off x="609600" y="381000"/>
            <a:ext cx="7520940" cy="548640"/>
          </a:xfrm>
        </p:spPr>
        <p:txBody>
          <a:bodyPr/>
          <a:lstStyle/>
          <a:p>
            <a:r>
              <a:rPr lang="en-US" dirty="0"/>
              <a:t>Re-define or re-structure the problem</a:t>
            </a:r>
          </a:p>
        </p:txBody>
      </p:sp>
      <p:sp>
        <p:nvSpPr>
          <p:cNvPr id="3" name="Content Placeholder 2">
            <a:extLst>
              <a:ext uri="{FF2B5EF4-FFF2-40B4-BE49-F238E27FC236}">
                <a16:creationId xmlns:a16="http://schemas.microsoft.com/office/drawing/2014/main" xmlns="" id="{27AFF70A-9D69-8843-A16D-B73CB129139A}"/>
              </a:ext>
            </a:extLst>
          </p:cNvPr>
          <p:cNvSpPr>
            <a:spLocks noGrp="1"/>
          </p:cNvSpPr>
          <p:nvPr>
            <p:ph idx="1"/>
          </p:nvPr>
        </p:nvSpPr>
        <p:spPr>
          <a:xfrm>
            <a:off x="381000" y="1143000"/>
            <a:ext cx="8458200" cy="3579849"/>
          </a:xfrm>
        </p:spPr>
        <p:txBody>
          <a:bodyPr>
            <a:normAutofit/>
          </a:bodyPr>
          <a:lstStyle/>
          <a:p>
            <a:pPr>
              <a:buFont typeface="Arial" panose="020B0604020202020204" pitchFamily="34" charset="0"/>
              <a:buChar char="•"/>
            </a:pPr>
            <a:r>
              <a:rPr lang="en-US" sz="2400" b="0" dirty="0"/>
              <a:t>Hot dog eating contest</a:t>
            </a:r>
          </a:p>
          <a:p>
            <a:pPr>
              <a:buFont typeface="Arial" panose="020B0604020202020204" pitchFamily="34" charset="0"/>
              <a:buChar char="•"/>
            </a:pPr>
            <a:r>
              <a:rPr lang="en-US" sz="2400" b="0" dirty="0"/>
              <a:t>Original question: How can I </a:t>
            </a:r>
            <a:r>
              <a:rPr lang="en-US" sz="2400" b="0" dirty="0">
                <a:solidFill>
                  <a:srgbClr val="FF0000"/>
                </a:solidFill>
              </a:rPr>
              <a:t>eat</a:t>
            </a:r>
            <a:r>
              <a:rPr lang="en-US" sz="2400" b="0" dirty="0"/>
              <a:t> as many hot dogs as possible within a short period of time?</a:t>
            </a:r>
          </a:p>
          <a:p>
            <a:pPr>
              <a:buFont typeface="Arial" panose="020B0604020202020204" pitchFamily="34" charset="0"/>
              <a:buChar char="•"/>
            </a:pPr>
            <a:r>
              <a:rPr lang="en-US" sz="2400" b="0" dirty="0"/>
              <a:t>Re-framed question: How a large amount of hot dogs can </a:t>
            </a:r>
            <a:r>
              <a:rPr lang="en-US" sz="2400" b="0" dirty="0">
                <a:solidFill>
                  <a:srgbClr val="FF0000"/>
                </a:solidFill>
              </a:rPr>
              <a:t>fit</a:t>
            </a:r>
            <a:r>
              <a:rPr lang="en-US" sz="2400" b="0" dirty="0"/>
              <a:t> into a human’s stomach as soon as possible?</a:t>
            </a:r>
          </a:p>
        </p:txBody>
      </p:sp>
      <p:pic>
        <p:nvPicPr>
          <p:cNvPr id="4" name="Picture 3">
            <a:extLst>
              <a:ext uri="{FF2B5EF4-FFF2-40B4-BE49-F238E27FC236}">
                <a16:creationId xmlns:a16="http://schemas.microsoft.com/office/drawing/2014/main" xmlns="" id="{B958A95D-B1BE-0444-BCFE-0F374D6D58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52800" y="3429000"/>
            <a:ext cx="5181600" cy="3237275"/>
          </a:xfrm>
          <a:prstGeom prst="rect">
            <a:avLst/>
          </a:prstGeom>
        </p:spPr>
      </p:pic>
    </p:spTree>
    <p:extLst>
      <p:ext uri="{BB962C8B-B14F-4D97-AF65-F5344CB8AC3E}">
        <p14:creationId xmlns:p14="http://schemas.microsoft.com/office/powerpoint/2010/main" val="4148525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E5ABB2-2CE4-524F-9C93-BB81A3C00A9C}"/>
              </a:ext>
            </a:extLst>
          </p:cNvPr>
          <p:cNvSpPr>
            <a:spLocks noGrp="1"/>
          </p:cNvSpPr>
          <p:nvPr>
            <p:ph type="title"/>
          </p:nvPr>
        </p:nvSpPr>
        <p:spPr/>
        <p:txBody>
          <a:bodyPr/>
          <a:lstStyle/>
          <a:p>
            <a:r>
              <a:rPr lang="en-US" dirty="0"/>
              <a:t>Solomon Method</a:t>
            </a:r>
          </a:p>
        </p:txBody>
      </p:sp>
      <p:sp>
        <p:nvSpPr>
          <p:cNvPr id="3" name="Content Placeholder 2">
            <a:extLst>
              <a:ext uri="{FF2B5EF4-FFF2-40B4-BE49-F238E27FC236}">
                <a16:creationId xmlns:a16="http://schemas.microsoft.com/office/drawing/2014/main" xmlns="" id="{FCDC7DFF-BAF6-7C42-9E1E-C8A9DFBB3BB0}"/>
              </a:ext>
            </a:extLst>
          </p:cNvPr>
          <p:cNvSpPr>
            <a:spLocks noGrp="1"/>
          </p:cNvSpPr>
          <p:nvPr>
            <p:ph idx="1"/>
          </p:nvPr>
        </p:nvSpPr>
        <p:spPr>
          <a:xfrm>
            <a:off x="533400" y="1066800"/>
            <a:ext cx="4800600" cy="3962400"/>
          </a:xfrm>
        </p:spPr>
        <p:txBody>
          <a:bodyPr>
            <a:normAutofit lnSpcReduction="10000"/>
          </a:bodyPr>
          <a:lstStyle/>
          <a:p>
            <a:pPr>
              <a:buFont typeface="Arial" panose="020B0604020202020204" pitchFamily="34" charset="0"/>
              <a:buChar char="•"/>
            </a:pPr>
            <a:r>
              <a:rPr lang="en-US" sz="2400" b="0" dirty="0" err="1"/>
              <a:t>Takeru</a:t>
            </a:r>
            <a:r>
              <a:rPr lang="en-US" sz="2400" b="0" dirty="0"/>
              <a:t> Kobayashi</a:t>
            </a:r>
          </a:p>
          <a:p>
            <a:pPr>
              <a:buFont typeface="Arial" panose="020B0604020202020204" pitchFamily="34" charset="0"/>
              <a:buChar char="•"/>
            </a:pPr>
            <a:r>
              <a:rPr lang="en-US" sz="2400" b="0" dirty="0"/>
              <a:t>2012:  set the new world record at the State Fair of Texas for eating 60 hot dogs in 2 minutes 35 seconds.</a:t>
            </a:r>
          </a:p>
          <a:p>
            <a:pPr>
              <a:buFont typeface="Arial" panose="020B0604020202020204" pitchFamily="34" charset="0"/>
              <a:buChar char="•"/>
            </a:pPr>
            <a:r>
              <a:rPr lang="en-US" sz="2400" b="0" dirty="0"/>
              <a:t>Eat hot dogs by dipping the buns in water, and then stuffing it in his mouth.</a:t>
            </a:r>
          </a:p>
          <a:p>
            <a:pPr>
              <a:buFont typeface="Arial" panose="020B0604020202020204" pitchFamily="34" charset="0"/>
              <a:buChar char="•"/>
            </a:pPr>
            <a:r>
              <a:rPr lang="en-US" sz="2400" b="0" dirty="0">
                <a:hlinkClick r:id="rId2"/>
              </a:rPr>
              <a:t>https://www.youtube.com/watch?v=Bj0CXP_xSL4</a:t>
            </a:r>
            <a:endParaRPr lang="en-US" sz="2400" b="0" dirty="0"/>
          </a:p>
          <a:p>
            <a:pPr>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xmlns="" id="{A8F0DE1D-E41F-2B42-BEEC-E8712FE04FD8}"/>
              </a:ext>
            </a:extLst>
          </p:cNvPr>
          <p:cNvPicPr>
            <a:picLocks noChangeAspect="1"/>
          </p:cNvPicPr>
          <p:nvPr/>
        </p:nvPicPr>
        <p:blipFill>
          <a:blip r:embed="rId3"/>
          <a:stretch>
            <a:fillRect/>
          </a:stretch>
        </p:blipFill>
        <p:spPr>
          <a:xfrm>
            <a:off x="5486400" y="914400"/>
            <a:ext cx="3416249" cy="5196840"/>
          </a:xfrm>
          <a:prstGeom prst="rect">
            <a:avLst/>
          </a:prstGeom>
        </p:spPr>
      </p:pic>
    </p:spTree>
    <p:extLst>
      <p:ext uri="{BB962C8B-B14F-4D97-AF65-F5344CB8AC3E}">
        <p14:creationId xmlns:p14="http://schemas.microsoft.com/office/powerpoint/2010/main" val="1559353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b="1" dirty="0"/>
              <a:t>Insight (Ah! HA!) in Problem-Solving</a:t>
            </a:r>
          </a:p>
        </p:txBody>
      </p:sp>
      <p:sp>
        <p:nvSpPr>
          <p:cNvPr id="3" name="Content Placeholder 2"/>
          <p:cNvSpPr>
            <a:spLocks noGrp="1"/>
          </p:cNvSpPr>
          <p:nvPr>
            <p:ph idx="1"/>
          </p:nvPr>
        </p:nvSpPr>
        <p:spPr/>
        <p:txBody>
          <a:bodyPr>
            <a:normAutofit/>
          </a:bodyPr>
          <a:lstStyle/>
          <a:p>
            <a:pPr>
              <a:spcBef>
                <a:spcPct val="30000"/>
              </a:spcBef>
              <a:buFont typeface="Arial" panose="020B0604020202020204" pitchFamily="34" charset="0"/>
              <a:buChar char="•"/>
            </a:pPr>
            <a:r>
              <a:rPr lang="en-US" sz="2400" b="0" dirty="0"/>
              <a:t>A bat and a ball cost $1.10 in total. The bat costs $1 more than the ball. How much does the ball cost?</a:t>
            </a:r>
          </a:p>
          <a:p>
            <a:pPr>
              <a:spcBef>
                <a:spcPct val="30000"/>
              </a:spcBef>
              <a:buFont typeface="Arial" panose="020B0604020202020204" pitchFamily="34" charset="0"/>
              <a:buChar char="•"/>
            </a:pPr>
            <a:r>
              <a:rPr lang="en-US" sz="2400" b="0" dirty="0"/>
              <a:t>Most people respond by saying that the ball must cost 10 cents. If the ball cost 10 cents and the bat costs $1.00 more than the ball, then the bat would cost $1.10. The grand total would be $1.20. </a:t>
            </a:r>
          </a:p>
          <a:p>
            <a:pPr>
              <a:spcBef>
                <a:spcPct val="30000"/>
              </a:spcBef>
              <a:buFont typeface="Arial" panose="020B0604020202020204" pitchFamily="34" charset="0"/>
              <a:buChar char="•"/>
            </a:pPr>
            <a:r>
              <a:rPr lang="en-US" sz="2400" b="0" dirty="0"/>
              <a:t>Correct answer: The ball costs 5 cents and the bat costs $1.05 so that the grand total is $1.10.</a:t>
            </a:r>
          </a:p>
        </p:txBody>
      </p:sp>
      <p:pic>
        <p:nvPicPr>
          <p:cNvPr id="5" name="Picture 4">
            <a:extLst>
              <a:ext uri="{FF2B5EF4-FFF2-40B4-BE49-F238E27FC236}">
                <a16:creationId xmlns:a16="http://schemas.microsoft.com/office/drawing/2014/main" xmlns="" id="{9CF84673-A7FB-1E40-AB5B-667ECD6BBD91}"/>
              </a:ext>
            </a:extLst>
          </p:cNvPr>
          <p:cNvPicPr>
            <a:picLocks noChangeAspect="1"/>
          </p:cNvPicPr>
          <p:nvPr/>
        </p:nvPicPr>
        <p:blipFill>
          <a:blip r:embed="rId2"/>
          <a:stretch>
            <a:fillRect/>
          </a:stretch>
        </p:blipFill>
        <p:spPr>
          <a:xfrm>
            <a:off x="3886200" y="4495800"/>
            <a:ext cx="4267200" cy="2260600"/>
          </a:xfrm>
          <a:prstGeom prst="rect">
            <a:avLst/>
          </a:prstGeom>
          <a:ln>
            <a:solidFill>
              <a:schemeClr val="tx1"/>
            </a:solidFill>
          </a:ln>
        </p:spPr>
      </p:pic>
    </p:spTree>
    <p:extLst>
      <p:ext uri="{BB962C8B-B14F-4D97-AF65-F5344CB8AC3E}">
        <p14:creationId xmlns:p14="http://schemas.microsoft.com/office/powerpoint/2010/main" val="216903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b="1" dirty="0"/>
              <a:t>Insight in Problem-Solving</a:t>
            </a:r>
          </a:p>
        </p:txBody>
      </p:sp>
      <p:sp>
        <p:nvSpPr>
          <p:cNvPr id="3" name="Content Placeholder 2"/>
          <p:cNvSpPr>
            <a:spLocks noGrp="1"/>
          </p:cNvSpPr>
          <p:nvPr>
            <p:ph idx="1"/>
          </p:nvPr>
        </p:nvSpPr>
        <p:spPr>
          <a:xfrm>
            <a:off x="457200" y="1100628"/>
            <a:ext cx="8229600" cy="3579849"/>
          </a:xfrm>
        </p:spPr>
        <p:txBody>
          <a:bodyPr>
            <a:normAutofit/>
          </a:bodyPr>
          <a:lstStyle/>
          <a:p>
            <a:pPr>
              <a:spcBef>
                <a:spcPct val="30000"/>
              </a:spcBef>
              <a:buFont typeface="Arial" panose="020B0604020202020204" pitchFamily="34" charset="0"/>
              <a:buChar char="•"/>
            </a:pPr>
            <a:r>
              <a:rPr lang="en-US" sz="2400" b="0" dirty="0"/>
              <a:t>A lily pad on a pond doubles in size every day. It took at total of 30 days for the lily pad to completely cover the pond. How many days did it take the lily pad to cover half of the lake?</a:t>
            </a:r>
          </a:p>
          <a:p>
            <a:pPr>
              <a:spcBef>
                <a:spcPct val="30000"/>
              </a:spcBef>
              <a:buFont typeface="Arial" panose="020B0604020202020204" pitchFamily="34" charset="0"/>
              <a:buChar char="•"/>
            </a:pPr>
            <a:r>
              <a:rPr lang="en-US" sz="2400" b="0" dirty="0"/>
              <a:t>This is an </a:t>
            </a:r>
            <a:r>
              <a:rPr lang="en-US" sz="2400" b="0" dirty="0">
                <a:solidFill>
                  <a:srgbClr val="FF0000"/>
                </a:solidFill>
              </a:rPr>
              <a:t>exponential growth</a:t>
            </a:r>
            <a:r>
              <a:rPr lang="en-US" sz="2400" b="0" dirty="0"/>
              <a:t>: If the lily pad covers the entire pond on the 30th day, and it is doubling in size everyday, then the day before (the 29th day) it covered half of the pond.</a:t>
            </a:r>
          </a:p>
          <a:p>
            <a:endParaRPr lang="en-US" sz="2000" dirty="0"/>
          </a:p>
        </p:txBody>
      </p:sp>
      <p:pic>
        <p:nvPicPr>
          <p:cNvPr id="5" name="Picture 4">
            <a:extLst>
              <a:ext uri="{FF2B5EF4-FFF2-40B4-BE49-F238E27FC236}">
                <a16:creationId xmlns:a16="http://schemas.microsoft.com/office/drawing/2014/main" xmlns="" id="{1248582E-9DBC-9640-9F6B-94960802FC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16430" y="3657600"/>
            <a:ext cx="5334000" cy="3090467"/>
          </a:xfrm>
          <a:prstGeom prst="rect">
            <a:avLst/>
          </a:prstGeom>
          <a:ln>
            <a:solidFill>
              <a:schemeClr val="tx1"/>
            </a:solidFill>
          </a:ln>
        </p:spPr>
      </p:pic>
    </p:spTree>
    <p:extLst>
      <p:ext uri="{BB962C8B-B14F-4D97-AF65-F5344CB8AC3E}">
        <p14:creationId xmlns:p14="http://schemas.microsoft.com/office/powerpoint/2010/main" val="37232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627" y="257283"/>
            <a:ext cx="8065935" cy="548640"/>
          </a:xfrm>
        </p:spPr>
        <p:txBody>
          <a:bodyPr/>
          <a:lstStyle/>
          <a:p>
            <a:r>
              <a:rPr lang="en-US" dirty="0"/>
              <a:t>Challenges</a:t>
            </a:r>
          </a:p>
        </p:txBody>
      </p:sp>
      <p:sp>
        <p:nvSpPr>
          <p:cNvPr id="3" name="Content Placeholder 2"/>
          <p:cNvSpPr>
            <a:spLocks noGrp="1"/>
          </p:cNvSpPr>
          <p:nvPr>
            <p:ph idx="1"/>
          </p:nvPr>
        </p:nvSpPr>
        <p:spPr>
          <a:xfrm>
            <a:off x="304800" y="992151"/>
            <a:ext cx="8458200" cy="3579849"/>
          </a:xfrm>
        </p:spPr>
        <p:txBody>
          <a:bodyPr/>
          <a:lstStyle/>
          <a:p>
            <a:pPr>
              <a:buFont typeface="Arial" panose="020B0604020202020204" pitchFamily="34" charset="0"/>
              <a:buChar char="•"/>
            </a:pPr>
            <a:r>
              <a:rPr lang="en-US" sz="2400" b="0" dirty="0"/>
              <a:t>Marsha and Marjorie were born on the same day of the same month of the same year to the same mother and the same father yet they are not twins. How is that possible?</a:t>
            </a:r>
          </a:p>
          <a:p>
            <a:pPr>
              <a:buFont typeface="Arial" panose="020B0604020202020204" pitchFamily="34" charset="0"/>
              <a:buChar char="•"/>
            </a:pPr>
            <a:r>
              <a:rPr lang="en-US" sz="2400" b="0" dirty="0"/>
              <a:t>They are part of a set of triplets.</a:t>
            </a:r>
          </a:p>
          <a:p>
            <a:pPr>
              <a:buFont typeface="Arial" panose="020B0604020202020204" pitchFamily="34" charset="0"/>
              <a:buChar char="•"/>
            </a:pPr>
            <a:r>
              <a:rPr lang="en-US" sz="2400" b="0" dirty="0"/>
              <a:t>River crossing problem</a:t>
            </a:r>
          </a:p>
          <a:p>
            <a:pPr>
              <a:buFont typeface="Arial" panose="020B0604020202020204" pitchFamily="34" charset="0"/>
              <a:buChar char="•"/>
            </a:pPr>
            <a:r>
              <a:rPr lang="en-US" sz="2400" b="0" dirty="0">
                <a:hlinkClick r:id="rId2"/>
              </a:rPr>
              <a:t>http://www.transum.org/software/River_Crossing/Level1.asp</a:t>
            </a:r>
            <a:endParaRPr lang="en-US" sz="2400" b="0" dirty="0"/>
          </a:p>
          <a:p>
            <a:pPr marL="0" indent="0"/>
            <a:endParaRPr lang="en-US" dirty="0"/>
          </a:p>
          <a:p>
            <a:endParaRPr lang="en-US" dirty="0"/>
          </a:p>
        </p:txBody>
      </p:sp>
      <p:pic>
        <p:nvPicPr>
          <p:cNvPr id="6" name="Picture 5">
            <a:extLst>
              <a:ext uri="{FF2B5EF4-FFF2-40B4-BE49-F238E27FC236}">
                <a16:creationId xmlns:a16="http://schemas.microsoft.com/office/drawing/2014/main" xmlns="" id="{22C9DEB5-9EA5-E940-ACD2-63954A5CB0C2}"/>
              </a:ext>
            </a:extLst>
          </p:cNvPr>
          <p:cNvPicPr>
            <a:picLocks noChangeAspect="1"/>
          </p:cNvPicPr>
          <p:nvPr/>
        </p:nvPicPr>
        <p:blipFill>
          <a:blip r:embed="rId3"/>
          <a:stretch>
            <a:fillRect/>
          </a:stretch>
        </p:blipFill>
        <p:spPr>
          <a:xfrm>
            <a:off x="1600200" y="4114800"/>
            <a:ext cx="6934200" cy="2553591"/>
          </a:xfrm>
          <a:prstGeom prst="rect">
            <a:avLst/>
          </a:prstGeom>
          <a:ln>
            <a:solidFill>
              <a:schemeClr val="tx1"/>
            </a:solidFill>
          </a:ln>
        </p:spPr>
      </p:pic>
    </p:spTree>
    <p:extLst>
      <p:ext uri="{BB962C8B-B14F-4D97-AF65-F5344CB8AC3E}">
        <p14:creationId xmlns:p14="http://schemas.microsoft.com/office/powerpoint/2010/main" val="2532535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457200"/>
            <a:ext cx="7772400" cy="381000"/>
          </a:xfrm>
        </p:spPr>
        <p:txBody>
          <a:bodyPr>
            <a:normAutofit fontScale="90000"/>
          </a:bodyPr>
          <a:lstStyle/>
          <a:p>
            <a:pPr eaLnBrk="1" hangingPunct="1"/>
            <a:r>
              <a:rPr lang="en-US" sz="2800" dirty="0"/>
              <a:t>Insight in Problem-Solving</a:t>
            </a:r>
          </a:p>
        </p:txBody>
      </p:sp>
      <p:sp>
        <p:nvSpPr>
          <p:cNvPr id="25603" name="Rectangle 3"/>
          <p:cNvSpPr>
            <a:spLocks noGrp="1" noChangeArrowheads="1"/>
          </p:cNvSpPr>
          <p:nvPr>
            <p:ph idx="1"/>
          </p:nvPr>
        </p:nvSpPr>
        <p:spPr>
          <a:xfrm>
            <a:off x="381000" y="1143000"/>
            <a:ext cx="8305800" cy="4572000"/>
          </a:xfrm>
        </p:spPr>
        <p:txBody>
          <a:bodyPr/>
          <a:lstStyle/>
          <a:p>
            <a:pPr eaLnBrk="1" hangingPunct="1">
              <a:spcBef>
                <a:spcPct val="30000"/>
              </a:spcBef>
            </a:pPr>
            <a:r>
              <a:rPr lang="en-US" sz="2800" b="0" dirty="0"/>
              <a:t>Metcalfe and Wiebe (1987)</a:t>
            </a:r>
          </a:p>
          <a:p>
            <a:pPr lvl="1" eaLnBrk="1" hangingPunct="1">
              <a:spcBef>
                <a:spcPct val="30000"/>
              </a:spcBef>
            </a:pPr>
            <a:r>
              <a:rPr lang="en-US" sz="2800" dirty="0"/>
              <a:t>Insight problems solved </a:t>
            </a:r>
            <a:r>
              <a:rPr lang="en-US" sz="2800" dirty="0">
                <a:solidFill>
                  <a:srgbClr val="FF0000"/>
                </a:solidFill>
              </a:rPr>
              <a:t>suddenly</a:t>
            </a:r>
            <a:r>
              <a:rPr lang="en-US" sz="2800" dirty="0"/>
              <a:t> (ah-ha!)</a:t>
            </a:r>
          </a:p>
          <a:p>
            <a:pPr lvl="1" eaLnBrk="1" hangingPunct="1">
              <a:spcBef>
                <a:spcPct val="30000"/>
              </a:spcBef>
            </a:pPr>
            <a:r>
              <a:rPr lang="en-US" sz="2800" dirty="0"/>
              <a:t>Non-insight problems solved </a:t>
            </a:r>
            <a:r>
              <a:rPr lang="en-US" sz="2800" dirty="0">
                <a:solidFill>
                  <a:srgbClr val="FF0000"/>
                </a:solidFill>
              </a:rPr>
              <a:t>gradually</a:t>
            </a:r>
            <a:r>
              <a:rPr lang="en-US" sz="2800" dirty="0"/>
              <a:t> (e.g. Wright brothers need to study the engineering aspect of every component of an airplane).</a:t>
            </a:r>
          </a:p>
          <a:p>
            <a:pPr lvl="1" eaLnBrk="1" hangingPunct="1">
              <a:spcBef>
                <a:spcPct val="30000"/>
              </a:spcBef>
              <a:buFontTx/>
              <a:buNone/>
            </a:pPr>
            <a:endParaRPr lang="en-US" dirty="0"/>
          </a:p>
          <a:p>
            <a:pPr lvl="1" eaLnBrk="1" hangingPunct="1">
              <a:spcBef>
                <a:spcPct val="30000"/>
              </a:spcBef>
              <a:buFontTx/>
              <a:buNone/>
            </a:pPr>
            <a:endParaRPr lang="en-US" dirty="0"/>
          </a:p>
          <a:p>
            <a:pPr eaLnBrk="1" hangingPunct="1">
              <a:spcBef>
                <a:spcPct val="30000"/>
              </a:spcBef>
            </a:pPr>
            <a:endParaRPr lang="en-US" sz="2800" dirty="0"/>
          </a:p>
        </p:txBody>
      </p:sp>
      <p:pic>
        <p:nvPicPr>
          <p:cNvPr id="2" name="Picture 1">
            <a:extLst>
              <a:ext uri="{FF2B5EF4-FFF2-40B4-BE49-F238E27FC236}">
                <a16:creationId xmlns:a16="http://schemas.microsoft.com/office/drawing/2014/main" xmlns="" id="{D9B4C182-9F25-6848-B9EA-345DDDA64AF5}"/>
              </a:ext>
            </a:extLst>
          </p:cNvPr>
          <p:cNvPicPr>
            <a:picLocks noChangeAspect="1"/>
          </p:cNvPicPr>
          <p:nvPr/>
        </p:nvPicPr>
        <p:blipFill>
          <a:blip r:embed="rId2"/>
          <a:stretch>
            <a:fillRect/>
          </a:stretch>
        </p:blipFill>
        <p:spPr>
          <a:xfrm>
            <a:off x="2438400" y="3733800"/>
            <a:ext cx="5410200" cy="2831338"/>
          </a:xfrm>
          <a:prstGeom prst="rect">
            <a:avLst/>
          </a:prstGeom>
        </p:spPr>
      </p:pic>
    </p:spTree>
    <p:extLst>
      <p:ext uri="{BB962C8B-B14F-4D97-AF65-F5344CB8AC3E}">
        <p14:creationId xmlns:p14="http://schemas.microsoft.com/office/powerpoint/2010/main" val="2913242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eaLnBrk="1" hangingPunct="1"/>
            <a:r>
              <a:rPr lang="en-US" sz="2800" b="1" dirty="0"/>
              <a:t>Obstacles to Problem-Solving: </a:t>
            </a:r>
            <a:r>
              <a:rPr lang="en-US" sz="2800" dirty="0"/>
              <a:t>Functional Fixedness</a:t>
            </a:r>
          </a:p>
        </p:txBody>
      </p:sp>
      <p:pic>
        <p:nvPicPr>
          <p:cNvPr id="2050" name="Picture 2" descr="01330_f120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295400" y="2689532"/>
            <a:ext cx="6205067" cy="370849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85800" y="1427648"/>
            <a:ext cx="7799122" cy="1261884"/>
          </a:xfrm>
          <a:prstGeom prst="rect">
            <a:avLst/>
          </a:prstGeom>
          <a:noFill/>
        </p:spPr>
        <p:txBody>
          <a:bodyPr wrap="square" rtlCol="0">
            <a:spAutoFit/>
          </a:bodyPr>
          <a:lstStyle/>
          <a:p>
            <a:r>
              <a:rPr lang="en-US" sz="2800" dirty="0"/>
              <a:t>How would you mount the candle on a cork board so that the wax does not drip on the floor?</a:t>
            </a:r>
          </a:p>
          <a:p>
            <a:endParaRPr lang="en-US" sz="2000" dirty="0"/>
          </a:p>
        </p:txBody>
      </p:sp>
    </p:spTree>
    <p:extLst>
      <p:ext uri="{BB962C8B-B14F-4D97-AF65-F5344CB8AC3E}">
        <p14:creationId xmlns:p14="http://schemas.microsoft.com/office/powerpoint/2010/main" val="559220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eaLnBrk="1" hangingPunct="1"/>
            <a:r>
              <a:rPr lang="en-US" sz="2800" b="1" dirty="0"/>
              <a:t>Obstacles to Problem-Solving: </a:t>
            </a:r>
            <a:r>
              <a:rPr lang="en-US" sz="2800" dirty="0"/>
              <a:t>Functional Fixedness</a:t>
            </a:r>
          </a:p>
        </p:txBody>
      </p:sp>
      <p:pic>
        <p:nvPicPr>
          <p:cNvPr id="2052" name="Picture 4" descr="01330_f120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8600" y="1238762"/>
            <a:ext cx="4650861" cy="511140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57200" y="1708298"/>
            <a:ext cx="3124200" cy="2123658"/>
          </a:xfrm>
          <a:prstGeom prst="rect">
            <a:avLst/>
          </a:prstGeom>
          <a:noFill/>
        </p:spPr>
        <p:txBody>
          <a:bodyPr wrap="square" rtlCol="0">
            <a:spAutoFit/>
          </a:bodyPr>
          <a:lstStyle/>
          <a:p>
            <a:r>
              <a:rPr lang="en-US" sz="2800" dirty="0"/>
              <a:t>How would you tie the two strings that are very far part from each other?</a:t>
            </a:r>
          </a:p>
          <a:p>
            <a:endParaRPr lang="en-US" sz="2000" dirty="0"/>
          </a:p>
        </p:txBody>
      </p:sp>
    </p:spTree>
    <p:extLst>
      <p:ext uri="{BB962C8B-B14F-4D97-AF65-F5344CB8AC3E}">
        <p14:creationId xmlns:p14="http://schemas.microsoft.com/office/powerpoint/2010/main" val="365144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sz="2800"/>
              <a:t>Obstacles to Problem-Solving</a:t>
            </a:r>
          </a:p>
        </p:txBody>
      </p:sp>
      <p:sp>
        <p:nvSpPr>
          <p:cNvPr id="28675" name="Rectangle 3"/>
          <p:cNvSpPr>
            <a:spLocks noGrp="1" noChangeArrowheads="1"/>
          </p:cNvSpPr>
          <p:nvPr>
            <p:ph idx="1"/>
          </p:nvPr>
        </p:nvSpPr>
        <p:spPr>
          <a:xfrm>
            <a:off x="685800" y="1447800"/>
            <a:ext cx="7772400" cy="4572000"/>
          </a:xfrm>
        </p:spPr>
        <p:txBody>
          <a:bodyPr/>
          <a:lstStyle/>
          <a:p>
            <a:pPr eaLnBrk="1" hangingPunct="1">
              <a:spcBef>
                <a:spcPct val="30000"/>
              </a:spcBef>
            </a:pPr>
            <a:r>
              <a:rPr lang="en-US" sz="2800" b="0" dirty="0"/>
              <a:t>Functional fixedness: restricting use of an object to its familiar functions</a:t>
            </a:r>
          </a:p>
          <a:p>
            <a:pPr marL="685800" lvl="1" indent="-228600" eaLnBrk="1" hangingPunct="1">
              <a:spcBef>
                <a:spcPct val="30000"/>
              </a:spcBef>
            </a:pPr>
            <a:r>
              <a:rPr lang="en-US" sz="2800" dirty="0"/>
              <a:t>Candle problem: seeing boxes as containers inhibited using them as supports</a:t>
            </a:r>
          </a:p>
          <a:p>
            <a:pPr marL="685800" lvl="1" indent="-228600" eaLnBrk="1" hangingPunct="1">
              <a:spcBef>
                <a:spcPct val="30000"/>
              </a:spcBef>
            </a:pPr>
            <a:r>
              <a:rPr lang="en-US" sz="2800" dirty="0"/>
              <a:t>Two-string problem: function of pliers gets in the way of seeing them as a weight</a:t>
            </a:r>
          </a:p>
          <a:p>
            <a:pPr marL="685800" lvl="1" indent="-228600" eaLnBrk="1" hangingPunct="1">
              <a:spcBef>
                <a:spcPct val="30000"/>
              </a:spcBef>
              <a:buFontTx/>
              <a:buNone/>
            </a:pPr>
            <a:endParaRPr lang="en-US" sz="2800" dirty="0"/>
          </a:p>
          <a:p>
            <a:pPr marL="685800" lvl="1" indent="-228600" eaLnBrk="1" hangingPunct="1">
              <a:spcBef>
                <a:spcPct val="30000"/>
              </a:spcBef>
              <a:buFontTx/>
              <a:buNone/>
            </a:pPr>
            <a:endParaRPr lang="en-US" sz="3200" dirty="0"/>
          </a:p>
          <a:p>
            <a:pPr marL="685800" lvl="1" indent="-228600" eaLnBrk="1" hangingPunct="1">
              <a:spcBef>
                <a:spcPct val="30000"/>
              </a:spcBef>
              <a:buFontTx/>
              <a:buNone/>
            </a:pPr>
            <a:endParaRPr lang="en-US" sz="2800" dirty="0"/>
          </a:p>
          <a:p>
            <a:pPr marL="685800" lvl="1" indent="-228600" eaLnBrk="1" hangingPunct="1">
              <a:spcBef>
                <a:spcPct val="30000"/>
              </a:spcBef>
              <a:buFontTx/>
              <a:buNone/>
            </a:pPr>
            <a:endParaRPr lang="en-US" dirty="0"/>
          </a:p>
          <a:p>
            <a:pPr eaLnBrk="1" hangingPunct="1">
              <a:spcBef>
                <a:spcPct val="30000"/>
              </a:spcBef>
            </a:pPr>
            <a:endParaRPr lang="en-US" sz="2800" dirty="0"/>
          </a:p>
        </p:txBody>
      </p:sp>
    </p:spTree>
    <p:extLst>
      <p:ext uri="{BB962C8B-B14F-4D97-AF65-F5344CB8AC3E}">
        <p14:creationId xmlns:p14="http://schemas.microsoft.com/office/powerpoint/2010/main" val="225007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01330_f122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5931" y="381000"/>
            <a:ext cx="2931669" cy="4648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01330_f120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19600" y="413884"/>
            <a:ext cx="3993135" cy="4462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09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67871" y="381000"/>
            <a:ext cx="7772400" cy="381000"/>
          </a:xfrm>
        </p:spPr>
        <p:txBody>
          <a:bodyPr>
            <a:normAutofit fontScale="90000"/>
          </a:bodyPr>
          <a:lstStyle/>
          <a:p>
            <a:pPr eaLnBrk="1" hangingPunct="1"/>
            <a:r>
              <a:rPr lang="en-US" sz="2800" b="1" dirty="0"/>
              <a:t>Information-Processing Approach</a:t>
            </a:r>
          </a:p>
        </p:txBody>
      </p:sp>
      <p:sp>
        <p:nvSpPr>
          <p:cNvPr id="33795" name="Rectangle 3"/>
          <p:cNvSpPr>
            <a:spLocks noGrp="1" noChangeArrowheads="1"/>
          </p:cNvSpPr>
          <p:nvPr>
            <p:ph idx="1"/>
          </p:nvPr>
        </p:nvSpPr>
        <p:spPr>
          <a:xfrm>
            <a:off x="457199" y="1066800"/>
            <a:ext cx="7983071" cy="4572000"/>
          </a:xfrm>
        </p:spPr>
        <p:txBody>
          <a:bodyPr>
            <a:normAutofit/>
          </a:bodyPr>
          <a:lstStyle/>
          <a:p>
            <a:pPr eaLnBrk="1" hangingPunct="1">
              <a:spcBef>
                <a:spcPct val="30000"/>
              </a:spcBef>
            </a:pPr>
            <a:r>
              <a:rPr lang="en-US" sz="2800" b="0" dirty="0"/>
              <a:t>Newell and Simon: Problem space</a:t>
            </a:r>
          </a:p>
          <a:p>
            <a:pPr lvl="2">
              <a:spcBef>
                <a:spcPct val="30000"/>
              </a:spcBef>
            </a:pPr>
            <a:r>
              <a:rPr lang="en-US" sz="2800" dirty="0"/>
              <a:t>Initial state</a:t>
            </a:r>
          </a:p>
          <a:p>
            <a:pPr lvl="2">
              <a:spcBef>
                <a:spcPct val="30000"/>
              </a:spcBef>
            </a:pPr>
            <a:r>
              <a:rPr lang="en-US" sz="2800" dirty="0"/>
              <a:t>Intermediate state(s): Sub-goals</a:t>
            </a:r>
          </a:p>
          <a:p>
            <a:pPr lvl="2">
              <a:spcBef>
                <a:spcPct val="30000"/>
              </a:spcBef>
            </a:pPr>
            <a:r>
              <a:rPr lang="en-US" sz="2800" dirty="0"/>
              <a:t>Goal state: Ultimate goal</a:t>
            </a:r>
          </a:p>
          <a:p>
            <a:pPr lvl="1" eaLnBrk="1" hangingPunct="1">
              <a:spcBef>
                <a:spcPct val="30000"/>
              </a:spcBef>
            </a:pPr>
            <a:r>
              <a:rPr lang="en-US" sz="2800" b="0" dirty="0"/>
              <a:t>Means-end analysis: reduce differences between initial and goal states</a:t>
            </a:r>
          </a:p>
          <a:p>
            <a:pPr lvl="1" eaLnBrk="1" hangingPunct="1">
              <a:spcBef>
                <a:spcPct val="30000"/>
              </a:spcBef>
            </a:pPr>
            <a:r>
              <a:rPr lang="en-US" sz="2800" b="0" dirty="0"/>
              <a:t>Sub-goals: create intermediate states closer to goal</a:t>
            </a:r>
          </a:p>
          <a:p>
            <a:pPr lvl="1" eaLnBrk="1" hangingPunct="1">
              <a:spcBef>
                <a:spcPct val="30000"/>
              </a:spcBef>
            </a:pPr>
            <a:endParaRPr lang="en-US" sz="2800" dirty="0"/>
          </a:p>
          <a:p>
            <a:pPr lvl="2" eaLnBrk="1" hangingPunct="1">
              <a:spcBef>
                <a:spcPct val="30000"/>
              </a:spcBef>
            </a:pPr>
            <a:endParaRPr lang="en-US" sz="2800" dirty="0"/>
          </a:p>
          <a:p>
            <a:pPr lvl="1" eaLnBrk="1" hangingPunct="1">
              <a:spcBef>
                <a:spcPct val="30000"/>
              </a:spcBef>
              <a:buFontTx/>
              <a:buNone/>
            </a:pPr>
            <a:endParaRPr lang="en-US" dirty="0"/>
          </a:p>
          <a:p>
            <a:pPr lvl="1" eaLnBrk="1" hangingPunct="1">
              <a:spcBef>
                <a:spcPct val="30000"/>
              </a:spcBef>
              <a:buFontTx/>
              <a:buNone/>
            </a:pPr>
            <a:endParaRPr lang="en-US" dirty="0"/>
          </a:p>
          <a:p>
            <a:pPr eaLnBrk="1" hangingPunct="1">
              <a:spcBef>
                <a:spcPct val="30000"/>
              </a:spcBef>
            </a:pPr>
            <a:endParaRPr lang="en-US" sz="2800" dirty="0"/>
          </a:p>
        </p:txBody>
      </p:sp>
    </p:spTree>
    <p:extLst>
      <p:ext uri="{BB962C8B-B14F-4D97-AF65-F5344CB8AC3E}">
        <p14:creationId xmlns:p14="http://schemas.microsoft.com/office/powerpoint/2010/main" val="295195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533400"/>
            <a:ext cx="7772400" cy="381000"/>
          </a:xfrm>
        </p:spPr>
        <p:txBody>
          <a:bodyPr>
            <a:normAutofit fontScale="90000"/>
          </a:bodyPr>
          <a:lstStyle/>
          <a:p>
            <a:pPr eaLnBrk="1" hangingPunct="1"/>
            <a:r>
              <a:rPr lang="en-US" sz="2800" dirty="0"/>
              <a:t>Information-Processing Approach</a:t>
            </a:r>
          </a:p>
        </p:txBody>
      </p:sp>
      <p:sp>
        <p:nvSpPr>
          <p:cNvPr id="34819" name="Rectangle 3"/>
          <p:cNvSpPr>
            <a:spLocks noGrp="1" noChangeArrowheads="1"/>
          </p:cNvSpPr>
          <p:nvPr>
            <p:ph idx="1"/>
          </p:nvPr>
        </p:nvSpPr>
        <p:spPr>
          <a:xfrm>
            <a:off x="685800" y="1219200"/>
            <a:ext cx="7772400" cy="4572000"/>
          </a:xfrm>
        </p:spPr>
        <p:txBody>
          <a:bodyPr/>
          <a:lstStyle/>
          <a:p>
            <a:pPr eaLnBrk="1" hangingPunct="1">
              <a:spcBef>
                <a:spcPct val="30000"/>
              </a:spcBef>
            </a:pPr>
            <a:r>
              <a:rPr lang="en-US" sz="2800" dirty="0"/>
              <a:t>Tower of Hanoi</a:t>
            </a:r>
          </a:p>
          <a:p>
            <a:pPr marL="457200" indent="-457200" eaLnBrk="1" hangingPunct="1">
              <a:spcBef>
                <a:spcPct val="30000"/>
              </a:spcBef>
              <a:buFont typeface="Arial" panose="020B0604020202020204" pitchFamily="34" charset="0"/>
              <a:buChar char="•"/>
            </a:pPr>
            <a:r>
              <a:rPr lang="en-US" sz="2800" b="0" dirty="0"/>
              <a:t>Operators: rules specify which moves are allowed and which are not</a:t>
            </a:r>
          </a:p>
          <a:p>
            <a:pPr marL="457200" indent="-457200">
              <a:spcBef>
                <a:spcPct val="30000"/>
              </a:spcBef>
              <a:buFont typeface="Arial" panose="020B0604020202020204" pitchFamily="34" charset="0"/>
              <a:buChar char="•"/>
            </a:pPr>
            <a:r>
              <a:rPr lang="en-US" sz="2800" b="0" dirty="0">
                <a:hlinkClick r:id="rId2"/>
              </a:rPr>
              <a:t>http://vornlocher.de/tower.html</a:t>
            </a:r>
            <a:endParaRPr lang="en-US" sz="2800" b="0" dirty="0"/>
          </a:p>
          <a:p>
            <a:pPr marL="457200" indent="-457200">
              <a:spcBef>
                <a:spcPct val="30000"/>
              </a:spcBef>
              <a:buFont typeface="Arial" panose="020B0604020202020204" pitchFamily="34" charset="0"/>
              <a:buChar char="•"/>
            </a:pPr>
            <a:r>
              <a:rPr lang="en-US" sz="2800" b="0" dirty="0"/>
              <a:t>64 discs on peg one</a:t>
            </a:r>
          </a:p>
          <a:p>
            <a:pPr marL="457200" indent="-457200">
              <a:spcBef>
                <a:spcPct val="30000"/>
              </a:spcBef>
              <a:buFont typeface="Arial" panose="020B0604020202020204" pitchFamily="34" charset="0"/>
              <a:buChar char="•"/>
            </a:pPr>
            <a:r>
              <a:rPr lang="en-US" sz="2800" b="0" dirty="0"/>
              <a:t>18,446,744,073,709,600,000</a:t>
            </a:r>
          </a:p>
          <a:p>
            <a:pPr lvl="2" eaLnBrk="1" hangingPunct="1">
              <a:spcBef>
                <a:spcPct val="30000"/>
              </a:spcBef>
            </a:pPr>
            <a:endParaRPr lang="en-US" dirty="0"/>
          </a:p>
          <a:p>
            <a:pPr lvl="1" eaLnBrk="1" hangingPunct="1">
              <a:spcBef>
                <a:spcPct val="30000"/>
              </a:spcBef>
              <a:buFontTx/>
              <a:buNone/>
            </a:pPr>
            <a:endParaRPr lang="en-US" dirty="0"/>
          </a:p>
          <a:p>
            <a:pPr lvl="1" eaLnBrk="1" hangingPunct="1">
              <a:spcBef>
                <a:spcPct val="30000"/>
              </a:spcBef>
              <a:buFontTx/>
              <a:buNone/>
            </a:pPr>
            <a:endParaRPr lang="en-US" dirty="0"/>
          </a:p>
          <a:p>
            <a:pPr eaLnBrk="1" hangingPunct="1">
              <a:spcBef>
                <a:spcPct val="30000"/>
              </a:spcBef>
            </a:pPr>
            <a:endParaRPr lang="en-US" sz="2800" dirty="0"/>
          </a:p>
        </p:txBody>
      </p:sp>
      <p:pic>
        <p:nvPicPr>
          <p:cNvPr id="2" name="Picture 1">
            <a:extLst>
              <a:ext uri="{FF2B5EF4-FFF2-40B4-BE49-F238E27FC236}">
                <a16:creationId xmlns:a16="http://schemas.microsoft.com/office/drawing/2014/main" xmlns="" id="{9D831D21-0EC2-BE4A-99B3-F25038707F98}"/>
              </a:ext>
            </a:extLst>
          </p:cNvPr>
          <p:cNvPicPr>
            <a:picLocks noChangeAspect="1"/>
          </p:cNvPicPr>
          <p:nvPr/>
        </p:nvPicPr>
        <p:blipFill>
          <a:blip r:embed="rId3"/>
          <a:stretch>
            <a:fillRect/>
          </a:stretch>
        </p:blipFill>
        <p:spPr>
          <a:xfrm>
            <a:off x="1295400" y="4495800"/>
            <a:ext cx="6400800" cy="2124075"/>
          </a:xfrm>
          <a:prstGeom prst="rect">
            <a:avLst/>
          </a:prstGeom>
          <a:ln>
            <a:solidFill>
              <a:schemeClr val="tx1"/>
            </a:solidFill>
          </a:ln>
        </p:spPr>
      </p:pic>
    </p:spTree>
    <p:extLst>
      <p:ext uri="{BB962C8B-B14F-4D97-AF65-F5344CB8AC3E}">
        <p14:creationId xmlns:p14="http://schemas.microsoft.com/office/powerpoint/2010/main" val="16541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C:\Users\jalderman\Desktop\image.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09800" y="1300163"/>
            <a:ext cx="2971800"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5" descr="C:\Users\jalderman\Desktop\image.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38800" y="1828800"/>
            <a:ext cx="29098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Information-Processing Approach</a:t>
            </a:r>
          </a:p>
        </p:txBody>
      </p:sp>
    </p:spTree>
    <p:extLst>
      <p:ext uri="{BB962C8B-B14F-4D97-AF65-F5344CB8AC3E}">
        <p14:creationId xmlns:p14="http://schemas.microsoft.com/office/powerpoint/2010/main" val="1255233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The Importance of How a Problem Is Stated</a:t>
            </a:r>
          </a:p>
        </p:txBody>
      </p:sp>
      <p:sp>
        <p:nvSpPr>
          <p:cNvPr id="23555" name="Rectangle 3"/>
          <p:cNvSpPr>
            <a:spLocks noGrp="1" noChangeArrowheads="1"/>
          </p:cNvSpPr>
          <p:nvPr>
            <p:ph idx="1"/>
          </p:nvPr>
        </p:nvSpPr>
        <p:spPr>
          <a:xfrm>
            <a:off x="685800" y="1447800"/>
            <a:ext cx="7772400" cy="4572000"/>
          </a:xfrm>
        </p:spPr>
        <p:txBody>
          <a:bodyPr>
            <a:normAutofit/>
          </a:bodyPr>
          <a:lstStyle/>
          <a:p>
            <a:pPr eaLnBrk="1" hangingPunct="1">
              <a:spcBef>
                <a:spcPct val="30000"/>
              </a:spcBef>
            </a:pPr>
            <a:r>
              <a:rPr lang="en-US" altLang="en-US" sz="3600" dirty="0"/>
              <a:t>Think-aloud protocol</a:t>
            </a:r>
          </a:p>
          <a:p>
            <a:pPr lvl="1">
              <a:spcBef>
                <a:spcPct val="30000"/>
              </a:spcBef>
            </a:pPr>
            <a:r>
              <a:rPr lang="en-US" altLang="en-US" sz="2800" dirty="0"/>
              <a:t>Also known as mental protocol</a:t>
            </a:r>
          </a:p>
          <a:p>
            <a:pPr lvl="1" eaLnBrk="1" hangingPunct="1">
              <a:spcBef>
                <a:spcPct val="30000"/>
              </a:spcBef>
            </a:pPr>
            <a:r>
              <a:rPr lang="en-US" altLang="en-US" sz="2800" dirty="0"/>
              <a:t>Say aloud what one is thinking </a:t>
            </a:r>
          </a:p>
          <a:p>
            <a:pPr lvl="1" eaLnBrk="1" hangingPunct="1">
              <a:spcBef>
                <a:spcPct val="30000"/>
              </a:spcBef>
            </a:pPr>
            <a:r>
              <a:rPr lang="en-US" altLang="en-US" sz="2800" dirty="0"/>
              <a:t>Shift in how one perceives elements of a problem</a:t>
            </a:r>
          </a:p>
          <a:p>
            <a:pPr lvl="1" eaLnBrk="1" hangingPunct="1">
              <a:spcBef>
                <a:spcPct val="30000"/>
              </a:spcBef>
              <a:buFontTx/>
              <a:buNone/>
            </a:pPr>
            <a:endParaRPr lang="en-US" altLang="en-US" sz="2000" dirty="0"/>
          </a:p>
          <a:p>
            <a:pPr lvl="1" eaLnBrk="1" hangingPunct="1">
              <a:spcBef>
                <a:spcPct val="30000"/>
              </a:spcBef>
              <a:buFontTx/>
              <a:buNone/>
            </a:pPr>
            <a:endParaRPr lang="en-US" altLang="en-US" sz="2000" dirty="0"/>
          </a:p>
          <a:p>
            <a:pPr eaLnBrk="1" hangingPunct="1">
              <a:spcBef>
                <a:spcPct val="30000"/>
              </a:spcBef>
            </a:pPr>
            <a:endParaRPr lang="en-US" altLang="en-US" sz="3600" dirty="0"/>
          </a:p>
        </p:txBody>
      </p:sp>
    </p:spTree>
    <p:extLst>
      <p:ext uri="{BB962C8B-B14F-4D97-AF65-F5344CB8AC3E}">
        <p14:creationId xmlns:p14="http://schemas.microsoft.com/office/powerpoint/2010/main" val="4014523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 quiz: Which of the following is true?</a:t>
            </a:r>
            <a:endParaRPr lang="en-US" dirty="0"/>
          </a:p>
        </p:txBody>
      </p:sp>
      <p:sp>
        <p:nvSpPr>
          <p:cNvPr id="3" name="Content Placeholder 2"/>
          <p:cNvSpPr>
            <a:spLocks noGrp="1"/>
          </p:cNvSpPr>
          <p:nvPr>
            <p:ph idx="1"/>
          </p:nvPr>
        </p:nvSpPr>
        <p:spPr>
          <a:xfrm>
            <a:off x="457200" y="1447800"/>
            <a:ext cx="8153400" cy="3579849"/>
          </a:xfrm>
        </p:spPr>
        <p:txBody>
          <a:bodyPr>
            <a:normAutofit/>
          </a:bodyPr>
          <a:lstStyle/>
          <a:p>
            <a:pPr marL="752094" lvl="2" indent="-514350">
              <a:spcBef>
                <a:spcPct val="30000"/>
              </a:spcBef>
              <a:buFont typeface="+mj-lt"/>
              <a:buAutoNum type="alphaUcPeriod"/>
            </a:pPr>
            <a:r>
              <a:rPr lang="en-US" sz="2800" dirty="0" smtClean="0"/>
              <a:t>A problem space can be divided into three states: Initial state, sub-goals, and ultimate goal.</a:t>
            </a:r>
          </a:p>
          <a:p>
            <a:pPr marL="752094" lvl="2" indent="-514350">
              <a:spcBef>
                <a:spcPct val="30000"/>
              </a:spcBef>
              <a:buFont typeface="+mj-lt"/>
              <a:buAutoNum type="alphaUcPeriod"/>
            </a:pPr>
            <a:r>
              <a:rPr lang="en-US" sz="2800" dirty="0" smtClean="0"/>
              <a:t>One can use optimal means analysis to reduce </a:t>
            </a:r>
            <a:r>
              <a:rPr lang="en-US" sz="2800" dirty="0"/>
              <a:t>differences between </a:t>
            </a:r>
            <a:r>
              <a:rPr lang="en-US" sz="2800" dirty="0" smtClean="0"/>
              <a:t>the initial </a:t>
            </a:r>
            <a:r>
              <a:rPr lang="en-US" sz="2800" dirty="0"/>
              <a:t>and goal </a:t>
            </a:r>
            <a:r>
              <a:rPr lang="en-US" sz="2800" dirty="0" smtClean="0"/>
              <a:t>states.</a:t>
            </a:r>
          </a:p>
          <a:p>
            <a:pPr marL="752094" lvl="2" indent="-514350">
              <a:spcBef>
                <a:spcPct val="30000"/>
              </a:spcBef>
              <a:buFont typeface="+mj-lt"/>
              <a:buAutoNum type="alphaUcPeriod"/>
            </a:pPr>
            <a:r>
              <a:rPr lang="en-US" sz="2800" dirty="0" smtClean="0"/>
              <a:t>Sub-goals are intermediate states that can be closer to or farther away from the ultimate goal. </a:t>
            </a:r>
          </a:p>
          <a:p>
            <a:pPr marL="752094" lvl="2" indent="-514350">
              <a:spcBef>
                <a:spcPct val="30000"/>
              </a:spcBef>
              <a:buFont typeface="+mj-lt"/>
              <a:buAutoNum type="alphaUcPeriod"/>
            </a:pPr>
            <a:r>
              <a:rPr lang="en-US" sz="2800" dirty="0" smtClean="0"/>
              <a:t>All are true.</a:t>
            </a:r>
          </a:p>
          <a:p>
            <a:pPr lvl="2">
              <a:spcBef>
                <a:spcPct val="30000"/>
              </a:spcBef>
            </a:pPr>
            <a:endParaRPr lang="en-US" sz="2800" dirty="0"/>
          </a:p>
          <a:p>
            <a:pPr lvl="2">
              <a:spcBef>
                <a:spcPct val="30000"/>
              </a:spcBef>
            </a:pPr>
            <a:endParaRPr lang="en-US" sz="2800" dirty="0" smtClean="0"/>
          </a:p>
          <a:p>
            <a:pPr lvl="2">
              <a:spcBef>
                <a:spcPct val="30000"/>
              </a:spcBef>
            </a:pPr>
            <a:endParaRPr lang="en-US" sz="2800" dirty="0" smtClean="0"/>
          </a:p>
          <a:p>
            <a:pPr lvl="2">
              <a:spcBef>
                <a:spcPct val="30000"/>
              </a:spcBef>
            </a:pPr>
            <a:endParaRPr lang="en-US" sz="2800" dirty="0"/>
          </a:p>
          <a:p>
            <a:endParaRPr lang="en-US" dirty="0"/>
          </a:p>
        </p:txBody>
      </p:sp>
    </p:spTree>
    <p:extLst>
      <p:ext uri="{BB962C8B-B14F-4D97-AF65-F5344CB8AC3E}">
        <p14:creationId xmlns:p14="http://schemas.microsoft.com/office/powerpoint/2010/main" val="2685127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a:extLst>
              <a:ext uri="{FF2B5EF4-FFF2-40B4-BE49-F238E27FC236}">
                <a16:creationId xmlns:a16="http://schemas.microsoft.com/office/drawing/2014/main" xmlns="" id="{7709683D-A224-C546-AE50-550EEC1AFCF8}"/>
              </a:ext>
            </a:extLst>
          </p:cNvPr>
          <p:cNvSpPr>
            <a:spLocks noGrp="1"/>
          </p:cNvSpPr>
          <p:nvPr>
            <p:ph idx="1"/>
          </p:nvPr>
        </p:nvSpPr>
        <p:spPr>
          <a:xfrm>
            <a:off x="304800" y="457200"/>
            <a:ext cx="8610600" cy="4724400"/>
          </a:xfrm>
        </p:spPr>
        <p:txBody>
          <a:bodyPr>
            <a:normAutofit/>
          </a:bodyPr>
          <a:lstStyle/>
          <a:p>
            <a:pPr marL="457200" indent="-457200">
              <a:buFont typeface="Arial" panose="020B0604020202020204" pitchFamily="34" charset="0"/>
              <a:buChar char="•"/>
            </a:pPr>
            <a:r>
              <a:rPr lang="en-US" altLang="en-US" sz="2800" b="0" dirty="0"/>
              <a:t>The goal of having the participants think aloud is to reveal what information is kept in </a:t>
            </a:r>
            <a:r>
              <a:rPr lang="en-US" altLang="en-US" sz="2800" b="0" dirty="0">
                <a:solidFill>
                  <a:srgbClr val="FF0000"/>
                </a:solidFill>
              </a:rPr>
              <a:t>short-term memory (STM) </a:t>
            </a:r>
            <a:r>
              <a:rPr lang="en-US" altLang="en-US" sz="2800" b="0" dirty="0"/>
              <a:t>during the problem solving process. </a:t>
            </a:r>
          </a:p>
          <a:p>
            <a:pPr marL="457200" indent="-457200">
              <a:buFont typeface="Arial" panose="020B0604020202020204" pitchFamily="34" charset="0"/>
              <a:buChar char="•"/>
            </a:pPr>
            <a:r>
              <a:rPr lang="en-US" altLang="en-US" sz="2800" b="0" dirty="0"/>
              <a:t>STM corresponds the "voice" one is aware of during self-talk. </a:t>
            </a:r>
          </a:p>
          <a:p>
            <a:pPr marL="457200" indent="-457200">
              <a:buFont typeface="Arial" panose="020B0604020202020204" pitchFamily="34" charset="0"/>
              <a:buChar char="•"/>
            </a:pPr>
            <a:r>
              <a:rPr lang="en-US" altLang="en-US" sz="2800" b="0" dirty="0"/>
              <a:t>STM is the working space for problem solving and a place holder for transferring information to long-term memory, the think aloud protocol can be used for understanding cognitive processes for diagnosis.</a:t>
            </a:r>
          </a:p>
          <a:p>
            <a:endParaRPr lang="en-US" altLang="en-US" dirty="0"/>
          </a:p>
        </p:txBody>
      </p:sp>
    </p:spTree>
    <p:extLst>
      <p:ext uri="{BB962C8B-B14F-4D97-AF65-F5344CB8AC3E}">
        <p14:creationId xmlns:p14="http://schemas.microsoft.com/office/powerpoint/2010/main" val="639995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xmlns="" id="{C4B67632-CBA8-C449-B08B-E9CD5BDE0BF0}"/>
              </a:ext>
            </a:extLst>
          </p:cNvPr>
          <p:cNvSpPr>
            <a:spLocks noGrp="1"/>
          </p:cNvSpPr>
          <p:nvPr>
            <p:ph type="title"/>
          </p:nvPr>
        </p:nvSpPr>
        <p:spPr/>
        <p:txBody>
          <a:bodyPr/>
          <a:lstStyle/>
          <a:p>
            <a:r>
              <a:rPr lang="en-US" altLang="en-US"/>
              <a:t>User interface design and ergonomics</a:t>
            </a:r>
          </a:p>
        </p:txBody>
      </p:sp>
      <p:sp>
        <p:nvSpPr>
          <p:cNvPr id="40963" name="Content Placeholder 2">
            <a:extLst>
              <a:ext uri="{FF2B5EF4-FFF2-40B4-BE49-F238E27FC236}">
                <a16:creationId xmlns:a16="http://schemas.microsoft.com/office/drawing/2014/main" xmlns="" id="{58EE1FEA-4343-924E-9322-4DDFF14C9CD4}"/>
              </a:ext>
            </a:extLst>
          </p:cNvPr>
          <p:cNvSpPr>
            <a:spLocks noGrp="1"/>
          </p:cNvSpPr>
          <p:nvPr>
            <p:ph sz="quarter" idx="1"/>
          </p:nvPr>
        </p:nvSpPr>
        <p:spPr/>
        <p:txBody>
          <a:bodyPr/>
          <a:lstStyle/>
          <a:p>
            <a:pPr marL="457200" indent="-457200">
              <a:buFont typeface="Arial" panose="020B0604020202020204" pitchFamily="34" charset="0"/>
              <a:buChar char="•"/>
            </a:pPr>
            <a:r>
              <a:rPr lang="en-US" altLang="en-US" sz="2800" b="0" dirty="0"/>
              <a:t>A method to collect data for testing </a:t>
            </a:r>
            <a:r>
              <a:rPr lang="en-US" altLang="en-US" sz="2800" b="0" dirty="0">
                <a:solidFill>
                  <a:srgbClr val="FF0000"/>
                </a:solidFill>
              </a:rPr>
              <a:t>usability</a:t>
            </a:r>
            <a:r>
              <a:rPr lang="en-US" altLang="en-US" sz="2800" b="0" dirty="0"/>
              <a:t> or </a:t>
            </a:r>
            <a:r>
              <a:rPr lang="en-US" altLang="en-US" sz="2800" b="0" dirty="0">
                <a:solidFill>
                  <a:srgbClr val="FF0000"/>
                </a:solidFill>
              </a:rPr>
              <a:t>user interface</a:t>
            </a:r>
          </a:p>
          <a:p>
            <a:pPr marL="457200" indent="-457200">
              <a:buFont typeface="Arial" panose="020B0604020202020204" pitchFamily="34" charset="0"/>
              <a:buChar char="•"/>
            </a:pPr>
            <a:r>
              <a:rPr lang="en-US" altLang="en-US" sz="2800" b="0" dirty="0"/>
              <a:t>Introduced by Clayton Lewis at IBM</a:t>
            </a:r>
          </a:p>
          <a:p>
            <a:pPr marL="457200" indent="-457200">
              <a:buFont typeface="Arial" panose="020B0604020202020204" pitchFamily="34" charset="0"/>
              <a:buChar char="•"/>
            </a:pPr>
            <a:r>
              <a:rPr lang="en-US" altLang="en-US" sz="2800" b="0" dirty="0"/>
              <a:t>The user verbalize what he or she is thinking while performing the task</a:t>
            </a:r>
          </a:p>
        </p:txBody>
      </p:sp>
      <p:pic>
        <p:nvPicPr>
          <p:cNvPr id="40964" name="Picture 5" descr="http://uxmag.com/sites/default/files/uploads/inchaustecomplexity/gruber.jpg">
            <a:extLst>
              <a:ext uri="{FF2B5EF4-FFF2-40B4-BE49-F238E27FC236}">
                <a16:creationId xmlns:a16="http://schemas.microsoft.com/office/drawing/2014/main" xmlns="" id="{54F72C06-1B95-4745-BC4C-90D5FB95ED4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54624" y="3810000"/>
            <a:ext cx="4891184"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857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xmlns="" id="{5CAE9E00-6562-D24E-B608-40ABE016F34B}"/>
              </a:ext>
            </a:extLst>
          </p:cNvPr>
          <p:cNvSpPr>
            <a:spLocks noGrp="1"/>
          </p:cNvSpPr>
          <p:nvPr>
            <p:ph type="title"/>
          </p:nvPr>
        </p:nvSpPr>
        <p:spPr/>
        <p:txBody>
          <a:bodyPr/>
          <a:lstStyle/>
          <a:p>
            <a:r>
              <a:rPr lang="en-US" altLang="en-US" b="1"/>
              <a:t>Think-aloud protocol</a:t>
            </a:r>
            <a:endParaRPr lang="en-US" altLang="en-US"/>
          </a:p>
        </p:txBody>
      </p:sp>
      <p:sp>
        <p:nvSpPr>
          <p:cNvPr id="39939" name="Content Placeholder 2">
            <a:extLst>
              <a:ext uri="{FF2B5EF4-FFF2-40B4-BE49-F238E27FC236}">
                <a16:creationId xmlns:a16="http://schemas.microsoft.com/office/drawing/2014/main" xmlns="" id="{CC84A446-9B2B-AF46-BE04-67C744ED825F}"/>
              </a:ext>
            </a:extLst>
          </p:cNvPr>
          <p:cNvSpPr>
            <a:spLocks noGrp="1"/>
          </p:cNvSpPr>
          <p:nvPr>
            <p:ph sz="quarter" idx="1"/>
          </p:nvPr>
        </p:nvSpPr>
        <p:spPr/>
        <p:txBody>
          <a:bodyPr>
            <a:normAutofit lnSpcReduction="10000"/>
          </a:bodyPr>
          <a:lstStyle/>
          <a:p>
            <a:r>
              <a:rPr lang="en-US" altLang="en-US" sz="2800" b="0" dirty="0">
                <a:solidFill>
                  <a:srgbClr val="FF0000"/>
                </a:solidFill>
              </a:rPr>
              <a:t>User interface design</a:t>
            </a:r>
            <a:r>
              <a:rPr lang="en-US" altLang="en-US" sz="2800" b="0" dirty="0"/>
              <a:t>: what do users think during the process?</a:t>
            </a:r>
          </a:p>
          <a:p>
            <a:r>
              <a:rPr lang="en-US" altLang="en-US" sz="2800" b="0" dirty="0">
                <a:solidFill>
                  <a:srgbClr val="FF0000"/>
                </a:solidFill>
              </a:rPr>
              <a:t>Diagnostic tool</a:t>
            </a:r>
            <a:r>
              <a:rPr lang="en-US" altLang="en-US" sz="2800" b="0" dirty="0"/>
              <a:t>: What are the learners thinking? What are their misconceptions? </a:t>
            </a:r>
          </a:p>
          <a:p>
            <a:r>
              <a:rPr lang="en-US" altLang="en-US" sz="2800" b="0" dirty="0">
                <a:solidFill>
                  <a:srgbClr val="FF0000"/>
                </a:solidFill>
              </a:rPr>
              <a:t>Instructional design and assessment design</a:t>
            </a:r>
            <a:r>
              <a:rPr lang="en-US" altLang="en-US" sz="2800" b="0" dirty="0"/>
              <a:t>: How do the experts solve the problem?</a:t>
            </a:r>
          </a:p>
          <a:p>
            <a:r>
              <a:rPr lang="en-US" altLang="en-US" sz="2800" b="0" dirty="0">
                <a:solidFill>
                  <a:srgbClr val="FF0000"/>
                </a:solidFill>
              </a:rPr>
              <a:t>Assessment tool</a:t>
            </a:r>
            <a:r>
              <a:rPr lang="en-US" altLang="en-US" sz="2800" b="0" dirty="0"/>
              <a:t>: Does the learner really know what he is doing?</a:t>
            </a:r>
          </a:p>
        </p:txBody>
      </p:sp>
    </p:spTree>
    <p:extLst>
      <p:ext uri="{BB962C8B-B14F-4D97-AF65-F5344CB8AC3E}">
        <p14:creationId xmlns:p14="http://schemas.microsoft.com/office/powerpoint/2010/main" val="3485954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Using Analogies to Solve a Problem</a:t>
            </a:r>
          </a:p>
        </p:txBody>
      </p:sp>
      <p:sp>
        <p:nvSpPr>
          <p:cNvPr id="24579" name="Rectangle 3"/>
          <p:cNvSpPr>
            <a:spLocks noGrp="1" noChangeArrowheads="1"/>
          </p:cNvSpPr>
          <p:nvPr>
            <p:ph idx="1"/>
          </p:nvPr>
        </p:nvSpPr>
        <p:spPr>
          <a:xfrm>
            <a:off x="685800" y="1447800"/>
            <a:ext cx="7772400" cy="4572000"/>
          </a:xfrm>
        </p:spPr>
        <p:txBody>
          <a:bodyPr>
            <a:normAutofit/>
          </a:bodyPr>
          <a:lstStyle/>
          <a:p>
            <a:pPr marL="457200" indent="-457200" eaLnBrk="1" hangingPunct="1">
              <a:spcBef>
                <a:spcPct val="30000"/>
              </a:spcBef>
              <a:buFont typeface="Arial" panose="020B0604020202020204" pitchFamily="34" charset="0"/>
              <a:buChar char="•"/>
            </a:pPr>
            <a:r>
              <a:rPr lang="en-US" altLang="en-US" sz="2800" b="0" dirty="0"/>
              <a:t>Using a solution to a similar problem guides solution to new problem</a:t>
            </a:r>
          </a:p>
          <a:p>
            <a:pPr marL="457200" indent="-457200" eaLnBrk="1" hangingPunct="1">
              <a:spcBef>
                <a:spcPct val="30000"/>
              </a:spcBef>
              <a:buFont typeface="Arial" panose="020B0604020202020204" pitchFamily="34" charset="0"/>
              <a:buChar char="•"/>
            </a:pPr>
            <a:r>
              <a:rPr lang="en-US" altLang="en-US" sz="2800" b="0" dirty="0">
                <a:sym typeface="Wingdings" charset="2"/>
              </a:rPr>
              <a:t>Analogical problem solving</a:t>
            </a:r>
          </a:p>
          <a:p>
            <a:pPr marL="457200" indent="-457200" eaLnBrk="1" hangingPunct="1">
              <a:spcBef>
                <a:spcPct val="30000"/>
              </a:spcBef>
              <a:buFont typeface="Arial" panose="020B0604020202020204" pitchFamily="34" charset="0"/>
              <a:buChar char="•"/>
            </a:pPr>
            <a:r>
              <a:rPr lang="en-US" altLang="en-US" sz="2800" b="0" dirty="0">
                <a:sym typeface="Wingdings" charset="2"/>
              </a:rPr>
              <a:t>Analogical transfer: The transfer from the source problem to target problem</a:t>
            </a:r>
            <a:endParaRPr lang="en-US" altLang="en-US" sz="2800" b="0" dirty="0"/>
          </a:p>
          <a:p>
            <a:pPr lvl="1" eaLnBrk="1" hangingPunct="1">
              <a:spcBef>
                <a:spcPct val="30000"/>
              </a:spcBef>
              <a:buFontTx/>
              <a:buNone/>
            </a:pPr>
            <a:endParaRPr lang="en-US" altLang="en-US" sz="2000" dirty="0"/>
          </a:p>
          <a:p>
            <a:pPr lvl="1" eaLnBrk="1" hangingPunct="1">
              <a:spcBef>
                <a:spcPct val="30000"/>
              </a:spcBef>
              <a:buFontTx/>
              <a:buNone/>
            </a:pPr>
            <a:endParaRPr lang="en-US" altLang="en-US" sz="2000" dirty="0"/>
          </a:p>
          <a:p>
            <a:pPr eaLnBrk="1" hangingPunct="1">
              <a:spcBef>
                <a:spcPct val="30000"/>
              </a:spcBef>
            </a:pPr>
            <a:endParaRPr lang="en-US" altLang="en-US" sz="3600" dirty="0"/>
          </a:p>
        </p:txBody>
      </p:sp>
    </p:spTree>
    <p:extLst>
      <p:ext uri="{BB962C8B-B14F-4D97-AF65-F5344CB8AC3E}">
        <p14:creationId xmlns:p14="http://schemas.microsoft.com/office/powerpoint/2010/main" val="1195127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62000" y="457200"/>
            <a:ext cx="7772400" cy="381000"/>
          </a:xfrm>
        </p:spPr>
        <p:txBody>
          <a:bodyPr>
            <a:normAutofit fontScale="90000"/>
          </a:bodyPr>
          <a:lstStyle/>
          <a:p>
            <a:pPr marL="457200" indent="-457200">
              <a:spcBef>
                <a:spcPct val="30000"/>
              </a:spcBef>
              <a:buFont typeface="Arial" panose="020B0604020202020204" pitchFamily="34" charset="0"/>
              <a:buChar char="•"/>
            </a:pPr>
            <a:r>
              <a:rPr lang="en-US" dirty="0"/>
              <a:t>Duncker’s Radiation Problem</a:t>
            </a:r>
          </a:p>
        </p:txBody>
      </p:sp>
      <p:sp>
        <p:nvSpPr>
          <p:cNvPr id="48131" name="Rectangle 3"/>
          <p:cNvSpPr>
            <a:spLocks noGrp="1" noChangeArrowheads="1"/>
          </p:cNvSpPr>
          <p:nvPr>
            <p:ph idx="1"/>
          </p:nvPr>
        </p:nvSpPr>
        <p:spPr>
          <a:xfrm>
            <a:off x="304800" y="1066800"/>
            <a:ext cx="8610600" cy="3886200"/>
          </a:xfrm>
        </p:spPr>
        <p:txBody>
          <a:bodyPr>
            <a:normAutofit lnSpcReduction="10000"/>
          </a:bodyPr>
          <a:lstStyle/>
          <a:p>
            <a:pPr marL="0" indent="0">
              <a:spcBef>
                <a:spcPct val="30000"/>
              </a:spcBef>
            </a:pPr>
            <a:r>
              <a:rPr lang="en-US" sz="2600" b="0" dirty="0"/>
              <a:t>Suppose you are a doctor faced with a patient who has a tumor in his stomach. It is impossible to operate on the patient, but unless the tumor is destroyed the patient will die. There is a kind of ray that can be used to destroy the tumor. If the ray reaches the tumor at a sufficiently high intensity, the tumor will be destroyed. Unfortunately, at this intensity the healthy tissue that the ray passes through on the way to the tumor will also be destroyed.  At lower intensities the ray is harmless to healthy tissue, but it will not affect the tumor either.  What can you do?</a:t>
            </a:r>
          </a:p>
          <a:p>
            <a:pPr lvl="1" eaLnBrk="1" hangingPunct="1">
              <a:spcBef>
                <a:spcPct val="30000"/>
              </a:spcBef>
              <a:buFontTx/>
              <a:buNone/>
            </a:pPr>
            <a:endParaRPr lang="en-US" sz="2800" dirty="0"/>
          </a:p>
          <a:p>
            <a:pPr lvl="1" eaLnBrk="1" hangingPunct="1">
              <a:spcBef>
                <a:spcPct val="30000"/>
              </a:spcBef>
              <a:buFontTx/>
              <a:buNone/>
            </a:pPr>
            <a:endParaRPr lang="en-US" dirty="0"/>
          </a:p>
          <a:p>
            <a:pPr eaLnBrk="1" hangingPunct="1">
              <a:spcBef>
                <a:spcPct val="30000"/>
              </a:spcBef>
            </a:pPr>
            <a:endParaRPr lang="en-US" sz="2800" dirty="0"/>
          </a:p>
        </p:txBody>
      </p:sp>
    </p:spTree>
    <p:extLst>
      <p:ext uri="{BB962C8B-B14F-4D97-AF65-F5344CB8AC3E}">
        <p14:creationId xmlns:p14="http://schemas.microsoft.com/office/powerpoint/2010/main" val="1558981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descr="01330_f121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219200" y="3543300"/>
            <a:ext cx="6372049" cy="2819400"/>
          </a:xfrm>
          <a:prstGeom prst="rect">
            <a:avLst/>
          </a:prstGeom>
          <a:noFill/>
          <a:ln>
            <a:solidFill>
              <a:schemeClr val="accent1"/>
            </a:solidFill>
          </a:ln>
          <a:extLst/>
        </p:spPr>
      </p:pic>
      <p:sp>
        <p:nvSpPr>
          <p:cNvPr id="3" name="Rectangle 3">
            <a:extLst>
              <a:ext uri="{FF2B5EF4-FFF2-40B4-BE49-F238E27FC236}">
                <a16:creationId xmlns:a16="http://schemas.microsoft.com/office/drawing/2014/main" xmlns="" id="{7AD4F954-D224-FC48-A85D-DD5EB4A406B0}"/>
              </a:ext>
            </a:extLst>
          </p:cNvPr>
          <p:cNvSpPr txBox="1">
            <a:spLocks noChangeArrowheads="1"/>
          </p:cNvSpPr>
          <p:nvPr/>
        </p:nvSpPr>
        <p:spPr>
          <a:xfrm>
            <a:off x="304800" y="1066800"/>
            <a:ext cx="8610600" cy="3886200"/>
          </a:xfrm>
          <a:prstGeom prst="rect">
            <a:avLst/>
          </a:prstGeom>
        </p:spPr>
        <p:txBody>
          <a:bodyPr>
            <a:norm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0" indent="0">
              <a:spcBef>
                <a:spcPct val="30000"/>
              </a:spcBef>
            </a:pPr>
            <a:r>
              <a:rPr lang="en-US" sz="2800" b="0" dirty="0"/>
              <a:t>Solution: To bombard the tumor with a number of low-intensity rays from different directions, which destroys the tumor without damaging the tissue the rays are passing through.</a:t>
            </a:r>
          </a:p>
          <a:p>
            <a:pPr lvl="1">
              <a:spcBef>
                <a:spcPct val="30000"/>
              </a:spcBef>
              <a:buFontTx/>
              <a:buNone/>
            </a:pPr>
            <a:endParaRPr lang="en-US" dirty="0"/>
          </a:p>
          <a:p>
            <a:pPr>
              <a:spcBef>
                <a:spcPct val="30000"/>
              </a:spcBef>
            </a:pPr>
            <a:endParaRPr lang="en-US" sz="2800" dirty="0"/>
          </a:p>
        </p:txBody>
      </p:sp>
    </p:spTree>
    <p:extLst>
      <p:ext uri="{BB962C8B-B14F-4D97-AF65-F5344CB8AC3E}">
        <p14:creationId xmlns:p14="http://schemas.microsoft.com/office/powerpoint/2010/main" val="2273392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685800"/>
            <a:ext cx="7772400" cy="381000"/>
          </a:xfrm>
        </p:spPr>
        <p:txBody>
          <a:bodyPr>
            <a:normAutofit fontScale="90000"/>
          </a:bodyPr>
          <a:lstStyle/>
          <a:p>
            <a:pPr>
              <a:spcBef>
                <a:spcPct val="30000"/>
              </a:spcBef>
            </a:pPr>
            <a:r>
              <a:rPr lang="en-US" altLang="en-US" dirty="0"/>
              <a:t>Lightbulb problem</a:t>
            </a:r>
          </a:p>
        </p:txBody>
      </p:sp>
      <p:sp>
        <p:nvSpPr>
          <p:cNvPr id="28675" name="Rectangle 3"/>
          <p:cNvSpPr>
            <a:spLocks noGrp="1" noChangeArrowheads="1"/>
          </p:cNvSpPr>
          <p:nvPr>
            <p:ph idx="1"/>
          </p:nvPr>
        </p:nvSpPr>
        <p:spPr>
          <a:xfrm>
            <a:off x="533400" y="1295400"/>
            <a:ext cx="8153400" cy="4572000"/>
          </a:xfrm>
        </p:spPr>
        <p:txBody>
          <a:bodyPr>
            <a:normAutofit/>
          </a:bodyPr>
          <a:lstStyle/>
          <a:p>
            <a:pPr marL="0" lvl="1" indent="0">
              <a:spcBef>
                <a:spcPct val="30000"/>
              </a:spcBef>
              <a:buNone/>
            </a:pPr>
            <a:r>
              <a:rPr lang="en-US" altLang="en-US" sz="2400" dirty="0"/>
              <a:t>In a physics lab at a major university, a very expensive lightbulb, which would emit precisely controlled quantities of light, was being used in some experiments. One morning Ruth, the research assistant, came into the lab and found that the lightbulb no longer worked. She noticed that the filament inside the bulb had broken into two parts. The sur- rounding glass bulb was completely sealed, so there was no way to open it. Ruth knew that the lightbulb could be repaired if a brief, high-intensity laser beam could be used to fuse the two parts of the filament into one.</a:t>
            </a:r>
          </a:p>
          <a:p>
            <a:pPr marL="0" lvl="1" indent="0">
              <a:spcBef>
                <a:spcPct val="30000"/>
              </a:spcBef>
              <a:buNone/>
            </a:pPr>
            <a:endParaRPr lang="en-US" altLang="en-US" sz="2000" dirty="0"/>
          </a:p>
          <a:p>
            <a:pPr eaLnBrk="1" hangingPunct="1">
              <a:spcBef>
                <a:spcPct val="30000"/>
              </a:spcBef>
            </a:pPr>
            <a:endParaRPr lang="en-US" altLang="en-US" sz="3600" dirty="0"/>
          </a:p>
        </p:txBody>
      </p:sp>
    </p:spTree>
    <p:extLst>
      <p:ext uri="{BB962C8B-B14F-4D97-AF65-F5344CB8AC3E}">
        <p14:creationId xmlns:p14="http://schemas.microsoft.com/office/powerpoint/2010/main" val="958720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685800"/>
            <a:ext cx="7772400" cy="381000"/>
          </a:xfrm>
        </p:spPr>
        <p:txBody>
          <a:bodyPr>
            <a:normAutofit fontScale="90000"/>
          </a:bodyPr>
          <a:lstStyle/>
          <a:p>
            <a:pPr>
              <a:spcBef>
                <a:spcPct val="30000"/>
              </a:spcBef>
            </a:pPr>
            <a:r>
              <a:rPr lang="en-US" altLang="en-US" dirty="0"/>
              <a:t>Lightbulb problem</a:t>
            </a:r>
          </a:p>
        </p:txBody>
      </p:sp>
      <p:sp>
        <p:nvSpPr>
          <p:cNvPr id="28675" name="Rectangle 3"/>
          <p:cNvSpPr>
            <a:spLocks noGrp="1" noChangeArrowheads="1"/>
          </p:cNvSpPr>
          <p:nvPr>
            <p:ph idx="1"/>
          </p:nvPr>
        </p:nvSpPr>
        <p:spPr>
          <a:xfrm>
            <a:off x="533400" y="1295400"/>
            <a:ext cx="8153400" cy="4572000"/>
          </a:xfrm>
        </p:spPr>
        <p:txBody>
          <a:bodyPr>
            <a:normAutofit/>
          </a:bodyPr>
          <a:lstStyle/>
          <a:p>
            <a:pPr lvl="1">
              <a:spcBef>
                <a:spcPct val="30000"/>
              </a:spcBef>
            </a:pPr>
            <a:r>
              <a:rPr lang="en-US" altLang="en-US" sz="2800" dirty="0"/>
              <a:t>However, a high-intensity laser beam would also break the fragile glass surrounding the filament. At lower intensities the laser would not break the glass, but neither would it fuse the filament. What type of procedure might be used to fuse the filament with the laser and at the same time avoid breaking the glass?</a:t>
            </a:r>
          </a:p>
          <a:p>
            <a:pPr lvl="1">
              <a:spcBef>
                <a:spcPct val="30000"/>
              </a:spcBef>
            </a:pPr>
            <a:r>
              <a:rPr lang="en-US" altLang="en-US" sz="2800" dirty="0"/>
              <a:t>Mapping the two problems by their </a:t>
            </a:r>
            <a:r>
              <a:rPr lang="en-US" altLang="en-US" sz="2800" dirty="0">
                <a:solidFill>
                  <a:srgbClr val="FF0000"/>
                </a:solidFill>
              </a:rPr>
              <a:t>structural features</a:t>
            </a:r>
            <a:r>
              <a:rPr lang="en-US" altLang="en-US" sz="2800" dirty="0"/>
              <a:t>, not surface features.</a:t>
            </a:r>
          </a:p>
          <a:p>
            <a:pPr eaLnBrk="1" hangingPunct="1">
              <a:spcBef>
                <a:spcPct val="30000"/>
              </a:spcBef>
            </a:pPr>
            <a:endParaRPr lang="en-US" altLang="en-US" sz="3600" dirty="0"/>
          </a:p>
        </p:txBody>
      </p:sp>
    </p:spTree>
    <p:extLst>
      <p:ext uri="{BB962C8B-B14F-4D97-AF65-F5344CB8AC3E}">
        <p14:creationId xmlns:p14="http://schemas.microsoft.com/office/powerpoint/2010/main" val="3567744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1314782" y="390166"/>
            <a:ext cx="7038900" cy="914100"/>
          </a:xfrm>
          <a:prstGeom prst="rect">
            <a:avLst/>
          </a:prstGeom>
        </p:spPr>
        <p:txBody>
          <a:bodyPr spcFirstLastPara="1" vert="horz" wrap="square" lIns="91425" tIns="91425" rIns="91425" bIns="91425" rtlCol="0" anchor="t" anchorCtr="0">
            <a:noAutofit/>
          </a:bodyPr>
          <a:lstStyle/>
          <a:p>
            <a:r>
              <a:rPr lang="en" dirty="0"/>
              <a:t>Analogical Thinking</a:t>
            </a:r>
            <a:endParaRPr dirty="0"/>
          </a:p>
        </p:txBody>
      </p:sp>
      <p:sp>
        <p:nvSpPr>
          <p:cNvPr id="237" name="Shape 237"/>
          <p:cNvSpPr txBox="1">
            <a:spLocks noGrp="1"/>
          </p:cNvSpPr>
          <p:nvPr>
            <p:ph type="body" idx="1"/>
          </p:nvPr>
        </p:nvSpPr>
        <p:spPr>
          <a:xfrm>
            <a:off x="1325780" y="1218983"/>
            <a:ext cx="7038900" cy="2911200"/>
          </a:xfrm>
          <a:prstGeom prst="rect">
            <a:avLst/>
          </a:prstGeom>
        </p:spPr>
        <p:txBody>
          <a:bodyPr spcFirstLastPara="1" vert="horz" wrap="square" lIns="91425" tIns="91425" rIns="91425" bIns="91425" rtlCol="0" anchor="t" anchorCtr="0">
            <a:noAutofit/>
          </a:bodyPr>
          <a:lstStyle/>
          <a:p>
            <a:pPr marL="285750" indent="-285750"/>
            <a:r>
              <a:rPr lang="en" sz="2800" b="0" dirty="0"/>
              <a:t>Henry Ford ‘s assembly line is borrowed from butchers’ conveyor belt system </a:t>
            </a:r>
          </a:p>
          <a:p>
            <a:pPr marL="285750" indent="-285750"/>
            <a:r>
              <a:rPr lang="en-US" sz="2800" b="0" dirty="0"/>
              <a:t>Galileo</a:t>
            </a:r>
            <a:r>
              <a:rPr lang="en" sz="2800" b="0" dirty="0"/>
              <a:t> did NOT invent the telescope. He used spyglass for the military in astronomy</a:t>
            </a:r>
            <a:endParaRPr sz="2800" b="0" dirty="0"/>
          </a:p>
        </p:txBody>
      </p:sp>
      <p:pic>
        <p:nvPicPr>
          <p:cNvPr id="239" name="Shape 239"/>
          <p:cNvPicPr preferRelativeResize="0"/>
          <p:nvPr/>
        </p:nvPicPr>
        <p:blipFill>
          <a:blip r:embed="rId3">
            <a:alphaModFix/>
          </a:blip>
          <a:stretch>
            <a:fillRect/>
          </a:stretch>
        </p:blipFill>
        <p:spPr>
          <a:xfrm>
            <a:off x="174495" y="3465535"/>
            <a:ext cx="3880831" cy="2173265"/>
          </a:xfrm>
          <a:prstGeom prst="rect">
            <a:avLst/>
          </a:prstGeom>
          <a:noFill/>
          <a:ln>
            <a:noFill/>
          </a:ln>
        </p:spPr>
      </p:pic>
      <p:pic>
        <p:nvPicPr>
          <p:cNvPr id="3074" name="Picture 2" descr="Related im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78907" y="3131632"/>
            <a:ext cx="2157235" cy="2735767"/>
          </a:xfrm>
          <a:prstGeom prst="rect">
            <a:avLst/>
          </a:prstGeom>
          <a:noFill/>
          <a:extLst>
            <a:ext uri="{909E8E84-426E-40DD-AFC4-6F175D3DCCD1}">
              <a14:hiddenFill xmlns:a14="http://schemas.microsoft.com/office/drawing/2010/main">
                <a:solidFill>
                  <a:srgbClr val="FFFFFF"/>
                </a:solidFill>
              </a14:hiddenFill>
            </a:ext>
          </a:extLst>
        </p:spPr>
      </p:pic>
      <p:pic>
        <p:nvPicPr>
          <p:cNvPr id="238" name="Shape 238"/>
          <p:cNvPicPr preferRelativeResize="0"/>
          <p:nvPr/>
        </p:nvPicPr>
        <p:blipFill rotWithShape="1">
          <a:blip r:embed="rId5" cstate="screen">
            <a:alphaModFix/>
            <a:extLst>
              <a:ext uri="{28A0092B-C50C-407E-A947-70E740481C1C}">
                <a14:useLocalDpi xmlns:a14="http://schemas.microsoft.com/office/drawing/2010/main"/>
              </a:ext>
            </a:extLst>
          </a:blip>
          <a:srcRect r="-50421" b="-12397"/>
          <a:stretch/>
        </p:blipFill>
        <p:spPr>
          <a:xfrm>
            <a:off x="4196176" y="4052630"/>
            <a:ext cx="3598808" cy="2805370"/>
          </a:xfrm>
          <a:prstGeom prst="rect">
            <a:avLst/>
          </a:prstGeom>
          <a:noFill/>
          <a:ln>
            <a:noFill/>
          </a:ln>
        </p:spPr>
      </p:pic>
    </p:spTree>
    <p:extLst>
      <p:ext uri="{BB962C8B-B14F-4D97-AF65-F5344CB8AC3E}">
        <p14:creationId xmlns:p14="http://schemas.microsoft.com/office/powerpoint/2010/main" val="935231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6E6B0C-DCDB-464F-B37B-8C675F7FED54}"/>
              </a:ext>
            </a:extLst>
          </p:cNvPr>
          <p:cNvSpPr>
            <a:spLocks noGrp="1"/>
          </p:cNvSpPr>
          <p:nvPr>
            <p:ph type="title"/>
          </p:nvPr>
        </p:nvSpPr>
        <p:spPr/>
        <p:txBody>
          <a:bodyPr/>
          <a:lstStyle/>
          <a:p>
            <a:r>
              <a:rPr lang="en-US" dirty="0"/>
              <a:t>Analogical thinking: Odon device</a:t>
            </a:r>
          </a:p>
        </p:txBody>
      </p:sp>
      <p:sp>
        <p:nvSpPr>
          <p:cNvPr id="3" name="Content Placeholder 2">
            <a:extLst>
              <a:ext uri="{FF2B5EF4-FFF2-40B4-BE49-F238E27FC236}">
                <a16:creationId xmlns:a16="http://schemas.microsoft.com/office/drawing/2014/main" xmlns="" id="{B130E499-B51D-D54B-BC51-1E4015CE0849}"/>
              </a:ext>
            </a:extLst>
          </p:cNvPr>
          <p:cNvSpPr>
            <a:spLocks noGrp="1"/>
          </p:cNvSpPr>
          <p:nvPr>
            <p:ph idx="1"/>
          </p:nvPr>
        </p:nvSpPr>
        <p:spPr>
          <a:xfrm>
            <a:off x="457200" y="1100628"/>
            <a:ext cx="8229600" cy="3579849"/>
          </a:xfrm>
        </p:spPr>
        <p:txBody>
          <a:bodyPr>
            <a:normAutofit/>
          </a:bodyPr>
          <a:lstStyle/>
          <a:p>
            <a:pPr>
              <a:buFont typeface="Arial" panose="020B0604020202020204" pitchFamily="34" charset="0"/>
              <a:buChar char="•"/>
            </a:pPr>
            <a:r>
              <a:rPr lang="en-US" sz="2400" b="0" dirty="0"/>
              <a:t>A device to deal with life-threatening situation of a baby stuck in the birth canal.</a:t>
            </a:r>
          </a:p>
          <a:p>
            <a:pPr>
              <a:buFont typeface="Arial" panose="020B0604020202020204" pitchFamily="34" charset="0"/>
              <a:buChar char="•"/>
            </a:pPr>
            <a:r>
              <a:rPr lang="en-US" sz="2400" b="0" dirty="0"/>
              <a:t>Invented by Jorge Odon, a car mechanic (not a doctor), after he watched a YouTube movie about how to use an inflated plastic bag to get a cork out of a bottle.</a:t>
            </a:r>
          </a:p>
          <a:p>
            <a:pPr>
              <a:buFont typeface="Arial" panose="020B0604020202020204" pitchFamily="34" charset="0"/>
              <a:buChar char="•"/>
            </a:pPr>
            <a:endParaRPr lang="en-US" sz="2400" b="0" dirty="0"/>
          </a:p>
          <a:p>
            <a:endParaRPr lang="en-US" sz="2400" b="0" dirty="0"/>
          </a:p>
        </p:txBody>
      </p:sp>
      <p:pic>
        <p:nvPicPr>
          <p:cNvPr id="4" name="Picture 3">
            <a:extLst>
              <a:ext uri="{FF2B5EF4-FFF2-40B4-BE49-F238E27FC236}">
                <a16:creationId xmlns:a16="http://schemas.microsoft.com/office/drawing/2014/main" xmlns="" id="{C81DD3CC-0D43-114C-971F-6B74B2387728}"/>
              </a:ext>
            </a:extLst>
          </p:cNvPr>
          <p:cNvPicPr>
            <a:picLocks noChangeAspect="1"/>
          </p:cNvPicPr>
          <p:nvPr/>
        </p:nvPicPr>
        <p:blipFill>
          <a:blip r:embed="rId2"/>
          <a:stretch>
            <a:fillRect/>
          </a:stretch>
        </p:blipFill>
        <p:spPr>
          <a:xfrm>
            <a:off x="1180129" y="3352800"/>
            <a:ext cx="6806602" cy="3346493"/>
          </a:xfrm>
          <a:prstGeom prst="rect">
            <a:avLst/>
          </a:prstGeom>
          <a:solidFill>
            <a:schemeClr val="bg1"/>
          </a:solidFill>
        </p:spPr>
      </p:pic>
    </p:spTree>
    <p:extLst>
      <p:ext uri="{BB962C8B-B14F-4D97-AF65-F5344CB8AC3E}">
        <p14:creationId xmlns:p14="http://schemas.microsoft.com/office/powerpoint/2010/main" val="1285355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How Experts Solve Problems</a:t>
            </a:r>
          </a:p>
        </p:txBody>
      </p:sp>
      <p:sp>
        <p:nvSpPr>
          <p:cNvPr id="55299" name="Rectangle 3"/>
          <p:cNvSpPr>
            <a:spLocks noGrp="1" noChangeArrowheads="1"/>
          </p:cNvSpPr>
          <p:nvPr>
            <p:ph idx="1"/>
          </p:nvPr>
        </p:nvSpPr>
        <p:spPr>
          <a:xfrm>
            <a:off x="685800" y="1219200"/>
            <a:ext cx="7772400" cy="3886200"/>
          </a:xfrm>
        </p:spPr>
        <p:txBody>
          <a:bodyPr>
            <a:noAutofit/>
          </a:bodyPr>
          <a:lstStyle/>
          <a:p>
            <a:pPr eaLnBrk="1" hangingPunct="1">
              <a:spcBef>
                <a:spcPct val="30000"/>
              </a:spcBef>
              <a:defRPr/>
            </a:pPr>
            <a:r>
              <a:rPr lang="en-US" sz="2800" dirty="0"/>
              <a:t>What is an expert?</a:t>
            </a:r>
          </a:p>
          <a:p>
            <a:pPr lvl="1" eaLnBrk="1" hangingPunct="1">
              <a:spcBef>
                <a:spcPct val="30000"/>
              </a:spcBef>
              <a:defRPr/>
            </a:pPr>
            <a:r>
              <a:rPr lang="en-US" sz="2800" dirty="0"/>
              <a:t>“A person who, by devoting a large amount of time to learning about a field and practicing and applying that learning, have become acknowledged as being extremely knowledgeable or skilled in that field.”</a:t>
            </a:r>
          </a:p>
          <a:p>
            <a:pPr marL="0" lvl="1" indent="0" eaLnBrk="1" hangingPunct="1">
              <a:spcBef>
                <a:spcPct val="30000"/>
              </a:spcBef>
              <a:buNone/>
              <a:defRPr/>
            </a:pPr>
            <a:endParaRPr lang="en-US" sz="2000" dirty="0"/>
          </a:p>
          <a:p>
            <a:pPr lvl="1" eaLnBrk="1" hangingPunct="1">
              <a:spcBef>
                <a:spcPct val="30000"/>
              </a:spcBef>
              <a:buFontTx/>
              <a:buNone/>
              <a:defRPr/>
            </a:pPr>
            <a:endParaRPr lang="en-US" sz="2000" dirty="0"/>
          </a:p>
          <a:p>
            <a:pPr eaLnBrk="1" hangingPunct="1">
              <a:spcBef>
                <a:spcPct val="30000"/>
              </a:spcBef>
              <a:defRPr/>
            </a:pPr>
            <a:endParaRPr lang="en-US" sz="3600" dirty="0"/>
          </a:p>
        </p:txBody>
      </p:sp>
    </p:spTree>
    <p:extLst>
      <p:ext uri="{BB962C8B-B14F-4D97-AF65-F5344CB8AC3E}">
        <p14:creationId xmlns:p14="http://schemas.microsoft.com/office/powerpoint/2010/main" val="2972522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How Experts Solve Problems</a:t>
            </a:r>
          </a:p>
        </p:txBody>
      </p:sp>
      <p:sp>
        <p:nvSpPr>
          <p:cNvPr id="55299" name="Rectangle 3"/>
          <p:cNvSpPr>
            <a:spLocks noGrp="1" noChangeArrowheads="1"/>
          </p:cNvSpPr>
          <p:nvPr>
            <p:ph idx="1"/>
          </p:nvPr>
        </p:nvSpPr>
        <p:spPr>
          <a:xfrm>
            <a:off x="685800" y="1219200"/>
            <a:ext cx="7772400" cy="3886200"/>
          </a:xfrm>
        </p:spPr>
        <p:txBody>
          <a:bodyPr>
            <a:noAutofit/>
          </a:bodyPr>
          <a:lstStyle/>
          <a:p>
            <a:pPr marL="457200" indent="-457200" eaLnBrk="1" hangingPunct="1">
              <a:spcBef>
                <a:spcPct val="30000"/>
              </a:spcBef>
              <a:buFont typeface="Arial" panose="020B0604020202020204" pitchFamily="34" charset="0"/>
              <a:buChar char="•"/>
              <a:defRPr/>
            </a:pPr>
            <a:r>
              <a:rPr lang="en-US" sz="2800" b="0" dirty="0"/>
              <a:t>Experts solve problems in their field faster and with a higher success rate than beginners</a:t>
            </a:r>
          </a:p>
          <a:p>
            <a:pPr marL="457200" indent="-457200" eaLnBrk="1" hangingPunct="1">
              <a:spcBef>
                <a:spcPct val="30000"/>
              </a:spcBef>
              <a:buFont typeface="Arial" panose="020B0604020202020204" pitchFamily="34" charset="0"/>
              <a:buChar char="•"/>
              <a:defRPr/>
            </a:pPr>
            <a:r>
              <a:rPr lang="en-US" sz="2800" b="0" dirty="0"/>
              <a:t>Experts possess more knowledge about their fields</a:t>
            </a:r>
          </a:p>
          <a:p>
            <a:pPr marL="457200" indent="-457200" eaLnBrk="1" hangingPunct="1">
              <a:spcBef>
                <a:spcPct val="30000"/>
              </a:spcBef>
              <a:buFont typeface="Arial" panose="020B0604020202020204" pitchFamily="34" charset="0"/>
              <a:buChar char="•"/>
              <a:defRPr/>
            </a:pPr>
            <a:r>
              <a:rPr lang="en-US" sz="2800" b="0" dirty="0"/>
              <a:t>But sometime too much knowledge hinders the expert from trying new ideas.</a:t>
            </a:r>
          </a:p>
          <a:p>
            <a:pPr marL="457200" indent="-457200" eaLnBrk="1" hangingPunct="1">
              <a:spcBef>
                <a:spcPct val="30000"/>
              </a:spcBef>
              <a:buFont typeface="Arial" panose="020B0604020202020204" pitchFamily="34" charset="0"/>
              <a:buChar char="•"/>
              <a:defRPr/>
            </a:pPr>
            <a:r>
              <a:rPr lang="en-US" sz="2800" b="0" dirty="0"/>
              <a:t>Tension between problem solving and innovation.</a:t>
            </a:r>
            <a:endParaRPr lang="en-US" sz="3600" b="0" dirty="0"/>
          </a:p>
          <a:p>
            <a:pPr lvl="1" eaLnBrk="1" hangingPunct="1">
              <a:spcBef>
                <a:spcPct val="30000"/>
              </a:spcBef>
              <a:defRPr/>
            </a:pPr>
            <a:endParaRPr lang="en-US" sz="2000" dirty="0"/>
          </a:p>
          <a:p>
            <a:pPr lvl="1" eaLnBrk="1" hangingPunct="1">
              <a:spcBef>
                <a:spcPct val="30000"/>
              </a:spcBef>
              <a:buFontTx/>
              <a:buNone/>
              <a:defRPr/>
            </a:pPr>
            <a:endParaRPr lang="en-US" sz="2000" dirty="0"/>
          </a:p>
          <a:p>
            <a:pPr eaLnBrk="1" hangingPunct="1">
              <a:spcBef>
                <a:spcPct val="30000"/>
              </a:spcBef>
              <a:defRPr/>
            </a:pPr>
            <a:endParaRPr lang="en-US" sz="3600" dirty="0"/>
          </a:p>
        </p:txBody>
      </p:sp>
    </p:spTree>
    <p:extLst>
      <p:ext uri="{BB962C8B-B14F-4D97-AF65-F5344CB8AC3E}">
        <p14:creationId xmlns:p14="http://schemas.microsoft.com/office/powerpoint/2010/main" val="3494370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685800"/>
            <a:ext cx="7772400" cy="381000"/>
          </a:xfrm>
        </p:spPr>
        <p:txBody>
          <a:bodyPr>
            <a:normAutofit fontScale="90000"/>
          </a:bodyPr>
          <a:lstStyle/>
          <a:p>
            <a:pPr eaLnBrk="1" hangingPunct="1"/>
            <a:r>
              <a:rPr lang="en-US" altLang="en-US"/>
              <a:t>How Experts Solve Problems</a:t>
            </a:r>
          </a:p>
        </p:txBody>
      </p:sp>
      <p:sp>
        <p:nvSpPr>
          <p:cNvPr id="33795" name="Rectangle 3"/>
          <p:cNvSpPr>
            <a:spLocks noGrp="1" noChangeArrowheads="1"/>
          </p:cNvSpPr>
          <p:nvPr>
            <p:ph idx="1"/>
          </p:nvPr>
        </p:nvSpPr>
        <p:spPr>
          <a:xfrm>
            <a:off x="685800" y="1447800"/>
            <a:ext cx="7772400" cy="4572000"/>
          </a:xfrm>
        </p:spPr>
        <p:txBody>
          <a:bodyPr>
            <a:normAutofit/>
          </a:bodyPr>
          <a:lstStyle/>
          <a:p>
            <a:pPr eaLnBrk="1" hangingPunct="1">
              <a:spcBef>
                <a:spcPct val="30000"/>
              </a:spcBef>
              <a:buFont typeface="Arial" panose="020B0604020202020204" pitchFamily="34" charset="0"/>
              <a:buChar char="•"/>
            </a:pPr>
            <a:r>
              <a:rPr lang="en-US" altLang="en-US" sz="2800" b="0" dirty="0"/>
              <a:t>Knowledge is organized so it can be accessed when needed to work on a problem. </a:t>
            </a:r>
          </a:p>
          <a:p>
            <a:pPr eaLnBrk="1" hangingPunct="1">
              <a:spcBef>
                <a:spcPct val="30000"/>
              </a:spcBef>
              <a:buFont typeface="Arial" panose="020B0604020202020204" pitchFamily="34" charset="0"/>
              <a:buChar char="•"/>
            </a:pPr>
            <a:r>
              <a:rPr lang="en-US" altLang="en-US" sz="2800" b="0" dirty="0"/>
              <a:t>Novice: surface features</a:t>
            </a:r>
          </a:p>
          <a:p>
            <a:pPr eaLnBrk="1" hangingPunct="1">
              <a:spcBef>
                <a:spcPct val="30000"/>
              </a:spcBef>
              <a:buFont typeface="Arial" panose="020B0604020202020204" pitchFamily="34" charset="0"/>
              <a:buChar char="•"/>
            </a:pPr>
            <a:r>
              <a:rPr lang="en-US" altLang="en-US" sz="2800" b="0" dirty="0"/>
              <a:t>Expert: structural features</a:t>
            </a:r>
          </a:p>
          <a:p>
            <a:pPr eaLnBrk="1" hangingPunct="1">
              <a:spcBef>
                <a:spcPct val="30000"/>
              </a:spcBef>
            </a:pPr>
            <a:endParaRPr lang="en-US" altLang="en-US" sz="3600" dirty="0"/>
          </a:p>
        </p:txBody>
      </p:sp>
    </p:spTree>
    <p:extLst>
      <p:ext uri="{BB962C8B-B14F-4D97-AF65-F5344CB8AC3E}">
        <p14:creationId xmlns:p14="http://schemas.microsoft.com/office/powerpoint/2010/main" val="2223336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04800"/>
            <a:ext cx="7772400" cy="381000"/>
          </a:xfrm>
        </p:spPr>
        <p:txBody>
          <a:bodyPr>
            <a:normAutofit fontScale="90000"/>
          </a:bodyPr>
          <a:lstStyle/>
          <a:p>
            <a:pPr eaLnBrk="1" hangingPunct="1"/>
            <a:r>
              <a:rPr lang="en-US" altLang="en-US" dirty="0"/>
              <a:t>How Experts Solve Problems</a:t>
            </a:r>
          </a:p>
        </p:txBody>
      </p:sp>
      <p:sp>
        <p:nvSpPr>
          <p:cNvPr id="60419" name="Rectangle 3"/>
          <p:cNvSpPr>
            <a:spLocks noGrp="1" noChangeArrowheads="1"/>
          </p:cNvSpPr>
          <p:nvPr>
            <p:ph idx="1"/>
          </p:nvPr>
        </p:nvSpPr>
        <p:spPr>
          <a:xfrm>
            <a:off x="676102" y="838200"/>
            <a:ext cx="7782098" cy="4572000"/>
          </a:xfrm>
        </p:spPr>
        <p:txBody>
          <a:bodyPr>
            <a:normAutofit/>
          </a:bodyPr>
          <a:lstStyle/>
          <a:p>
            <a:pPr marL="457200" indent="-457200" eaLnBrk="1" hangingPunct="1">
              <a:spcBef>
                <a:spcPct val="30000"/>
              </a:spcBef>
              <a:buFont typeface="Arial" panose="020B0604020202020204" pitchFamily="34" charset="0"/>
              <a:buChar char="•"/>
              <a:defRPr/>
            </a:pPr>
            <a:r>
              <a:rPr lang="en-US" sz="2800" b="0" dirty="0"/>
              <a:t>Experts spend more time analyzing problem</a:t>
            </a:r>
          </a:p>
          <a:p>
            <a:pPr marL="457200" indent="-457200" eaLnBrk="1" hangingPunct="1">
              <a:spcBef>
                <a:spcPct val="30000"/>
              </a:spcBef>
              <a:buFont typeface="Arial" panose="020B0604020202020204" pitchFamily="34" charset="0"/>
              <a:buChar char="•"/>
              <a:defRPr/>
            </a:pPr>
            <a:r>
              <a:rPr lang="en-US" sz="2800" b="0" dirty="0"/>
              <a:t>Experts are no better than novices when given problems outside of their field.</a:t>
            </a:r>
          </a:p>
          <a:p>
            <a:pPr marL="457200" indent="-457200" eaLnBrk="1" hangingPunct="1">
              <a:spcBef>
                <a:spcPct val="30000"/>
              </a:spcBef>
              <a:buFont typeface="Arial" panose="020B0604020202020204" pitchFamily="34" charset="0"/>
              <a:buChar char="•"/>
              <a:defRPr/>
            </a:pPr>
            <a:r>
              <a:rPr lang="en-US" sz="2800" b="0" dirty="0"/>
              <a:t>E.g. Noam Chomsky: Linguistics </a:t>
            </a:r>
          </a:p>
          <a:p>
            <a:pPr marL="457200" indent="-457200" eaLnBrk="1" hangingPunct="1">
              <a:spcBef>
                <a:spcPct val="30000"/>
              </a:spcBef>
              <a:buFont typeface="Arial" panose="020B0604020202020204" pitchFamily="34" charset="0"/>
              <a:buChar char="•"/>
              <a:defRPr/>
            </a:pPr>
            <a:r>
              <a:rPr lang="en-US" sz="2800" b="0" dirty="0"/>
              <a:t>Wrote many books and articles on politics without thorough research on the subject matter (e.g. China)</a:t>
            </a:r>
            <a:endParaRPr lang="en-US" b="0" dirty="0"/>
          </a:p>
          <a:p>
            <a:pPr eaLnBrk="1" hangingPunct="1">
              <a:spcBef>
                <a:spcPct val="30000"/>
              </a:spcBef>
              <a:defRPr/>
            </a:pPr>
            <a:endParaRPr lang="en-US" sz="2800" dirty="0"/>
          </a:p>
        </p:txBody>
      </p:sp>
      <p:pic>
        <p:nvPicPr>
          <p:cNvPr id="2" name="Picture 1">
            <a:extLst>
              <a:ext uri="{FF2B5EF4-FFF2-40B4-BE49-F238E27FC236}">
                <a16:creationId xmlns:a16="http://schemas.microsoft.com/office/drawing/2014/main" xmlns="" id="{559C60AF-81DD-5F46-AA7D-6D073A5F1BD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7599" y="4114800"/>
            <a:ext cx="5080001" cy="2286000"/>
          </a:xfrm>
          <a:prstGeom prst="rect">
            <a:avLst/>
          </a:prstGeom>
        </p:spPr>
      </p:pic>
    </p:spTree>
    <p:extLst>
      <p:ext uri="{BB962C8B-B14F-4D97-AF65-F5344CB8AC3E}">
        <p14:creationId xmlns:p14="http://schemas.microsoft.com/office/powerpoint/2010/main" val="1091543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04800"/>
            <a:ext cx="7772400" cy="381000"/>
          </a:xfrm>
        </p:spPr>
        <p:txBody>
          <a:bodyPr>
            <a:normAutofit fontScale="90000"/>
          </a:bodyPr>
          <a:lstStyle/>
          <a:p>
            <a:pPr eaLnBrk="1" hangingPunct="1"/>
            <a:r>
              <a:rPr lang="en-US" altLang="en-US" dirty="0"/>
              <a:t>How Experts Solve Problems</a:t>
            </a:r>
          </a:p>
        </p:txBody>
      </p:sp>
      <p:sp>
        <p:nvSpPr>
          <p:cNvPr id="60419" name="Rectangle 3"/>
          <p:cNvSpPr>
            <a:spLocks noGrp="1" noChangeArrowheads="1"/>
          </p:cNvSpPr>
          <p:nvPr>
            <p:ph idx="1"/>
          </p:nvPr>
        </p:nvSpPr>
        <p:spPr>
          <a:xfrm>
            <a:off x="228600" y="719051"/>
            <a:ext cx="6400800" cy="4572000"/>
          </a:xfrm>
        </p:spPr>
        <p:txBody>
          <a:bodyPr>
            <a:normAutofit/>
          </a:bodyPr>
          <a:lstStyle/>
          <a:p>
            <a:pPr marL="457200" indent="-457200" eaLnBrk="1" hangingPunct="1">
              <a:spcBef>
                <a:spcPct val="30000"/>
              </a:spcBef>
              <a:buFont typeface="Arial" panose="020B0604020202020204" pitchFamily="34" charset="0"/>
              <a:buChar char="•"/>
              <a:defRPr/>
            </a:pPr>
            <a:r>
              <a:rPr lang="en-US" sz="2800" b="0" dirty="0"/>
              <a:t>Experts less likely to be open to new ways of looking at problems</a:t>
            </a:r>
          </a:p>
          <a:p>
            <a:pPr marL="457200" indent="-457200" eaLnBrk="1" hangingPunct="1">
              <a:spcBef>
                <a:spcPct val="30000"/>
              </a:spcBef>
              <a:buFont typeface="Arial" panose="020B0604020202020204" pitchFamily="34" charset="0"/>
              <a:buChar char="•"/>
              <a:defRPr/>
            </a:pPr>
            <a:r>
              <a:rPr lang="en-US" sz="2800" b="0" dirty="0"/>
              <a:t>Hinder creativity?</a:t>
            </a:r>
          </a:p>
          <a:p>
            <a:pPr marL="457200" indent="-457200" eaLnBrk="1" hangingPunct="1">
              <a:spcBef>
                <a:spcPct val="30000"/>
              </a:spcBef>
              <a:buFont typeface="Arial" panose="020B0604020202020204" pitchFamily="34" charset="0"/>
              <a:buChar char="•"/>
              <a:defRPr/>
            </a:pPr>
            <a:r>
              <a:rPr lang="en-US" sz="2800" b="0" dirty="0"/>
              <a:t>Linus Pauling:  “If you want to have good ideas you must have many ideas. Most of them will be wrong, and what you have to learn is which ones to throw away”</a:t>
            </a:r>
          </a:p>
          <a:p>
            <a:pPr marL="457200" indent="-457200" eaLnBrk="1" hangingPunct="1">
              <a:spcBef>
                <a:spcPct val="30000"/>
              </a:spcBef>
              <a:buFont typeface="Arial" panose="020B0604020202020204" pitchFamily="34" charset="0"/>
              <a:buChar char="•"/>
              <a:defRPr/>
            </a:pPr>
            <a:r>
              <a:rPr lang="en-US" sz="2800" b="0" dirty="0"/>
              <a:t>Problem: He has too many wrong ideas!</a:t>
            </a:r>
          </a:p>
          <a:p>
            <a:pPr eaLnBrk="1" hangingPunct="1">
              <a:spcBef>
                <a:spcPct val="30000"/>
              </a:spcBef>
              <a:defRPr/>
            </a:pPr>
            <a:endParaRPr lang="en-US" sz="2800" dirty="0"/>
          </a:p>
        </p:txBody>
      </p:sp>
      <p:pic>
        <p:nvPicPr>
          <p:cNvPr id="2" name="Picture 1">
            <a:extLst>
              <a:ext uri="{FF2B5EF4-FFF2-40B4-BE49-F238E27FC236}">
                <a16:creationId xmlns:a16="http://schemas.microsoft.com/office/drawing/2014/main" xmlns="" id="{8D03B7C2-D3AF-B949-8024-EBB0F0514226}"/>
              </a:ext>
            </a:extLst>
          </p:cNvPr>
          <p:cNvPicPr>
            <a:picLocks noChangeAspect="1"/>
          </p:cNvPicPr>
          <p:nvPr/>
        </p:nvPicPr>
        <p:blipFill>
          <a:blip r:embed="rId2"/>
          <a:stretch>
            <a:fillRect/>
          </a:stretch>
        </p:blipFill>
        <p:spPr>
          <a:xfrm>
            <a:off x="6629400" y="3124200"/>
            <a:ext cx="2451549" cy="3465599"/>
          </a:xfrm>
          <a:prstGeom prst="rect">
            <a:avLst/>
          </a:prstGeom>
        </p:spPr>
      </p:pic>
    </p:spTree>
    <p:extLst>
      <p:ext uri="{BB962C8B-B14F-4D97-AF65-F5344CB8AC3E}">
        <p14:creationId xmlns:p14="http://schemas.microsoft.com/office/powerpoint/2010/main" val="476026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04800"/>
            <a:ext cx="7772400" cy="381000"/>
          </a:xfrm>
        </p:spPr>
        <p:txBody>
          <a:bodyPr>
            <a:normAutofit fontScale="90000"/>
          </a:bodyPr>
          <a:lstStyle/>
          <a:p>
            <a:pPr eaLnBrk="1" hangingPunct="1"/>
            <a:r>
              <a:rPr lang="en-US" altLang="en-US" dirty="0"/>
              <a:t>Linus Pauling</a:t>
            </a:r>
          </a:p>
        </p:txBody>
      </p:sp>
      <p:sp>
        <p:nvSpPr>
          <p:cNvPr id="60419" name="Rectangle 3"/>
          <p:cNvSpPr>
            <a:spLocks noGrp="1" noChangeArrowheads="1"/>
          </p:cNvSpPr>
          <p:nvPr>
            <p:ph idx="1"/>
          </p:nvPr>
        </p:nvSpPr>
        <p:spPr>
          <a:xfrm>
            <a:off x="228600" y="914399"/>
            <a:ext cx="6096000" cy="4376651"/>
          </a:xfrm>
        </p:spPr>
        <p:txBody>
          <a:bodyPr>
            <a:normAutofit/>
          </a:bodyPr>
          <a:lstStyle/>
          <a:p>
            <a:pPr marL="457200" indent="-457200">
              <a:spcBef>
                <a:spcPct val="30000"/>
              </a:spcBef>
              <a:buFont typeface="Arial" panose="020B0604020202020204" pitchFamily="34" charset="0"/>
              <a:buChar char="•"/>
              <a:defRPr/>
            </a:pPr>
            <a:r>
              <a:rPr lang="en-US" sz="2400" b="0" dirty="0"/>
              <a:t>The founder of molecular biology due to his discovery of the spiral structure of proteins.</a:t>
            </a:r>
          </a:p>
          <a:p>
            <a:pPr marL="457200" indent="-457200">
              <a:spcBef>
                <a:spcPct val="30000"/>
              </a:spcBef>
              <a:buFont typeface="Arial" panose="020B0604020202020204" pitchFamily="34" charset="0"/>
              <a:buChar char="•"/>
              <a:defRPr/>
            </a:pPr>
            <a:r>
              <a:rPr lang="en-US" sz="2400" b="0" dirty="0"/>
              <a:t>Won the Nobel Prize in Chemistry in 1954.</a:t>
            </a:r>
          </a:p>
          <a:p>
            <a:pPr marL="457200" indent="-457200">
              <a:spcBef>
                <a:spcPct val="30000"/>
              </a:spcBef>
              <a:buFont typeface="Arial" panose="020B0604020202020204" pitchFamily="34" charset="0"/>
              <a:buChar char="•"/>
              <a:defRPr/>
            </a:pPr>
            <a:r>
              <a:rPr lang="en-US" sz="2400" b="0" dirty="0"/>
              <a:t>But he proposed the incorrect model of DNA.</a:t>
            </a:r>
          </a:p>
          <a:p>
            <a:pPr marL="457200" indent="-457200">
              <a:spcBef>
                <a:spcPct val="30000"/>
              </a:spcBef>
              <a:buFont typeface="Arial" panose="020B0604020202020204" pitchFamily="34" charset="0"/>
              <a:buChar char="•"/>
              <a:defRPr/>
            </a:pPr>
            <a:r>
              <a:rPr lang="en-US" sz="2400" b="0" dirty="0"/>
              <a:t>He thought high dose vitamin C could be a cure for numerous diseases, including cancer.</a:t>
            </a:r>
          </a:p>
        </p:txBody>
      </p:sp>
      <p:pic>
        <p:nvPicPr>
          <p:cNvPr id="3" name="Picture 2">
            <a:extLst>
              <a:ext uri="{FF2B5EF4-FFF2-40B4-BE49-F238E27FC236}">
                <a16:creationId xmlns:a16="http://schemas.microsoft.com/office/drawing/2014/main" xmlns="" id="{3704B914-A651-4C44-9073-B9C41ACAF779}"/>
              </a:ext>
            </a:extLst>
          </p:cNvPr>
          <p:cNvPicPr>
            <a:picLocks noChangeAspect="1"/>
          </p:cNvPicPr>
          <p:nvPr/>
        </p:nvPicPr>
        <p:blipFill>
          <a:blip r:embed="rId2"/>
          <a:stretch>
            <a:fillRect/>
          </a:stretch>
        </p:blipFill>
        <p:spPr>
          <a:xfrm>
            <a:off x="6477000" y="1752600"/>
            <a:ext cx="2331720" cy="4191000"/>
          </a:xfrm>
          <a:prstGeom prst="rect">
            <a:avLst/>
          </a:prstGeom>
          <a:ln>
            <a:solidFill>
              <a:schemeClr val="tx1"/>
            </a:solidFill>
          </a:ln>
        </p:spPr>
      </p:pic>
    </p:spTree>
    <p:extLst>
      <p:ext uri="{BB962C8B-B14F-4D97-AF65-F5344CB8AC3E}">
        <p14:creationId xmlns:p14="http://schemas.microsoft.com/office/powerpoint/2010/main" val="2645039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Nine Dot Problem</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000" b="0" dirty="0"/>
              <a:t>The goal of the puzzle is to link all 9 dots using four straight lines or fewer, without lifting the pen and without tracing the same line more than once. </a:t>
            </a:r>
          </a:p>
          <a:p>
            <a:pPr>
              <a:buFont typeface="Arial" panose="020B0604020202020204" pitchFamily="34" charset="0"/>
              <a:buChar char="•"/>
            </a:pPr>
            <a:r>
              <a:rPr lang="en-US" sz="2000" b="0" dirty="0">
                <a:solidFill>
                  <a:srgbClr val="FF0000"/>
                </a:solidFill>
              </a:rPr>
              <a:t>Think outside the box</a:t>
            </a:r>
            <a:r>
              <a:rPr lang="en-US" sz="2000" b="0" dirty="0"/>
              <a:t>: </a:t>
            </a:r>
            <a:r>
              <a:rPr lang="en-US" sz="2000" dirty="0">
                <a:hlinkClick r:id="rId2"/>
              </a:rPr>
              <a:t>https://www.youtube.com/watch?v=Rq3ta6SvlTo</a:t>
            </a:r>
            <a:endParaRPr lang="en-US" sz="2000" b="0" dirty="0"/>
          </a:p>
        </p:txBody>
      </p:sp>
      <p:pic>
        <p:nvPicPr>
          <p:cNvPr id="1028" name="Picture 4" descr="http://www.psywww.com/intropsych/ch07_cognition/07ninedo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29000" y="2965977"/>
            <a:ext cx="360078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034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1175840" y="304800"/>
            <a:ext cx="7038900" cy="685800"/>
          </a:xfrm>
          <a:prstGeom prst="rect">
            <a:avLst/>
          </a:prstGeom>
        </p:spPr>
        <p:txBody>
          <a:bodyPr spcFirstLastPara="1" vert="horz" wrap="square" lIns="91425" tIns="91425" rIns="91425" bIns="91425" rtlCol="0" anchor="t" anchorCtr="0">
            <a:noAutofit/>
          </a:bodyPr>
          <a:lstStyle/>
          <a:p>
            <a:r>
              <a:rPr lang="en" dirty="0"/>
              <a:t>Creativity: Divergent thinking</a:t>
            </a:r>
            <a:endParaRPr dirty="0"/>
          </a:p>
        </p:txBody>
      </p:sp>
      <p:sp>
        <p:nvSpPr>
          <p:cNvPr id="194" name="Shape 194"/>
          <p:cNvSpPr txBox="1">
            <a:spLocks noGrp="1"/>
          </p:cNvSpPr>
          <p:nvPr>
            <p:ph type="body" idx="1"/>
          </p:nvPr>
        </p:nvSpPr>
        <p:spPr>
          <a:xfrm>
            <a:off x="1133114" y="990600"/>
            <a:ext cx="7782286" cy="809434"/>
          </a:xfrm>
          <a:prstGeom prst="rect">
            <a:avLst/>
          </a:prstGeom>
        </p:spPr>
        <p:txBody>
          <a:bodyPr spcFirstLastPara="1" vert="horz" wrap="square" lIns="91425" tIns="91425" rIns="91425" bIns="91425" rtlCol="0" anchor="t" anchorCtr="0">
            <a:noAutofit/>
          </a:bodyPr>
          <a:lstStyle/>
          <a:p>
            <a:pPr marL="0" indent="0">
              <a:buNone/>
            </a:pPr>
            <a:r>
              <a:rPr lang="en" sz="2000" dirty="0"/>
              <a:t>A type of mindset that can find more than one possible solution to a problem</a:t>
            </a:r>
            <a:endParaRPr sz="2000" dirty="0"/>
          </a:p>
        </p:txBody>
      </p:sp>
      <p:pic>
        <p:nvPicPr>
          <p:cNvPr id="195" name="Shape 195"/>
          <p:cNvPicPr preferRelativeResize="0"/>
          <p:nvPr/>
        </p:nvPicPr>
        <p:blipFill>
          <a:blip r:embed="rId3">
            <a:alphaModFix/>
          </a:blip>
          <a:stretch>
            <a:fillRect/>
          </a:stretch>
        </p:blipFill>
        <p:spPr>
          <a:xfrm>
            <a:off x="4695290" y="1981200"/>
            <a:ext cx="4238625" cy="3641075"/>
          </a:xfrm>
          <a:prstGeom prst="rect">
            <a:avLst/>
          </a:prstGeom>
          <a:noFill/>
          <a:ln>
            <a:noFill/>
          </a:ln>
        </p:spPr>
      </p:pic>
      <p:sp>
        <p:nvSpPr>
          <p:cNvPr id="5" name="Shape 194">
            <a:extLst>
              <a:ext uri="{FF2B5EF4-FFF2-40B4-BE49-F238E27FC236}">
                <a16:creationId xmlns:a16="http://schemas.microsoft.com/office/drawing/2014/main" xmlns="" id="{D21CE63C-EB96-7341-AE26-95BCC3697227}"/>
              </a:ext>
            </a:extLst>
          </p:cNvPr>
          <p:cNvSpPr txBox="1">
            <a:spLocks/>
          </p:cNvSpPr>
          <p:nvPr/>
        </p:nvSpPr>
        <p:spPr>
          <a:xfrm>
            <a:off x="477581" y="1706252"/>
            <a:ext cx="4191000" cy="3657600"/>
          </a:xfrm>
          <a:prstGeom prst="rect">
            <a:avLst/>
          </a:prstGeom>
        </p:spPr>
        <p:txBody>
          <a:bodyPr spcFirstLastPara="1" vert="horz" wrap="square" lIns="91425" tIns="91425" rIns="91425" bIns="91425" rtlCol="0" anchor="t" anchorCtr="0">
            <a:noAutofit/>
          </a:bodyPr>
          <a:lstStyle>
            <a:lvl1pPr marL="457200" lvl="0" indent="-311150" algn="l" defTabSz="914400" rtl="0" eaLnBrk="1" latinLnBrk="0" hangingPunct="1">
              <a:spcBef>
                <a:spcPts val="0"/>
              </a:spcBef>
              <a:spcAft>
                <a:spcPts val="0"/>
              </a:spcAft>
              <a:buSzPts val="1300"/>
              <a:buFont typeface="Arial" pitchFamily="34" charset="0"/>
              <a:buChar char="●"/>
              <a:defRPr sz="1600" b="1" kern="1200">
                <a:solidFill>
                  <a:schemeClr val="tx1"/>
                </a:solidFill>
                <a:latin typeface="+mn-lt"/>
                <a:ea typeface="+mn-ea"/>
                <a:cs typeface="+mn-cs"/>
              </a:defRPr>
            </a:lvl1pPr>
            <a:lvl2pPr marL="914400" lvl="1" indent="-298450" algn="l" defTabSz="914400" rtl="0" eaLnBrk="1" latinLnBrk="0" hangingPunct="1">
              <a:spcBef>
                <a:spcPts val="1600"/>
              </a:spcBef>
              <a:spcAft>
                <a:spcPts val="0"/>
              </a:spcAft>
              <a:buClr>
                <a:schemeClr val="accent2"/>
              </a:buClr>
              <a:buSzPts val="1100"/>
              <a:buFont typeface="Wingdings" pitchFamily="2" charset="2"/>
              <a:buChar char="○"/>
              <a:defRPr sz="1600" kern="1200">
                <a:solidFill>
                  <a:schemeClr val="tx1"/>
                </a:solidFill>
                <a:latin typeface="+mn-lt"/>
                <a:ea typeface="+mn-ea"/>
                <a:cs typeface="+mn-cs"/>
              </a:defRPr>
            </a:lvl2pPr>
            <a:lvl3pPr marL="1371600" lvl="2" indent="-298450" algn="l" defTabSz="914400" rtl="0" eaLnBrk="1" latinLnBrk="0" hangingPunct="1">
              <a:spcBef>
                <a:spcPts val="1600"/>
              </a:spcBef>
              <a:spcAft>
                <a:spcPts val="0"/>
              </a:spcAft>
              <a:buClr>
                <a:schemeClr val="accent2"/>
              </a:buClr>
              <a:buSzPts val="1100"/>
              <a:buFont typeface="Wingdings" pitchFamily="2" charset="2"/>
              <a:buChar char="■"/>
              <a:defRPr sz="1600" kern="1200">
                <a:solidFill>
                  <a:schemeClr val="tx1"/>
                </a:solidFill>
                <a:latin typeface="+mn-lt"/>
                <a:ea typeface="+mn-ea"/>
                <a:cs typeface="+mn-cs"/>
              </a:defRPr>
            </a:lvl3pPr>
            <a:lvl4pPr marL="1828800" lvl="3" indent="-298450" algn="l" defTabSz="914400" rtl="0" eaLnBrk="1" latinLnBrk="0" hangingPunct="1">
              <a:spcBef>
                <a:spcPts val="1600"/>
              </a:spcBef>
              <a:spcAft>
                <a:spcPts val="0"/>
              </a:spcAft>
              <a:buClr>
                <a:schemeClr val="accent2"/>
              </a:buClr>
              <a:buSzPts val="1100"/>
              <a:buFont typeface="Wingdings" pitchFamily="2" charset="2"/>
              <a:buChar char="●"/>
              <a:defRPr sz="1600" kern="1200">
                <a:solidFill>
                  <a:schemeClr val="tx1"/>
                </a:solidFill>
                <a:latin typeface="+mn-lt"/>
                <a:ea typeface="+mn-ea"/>
                <a:cs typeface="+mn-cs"/>
              </a:defRPr>
            </a:lvl4pPr>
            <a:lvl5pPr marL="2286000" lvl="4" indent="-298450" algn="l" defTabSz="914400" rtl="0" eaLnBrk="1" latinLnBrk="0" hangingPunct="1">
              <a:spcBef>
                <a:spcPts val="1600"/>
              </a:spcBef>
              <a:spcAft>
                <a:spcPts val="0"/>
              </a:spcAft>
              <a:buClr>
                <a:schemeClr val="accent2"/>
              </a:buClr>
              <a:buSzPts val="1100"/>
              <a:buFont typeface="Wingdings" pitchFamily="2" charset="2"/>
              <a:buChar char="○"/>
              <a:defRPr sz="1600" kern="1200">
                <a:solidFill>
                  <a:schemeClr val="tx1"/>
                </a:solidFill>
                <a:latin typeface="+mn-lt"/>
                <a:ea typeface="+mn-ea"/>
                <a:cs typeface="+mn-cs"/>
              </a:defRPr>
            </a:lvl5pPr>
            <a:lvl6pPr marL="2743200" lvl="5" indent="-298450" algn="l" defTabSz="914400" rtl="0" eaLnBrk="1" latinLnBrk="0" hangingPunct="1">
              <a:spcBef>
                <a:spcPts val="1600"/>
              </a:spcBef>
              <a:spcAft>
                <a:spcPts val="0"/>
              </a:spcAft>
              <a:buClr>
                <a:schemeClr val="accent2"/>
              </a:buClr>
              <a:buSzPts val="1100"/>
              <a:buFont typeface="Wingdings" pitchFamily="2" charset="2"/>
              <a:buChar char="■"/>
              <a:defRPr sz="1400" kern="1200">
                <a:solidFill>
                  <a:schemeClr val="tx1"/>
                </a:solidFill>
                <a:latin typeface="+mn-lt"/>
                <a:ea typeface="+mn-ea"/>
                <a:cs typeface="+mn-cs"/>
              </a:defRPr>
            </a:lvl6pPr>
            <a:lvl7pPr marL="3200400" lvl="6" indent="-298450" algn="l" defTabSz="914400" rtl="0" eaLnBrk="1" latinLnBrk="0" hangingPunct="1">
              <a:spcBef>
                <a:spcPts val="1600"/>
              </a:spcBef>
              <a:spcAft>
                <a:spcPts val="0"/>
              </a:spcAft>
              <a:buClr>
                <a:schemeClr val="accent2"/>
              </a:buClr>
              <a:buSzPts val="1100"/>
              <a:buFont typeface="Wingdings" pitchFamily="2" charset="2"/>
              <a:buChar char="●"/>
              <a:defRPr sz="1400" kern="1200">
                <a:solidFill>
                  <a:schemeClr val="tx1"/>
                </a:solidFill>
                <a:latin typeface="+mn-lt"/>
                <a:ea typeface="+mn-ea"/>
                <a:cs typeface="+mn-cs"/>
              </a:defRPr>
            </a:lvl7pPr>
            <a:lvl8pPr marL="3657600" lvl="7" indent="-298450" algn="l" defTabSz="914400" rtl="0" eaLnBrk="1" latinLnBrk="0" hangingPunct="1">
              <a:spcBef>
                <a:spcPts val="1600"/>
              </a:spcBef>
              <a:spcAft>
                <a:spcPts val="0"/>
              </a:spcAft>
              <a:buClr>
                <a:schemeClr val="accent2"/>
              </a:buClr>
              <a:buSzPts val="1100"/>
              <a:buFont typeface="Wingdings" pitchFamily="2" charset="2"/>
              <a:buChar char="○"/>
              <a:defRPr sz="1400" kern="1200">
                <a:solidFill>
                  <a:schemeClr val="tx1"/>
                </a:solidFill>
                <a:latin typeface="+mn-lt"/>
                <a:ea typeface="+mn-ea"/>
                <a:cs typeface="+mn-cs"/>
              </a:defRPr>
            </a:lvl8pPr>
            <a:lvl9pPr marL="4114800" lvl="8" indent="-298450" algn="l" defTabSz="914400" rtl="0" eaLnBrk="1" latinLnBrk="0" hangingPunct="1">
              <a:spcBef>
                <a:spcPts val="1600"/>
              </a:spcBef>
              <a:spcAft>
                <a:spcPts val="1600"/>
              </a:spcAft>
              <a:buClr>
                <a:schemeClr val="accent2"/>
              </a:buClr>
              <a:buSzPts val="1100"/>
              <a:buFont typeface="Wingdings" pitchFamily="2" charset="2"/>
              <a:buChar char="■"/>
              <a:defRPr sz="1400" kern="1200">
                <a:solidFill>
                  <a:schemeClr val="tx1"/>
                </a:solidFill>
                <a:latin typeface="+mn-lt"/>
                <a:ea typeface="+mn-ea"/>
                <a:cs typeface="+mn-cs"/>
              </a:defRPr>
            </a:lvl9pPr>
          </a:lstStyle>
          <a:p>
            <a:pPr marL="0" indent="0">
              <a:spcBef>
                <a:spcPts val="1600"/>
              </a:spcBef>
              <a:buFont typeface="Arial" pitchFamily="34" charset="0"/>
              <a:buNone/>
            </a:pPr>
            <a:r>
              <a:rPr lang="en-US" sz="2000" dirty="0"/>
              <a:t>4 Different aspects:</a:t>
            </a:r>
          </a:p>
          <a:p>
            <a:pPr>
              <a:spcBef>
                <a:spcPts val="1600"/>
              </a:spcBef>
              <a:buFont typeface="Arial" pitchFamily="34" charset="0"/>
              <a:buAutoNum type="arabicPeriod"/>
            </a:pPr>
            <a:r>
              <a:rPr lang="en-US" sz="2000" dirty="0"/>
              <a:t>Fluency- ability to produce numerous ideas</a:t>
            </a:r>
          </a:p>
          <a:p>
            <a:pPr>
              <a:buFont typeface="Arial" pitchFamily="34" charset="0"/>
              <a:buAutoNum type="arabicPeriod"/>
            </a:pPr>
            <a:r>
              <a:rPr lang="en-US" sz="2000" dirty="0"/>
              <a:t>Originality- ability to produce different/unusual ideas</a:t>
            </a:r>
          </a:p>
          <a:p>
            <a:pPr>
              <a:buFont typeface="Arial" pitchFamily="34" charset="0"/>
              <a:buAutoNum type="arabicPeriod"/>
            </a:pPr>
            <a:r>
              <a:rPr lang="en-US" sz="2000" dirty="0"/>
              <a:t>Flexibility- ability to produce a variety of ideas</a:t>
            </a:r>
          </a:p>
          <a:p>
            <a:pPr>
              <a:buFont typeface="Arial" pitchFamily="34" charset="0"/>
              <a:buAutoNum type="arabicPeriod"/>
            </a:pPr>
            <a:r>
              <a:rPr lang="en-US" sz="2000" dirty="0"/>
              <a:t>Elaboration- ability to embellish ideas</a:t>
            </a:r>
          </a:p>
        </p:txBody>
      </p:sp>
    </p:spTree>
    <p:extLst>
      <p:ext uri="{BB962C8B-B14F-4D97-AF65-F5344CB8AC3E}">
        <p14:creationId xmlns:p14="http://schemas.microsoft.com/office/powerpoint/2010/main" val="613619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1219200" y="228600"/>
            <a:ext cx="7038900" cy="914100"/>
          </a:xfrm>
          <a:prstGeom prst="rect">
            <a:avLst/>
          </a:prstGeom>
        </p:spPr>
        <p:txBody>
          <a:bodyPr spcFirstLastPara="1" vert="horz" wrap="square" lIns="91425" tIns="91425" rIns="91425" bIns="91425" rtlCol="0" anchor="t" anchorCtr="0">
            <a:noAutofit/>
          </a:bodyPr>
          <a:lstStyle/>
          <a:p>
            <a:r>
              <a:rPr lang="en" dirty="0"/>
              <a:t>Convergent thinking</a:t>
            </a:r>
            <a:endParaRPr dirty="0"/>
          </a:p>
        </p:txBody>
      </p:sp>
      <p:pic>
        <p:nvPicPr>
          <p:cNvPr id="208" name="Shape 20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602521" y="3429000"/>
            <a:ext cx="5714125" cy="3124200"/>
          </a:xfrm>
          <a:prstGeom prst="rect">
            <a:avLst/>
          </a:prstGeom>
          <a:noFill/>
          <a:ln>
            <a:solidFill>
              <a:schemeClr val="tx1"/>
            </a:solidFill>
          </a:ln>
        </p:spPr>
      </p:pic>
      <p:sp>
        <p:nvSpPr>
          <p:cNvPr id="2" name="Text Placeholder 1"/>
          <p:cNvSpPr>
            <a:spLocks noGrp="1"/>
          </p:cNvSpPr>
          <p:nvPr>
            <p:ph type="body" idx="1"/>
          </p:nvPr>
        </p:nvSpPr>
        <p:spPr>
          <a:xfrm>
            <a:off x="1219200" y="914400"/>
            <a:ext cx="7620000" cy="2911200"/>
          </a:xfrm>
        </p:spPr>
        <p:txBody>
          <a:bodyPr>
            <a:noAutofit/>
          </a:bodyPr>
          <a:lstStyle/>
          <a:p>
            <a:r>
              <a:rPr lang="en-US" sz="2400" b="0" dirty="0"/>
              <a:t>Encourages students to explore solutions before selecting the most viable solution. </a:t>
            </a:r>
          </a:p>
          <a:p>
            <a:r>
              <a:rPr lang="en-US" sz="2400" b="0" dirty="0"/>
              <a:t>The instructor can assess and bring awareness of the available heuristics to the learner</a:t>
            </a:r>
          </a:p>
          <a:p>
            <a:r>
              <a:rPr lang="en-US" sz="2400" b="0" dirty="0"/>
              <a:t>Convergent thinking is part of the creative process. ( i.e. Convergent -&gt;Divergent thinking-&gt; Convergent)</a:t>
            </a:r>
          </a:p>
        </p:txBody>
      </p:sp>
    </p:spTree>
    <p:extLst>
      <p:ext uri="{BB962C8B-B14F-4D97-AF65-F5344CB8AC3E}">
        <p14:creationId xmlns:p14="http://schemas.microsoft.com/office/powerpoint/2010/main" val="1736244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title"/>
          </p:nvPr>
        </p:nvSpPr>
        <p:spPr>
          <a:xfrm>
            <a:off x="1297500" y="1251000"/>
            <a:ext cx="7038900" cy="914100"/>
          </a:xfrm>
          <a:prstGeom prst="rect">
            <a:avLst/>
          </a:prstGeom>
        </p:spPr>
        <p:txBody>
          <a:bodyPr spcFirstLastPara="1" vert="horz" wrap="square" lIns="91425" tIns="91425" rIns="91425" bIns="91425" rtlCol="0" anchor="t" anchorCtr="0">
            <a:noAutofit/>
          </a:bodyPr>
          <a:lstStyle/>
          <a:p>
            <a:r>
              <a:rPr lang="en" dirty="0">
                <a:solidFill>
                  <a:srgbClr val="FFFFFF"/>
                </a:solidFill>
              </a:rPr>
              <a:t>Counterfactual Thinking</a:t>
            </a:r>
            <a:endParaRPr dirty="0">
              <a:solidFill>
                <a:srgbClr val="FFFFFF"/>
              </a:solidFill>
            </a:endParaRPr>
          </a:p>
        </p:txBody>
      </p:sp>
      <p:sp>
        <p:nvSpPr>
          <p:cNvPr id="214" name="Shape 214"/>
          <p:cNvSpPr txBox="1">
            <a:spLocks noGrp="1"/>
          </p:cNvSpPr>
          <p:nvPr>
            <p:ph type="body" idx="1"/>
          </p:nvPr>
        </p:nvSpPr>
        <p:spPr>
          <a:xfrm>
            <a:off x="1066800" y="838200"/>
            <a:ext cx="5486400" cy="5333999"/>
          </a:xfrm>
          <a:prstGeom prst="rect">
            <a:avLst/>
          </a:prstGeom>
        </p:spPr>
        <p:txBody>
          <a:bodyPr spcFirstLastPara="1" vert="horz" wrap="square" lIns="91425" tIns="91425" rIns="91425" bIns="91425" rtlCol="0" anchor="t" anchorCtr="0">
            <a:noAutofit/>
          </a:bodyPr>
          <a:lstStyle/>
          <a:p>
            <a:pPr marL="342900" indent="-342900"/>
            <a:r>
              <a:rPr lang="en" sz="2400" b="0" dirty="0">
                <a:latin typeface="Arial" panose="020B0604020202020204" pitchFamily="34" charset="0"/>
                <a:ea typeface="Verdana"/>
                <a:cs typeface="Arial" panose="020B0604020202020204" pitchFamily="34" charset="0"/>
                <a:sym typeface="Verdana"/>
              </a:rPr>
              <a:t>Factual: existing</a:t>
            </a:r>
          </a:p>
          <a:p>
            <a:pPr marL="342900" indent="-342900"/>
            <a:r>
              <a:rPr lang="en" sz="2400" b="0" dirty="0">
                <a:latin typeface="Arial" panose="020B0604020202020204" pitchFamily="34" charset="0"/>
                <a:ea typeface="Verdana"/>
                <a:cs typeface="Arial" panose="020B0604020202020204" pitchFamily="34" charset="0"/>
                <a:sym typeface="Verdana"/>
              </a:rPr>
              <a:t>Counter-factual: does not exist</a:t>
            </a:r>
          </a:p>
          <a:p>
            <a:pPr marL="342900" indent="-342900"/>
            <a:r>
              <a:rPr lang="en" sz="2400" b="0" dirty="0">
                <a:latin typeface="Arial" panose="020B0604020202020204" pitchFamily="34" charset="0"/>
                <a:ea typeface="Verdana"/>
                <a:cs typeface="Arial" panose="020B0604020202020204" pitchFamily="34" charset="0"/>
                <a:sym typeface="Verdana"/>
              </a:rPr>
              <a:t>to create possible alternatives that is contrary to what actually happened.</a:t>
            </a:r>
          </a:p>
          <a:p>
            <a:pPr marL="342900" indent="-342900"/>
            <a:r>
              <a:rPr lang="en-US" sz="2400" b="0" dirty="0">
                <a:latin typeface="Arial" panose="020B0604020202020204" pitchFamily="34" charset="0"/>
                <a:ea typeface="Verdana"/>
                <a:cs typeface="Arial" panose="020B0604020202020204" pitchFamily="34" charset="0"/>
                <a:sym typeface="Verdana"/>
              </a:rPr>
              <a:t>When Albert Einstein was 16, he asked, “What if I could chase after a light beam?”</a:t>
            </a:r>
          </a:p>
          <a:p>
            <a:pPr marL="342900" indent="-342900"/>
            <a:r>
              <a:rPr lang="en" sz="2400" b="0" dirty="0">
                <a:latin typeface="Arial" panose="020B0604020202020204" pitchFamily="34" charset="0"/>
                <a:ea typeface="Verdana"/>
                <a:cs typeface="Arial" panose="020B0604020202020204" pitchFamily="34" charset="0"/>
                <a:sym typeface="Verdana"/>
              </a:rPr>
              <a:t>helps to create a new thought that can replace the uncomfortable thought. Encourage them to accept the new thought.</a:t>
            </a:r>
          </a:p>
          <a:p>
            <a:pPr marL="0" indent="0">
              <a:spcBef>
                <a:spcPts val="1600"/>
              </a:spcBef>
              <a:spcAft>
                <a:spcPts val="1600"/>
              </a:spcAft>
              <a:buNone/>
            </a:pPr>
            <a:endParaRPr sz="1400" dirty="0">
              <a:solidFill>
                <a:srgbClr val="FFFFFF"/>
              </a:solidFill>
              <a:latin typeface="Roboto"/>
              <a:ea typeface="Roboto"/>
              <a:cs typeface="Roboto"/>
              <a:sym typeface="Roboto"/>
            </a:endParaRPr>
          </a:p>
        </p:txBody>
      </p:sp>
      <p:pic>
        <p:nvPicPr>
          <p:cNvPr id="215" name="Shape 2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705600" y="609600"/>
            <a:ext cx="2329746" cy="1985053"/>
          </a:xfrm>
          <a:prstGeom prst="rect">
            <a:avLst/>
          </a:prstGeom>
          <a:noFill/>
          <a:ln>
            <a:noFill/>
          </a:ln>
        </p:spPr>
      </p:pic>
      <p:pic>
        <p:nvPicPr>
          <p:cNvPr id="2052" name="Picture 4" descr="Related im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97989" y="3216414"/>
            <a:ext cx="2293611" cy="2802047"/>
          </a:xfrm>
          <a:prstGeom prst="rect">
            <a:avLst/>
          </a:prstGeom>
          <a:noFill/>
          <a:extLst>
            <a:ext uri="{909E8E84-426E-40DD-AFC4-6F175D3DCCD1}">
              <a14:hiddenFill xmlns:a14="http://schemas.microsoft.com/office/drawing/2010/main">
                <a:solidFill>
                  <a:srgbClr val="FFFFFF"/>
                </a:solidFill>
              </a14:hiddenFill>
            </a:ext>
          </a:extLst>
        </p:spPr>
      </p:pic>
      <p:sp>
        <p:nvSpPr>
          <p:cNvPr id="6" name="Shape 206">
            <a:extLst>
              <a:ext uri="{FF2B5EF4-FFF2-40B4-BE49-F238E27FC236}">
                <a16:creationId xmlns:a16="http://schemas.microsoft.com/office/drawing/2014/main" xmlns="" id="{54F160C9-EF25-3C41-8C0A-0321E833CC7A}"/>
              </a:ext>
            </a:extLst>
          </p:cNvPr>
          <p:cNvSpPr txBox="1">
            <a:spLocks/>
          </p:cNvSpPr>
          <p:nvPr/>
        </p:nvSpPr>
        <p:spPr>
          <a:xfrm>
            <a:off x="1219200" y="228600"/>
            <a:ext cx="7038900" cy="914100"/>
          </a:xfrm>
          <a:prstGeom prst="rect">
            <a:avLst/>
          </a:prstGeom>
        </p:spPr>
        <p:txBody>
          <a:bodyPr spcFirstLastPara="1" vert="horz" wrap="square" lIns="91425" tIns="91425" rIns="91425" bIns="91425" rtlCol="0" anchor="t" anchorCtr="0">
            <a:noAutofit/>
          </a:bodyPr>
          <a:lstStyle>
            <a:lvl1pPr lvl="0" algn="l" defTabSz="914400" rtl="0" eaLnBrk="1" latinLnBrk="0" hangingPunct="1">
              <a:spcBef>
                <a:spcPts val="0"/>
              </a:spcBef>
              <a:spcAft>
                <a:spcPts val="0"/>
              </a:spcAft>
              <a:buSzPts val="2400"/>
              <a:buNone/>
              <a:defRPr sz="2400" kern="1200" cap="all" baseline="0">
                <a:solidFill>
                  <a:schemeClr val="tx1"/>
                </a:solidFill>
                <a:latin typeface="+mj-lt"/>
                <a:ea typeface="+mj-ea"/>
                <a:cs typeface="+mj-cs"/>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en-US" dirty="0"/>
              <a:t>COUNTERACTUAL REASONING</a:t>
            </a:r>
          </a:p>
        </p:txBody>
      </p:sp>
    </p:spTree>
    <p:extLst>
      <p:ext uri="{BB962C8B-B14F-4D97-AF65-F5344CB8AC3E}">
        <p14:creationId xmlns:p14="http://schemas.microsoft.com/office/powerpoint/2010/main" val="38244991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EEB06-BF40-F846-B86C-23C882EA0303}"/>
              </a:ext>
            </a:extLst>
          </p:cNvPr>
          <p:cNvSpPr>
            <a:spLocks noGrp="1"/>
          </p:cNvSpPr>
          <p:nvPr>
            <p:ph type="title"/>
          </p:nvPr>
        </p:nvSpPr>
        <p:spPr/>
        <p:txBody>
          <a:bodyPr/>
          <a:lstStyle/>
          <a:p>
            <a:r>
              <a:rPr lang="en-US" dirty="0"/>
              <a:t>Counterfactual thinking</a:t>
            </a:r>
          </a:p>
        </p:txBody>
      </p:sp>
      <p:sp>
        <p:nvSpPr>
          <p:cNvPr id="3" name="Text Placeholder 2">
            <a:extLst>
              <a:ext uri="{FF2B5EF4-FFF2-40B4-BE49-F238E27FC236}">
                <a16:creationId xmlns:a16="http://schemas.microsoft.com/office/drawing/2014/main" xmlns="" id="{9D8EECE7-A3E1-2948-A59F-02A769ABE4F0}"/>
              </a:ext>
            </a:extLst>
          </p:cNvPr>
          <p:cNvSpPr>
            <a:spLocks noGrp="1"/>
          </p:cNvSpPr>
          <p:nvPr>
            <p:ph type="body" idx="1"/>
          </p:nvPr>
        </p:nvSpPr>
        <p:spPr>
          <a:xfrm>
            <a:off x="4191000" y="1405300"/>
            <a:ext cx="4735440" cy="1199000"/>
          </a:xfrm>
        </p:spPr>
        <p:txBody>
          <a:bodyPr>
            <a:normAutofit fontScale="92500" lnSpcReduction="20000"/>
          </a:bodyPr>
          <a:lstStyle/>
          <a:p>
            <a:endParaRPr lang="en-US" sz="2800" b="0" dirty="0"/>
          </a:p>
          <a:p>
            <a:r>
              <a:rPr lang="en-US" sz="3000" b="0" dirty="0"/>
              <a:t>What are two parallel lines?</a:t>
            </a:r>
          </a:p>
          <a:p>
            <a:r>
              <a:rPr lang="en-US" sz="3000" b="0" dirty="0"/>
              <a:t>Is there another way?</a:t>
            </a:r>
          </a:p>
        </p:txBody>
      </p:sp>
      <p:pic>
        <p:nvPicPr>
          <p:cNvPr id="4" name="Picture 3" descr="http://www.creative-wisdom.com/photography/mountain/mt_1546.jpg">
            <a:extLst>
              <a:ext uri="{FF2B5EF4-FFF2-40B4-BE49-F238E27FC236}">
                <a16:creationId xmlns:a16="http://schemas.microsoft.com/office/drawing/2014/main" xmlns="" id="{1FC39908-7860-1A44-A49D-A57FF6AA58C0}"/>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5040" y="1378406"/>
            <a:ext cx="3531251" cy="2355394"/>
          </a:xfrm>
          <a:prstGeom prst="rect">
            <a:avLst/>
          </a:prstGeom>
          <a:noFill/>
          <a:ln>
            <a:noFill/>
          </a:ln>
        </p:spPr>
      </p:pic>
      <p:pic>
        <p:nvPicPr>
          <p:cNvPr id="5" name="Picture 4">
            <a:extLst>
              <a:ext uri="{FF2B5EF4-FFF2-40B4-BE49-F238E27FC236}">
                <a16:creationId xmlns:a16="http://schemas.microsoft.com/office/drawing/2014/main" xmlns="" id="{B49698E6-1B40-6540-854A-31E7926DF2B9}"/>
              </a:ext>
            </a:extLst>
          </p:cNvPr>
          <p:cNvPicPr>
            <a:picLocks noChangeAspect="1"/>
          </p:cNvPicPr>
          <p:nvPr/>
        </p:nvPicPr>
        <p:blipFill>
          <a:blip r:embed="rId3"/>
          <a:stretch>
            <a:fillRect/>
          </a:stretch>
        </p:blipFill>
        <p:spPr>
          <a:xfrm>
            <a:off x="2198253" y="3959730"/>
            <a:ext cx="6336147" cy="2754847"/>
          </a:xfrm>
          <a:prstGeom prst="rect">
            <a:avLst/>
          </a:prstGeom>
          <a:ln>
            <a:solidFill>
              <a:schemeClr val="accent1"/>
            </a:solidFill>
          </a:ln>
        </p:spPr>
      </p:pic>
    </p:spTree>
    <p:extLst>
      <p:ext uri="{BB962C8B-B14F-4D97-AF65-F5344CB8AC3E}">
        <p14:creationId xmlns:p14="http://schemas.microsoft.com/office/powerpoint/2010/main" val="36864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1314782" y="390166"/>
            <a:ext cx="7038900" cy="914100"/>
          </a:xfrm>
          <a:prstGeom prst="rect">
            <a:avLst/>
          </a:prstGeom>
        </p:spPr>
        <p:txBody>
          <a:bodyPr spcFirstLastPara="1" vert="horz" wrap="square" lIns="91425" tIns="91425" rIns="91425" bIns="91425" rtlCol="0" anchor="t" anchorCtr="0">
            <a:noAutofit/>
          </a:bodyPr>
          <a:lstStyle/>
          <a:p>
            <a:r>
              <a:rPr lang="en" dirty="0"/>
              <a:t>Combinational Thinking</a:t>
            </a:r>
            <a:endParaRPr dirty="0"/>
          </a:p>
        </p:txBody>
      </p:sp>
      <p:sp>
        <p:nvSpPr>
          <p:cNvPr id="237" name="Shape 237"/>
          <p:cNvSpPr txBox="1">
            <a:spLocks noGrp="1"/>
          </p:cNvSpPr>
          <p:nvPr>
            <p:ph type="body" idx="1"/>
          </p:nvPr>
        </p:nvSpPr>
        <p:spPr>
          <a:xfrm>
            <a:off x="1325780" y="1218983"/>
            <a:ext cx="7038900" cy="2911200"/>
          </a:xfrm>
          <a:prstGeom prst="rect">
            <a:avLst/>
          </a:prstGeom>
        </p:spPr>
        <p:txBody>
          <a:bodyPr spcFirstLastPara="1" vert="horz" wrap="square" lIns="91425" tIns="91425" rIns="91425" bIns="91425" rtlCol="0" anchor="t" anchorCtr="0">
            <a:noAutofit/>
          </a:bodyPr>
          <a:lstStyle/>
          <a:p>
            <a:pPr marL="285750" indent="-285750"/>
            <a:r>
              <a:rPr lang="en" sz="2800" b="0" dirty="0"/>
              <a:t>Similar to analogical thinking: Put seemingly unrelated things together to make a new thing</a:t>
            </a:r>
          </a:p>
          <a:p>
            <a:pPr marL="285750" indent="-285750"/>
            <a:r>
              <a:rPr lang="en" sz="2800" b="0" dirty="0"/>
              <a:t>Steve Jobs combined artistic topology and computing into Mac’s user interface.</a:t>
            </a:r>
          </a:p>
        </p:txBody>
      </p:sp>
      <p:pic>
        <p:nvPicPr>
          <p:cNvPr id="3076" name="Picture 4" descr="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15708" y="4130182"/>
            <a:ext cx="2987654" cy="22706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Shape 231">
            <a:extLst>
              <a:ext uri="{FF2B5EF4-FFF2-40B4-BE49-F238E27FC236}">
                <a16:creationId xmlns:a16="http://schemas.microsoft.com/office/drawing/2014/main" xmlns="" id="{84459CD8-2B76-024B-BE2B-8AEAD9690F72}"/>
              </a:ext>
            </a:extLst>
          </p:cNvPr>
          <p:cNvPicPr preferRelativeResize="0"/>
          <p:nvPr/>
        </p:nvPicPr>
        <p:blipFill>
          <a:blip r:embed="rId4">
            <a:alphaModFix/>
          </a:blip>
          <a:stretch>
            <a:fillRect/>
          </a:stretch>
        </p:blipFill>
        <p:spPr>
          <a:xfrm>
            <a:off x="4644864" y="4116735"/>
            <a:ext cx="3432336" cy="2284064"/>
          </a:xfrm>
          <a:prstGeom prst="rect">
            <a:avLst/>
          </a:prstGeom>
          <a:noFill/>
          <a:ln>
            <a:noFill/>
          </a:ln>
        </p:spPr>
      </p:pic>
    </p:spTree>
    <p:extLst>
      <p:ext uri="{BB962C8B-B14F-4D97-AF65-F5344CB8AC3E}">
        <p14:creationId xmlns:p14="http://schemas.microsoft.com/office/powerpoint/2010/main" val="37624294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7CE7F0-172A-F048-84C4-25A8FD7656A8}"/>
              </a:ext>
            </a:extLst>
          </p:cNvPr>
          <p:cNvSpPr>
            <a:spLocks noGrp="1"/>
          </p:cNvSpPr>
          <p:nvPr>
            <p:ph type="title"/>
          </p:nvPr>
        </p:nvSpPr>
        <p:spPr>
          <a:xfrm>
            <a:off x="1297500" y="525000"/>
            <a:ext cx="7038900" cy="770400"/>
          </a:xfrm>
        </p:spPr>
        <p:txBody>
          <a:bodyPr/>
          <a:lstStyle/>
          <a:p>
            <a:r>
              <a:rPr lang="en-US" dirty="0"/>
              <a:t>Training for combinational thinking</a:t>
            </a:r>
          </a:p>
        </p:txBody>
      </p:sp>
      <p:sp>
        <p:nvSpPr>
          <p:cNvPr id="3" name="Text Placeholder 2">
            <a:extLst>
              <a:ext uri="{FF2B5EF4-FFF2-40B4-BE49-F238E27FC236}">
                <a16:creationId xmlns:a16="http://schemas.microsoft.com/office/drawing/2014/main" xmlns="" id="{FB00FFD8-D041-174C-BDF5-144F54AF9AAF}"/>
              </a:ext>
            </a:extLst>
          </p:cNvPr>
          <p:cNvSpPr>
            <a:spLocks noGrp="1"/>
          </p:cNvSpPr>
          <p:nvPr>
            <p:ph type="body" idx="1"/>
          </p:nvPr>
        </p:nvSpPr>
        <p:spPr>
          <a:xfrm>
            <a:off x="1297500" y="1295400"/>
            <a:ext cx="7038900" cy="4676267"/>
          </a:xfrm>
        </p:spPr>
        <p:txBody>
          <a:bodyPr>
            <a:normAutofit/>
          </a:bodyPr>
          <a:lstStyle/>
          <a:p>
            <a:r>
              <a:rPr lang="en-US" sz="2400" b="0" dirty="0"/>
              <a:t>Create hybrid animals in a Hong Kong high school</a:t>
            </a:r>
          </a:p>
        </p:txBody>
      </p:sp>
      <p:pic>
        <p:nvPicPr>
          <p:cNvPr id="4" name="image5.png">
            <a:extLst>
              <a:ext uri="{FF2B5EF4-FFF2-40B4-BE49-F238E27FC236}">
                <a16:creationId xmlns:a16="http://schemas.microsoft.com/office/drawing/2014/main" xmlns="" id="{C9BC3D97-77FE-1141-B5E3-BFF96D8483FF}"/>
              </a:ext>
            </a:extLst>
          </p:cNvPr>
          <p:cNvPicPr/>
          <p:nvPr/>
        </p:nvPicPr>
        <p:blipFill>
          <a:blip r:embed="rId2" cstate="screen">
            <a:extLst>
              <a:ext uri="{28A0092B-C50C-407E-A947-70E740481C1C}">
                <a14:useLocalDpi xmlns:a14="http://schemas.microsoft.com/office/drawing/2010/main"/>
              </a:ext>
            </a:extLst>
          </a:blip>
          <a:srcRect/>
          <a:stretch>
            <a:fillRect/>
          </a:stretch>
        </p:blipFill>
        <p:spPr>
          <a:xfrm>
            <a:off x="152399" y="1981200"/>
            <a:ext cx="4877005" cy="2743200"/>
          </a:xfrm>
          <a:prstGeom prst="rect">
            <a:avLst/>
          </a:prstGeom>
          <a:ln/>
        </p:spPr>
      </p:pic>
      <p:pic>
        <p:nvPicPr>
          <p:cNvPr id="5" name="image11.png">
            <a:extLst>
              <a:ext uri="{FF2B5EF4-FFF2-40B4-BE49-F238E27FC236}">
                <a16:creationId xmlns:a16="http://schemas.microsoft.com/office/drawing/2014/main" xmlns="" id="{A137E5A8-B658-FA40-A4B6-F25A3B1613F1}"/>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4267200" y="4053964"/>
            <a:ext cx="4724583" cy="2657466"/>
          </a:xfrm>
          <a:prstGeom prst="rect">
            <a:avLst/>
          </a:prstGeom>
          <a:ln/>
        </p:spPr>
      </p:pic>
    </p:spTree>
    <p:extLst>
      <p:ext uri="{BB962C8B-B14F-4D97-AF65-F5344CB8AC3E}">
        <p14:creationId xmlns:p14="http://schemas.microsoft.com/office/powerpoint/2010/main" val="3046028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1244150" y="457200"/>
            <a:ext cx="7038900" cy="914100"/>
          </a:xfrm>
          <a:prstGeom prst="rect">
            <a:avLst/>
          </a:prstGeom>
        </p:spPr>
        <p:txBody>
          <a:bodyPr spcFirstLastPara="1" vert="horz" wrap="square" lIns="91425" tIns="91425" rIns="91425" bIns="91425" rtlCol="0" anchor="t" anchorCtr="0">
            <a:noAutofit/>
          </a:bodyPr>
          <a:lstStyle/>
          <a:p>
            <a:r>
              <a:rPr lang="en" dirty="0"/>
              <a:t>Creative Destruction</a:t>
            </a:r>
            <a:endParaRPr dirty="0"/>
          </a:p>
        </p:txBody>
      </p:sp>
      <p:sp>
        <p:nvSpPr>
          <p:cNvPr id="245" name="Shape 245"/>
          <p:cNvSpPr txBox="1">
            <a:spLocks noGrp="1"/>
          </p:cNvSpPr>
          <p:nvPr>
            <p:ph type="body" idx="1"/>
          </p:nvPr>
        </p:nvSpPr>
        <p:spPr>
          <a:xfrm>
            <a:off x="1270874" y="1219200"/>
            <a:ext cx="7415925" cy="3657600"/>
          </a:xfrm>
          <a:prstGeom prst="rect">
            <a:avLst/>
          </a:prstGeom>
        </p:spPr>
        <p:txBody>
          <a:bodyPr spcFirstLastPara="1" vert="horz" wrap="square" lIns="91425" tIns="91425" rIns="91425" bIns="91425" rtlCol="0" anchor="t" anchorCtr="0">
            <a:noAutofit/>
          </a:bodyPr>
          <a:lstStyle/>
          <a:p>
            <a:pPr marL="0" indent="0">
              <a:buNone/>
            </a:pPr>
            <a:r>
              <a:rPr lang="en" sz="2000" dirty="0"/>
              <a:t>In order to create something new, we must go through the process of letting go of our current paradigms. </a:t>
            </a:r>
            <a:endParaRPr sz="2000" dirty="0"/>
          </a:p>
          <a:p>
            <a:pPr indent="0">
              <a:buNone/>
            </a:pPr>
            <a:r>
              <a:rPr lang="en" sz="2000" dirty="0"/>
              <a:t>- For example, today we invest R&amp;D into green energy but by doing so coal miners will lose their jobs. </a:t>
            </a:r>
            <a:endParaRPr sz="2000" dirty="0"/>
          </a:p>
          <a:p>
            <a:pPr indent="0">
              <a:buNone/>
            </a:pPr>
            <a:r>
              <a:rPr lang="en" sz="2000" dirty="0"/>
              <a:t>-Similarly, some researchers want to do more data science/data mining but by doing so people who don't know the new skills are threatened.</a:t>
            </a:r>
            <a:endParaRPr sz="2000" dirty="0"/>
          </a:p>
          <a:p>
            <a:pPr indent="0">
              <a:buNone/>
            </a:pPr>
            <a:r>
              <a:rPr lang="en" sz="2000" dirty="0"/>
              <a:t>- The idea of creative destruction is similar to the idea of using a fire to destroy areas of land, but having newer plant life being able to grow and thrive in said environment.</a:t>
            </a:r>
            <a:endParaRPr sz="2000" dirty="0"/>
          </a:p>
        </p:txBody>
      </p:sp>
    </p:spTree>
    <p:extLst>
      <p:ext uri="{BB962C8B-B14F-4D97-AF65-F5344CB8AC3E}">
        <p14:creationId xmlns:p14="http://schemas.microsoft.com/office/powerpoint/2010/main" val="888153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533400"/>
            <a:ext cx="7772400" cy="381000"/>
          </a:xfrm>
        </p:spPr>
        <p:txBody>
          <a:bodyPr>
            <a:normAutofit fontScale="90000"/>
          </a:bodyPr>
          <a:lstStyle/>
          <a:p>
            <a:pPr eaLnBrk="1" hangingPunct="1"/>
            <a:r>
              <a:rPr lang="en-US" sz="2800" dirty="0"/>
              <a:t>Creative Problem-Solving</a:t>
            </a:r>
          </a:p>
        </p:txBody>
      </p:sp>
      <p:sp>
        <p:nvSpPr>
          <p:cNvPr id="65539" name="Rectangle 3"/>
          <p:cNvSpPr>
            <a:spLocks noGrp="1" noChangeArrowheads="1"/>
          </p:cNvSpPr>
          <p:nvPr>
            <p:ph idx="1"/>
          </p:nvPr>
        </p:nvSpPr>
        <p:spPr>
          <a:xfrm>
            <a:off x="609600" y="1143000"/>
            <a:ext cx="8001000" cy="4572000"/>
          </a:xfrm>
        </p:spPr>
        <p:txBody>
          <a:bodyPr/>
          <a:lstStyle/>
          <a:p>
            <a:pPr eaLnBrk="1" hangingPunct="1">
              <a:spcBef>
                <a:spcPct val="30000"/>
              </a:spcBef>
              <a:buClr>
                <a:schemeClr val="accent2"/>
              </a:buClr>
              <a:buFont typeface="Arial" panose="020B0604020202020204" pitchFamily="34" charset="0"/>
              <a:buChar char="•"/>
            </a:pPr>
            <a:r>
              <a:rPr lang="en-US" sz="2400" dirty="0"/>
              <a:t>Creative cognition: technique to train people to think creatively</a:t>
            </a:r>
          </a:p>
          <a:p>
            <a:pPr eaLnBrk="1" hangingPunct="1">
              <a:spcBef>
                <a:spcPct val="30000"/>
              </a:spcBef>
              <a:buClr>
                <a:schemeClr val="accent2"/>
              </a:buClr>
              <a:buFont typeface="Arial" panose="020B0604020202020204" pitchFamily="34" charset="0"/>
              <a:buChar char="•"/>
            </a:pPr>
            <a:r>
              <a:rPr lang="en-US" sz="2400" dirty="0"/>
              <a:t>Pre-inventive forms: ideas that precede creation of finished creative product</a:t>
            </a:r>
          </a:p>
          <a:p>
            <a:pPr eaLnBrk="1" hangingPunct="1">
              <a:spcBef>
                <a:spcPct val="30000"/>
              </a:spcBef>
              <a:buClr>
                <a:schemeClr val="accent2"/>
              </a:buClr>
              <a:buFont typeface="Arial" panose="020B0604020202020204" pitchFamily="34" charset="0"/>
              <a:buChar char="•"/>
            </a:pPr>
            <a:r>
              <a:rPr lang="en-US" sz="2400" dirty="0">
                <a:hlinkClick r:id="rId2"/>
              </a:rPr>
              <a:t>http://www.ted.com/talks/ken_robinson_changing_education_paradigms</a:t>
            </a:r>
            <a:endParaRPr lang="en-US" sz="2400" dirty="0"/>
          </a:p>
          <a:p>
            <a:pPr eaLnBrk="1" hangingPunct="1">
              <a:spcBef>
                <a:spcPct val="30000"/>
              </a:spcBef>
              <a:buClr>
                <a:schemeClr val="accent2"/>
              </a:buClr>
              <a:buFont typeface="Arial" panose="020B0604020202020204" pitchFamily="34" charset="0"/>
              <a:buChar char="•"/>
            </a:pPr>
            <a:r>
              <a:rPr lang="en-US" sz="2400" dirty="0">
                <a:hlinkClick r:id="rId3"/>
              </a:rPr>
              <a:t>http://www.ted.com/talks/ken_robinson_says_schools_kill_creativity#t-310139</a:t>
            </a:r>
            <a:endParaRPr lang="en-US" sz="2800" dirty="0"/>
          </a:p>
          <a:p>
            <a:pPr marL="0" lvl="1" indent="0" eaLnBrk="1" hangingPunct="1">
              <a:spcBef>
                <a:spcPct val="30000"/>
              </a:spcBef>
              <a:buNone/>
            </a:pPr>
            <a:endParaRPr lang="en-US" sz="2800" dirty="0"/>
          </a:p>
          <a:p>
            <a:pPr marL="0" lvl="1" indent="0">
              <a:spcBef>
                <a:spcPct val="30000"/>
              </a:spcBef>
              <a:buNone/>
            </a:pPr>
            <a:endParaRPr lang="en-US" sz="2800" dirty="0"/>
          </a:p>
          <a:p>
            <a:pPr lvl="1" eaLnBrk="1" hangingPunct="1">
              <a:spcBef>
                <a:spcPct val="30000"/>
              </a:spcBef>
              <a:buFontTx/>
              <a:buNone/>
            </a:pPr>
            <a:endParaRPr lang="en-US" sz="2800" dirty="0"/>
          </a:p>
          <a:p>
            <a:pPr eaLnBrk="1" hangingPunct="1">
              <a:spcBef>
                <a:spcPct val="30000"/>
              </a:spcBef>
            </a:pPr>
            <a:endParaRPr lang="en-US" sz="2800" dirty="0"/>
          </a:p>
        </p:txBody>
      </p:sp>
    </p:spTree>
    <p:extLst>
      <p:ext uri="{BB962C8B-B14F-4D97-AF65-F5344CB8AC3E}">
        <p14:creationId xmlns:p14="http://schemas.microsoft.com/office/powerpoint/2010/main" val="2888465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D37802-A540-254A-824E-DCDDFD93BB6B}"/>
              </a:ext>
            </a:extLst>
          </p:cNvPr>
          <p:cNvSpPr>
            <a:spLocks noGrp="1"/>
          </p:cNvSpPr>
          <p:nvPr>
            <p:ph type="title"/>
          </p:nvPr>
        </p:nvSpPr>
        <p:spPr/>
        <p:txBody>
          <a:bodyPr/>
          <a:lstStyle/>
          <a:p>
            <a:r>
              <a:rPr lang="en-US" dirty="0"/>
              <a:t>Assignment</a:t>
            </a:r>
          </a:p>
        </p:txBody>
      </p:sp>
      <p:sp>
        <p:nvSpPr>
          <p:cNvPr id="3" name="Content Placeholder 2">
            <a:extLst>
              <a:ext uri="{FF2B5EF4-FFF2-40B4-BE49-F238E27FC236}">
                <a16:creationId xmlns:a16="http://schemas.microsoft.com/office/drawing/2014/main" xmlns="" id="{5986CB20-C7AD-3744-86FC-53C658224BA8}"/>
              </a:ext>
            </a:extLst>
          </p:cNvPr>
          <p:cNvSpPr>
            <a:spLocks noGrp="1"/>
          </p:cNvSpPr>
          <p:nvPr>
            <p:ph idx="1"/>
          </p:nvPr>
        </p:nvSpPr>
        <p:spPr>
          <a:xfrm>
            <a:off x="304800" y="1100628"/>
            <a:ext cx="8534400" cy="3852372"/>
          </a:xfrm>
        </p:spPr>
        <p:txBody>
          <a:bodyPr>
            <a:normAutofit/>
          </a:bodyPr>
          <a:lstStyle/>
          <a:p>
            <a:pPr marL="457200" indent="-457200">
              <a:buFont typeface="Arial" panose="020B0604020202020204" pitchFamily="34" charset="0"/>
              <a:buChar char="•"/>
            </a:pPr>
            <a:r>
              <a:rPr lang="en-US" sz="2400" b="0" dirty="0"/>
              <a:t>Form a small group to discuss the following: On one hand experts are able to solve problems better and faster than novices. On the other hand preconceptions (expertise) might hinder experts from thinking outside the box.</a:t>
            </a:r>
          </a:p>
          <a:p>
            <a:pPr marL="457200" indent="-457200">
              <a:buFont typeface="Arial" panose="020B0604020202020204" pitchFamily="34" charset="0"/>
              <a:buChar char="•"/>
            </a:pPr>
            <a:r>
              <a:rPr lang="en-US" sz="2400" b="0" dirty="0"/>
              <a:t>Linus Pauling tried to resolve the dilemma between problem–solving and creativity by trying many new ideas, but at the end he produced many bad ideas (e.g. high dose Vitamin C).</a:t>
            </a:r>
          </a:p>
          <a:p>
            <a:pPr marL="457200" indent="-457200">
              <a:buFont typeface="Arial" panose="020B0604020202020204" pitchFamily="34" charset="0"/>
              <a:buChar char="•"/>
            </a:pPr>
            <a:r>
              <a:rPr lang="en-US" sz="2400" b="0" dirty="0"/>
              <a:t>How can you achieve the optimal balance between expertise and creativity? There is no right or wrong answer.</a:t>
            </a:r>
          </a:p>
        </p:txBody>
      </p:sp>
    </p:spTree>
    <p:extLst>
      <p:ext uri="{BB962C8B-B14F-4D97-AF65-F5344CB8AC3E}">
        <p14:creationId xmlns:p14="http://schemas.microsoft.com/office/powerpoint/2010/main" val="19121888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3780</TotalTime>
  <Words>2661</Words>
  <Application>Microsoft Office PowerPoint</Application>
  <PresentationFormat>On-screen Show (4:3)</PresentationFormat>
  <Paragraphs>232</Paragraphs>
  <Slides>52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ＭＳ Ｐゴシック</vt:lpstr>
      <vt:lpstr>Arial</vt:lpstr>
      <vt:lpstr>Calibri</vt:lpstr>
      <vt:lpstr>Gill Sans MT</vt:lpstr>
      <vt:lpstr>Roboto</vt:lpstr>
      <vt:lpstr>Tunga</vt:lpstr>
      <vt:lpstr>Verdana</vt:lpstr>
      <vt:lpstr>Wingdings</vt:lpstr>
      <vt:lpstr>Angles</vt:lpstr>
      <vt:lpstr>Problem-Solving</vt:lpstr>
      <vt:lpstr>Some Questions to Consider</vt:lpstr>
      <vt:lpstr>What Is a Problem?</vt:lpstr>
      <vt:lpstr>What Is a Problem?</vt:lpstr>
      <vt:lpstr>The problem of well-defined problem</vt:lpstr>
      <vt:lpstr>Productive failure</vt:lpstr>
      <vt:lpstr>Productive failure: Training problem solving skills</vt:lpstr>
      <vt:lpstr>problem solving: What it takes</vt:lpstr>
      <vt:lpstr>Breakout: Ungraded discussion</vt:lpstr>
      <vt:lpstr>Gestalt Approach</vt:lpstr>
      <vt:lpstr>PowerPoint Presentation</vt:lpstr>
      <vt:lpstr>Re-define or re-structure the problem</vt:lpstr>
      <vt:lpstr>Solomon Method</vt:lpstr>
      <vt:lpstr>Insight (Ah! HA!) in Problem-Solving</vt:lpstr>
      <vt:lpstr>Insight in Problem-Solving</vt:lpstr>
      <vt:lpstr>Challenges</vt:lpstr>
      <vt:lpstr>Insight in Problem-Solving</vt:lpstr>
      <vt:lpstr>Obstacles to Problem-Solving: Functional Fixedness</vt:lpstr>
      <vt:lpstr>Obstacles to Problem-Solving: Functional Fixedness</vt:lpstr>
      <vt:lpstr>Obstacles to Problem-Solving</vt:lpstr>
      <vt:lpstr>PowerPoint Presentation</vt:lpstr>
      <vt:lpstr>Information-Processing Approach</vt:lpstr>
      <vt:lpstr>Information-Processing Approach</vt:lpstr>
      <vt:lpstr>Information-Processing Approach</vt:lpstr>
      <vt:lpstr>The Importance of How a Problem Is Stated</vt:lpstr>
      <vt:lpstr>Pop quiz: Which of the following is true?</vt:lpstr>
      <vt:lpstr>PowerPoint Presentation</vt:lpstr>
      <vt:lpstr>User interface design and ergonomics</vt:lpstr>
      <vt:lpstr>Think-aloud protocol</vt:lpstr>
      <vt:lpstr>Using Analogies to Solve a Problem</vt:lpstr>
      <vt:lpstr>Duncker’s Radiation Problem</vt:lpstr>
      <vt:lpstr>PowerPoint Presentation</vt:lpstr>
      <vt:lpstr>Lightbulb problem</vt:lpstr>
      <vt:lpstr>Lightbulb problem</vt:lpstr>
      <vt:lpstr>Analogical Thinking</vt:lpstr>
      <vt:lpstr>Analogical thinking: Odon device</vt:lpstr>
      <vt:lpstr>How Experts Solve Problems</vt:lpstr>
      <vt:lpstr>How Experts Solve Problems</vt:lpstr>
      <vt:lpstr>How Experts Solve Problems</vt:lpstr>
      <vt:lpstr>How Experts Solve Problems</vt:lpstr>
      <vt:lpstr>How Experts Solve Problems</vt:lpstr>
      <vt:lpstr>Linus Pauling</vt:lpstr>
      <vt:lpstr>Nine Dot Problem</vt:lpstr>
      <vt:lpstr>Creativity: Divergent thinking</vt:lpstr>
      <vt:lpstr>Convergent thinking</vt:lpstr>
      <vt:lpstr>Counterfactual Thinking</vt:lpstr>
      <vt:lpstr>Counterfactual thinking</vt:lpstr>
      <vt:lpstr>Combinational Thinking</vt:lpstr>
      <vt:lpstr>Training for combinational thinking</vt:lpstr>
      <vt:lpstr>Creative Destruction</vt:lpstr>
      <vt:lpstr>Creative Problem-Solving</vt:lpstr>
      <vt:lpstr>Assignment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Problem-Solving and Reasoning</dc:title>
  <dc:creator>Benjamin Uel Marsh</dc:creator>
  <cp:lastModifiedBy>Chong Ho Yu</cp:lastModifiedBy>
  <cp:revision>179</cp:revision>
  <dcterms:created xsi:type="dcterms:W3CDTF">2011-11-27T02:41:15Z</dcterms:created>
  <dcterms:modified xsi:type="dcterms:W3CDTF">2020-04-20T21:03:27Z</dcterms:modified>
</cp:coreProperties>
</file>