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1" autoAdjust="0"/>
    <p:restoredTop sz="94660"/>
  </p:normalViewPr>
  <p:slideViewPr>
    <p:cSldViewPr snapToGrid="0">
      <p:cViewPr varScale="1">
        <p:scale>
          <a:sx n="83" d="100"/>
          <a:sy n="83" d="100"/>
        </p:scale>
        <p:origin x="1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huffingtonpost.com/matt-j-rossano/thomas-aquinas-evolution_b_757973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calvary.edu/reclaiming-historical-behavioral-science-reformation-laid-groundwork-biblical-psychology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youtube.com/watch?v=mLjgfMj2W6k&amp;t=128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ps.net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1: Introduction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889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Modern psychology vs. Folk psychology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Modern psychology: A product of science</a:t>
            </a:r>
          </a:p>
          <a:p>
            <a:r>
              <a:rPr lang="en-US" dirty="0" smtClean="0"/>
              <a:t>Folk psychology: Unscientific, based on personal experience, observation, and reflection.</a:t>
            </a:r>
          </a:p>
          <a:p>
            <a:r>
              <a:rPr lang="en-US" dirty="0" smtClean="0"/>
              <a:t>‘The </a:t>
            </a:r>
            <a:r>
              <a:rPr lang="en-US" dirty="0"/>
              <a:t>reflections in the Bible belong to the category of “</a:t>
            </a:r>
            <a:r>
              <a:rPr lang="en-US" dirty="0" smtClean="0"/>
              <a:t>folk psychology</a:t>
            </a:r>
            <a:r>
              <a:rPr lang="en-US" dirty="0"/>
              <a:t>” or “lay psychology,” since they do not constitute a </a:t>
            </a:r>
            <a:r>
              <a:rPr lang="en-US" dirty="0" smtClean="0"/>
              <a:t>systematic and </a:t>
            </a:r>
            <a:r>
              <a:rPr lang="en-US" dirty="0"/>
              <a:t>comprehensive exploration of human nature generated for the </a:t>
            </a:r>
            <a:r>
              <a:rPr lang="en-US" dirty="0" smtClean="0"/>
              <a:t>purpose of </a:t>
            </a:r>
            <a:r>
              <a:rPr lang="en-US" dirty="0"/>
              <a:t>contributing to human </a:t>
            </a:r>
            <a:r>
              <a:rPr lang="en-US" dirty="0" smtClean="0"/>
              <a:t>knowledge.’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402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Augustine of Hippo: The first Christian “psychologist”?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2" y="2336873"/>
            <a:ext cx="5210116" cy="3599316"/>
          </a:xfrm>
        </p:spPr>
        <p:txBody>
          <a:bodyPr/>
          <a:lstStyle/>
          <a:p>
            <a:r>
              <a:rPr lang="en-US" dirty="0" smtClean="0"/>
              <a:t>Augustine of Hippo: </a:t>
            </a:r>
            <a:r>
              <a:rPr lang="en-US" i="1" dirty="0"/>
              <a:t>On Christian Teaching</a:t>
            </a:r>
            <a:r>
              <a:rPr lang="en-US" dirty="0" smtClean="0"/>
              <a:t>, </a:t>
            </a:r>
            <a:r>
              <a:rPr lang="en-US" i="1" dirty="0" smtClean="0"/>
              <a:t>On </a:t>
            </a:r>
            <a:r>
              <a:rPr lang="en-US" i="1" dirty="0"/>
              <a:t>Catechizing the Uninstructed</a:t>
            </a:r>
            <a:r>
              <a:rPr lang="en-US" dirty="0" smtClean="0"/>
              <a:t>, </a:t>
            </a:r>
            <a:r>
              <a:rPr lang="en-US" i="1" dirty="0" smtClean="0"/>
              <a:t>On </a:t>
            </a:r>
            <a:r>
              <a:rPr lang="en-US" i="1" dirty="0"/>
              <a:t>the Trinity</a:t>
            </a:r>
            <a:r>
              <a:rPr lang="en-US" dirty="0" smtClean="0"/>
              <a:t>, </a:t>
            </a:r>
            <a:r>
              <a:rPr lang="en-US" dirty="0"/>
              <a:t>and </a:t>
            </a:r>
            <a:r>
              <a:rPr lang="en-US" i="1" dirty="0"/>
              <a:t>the </a:t>
            </a:r>
            <a:r>
              <a:rPr lang="en-US" i="1" dirty="0" smtClean="0"/>
              <a:t>Confessions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recognized the </a:t>
            </a:r>
            <a:r>
              <a:rPr lang="en-US" dirty="0" smtClean="0">
                <a:solidFill>
                  <a:srgbClr val="FFC000"/>
                </a:solidFill>
              </a:rPr>
              <a:t>sinful nature </a:t>
            </a:r>
            <a:r>
              <a:rPr lang="en-US" dirty="0" smtClean="0"/>
              <a:t>of humans</a:t>
            </a:r>
          </a:p>
          <a:p>
            <a:r>
              <a:rPr lang="en-US" dirty="0" smtClean="0"/>
              <a:t>wrote psychologically about his </a:t>
            </a:r>
            <a:r>
              <a:rPr lang="en-US" dirty="0"/>
              <a:t>personal struggle to know, love, and enjoy God. </a:t>
            </a:r>
          </a:p>
        </p:txBody>
      </p:sp>
      <p:pic>
        <p:nvPicPr>
          <p:cNvPr id="1026" name="Picture 2" descr="Image result for augustine of hipp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012" y="2336873"/>
            <a:ext cx="2952750" cy="32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Hippo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94257" y="4434002"/>
            <a:ext cx="2961315" cy="197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131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Thomas Aquinas: </a:t>
            </a:r>
            <a:br>
              <a:rPr lang="en-US" dirty="0" smtClean="0"/>
            </a:br>
            <a:r>
              <a:rPr lang="en-US" dirty="0" smtClean="0"/>
              <a:t>Saint of evolutionary psychology?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7570543" cy="3599316"/>
          </a:xfrm>
        </p:spPr>
        <p:txBody>
          <a:bodyPr/>
          <a:lstStyle/>
          <a:p>
            <a:r>
              <a:rPr lang="en-US" dirty="0" smtClean="0"/>
              <a:t>Aquinas integrated </a:t>
            </a:r>
            <a:r>
              <a:rPr lang="en-US" dirty="0"/>
              <a:t>the Augustinian and Aristotelian </a:t>
            </a:r>
            <a:r>
              <a:rPr lang="en-US" dirty="0" smtClean="0"/>
              <a:t>schools </a:t>
            </a:r>
            <a:r>
              <a:rPr lang="en-US" dirty="0"/>
              <a:t>and produced an </a:t>
            </a:r>
            <a:r>
              <a:rPr lang="en-US" dirty="0" smtClean="0"/>
              <a:t>influential body </a:t>
            </a:r>
            <a:r>
              <a:rPr lang="en-US" dirty="0"/>
              <a:t>of psychological </a:t>
            </a:r>
            <a:r>
              <a:rPr lang="en-US" dirty="0" smtClean="0"/>
              <a:t>ideas, </a:t>
            </a:r>
            <a:r>
              <a:rPr lang="en-US" dirty="0"/>
              <a:t>covering the appetites, the will, </a:t>
            </a:r>
            <a:r>
              <a:rPr lang="en-US" dirty="0" smtClean="0"/>
              <a:t>habits, the </a:t>
            </a:r>
            <a:r>
              <a:rPr lang="en-US" dirty="0"/>
              <a:t>virtues and vices, the emotions, memory, and the </a:t>
            </a:r>
            <a:r>
              <a:rPr lang="en-US" dirty="0" smtClean="0"/>
              <a:t>intellect.</a:t>
            </a:r>
          </a:p>
          <a:p>
            <a:r>
              <a:rPr lang="en-US" dirty="0" smtClean="0"/>
              <a:t>He believed humans </a:t>
            </a:r>
            <a:r>
              <a:rPr lang="en-US" dirty="0"/>
              <a:t>were created out of the same basic materials used for all creatures and </a:t>
            </a:r>
            <a:r>
              <a:rPr lang="en-US" dirty="0" smtClean="0"/>
              <a:t>therefore we were connected.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Humans are animals</a:t>
            </a:r>
            <a:r>
              <a:rPr lang="en-US" dirty="0" smtClean="0"/>
              <a:t>!</a:t>
            </a:r>
            <a:endParaRPr lang="en-US" dirty="0"/>
          </a:p>
        </p:txBody>
      </p:sp>
      <p:pic>
        <p:nvPicPr>
          <p:cNvPr id="2050" name="Picture 2" descr="Image result for thomas aquin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7704" y="2184991"/>
            <a:ext cx="30861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48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Thomas Aquinas: </a:t>
            </a:r>
            <a:br>
              <a:rPr lang="en-US" dirty="0" smtClean="0"/>
            </a:br>
            <a:r>
              <a:rPr lang="en-US" dirty="0" smtClean="0"/>
              <a:t>Saint of evolutionary psychology?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7570543" cy="3599316"/>
          </a:xfrm>
        </p:spPr>
        <p:txBody>
          <a:bodyPr/>
          <a:lstStyle/>
          <a:p>
            <a:r>
              <a:rPr lang="en-US" dirty="0" smtClean="0"/>
              <a:t>He rejected </a:t>
            </a:r>
            <a:r>
              <a:rPr lang="en-US" dirty="0" smtClean="0">
                <a:solidFill>
                  <a:srgbClr val="FFC000"/>
                </a:solidFill>
              </a:rPr>
              <a:t>mind-body dualism</a:t>
            </a:r>
            <a:r>
              <a:rPr lang="en-US" dirty="0" smtClean="0"/>
              <a:t>, an idea that our mind (soul) is totally independent of our body.</a:t>
            </a:r>
          </a:p>
          <a:p>
            <a:r>
              <a:rPr lang="en-US" dirty="0" smtClean="0"/>
              <a:t>Our body affects our mind and </a:t>
            </a:r>
            <a:r>
              <a:rPr lang="en-US" dirty="0"/>
              <a:t>vice versa: “some men have bodies of better disposition, their souls have greater power of </a:t>
            </a:r>
            <a:r>
              <a:rPr lang="en-US" dirty="0" smtClean="0"/>
              <a:t>understanding”</a:t>
            </a:r>
          </a:p>
          <a:p>
            <a:r>
              <a:rPr lang="en-US" dirty="0" smtClean="0"/>
              <a:t>Males and females stay together after sex because they need to take care of their children together: the </a:t>
            </a:r>
            <a:r>
              <a:rPr lang="en-US" dirty="0" smtClean="0">
                <a:solidFill>
                  <a:srgbClr val="FFC000"/>
                </a:solidFill>
              </a:rPr>
              <a:t>long-term bonding </a:t>
            </a:r>
            <a:r>
              <a:rPr lang="en-US" dirty="0" smtClean="0"/>
              <a:t>theory is also found in modern evolutionary psychology.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0" name="Picture 2" descr="Image result for thomas aquin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7704" y="2184991"/>
            <a:ext cx="30861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753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Thomas Aquinas: </a:t>
            </a:r>
            <a:br>
              <a:rPr lang="en-US" dirty="0" smtClean="0"/>
            </a:br>
            <a:r>
              <a:rPr lang="en-US" dirty="0" smtClean="0"/>
              <a:t>Saint of evolutionary psychology?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7549279" cy="3599316"/>
          </a:xfrm>
        </p:spPr>
        <p:txBody>
          <a:bodyPr/>
          <a:lstStyle/>
          <a:p>
            <a:r>
              <a:rPr lang="en-US" dirty="0" smtClean="0"/>
              <a:t>Unlike Augustine</a:t>
            </a:r>
            <a:r>
              <a:rPr lang="en-US" dirty="0"/>
              <a:t>, Aquinas did not see human nature as inherently </a:t>
            </a:r>
            <a:r>
              <a:rPr lang="en-US" dirty="0" smtClean="0"/>
              <a:t>sinful. In alignment with Aristotle he asserted </a:t>
            </a:r>
            <a:r>
              <a:rPr lang="en-US" dirty="0" err="1" smtClean="0"/>
              <a:t>tha</a:t>
            </a:r>
            <a:r>
              <a:rPr lang="en-US" dirty="0" smtClean="0"/>
              <a:t> we are </a:t>
            </a:r>
            <a:r>
              <a:rPr lang="en-US" dirty="0">
                <a:solidFill>
                  <a:srgbClr val="FFC000"/>
                </a:solidFill>
              </a:rPr>
              <a:t>social animals </a:t>
            </a:r>
            <a:r>
              <a:rPr lang="en-US" dirty="0" smtClean="0"/>
              <a:t>that want </a:t>
            </a:r>
            <a:r>
              <a:rPr lang="en-US" dirty="0"/>
              <a:t>to get along in </a:t>
            </a:r>
            <a:r>
              <a:rPr lang="en-US" dirty="0" smtClean="0"/>
              <a:t>community: Another core idea of evolutionary psychology.</a:t>
            </a:r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www.huffingtonpost.com/matt-j-rossano/thomas-aquinas-evolution_b_757973.html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Image result for thomas aquin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7704" y="2184991"/>
            <a:ext cx="30861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46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Reformers started psychology?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8708228" cy="421278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Reformers </a:t>
            </a:r>
            <a:r>
              <a:rPr lang="en-US" dirty="0"/>
              <a:t>like </a:t>
            </a:r>
            <a:r>
              <a:rPr lang="en-US" dirty="0" smtClean="0"/>
              <a:t>Luther and </a:t>
            </a:r>
            <a:r>
              <a:rPr lang="en-US" dirty="0"/>
              <a:t>Calvin reflected deeply on sin, grace, knowledge, faith and the nature </a:t>
            </a:r>
            <a:r>
              <a:rPr lang="en-US" dirty="0" smtClean="0"/>
              <a:t>of the </a:t>
            </a:r>
            <a:r>
              <a:rPr lang="en-US" dirty="0"/>
              <a:t>Christian </a:t>
            </a:r>
            <a:r>
              <a:rPr lang="en-US" dirty="0" smtClean="0"/>
              <a:t>life. Their focus is </a:t>
            </a:r>
            <a:r>
              <a:rPr lang="en-US" dirty="0" smtClean="0">
                <a:solidFill>
                  <a:srgbClr val="FFC000"/>
                </a:solidFill>
              </a:rPr>
              <a:t>pastoral care</a:t>
            </a:r>
            <a:r>
              <a:rPr lang="en-US" dirty="0" smtClean="0"/>
              <a:t>.</a:t>
            </a:r>
          </a:p>
          <a:p>
            <a:r>
              <a:rPr lang="en-US" dirty="0"/>
              <a:t>Philip Melanchthon </a:t>
            </a:r>
            <a:r>
              <a:rPr lang="en-US" dirty="0" smtClean="0"/>
              <a:t>attempted </a:t>
            </a:r>
            <a:r>
              <a:rPr lang="en-US" dirty="0"/>
              <a:t>to build a God-centered approach to </a:t>
            </a:r>
            <a:r>
              <a:rPr lang="en-US" dirty="0" smtClean="0"/>
              <a:t>psychology.</a:t>
            </a:r>
          </a:p>
          <a:p>
            <a:r>
              <a:rPr lang="en-US" dirty="0"/>
              <a:t>“Psychology, as a discipline, does not find its origin in Sigmund Freud or the Psychoanalytic theory. Philip Melanchthon who played a significant role in the Reformation sought to observe the discipline of philosophy and all of its “branches,” such as psychology, from a theological worldview desiring to establish the discipline in its proper place</a:t>
            </a:r>
            <a:r>
              <a:rPr lang="en-US" dirty="0" smtClean="0"/>
              <a:t>.”</a:t>
            </a:r>
          </a:p>
          <a:p>
            <a:r>
              <a:rPr lang="en-US" dirty="0">
                <a:hlinkClick r:id="rId2"/>
              </a:rPr>
              <a:t>https://www.calvary.edu/reclaiming-historical-behavioral-science-reformation-laid-groundwork-biblical-psychology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074" name="Picture 2" descr="Philipp Melanchth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876" y="2336873"/>
            <a:ext cx="1875244" cy="293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086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Soren Kierkegaard </a:t>
            </a:r>
            <a:r>
              <a:rPr lang="en-US" dirty="0"/>
              <a:t>(1813-1855)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2" y="2336873"/>
            <a:ext cx="6975120" cy="3599316"/>
          </a:xfrm>
        </p:spPr>
        <p:txBody>
          <a:bodyPr/>
          <a:lstStyle/>
          <a:p>
            <a:r>
              <a:rPr lang="en-US" dirty="0" smtClean="0"/>
              <a:t>The founder of existential philosophy</a:t>
            </a:r>
          </a:p>
          <a:p>
            <a:r>
              <a:rPr lang="en-US" dirty="0" smtClean="0"/>
              <a:t>“Possibly </a:t>
            </a:r>
            <a:r>
              <a:rPr lang="en-US" dirty="0"/>
              <a:t>the most significant Christian psychology author since </a:t>
            </a:r>
            <a:r>
              <a:rPr lang="en-US" dirty="0" smtClean="0"/>
              <a:t>the Middle </a:t>
            </a:r>
            <a:r>
              <a:rPr lang="en-US" dirty="0"/>
              <a:t>Ages was </a:t>
            </a:r>
            <a:r>
              <a:rPr lang="en-US" dirty="0" err="1"/>
              <a:t>Søren</a:t>
            </a:r>
            <a:r>
              <a:rPr lang="en-US" dirty="0"/>
              <a:t> Kierkegaard, who used the word psychology </a:t>
            </a:r>
            <a:r>
              <a:rPr lang="en-US" dirty="0" smtClean="0"/>
              <a:t>to describe </a:t>
            </a:r>
            <a:r>
              <a:rPr lang="en-US" dirty="0"/>
              <a:t>some of his </a:t>
            </a:r>
            <a:r>
              <a:rPr lang="en-US" dirty="0" smtClean="0"/>
              <a:t>works.”</a:t>
            </a:r>
          </a:p>
          <a:p>
            <a:r>
              <a:rPr lang="en-US" dirty="0" smtClean="0"/>
              <a:t>Wrote about the </a:t>
            </a:r>
            <a:r>
              <a:rPr lang="en-US" dirty="0"/>
              <a:t>nature of personhood, sin, anxiety </a:t>
            </a:r>
            <a:r>
              <a:rPr lang="en-US" dirty="0" smtClean="0"/>
              <a:t>and despair</a:t>
            </a:r>
            <a:r>
              <a:rPr lang="en-US" dirty="0"/>
              <a:t>, </a:t>
            </a:r>
            <a:r>
              <a:rPr lang="en-US" dirty="0" smtClean="0"/>
              <a:t>and the unconscious.</a:t>
            </a:r>
          </a:p>
          <a:p>
            <a:endParaRPr lang="en-US" dirty="0"/>
          </a:p>
        </p:txBody>
      </p:sp>
      <p:pic>
        <p:nvPicPr>
          <p:cNvPr id="6146" name="Picture 2" descr="Image result for kierkega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3207" y="2336873"/>
            <a:ext cx="2608207" cy="3537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035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Soren Kierkegaard (1813-1855)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2" y="2336873"/>
            <a:ext cx="7016843" cy="404846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His approach is philosophical, not scientific (based on personal observation and reflection).</a:t>
            </a:r>
          </a:p>
          <a:p>
            <a:r>
              <a:rPr lang="en-US" dirty="0" smtClean="0"/>
              <a:t>Existential problem: Anxiety arises from “Who am I? Why am I here? What will I become? How can I choose?” </a:t>
            </a:r>
            <a:endParaRPr lang="en-US" dirty="0" smtClean="0"/>
          </a:p>
          <a:p>
            <a:r>
              <a:rPr lang="en-US" dirty="0" smtClean="0"/>
              <a:t>We need </a:t>
            </a:r>
            <a:r>
              <a:rPr lang="en-US" dirty="0" smtClean="0">
                <a:solidFill>
                  <a:srgbClr val="FFC000"/>
                </a:solidFill>
              </a:rPr>
              <a:t>leap of faith </a:t>
            </a:r>
            <a:r>
              <a:rPr lang="en-US" dirty="0" smtClean="0"/>
              <a:t>to overcome doubt and anxiety.</a:t>
            </a:r>
            <a:endParaRPr lang="en-US" dirty="0" smtClean="0"/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www.youtube.com/watch?v=mLjgfMj2W6k&amp;t=128s</a:t>
            </a:r>
            <a:endParaRPr lang="en-US" dirty="0" smtClean="0"/>
          </a:p>
          <a:p>
            <a:r>
              <a:rPr lang="en-US" dirty="0" smtClean="0"/>
              <a:t>Do you agree or disagree? Let’s go to four corners.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8982" y="994865"/>
            <a:ext cx="3666667" cy="539047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44182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Christian contribution to psychology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“So </a:t>
            </a:r>
            <a:r>
              <a:rPr lang="en-US" dirty="0"/>
              <a:t>if we define psychology broadly as a rigorous inquiry into </a:t>
            </a:r>
            <a:r>
              <a:rPr lang="en-US" dirty="0" smtClean="0"/>
              <a:t>human nature </a:t>
            </a:r>
            <a:r>
              <a:rPr lang="en-US" dirty="0"/>
              <a:t>and how to treat its problems and advance its well-being, </a:t>
            </a:r>
            <a:r>
              <a:rPr lang="en-US" dirty="0" smtClean="0"/>
              <a:t>Christians have </a:t>
            </a:r>
            <a:r>
              <a:rPr lang="en-US" dirty="0"/>
              <a:t>been thinking and practicing psychology for centuries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It depends on how we define psychology</a:t>
            </a:r>
          </a:p>
          <a:p>
            <a:r>
              <a:rPr lang="en-US" dirty="0" smtClean="0"/>
              <a:t>Modern psychology: Scientific</a:t>
            </a:r>
          </a:p>
          <a:p>
            <a:r>
              <a:rPr lang="en-US" dirty="0" smtClean="0"/>
              <a:t>Folk psychology or philosophical psychology: Personal observation and reflection.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421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Special </a:t>
            </a:r>
            <a:r>
              <a:rPr lang="en-US" dirty="0"/>
              <a:t>revelation and tradition can no longer be regarded as </a:t>
            </a:r>
            <a:r>
              <a:rPr lang="en-US" dirty="0" smtClean="0"/>
              <a:t>ultimate authorities.</a:t>
            </a:r>
          </a:p>
          <a:p>
            <a:r>
              <a:rPr lang="en-US" dirty="0" smtClean="0"/>
              <a:t>Human reasoning</a:t>
            </a:r>
          </a:p>
          <a:p>
            <a:r>
              <a:rPr lang="en-US" dirty="0" smtClean="0"/>
              <a:t>Objective and universal understanding</a:t>
            </a:r>
          </a:p>
          <a:p>
            <a:r>
              <a:rPr lang="en-US" dirty="0" smtClean="0"/>
              <a:t>Natural science is the best way of inquiry</a:t>
            </a:r>
          </a:p>
          <a:p>
            <a:pPr lvl="1"/>
            <a:r>
              <a:rPr lang="en-US" sz="2400" dirty="0" smtClean="0"/>
              <a:t>Systematic empirical data</a:t>
            </a:r>
          </a:p>
          <a:p>
            <a:pPr lvl="1"/>
            <a:r>
              <a:rPr lang="en-US" sz="2400" dirty="0" smtClean="0"/>
              <a:t>Logical and mathematical deduction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578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Secularism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</a:t>
            </a:r>
            <a:r>
              <a:rPr lang="en-US" sz="2800" dirty="0"/>
              <a:t>exclusion </a:t>
            </a:r>
            <a:r>
              <a:rPr lang="en-US" sz="2800" dirty="0" smtClean="0"/>
              <a:t>of religious </a:t>
            </a:r>
            <a:r>
              <a:rPr lang="en-US" sz="2800" dirty="0"/>
              <a:t>discourse from the public square, including government and </a:t>
            </a:r>
            <a:r>
              <a:rPr lang="en-US" sz="2800" dirty="0" smtClean="0"/>
              <a:t>science (e.g. no prayer in public schools)</a:t>
            </a:r>
            <a:endParaRPr lang="en-US" sz="2800" dirty="0"/>
          </a:p>
          <a:p>
            <a:r>
              <a:rPr lang="en-US" sz="2800" dirty="0"/>
              <a:t>T</a:t>
            </a:r>
            <a:r>
              <a:rPr lang="en-US" sz="2800" dirty="0" smtClean="0"/>
              <a:t>he </a:t>
            </a:r>
            <a:r>
              <a:rPr lang="en-US" sz="2800" dirty="0"/>
              <a:t>reduction in religious belief and </a:t>
            </a:r>
            <a:r>
              <a:rPr lang="en-US" sz="2800" dirty="0" smtClean="0"/>
              <a:t>practice in daily life. </a:t>
            </a:r>
            <a:endParaRPr lang="en-US" sz="2800" dirty="0" smtClean="0"/>
          </a:p>
          <a:p>
            <a:r>
              <a:rPr lang="en-US" sz="2800" dirty="0" smtClean="0"/>
              <a:t>Diversity and pluralism: other </a:t>
            </a:r>
            <a:r>
              <a:rPr lang="en-US" sz="2800" dirty="0"/>
              <a:t>worldview options.</a:t>
            </a:r>
          </a:p>
        </p:txBody>
      </p:sp>
    </p:spTree>
    <p:extLst>
      <p:ext uri="{BB962C8B-B14F-4D97-AF65-F5344CB8AC3E}">
        <p14:creationId xmlns:p14="http://schemas.microsoft.com/office/powerpoint/2010/main" val="3350128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Secularism contribution to modernity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2" y="2336873"/>
            <a:ext cx="6741204" cy="3599316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“Many </a:t>
            </a:r>
            <a:r>
              <a:rPr lang="en-US" sz="2800" dirty="0"/>
              <a:t>of the </a:t>
            </a:r>
            <a:r>
              <a:rPr lang="en-US" sz="2800" dirty="0" smtClean="0"/>
              <a:t>shapers of </a:t>
            </a:r>
            <a:r>
              <a:rPr lang="en-US" sz="2800" dirty="0"/>
              <a:t>Western culture over the past hundred years have publicly </a:t>
            </a:r>
            <a:r>
              <a:rPr lang="en-US" sz="2800" dirty="0" smtClean="0"/>
              <a:t>disparaged traditional </a:t>
            </a:r>
            <a:r>
              <a:rPr lang="en-US" sz="2800" dirty="0"/>
              <a:t>religious perspectives (e.g., Marx, Nietzsche, Freud, H. </a:t>
            </a:r>
            <a:r>
              <a:rPr lang="en-US" sz="2800" dirty="0" smtClean="0"/>
              <a:t>G. Wells</a:t>
            </a:r>
            <a:r>
              <a:rPr lang="en-US" sz="2800" dirty="0"/>
              <a:t>, John Dewey, Bertrand Russell, Jean-Paul Sartre, Michel </a:t>
            </a:r>
            <a:r>
              <a:rPr lang="en-US" sz="2800" dirty="0" smtClean="0"/>
              <a:t>Foucault, Richard </a:t>
            </a:r>
            <a:r>
              <a:rPr lang="en-US" sz="2800" dirty="0" err="1"/>
              <a:t>Rorty</a:t>
            </a:r>
            <a:r>
              <a:rPr lang="en-US" sz="2800" dirty="0"/>
              <a:t>, Daniel Dennett and Richard Dawkins</a:t>
            </a:r>
            <a:r>
              <a:rPr lang="en-US" sz="2800" dirty="0" smtClean="0"/>
              <a:t>).</a:t>
            </a:r>
          </a:p>
          <a:p>
            <a:r>
              <a:rPr lang="en-US" sz="2800" dirty="0" smtClean="0"/>
              <a:t>Who are they? Can you Google and share what you found with the class?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5608" y="1834166"/>
            <a:ext cx="1994253" cy="19942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9760" y="4028929"/>
            <a:ext cx="1880632" cy="23978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8471" y="3604046"/>
            <a:ext cx="1833616" cy="25764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9412" y="1109662"/>
            <a:ext cx="2170616" cy="217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638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Positivism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2" y="2336873"/>
            <a:ext cx="7315362" cy="3599316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Auguste</a:t>
            </a:r>
            <a:r>
              <a:rPr lang="en-US" dirty="0" smtClean="0"/>
              <a:t> Comte (1798-1857)</a:t>
            </a:r>
          </a:p>
          <a:p>
            <a:r>
              <a:rPr lang="en-US" dirty="0" smtClean="0"/>
              <a:t>The founder of modern sociology and </a:t>
            </a:r>
            <a:r>
              <a:rPr lang="en-US" dirty="0" smtClean="0"/>
              <a:t>positivism (don’t mix up positivis</a:t>
            </a:r>
            <a:r>
              <a:rPr lang="en-US" dirty="0" smtClean="0"/>
              <a:t>m and logical positivism)</a:t>
            </a:r>
            <a:endParaRPr lang="en-US" dirty="0" smtClean="0"/>
          </a:p>
          <a:p>
            <a:r>
              <a:rPr lang="en-US" dirty="0" smtClean="0"/>
              <a:t>Applied </a:t>
            </a:r>
            <a:r>
              <a:rPr lang="en-US" dirty="0"/>
              <a:t>scientific principles to study of society </a:t>
            </a:r>
            <a:endParaRPr lang="en-US" dirty="0" smtClean="0"/>
          </a:p>
          <a:p>
            <a:r>
              <a:rPr lang="en-US" dirty="0" smtClean="0"/>
              <a:t>Knowledge must be something that can be </a:t>
            </a:r>
            <a:r>
              <a:rPr lang="en-US" dirty="0" smtClean="0">
                <a:solidFill>
                  <a:srgbClr val="FFC000"/>
                </a:solidFill>
              </a:rPr>
              <a:t>verified</a:t>
            </a:r>
            <a:r>
              <a:rPr lang="en-US" dirty="0" smtClean="0"/>
              <a:t> as true or false.</a:t>
            </a:r>
          </a:p>
          <a:p>
            <a:r>
              <a:rPr lang="en-US" dirty="0">
                <a:solidFill>
                  <a:srgbClr val="FFC000"/>
                </a:solidFill>
              </a:rPr>
              <a:t>E</a:t>
            </a:r>
            <a:r>
              <a:rPr lang="en-US" dirty="0" smtClean="0">
                <a:solidFill>
                  <a:srgbClr val="FFC000"/>
                </a:solidFill>
              </a:rPr>
              <a:t>thical </a:t>
            </a:r>
            <a:r>
              <a:rPr lang="en-US" dirty="0">
                <a:solidFill>
                  <a:srgbClr val="FFC000"/>
                </a:solidFill>
              </a:rPr>
              <a:t>and metaphysical </a:t>
            </a:r>
            <a:r>
              <a:rPr lang="en-US" dirty="0" smtClean="0">
                <a:solidFill>
                  <a:srgbClr val="FFC000"/>
                </a:solidFill>
              </a:rPr>
              <a:t>claims </a:t>
            </a:r>
            <a:r>
              <a:rPr lang="en-US" dirty="0" smtClean="0"/>
              <a:t>(about </a:t>
            </a:r>
            <a:r>
              <a:rPr lang="en-US" dirty="0"/>
              <a:t>the nature of human beings and God) are not knowledge; </a:t>
            </a:r>
            <a:r>
              <a:rPr lang="en-US" dirty="0" smtClean="0"/>
              <a:t>they are </a:t>
            </a:r>
            <a:r>
              <a:rPr lang="en-US" dirty="0"/>
              <a:t>just opinions that </a:t>
            </a:r>
            <a:r>
              <a:rPr lang="en-US" dirty="0" smtClean="0"/>
              <a:t>cannot be scientifically confirmed or disconfirmed.</a:t>
            </a:r>
          </a:p>
          <a:p>
            <a:endParaRPr lang="en-US" dirty="0"/>
          </a:p>
        </p:txBody>
      </p:sp>
      <p:pic>
        <p:nvPicPr>
          <p:cNvPr id="7170" name="Picture 2" descr="Image result for auguste com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7073" y="233687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23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Christianity was put aside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“As </a:t>
            </a:r>
            <a:r>
              <a:rPr lang="en-US" sz="2800" dirty="0"/>
              <a:t>the impetus </a:t>
            </a:r>
            <a:r>
              <a:rPr lang="en-US" sz="2800" dirty="0" smtClean="0"/>
              <a:t>to turn </a:t>
            </a:r>
            <a:r>
              <a:rPr lang="en-US" sz="2800" dirty="0"/>
              <a:t>psychology into a natural science grew across the West, </a:t>
            </a:r>
            <a:r>
              <a:rPr lang="en-US" sz="2800" dirty="0" smtClean="0"/>
              <a:t>biblical study </a:t>
            </a:r>
            <a:r>
              <a:rPr lang="en-US" sz="2800" dirty="0"/>
              <a:t>and philosophical reflection were systematically excluded </a:t>
            </a:r>
            <a:r>
              <a:rPr lang="en-US" sz="2800" dirty="0" smtClean="0"/>
              <a:t>as sources </a:t>
            </a:r>
            <a:r>
              <a:rPr lang="en-US" sz="2800" dirty="0"/>
              <a:t>of knowledge about human nature, in favor of the empirical </a:t>
            </a:r>
            <a:r>
              <a:rPr lang="en-US" sz="2800" dirty="0" smtClean="0"/>
              <a:t>investigation of </a:t>
            </a:r>
            <a:r>
              <a:rPr lang="en-US" sz="2800" dirty="0"/>
              <a:t>the structures and processes of the senses, mind, </a:t>
            </a:r>
            <a:r>
              <a:rPr lang="en-US" sz="2800" dirty="0" smtClean="0"/>
              <a:t>memory and behavior.”</a:t>
            </a:r>
          </a:p>
          <a:p>
            <a:r>
              <a:rPr lang="en-US" sz="2800" dirty="0"/>
              <a:t>“The new psychology promised to offer a better basis for </a:t>
            </a:r>
            <a:r>
              <a:rPr lang="en-US" sz="2800" dirty="0" smtClean="0"/>
              <a:t>understanding human </a:t>
            </a:r>
            <a:r>
              <a:rPr lang="en-US" sz="2800" dirty="0"/>
              <a:t>life and the improvement of </a:t>
            </a:r>
            <a:r>
              <a:rPr lang="en-US" sz="2800" dirty="0" smtClean="0"/>
              <a:t>humankind without religion.”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81228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Religion became a subject matter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4965567" cy="3599316"/>
          </a:xfrm>
        </p:spPr>
        <p:txBody>
          <a:bodyPr/>
          <a:lstStyle/>
          <a:p>
            <a:r>
              <a:rPr lang="en-US" dirty="0" smtClean="0"/>
              <a:t>Psychology of religion</a:t>
            </a:r>
          </a:p>
          <a:p>
            <a:r>
              <a:rPr lang="en-US" dirty="0" smtClean="0"/>
              <a:t>William James: The varieties of religious experience</a:t>
            </a:r>
          </a:p>
          <a:p>
            <a:r>
              <a:rPr lang="en-US" dirty="0" smtClean="0"/>
              <a:t>Empirical, scientific, not based on theology, philosophy, or any “speculation”.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9218" name="Picture 2" descr="https://images-na.ssl-images-amazon.com/images/I/51-t1m2zfkL._SX348_BO1,204,203,2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336873"/>
            <a:ext cx="2828361" cy="403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0184" y="1294162"/>
            <a:ext cx="3010889" cy="423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930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Intellectual crisis?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New psychology: empirical, scientific</a:t>
            </a:r>
          </a:p>
          <a:p>
            <a:r>
              <a:rPr lang="en-US" sz="2800" dirty="0" smtClean="0"/>
              <a:t>“</a:t>
            </a:r>
            <a:r>
              <a:rPr lang="en-US" sz="2800" dirty="0"/>
              <a:t>To state the </a:t>
            </a:r>
            <a:r>
              <a:rPr lang="en-US" sz="2800" dirty="0" smtClean="0"/>
              <a:t>obvious, it </a:t>
            </a:r>
            <a:r>
              <a:rPr lang="en-US" sz="2800" dirty="0"/>
              <a:t>has been largely one-directional: the Christian community has </a:t>
            </a:r>
            <a:r>
              <a:rPr lang="en-US" sz="2800" dirty="0" smtClean="0"/>
              <a:t>had very </a:t>
            </a:r>
            <a:r>
              <a:rPr lang="en-US" sz="2800" dirty="0"/>
              <a:t>little explicit, constructive influence on the contemporary </a:t>
            </a:r>
            <a:r>
              <a:rPr lang="en-US" sz="2800" dirty="0" smtClean="0"/>
              <a:t>psychological scene</a:t>
            </a:r>
            <a:r>
              <a:rPr lang="en-US" sz="2800" dirty="0"/>
              <a:t>, and what influence it has had was accomplished by </a:t>
            </a:r>
            <a:r>
              <a:rPr lang="en-US" sz="2800" dirty="0" smtClean="0"/>
              <a:t>playing according </a:t>
            </a:r>
            <a:r>
              <a:rPr lang="en-US" sz="2800" dirty="0"/>
              <a:t>to the rules of late modernism and not by being explicitly Christian</a:t>
            </a:r>
            <a:r>
              <a:rPr lang="en-US" sz="2800" dirty="0" smtClean="0"/>
              <a:t>.”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888603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Responses to modernism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Liberalism Protestants embrace modernism and scientific methods.</a:t>
            </a:r>
          </a:p>
          <a:p>
            <a:r>
              <a:rPr lang="en-US" sz="2800" dirty="0" smtClean="0"/>
              <a:t>Conservatives (</a:t>
            </a:r>
            <a:r>
              <a:rPr lang="en-US" sz="2800" dirty="0" smtClean="0">
                <a:solidFill>
                  <a:srgbClr val="FFC000"/>
                </a:solidFill>
              </a:rPr>
              <a:t>fundamentalists</a:t>
            </a:r>
            <a:r>
              <a:rPr lang="en-US" sz="2800" dirty="0" smtClean="0"/>
              <a:t>) moved </a:t>
            </a:r>
            <a:r>
              <a:rPr lang="en-US" sz="2800" dirty="0"/>
              <a:t>away </a:t>
            </a:r>
            <a:r>
              <a:rPr lang="en-US" sz="2800" dirty="0" smtClean="0"/>
              <a:t>it. They are </a:t>
            </a:r>
            <a:r>
              <a:rPr lang="en-US" sz="2800" dirty="0"/>
              <a:t>not interested in cultural </a:t>
            </a:r>
            <a:r>
              <a:rPr lang="en-US" sz="2800" dirty="0" smtClean="0"/>
              <a:t>issues, higher </a:t>
            </a:r>
            <a:r>
              <a:rPr lang="en-US" sz="2800" dirty="0"/>
              <a:t>learning and </a:t>
            </a:r>
            <a:r>
              <a:rPr lang="en-US" sz="2800" dirty="0" smtClean="0"/>
              <a:t>scholarship. Rather they are interested in soul-winning.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781257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fundamentalism?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movement reacting to those who questioned the inspiration and authority of </a:t>
            </a:r>
            <a:r>
              <a:rPr lang="en-US" dirty="0" smtClean="0"/>
              <a:t>Scripture.</a:t>
            </a:r>
            <a:endParaRPr lang="en-US" dirty="0"/>
          </a:p>
          <a:p>
            <a:r>
              <a:rPr lang="en-US" dirty="0" smtClean="0"/>
              <a:t>A </a:t>
            </a:r>
            <a:r>
              <a:rPr lang="en-US" dirty="0"/>
              <a:t>reaction to rationalist liberalism and other 19th Century “modernist” trends</a:t>
            </a:r>
          </a:p>
          <a:p>
            <a:r>
              <a:rPr lang="en-US" dirty="0" smtClean="0"/>
              <a:t>1892 </a:t>
            </a:r>
            <a:r>
              <a:rPr lang="en-US" dirty="0"/>
              <a:t>– The Princeton Definition of Biblical Inspiration: “The Bible is the fully, verbally inspired and inerrant Word of God”</a:t>
            </a:r>
          </a:p>
          <a:p>
            <a:r>
              <a:rPr lang="en-US" dirty="0"/>
              <a:t>1978 - Chicago Statement on Biblical </a:t>
            </a:r>
            <a:r>
              <a:rPr lang="en-US" dirty="0" smtClean="0"/>
              <a:t>Inerrancy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Biblical inerrancy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FFC000"/>
                </a:solidFill>
              </a:rPr>
              <a:t>Biblical infallibility </a:t>
            </a:r>
            <a:r>
              <a:rPr lang="en-US" dirty="0" smtClean="0"/>
              <a:t>are different. Can you Google and tell me their difference?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156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Evangelical responses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1956 </a:t>
            </a:r>
            <a:r>
              <a:rPr lang="en-US" dirty="0" smtClean="0"/>
              <a:t>a group of Christians </a:t>
            </a:r>
            <a:r>
              <a:rPr lang="en-US" dirty="0"/>
              <a:t>formed the Christian Association for </a:t>
            </a:r>
            <a:r>
              <a:rPr lang="en-US" dirty="0" smtClean="0"/>
              <a:t>Psychological Studies </a:t>
            </a:r>
            <a:r>
              <a:rPr lang="en-US" dirty="0"/>
              <a:t>(</a:t>
            </a:r>
            <a:r>
              <a:rPr lang="en-US" dirty="0" smtClean="0"/>
              <a:t>CAPS):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://www.caps.net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</a:p>
          <a:p>
            <a:r>
              <a:rPr lang="en-US" dirty="0"/>
              <a:t>Fuller Theological Seminary was the first evangelical school to begin </a:t>
            </a:r>
            <a:r>
              <a:rPr lang="en-US" dirty="0" smtClean="0"/>
              <a:t>a doctoral </a:t>
            </a:r>
            <a:r>
              <a:rPr lang="en-US" dirty="0"/>
              <a:t>program in clinical psychology (1964</a:t>
            </a:r>
            <a:r>
              <a:rPr lang="en-US" dirty="0" smtClean="0"/>
              <a:t>).</a:t>
            </a:r>
          </a:p>
          <a:p>
            <a:r>
              <a:rPr lang="en-US" dirty="0"/>
              <a:t>Rosemead School of Psychology initiated the Journal of Psychology and Theology (1973</a:t>
            </a:r>
            <a:r>
              <a:rPr lang="en-US" dirty="0" smtClean="0"/>
              <a:t>).</a:t>
            </a:r>
          </a:p>
          <a:p>
            <a:r>
              <a:rPr lang="en-US" dirty="0" smtClean="0"/>
              <a:t>Jay Adams wrote Competent to Counsel (1970) in an attempt to put Christian faith at the center of counseling: </a:t>
            </a:r>
            <a:r>
              <a:rPr lang="en-US" dirty="0" err="1" smtClean="0"/>
              <a:t>Nouthetic</a:t>
            </a:r>
            <a:r>
              <a:rPr lang="en-US" dirty="0" smtClean="0"/>
              <a:t> counseling.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350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Discussion: Let’s move to four corners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we accept the notion that modern psychology is scientific and anything else is less (folk psychology, philosophical psychology), then Augustine, Thomas Aquinas, reformers</a:t>
            </a:r>
            <a:r>
              <a:rPr lang="en-US" dirty="0"/>
              <a:t>, </a:t>
            </a:r>
            <a:r>
              <a:rPr lang="en-US" dirty="0" smtClean="0"/>
              <a:t>Kierkegaard, and other Christian intellectuals had contributed very little to psychology. </a:t>
            </a:r>
          </a:p>
          <a:p>
            <a:r>
              <a:rPr lang="en-US" dirty="0" smtClean="0"/>
              <a:t>Do you think that psychology must be scientific? </a:t>
            </a:r>
          </a:p>
          <a:p>
            <a:r>
              <a:rPr lang="en-US" dirty="0" smtClean="0"/>
              <a:t>Do you think those Christian thinkers had made substantive contribution to psychology?</a:t>
            </a:r>
          </a:p>
          <a:p>
            <a:r>
              <a:rPr lang="en-US" dirty="0" smtClean="0"/>
              <a:t>Do you approve or disapprove the fundamentalist responses to modernism? Why or why not?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57424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354</TotalTime>
  <Words>1300</Words>
  <Application>Microsoft Office PowerPoint</Application>
  <PresentationFormat>Widescreen</PresentationFormat>
  <Paragraphs>90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Trebuchet MS</vt:lpstr>
      <vt:lpstr>Berlin</vt:lpstr>
      <vt:lpstr>Unit 1: Introduction</vt:lpstr>
      <vt:lpstr>Modern psychology vs. Folk psychology</vt:lpstr>
      <vt:lpstr>Augustine of Hippo: The first Christian “psychologist”?</vt:lpstr>
      <vt:lpstr>Thomas Aquinas:  Saint of evolutionary psychology?</vt:lpstr>
      <vt:lpstr>Thomas Aquinas:  Saint of evolutionary psychology?</vt:lpstr>
      <vt:lpstr>Thomas Aquinas:  Saint of evolutionary psychology?</vt:lpstr>
      <vt:lpstr>Reformers started psychology?</vt:lpstr>
      <vt:lpstr>Soren Kierkegaard (1813-1855)</vt:lpstr>
      <vt:lpstr>Soren Kierkegaard (1813-1855)</vt:lpstr>
      <vt:lpstr>Christian contribution to psychology</vt:lpstr>
      <vt:lpstr>Modernism</vt:lpstr>
      <vt:lpstr>Secularism</vt:lpstr>
      <vt:lpstr>Secularism contribution to modernity</vt:lpstr>
      <vt:lpstr>Positivism</vt:lpstr>
      <vt:lpstr>Christianity was put aside</vt:lpstr>
      <vt:lpstr>Religion became a subject matter</vt:lpstr>
      <vt:lpstr>Intellectual crisis?</vt:lpstr>
      <vt:lpstr>Responses to modernism</vt:lpstr>
      <vt:lpstr>What is fundamentalism?</vt:lpstr>
      <vt:lpstr>Evangelical responses</vt:lpstr>
      <vt:lpstr>Discussion: Let’s move to four corners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1: Introduction</dc:title>
  <dc:creator>Chong Ho Yu</dc:creator>
  <cp:lastModifiedBy>Chong Ho Yu</cp:lastModifiedBy>
  <cp:revision>86</cp:revision>
  <dcterms:created xsi:type="dcterms:W3CDTF">2019-01-05T18:47:56Z</dcterms:created>
  <dcterms:modified xsi:type="dcterms:W3CDTF">2019-01-06T01:10:37Z</dcterms:modified>
</cp:coreProperties>
</file>