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9" r:id="rId12"/>
    <p:sldId id="267" r:id="rId13"/>
    <p:sldId id="268" r:id="rId14"/>
    <p:sldId id="273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2"/>
    <p:restoredTop sz="94512"/>
  </p:normalViewPr>
  <p:slideViewPr>
    <p:cSldViewPr snapToGrid="0" snapToObjects="1">
      <p:cViewPr varScale="1">
        <p:scale>
          <a:sx n="98" d="100"/>
          <a:sy n="98" d="100"/>
        </p:scale>
        <p:origin x="2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R110CdeeLo0" TargetMode="External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SK48AsRIMM8" TargetMode="Externa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2 Levels of explanation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1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atheist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8124402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Sam Harris: Religion is both false and dangerous</a:t>
            </a:r>
          </a:p>
          <a:p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www.youtube.com/watch?v=R110CdeeLo0</a:t>
            </a:r>
            <a:endParaRPr lang="en-US" sz="2400" dirty="0" smtClean="0"/>
          </a:p>
          <a:p>
            <a:r>
              <a:rPr lang="en-US" sz="2400" dirty="0"/>
              <a:t>In the debate Rabbi David </a:t>
            </a:r>
            <a:r>
              <a:rPr lang="en-US" sz="2400" dirty="0" err="1"/>
              <a:t>Wolpe</a:t>
            </a:r>
            <a:r>
              <a:rPr lang="en-US" sz="2400" dirty="0"/>
              <a:t> argued against Sam Harris that there could be true knowledge that is </a:t>
            </a:r>
            <a:r>
              <a:rPr lang="en-US" sz="2400" dirty="0">
                <a:solidFill>
                  <a:srgbClr val="FFC000"/>
                </a:solidFill>
              </a:rPr>
              <a:t>inaccessible by reason</a:t>
            </a:r>
            <a:r>
              <a:rPr lang="en-US" sz="2400" dirty="0"/>
              <a:t>, such as intuition. Sam Harris said that it is unscientific. </a:t>
            </a:r>
          </a:p>
          <a:p>
            <a:r>
              <a:rPr lang="en-US" sz="2400" dirty="0"/>
              <a:t>Can you give an example that you know something is true but you cannot explain it or prove it by </a:t>
            </a:r>
            <a:r>
              <a:rPr lang="en-US" sz="2400" dirty="0" smtClean="0"/>
              <a:t>reason</a:t>
            </a:r>
            <a:r>
              <a:rPr lang="en-US" sz="2400" dirty="0"/>
              <a:t>?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1784" y="1853248"/>
            <a:ext cx="26797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61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atheist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37338"/>
            <a:ext cx="8163038" cy="4195481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Richard Dawkins: faith is not only wrong; it is a mental virus.</a:t>
            </a:r>
          </a:p>
          <a:p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www.youtube.com/watch?v=SK48AsRIMM8</a:t>
            </a:r>
            <a:r>
              <a:rPr lang="en-US" sz="2400" dirty="0" smtClean="0"/>
              <a:t>  </a:t>
            </a:r>
          </a:p>
          <a:p>
            <a:r>
              <a:rPr lang="en-US" sz="2400" dirty="0" smtClean="0"/>
              <a:t>In </a:t>
            </a:r>
            <a:r>
              <a:rPr lang="en-US" sz="2400" dirty="0" smtClean="0"/>
              <a:t>the dialog between Brian Greene and Richard Dawkins, Dr. Dawkins argued that if we invoke a complicated super-being (God) to explain the world, then we need to explain that complicated super-being. Science should not make any supernatural assumption.</a:t>
            </a:r>
          </a:p>
          <a:p>
            <a:r>
              <a:rPr lang="en-US" sz="2400" dirty="0" smtClean="0"/>
              <a:t>Do you agree that science should be totally </a:t>
            </a:r>
            <a:r>
              <a:rPr lang="en-US" sz="2400" dirty="0" smtClean="0">
                <a:solidFill>
                  <a:srgbClr val="FFC000"/>
                </a:solidFill>
              </a:rPr>
              <a:t>naturalistic</a:t>
            </a:r>
            <a:r>
              <a:rPr lang="en-US" sz="2400" dirty="0" smtClean="0"/>
              <a:t>? Why or why not?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797" y="1792619"/>
            <a:ext cx="26670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16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11677"/>
          </a:xfrm>
        </p:spPr>
        <p:txBody>
          <a:bodyPr/>
          <a:lstStyle/>
          <a:p>
            <a:r>
              <a:rPr lang="en-US" sz="3600" dirty="0" smtClean="0"/>
              <a:t>David Meyers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42231"/>
            <a:ext cx="9985398" cy="4195481"/>
          </a:xfrm>
        </p:spPr>
        <p:txBody>
          <a:bodyPr>
            <a:noAutofit/>
          </a:bodyPr>
          <a:lstStyle/>
          <a:p>
            <a:r>
              <a:rPr lang="en-US" sz="2800" dirty="0"/>
              <a:t>Science cannot explain away </a:t>
            </a:r>
            <a:r>
              <a:rPr lang="en-US" sz="2800" dirty="0" smtClean="0"/>
              <a:t>religion</a:t>
            </a:r>
            <a:r>
              <a:rPr lang="en-US" sz="3600" dirty="0" smtClean="0"/>
              <a:t>.</a:t>
            </a:r>
            <a:endParaRPr lang="en-US" sz="2800" dirty="0" smtClean="0"/>
          </a:p>
          <a:p>
            <a:r>
              <a:rPr lang="en-US" sz="2800" dirty="0" smtClean="0"/>
              <a:t>John </a:t>
            </a:r>
            <a:r>
              <a:rPr lang="en-US" sz="2800" dirty="0" err="1" smtClean="0"/>
              <a:t>Polkinghorne</a:t>
            </a:r>
            <a:r>
              <a:rPr lang="en-US" sz="2800" dirty="0"/>
              <a:t>: Reality is a </a:t>
            </a:r>
            <a:r>
              <a:rPr lang="en-US" sz="2800" dirty="0">
                <a:solidFill>
                  <a:srgbClr val="FFC000"/>
                </a:solidFill>
              </a:rPr>
              <a:t>multi-layered </a:t>
            </a:r>
            <a:r>
              <a:rPr lang="en-US" sz="2800" dirty="0" smtClean="0">
                <a:solidFill>
                  <a:srgbClr val="FFC000"/>
                </a:solidFill>
              </a:rPr>
              <a:t>unity</a:t>
            </a:r>
          </a:p>
          <a:p>
            <a:r>
              <a:rPr lang="en-US" sz="2800" dirty="0" smtClean="0"/>
              <a:t>“A </a:t>
            </a:r>
            <a:r>
              <a:rPr lang="en-US" sz="2800" dirty="0"/>
              <a:t>brain state is causing the emotion of love or that the emotion is causing the brain state. The </a:t>
            </a:r>
            <a:r>
              <a:rPr lang="en-US" sz="2800" dirty="0" smtClean="0"/>
              <a:t>emotional </a:t>
            </a:r>
            <a:r>
              <a:rPr lang="en-US" sz="2800" dirty="0"/>
              <a:t>and physiological views are simply two complementary </a:t>
            </a:r>
            <a:r>
              <a:rPr lang="en-US" sz="2800" dirty="0" smtClean="0"/>
              <a:t>perspectives”</a:t>
            </a:r>
          </a:p>
          <a:p>
            <a:r>
              <a:rPr lang="en-US" sz="2800" dirty="0"/>
              <a:t>Andrew Greeley (1976</a:t>
            </a:r>
            <a:r>
              <a:rPr lang="en-US" sz="2800" dirty="0" smtClean="0"/>
              <a:t>): </a:t>
            </a:r>
            <a:r>
              <a:rPr lang="en-US" sz="2800" dirty="0"/>
              <a:t>“psychology cannot explain the purpose of human existence, the meaning of human life, the ultimate destiny of the human person.”</a:t>
            </a:r>
          </a:p>
        </p:txBody>
      </p:sp>
    </p:spTree>
    <p:extLst>
      <p:ext uri="{BB962C8B-B14F-4D97-AF65-F5344CB8AC3E}">
        <p14:creationId xmlns:p14="http://schemas.microsoft.com/office/powerpoint/2010/main" val="771669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435" y="1468192"/>
            <a:ext cx="6392293" cy="493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4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S. Lewis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219" y="1953083"/>
            <a:ext cx="6095977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Our preconceived ideas or world views guide our theory development.</a:t>
            </a:r>
          </a:p>
          <a:p>
            <a:r>
              <a:rPr lang="en-US" sz="2400" dirty="0" smtClean="0"/>
              <a:t>“What </a:t>
            </a:r>
            <a:r>
              <a:rPr lang="en-US" sz="2400" dirty="0"/>
              <a:t>we learn from experience depends on the kind of philosophy we bring to experience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Which level to choose for explanation depends on our philosophy.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869" y="1562099"/>
            <a:ext cx="34417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4" y="364960"/>
            <a:ext cx="10668212" cy="1400530"/>
          </a:xfrm>
        </p:spPr>
        <p:txBody>
          <a:bodyPr/>
          <a:lstStyle/>
          <a:p>
            <a:r>
              <a:rPr lang="en-US" dirty="0" smtClean="0"/>
              <a:t>Seven ways to relate faith &amp;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5772839"/>
            <a:ext cx="8946541" cy="475560"/>
          </a:xfrm>
        </p:spPr>
        <p:txBody>
          <a:bodyPr>
            <a:noAutofit/>
          </a:bodyPr>
          <a:lstStyle/>
          <a:p>
            <a:r>
              <a:rPr lang="en-US" sz="2800" dirty="0" smtClean="0"/>
              <a:t>All knowledge is God’s knowledge!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593" y="1266939"/>
            <a:ext cx="6859278" cy="437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4" y="364960"/>
            <a:ext cx="10668212" cy="1400530"/>
          </a:xfrm>
        </p:spPr>
        <p:txBody>
          <a:bodyPr/>
          <a:lstStyle/>
          <a:p>
            <a:r>
              <a:rPr lang="en-US" dirty="0" smtClean="0"/>
              <a:t>Seven ways to relate faith &amp;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64" y="1591708"/>
            <a:ext cx="9878731" cy="398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88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4" y="364960"/>
            <a:ext cx="10668212" cy="1400530"/>
          </a:xfrm>
        </p:spPr>
        <p:txBody>
          <a:bodyPr/>
          <a:lstStyle/>
          <a:p>
            <a:r>
              <a:rPr lang="en-US" dirty="0" smtClean="0"/>
              <a:t>Seven ways to relate faith &amp;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1292026"/>
            <a:ext cx="8982546" cy="520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11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Examples of </a:t>
            </a:r>
            <a:r>
              <a:rPr lang="en-US" sz="3600" smtClean="0"/>
              <a:t>parallel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3600" smtClean="0"/>
              <a:t>between </a:t>
            </a:r>
            <a:r>
              <a:rPr lang="en-US" sz="3600" dirty="0" smtClean="0"/>
              <a:t>faith and psychology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6917969"/>
              </p:ext>
            </p:extLst>
          </p:nvPr>
        </p:nvGraphicFramePr>
        <p:xfrm>
          <a:off x="646110" y="1866083"/>
          <a:ext cx="10811431" cy="4551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4746"/>
                <a:gridCol w="3912489"/>
                <a:gridCol w="3604196"/>
              </a:tblGrid>
              <a:tr h="302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Psychology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Christian faith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</a:tr>
              <a:tr h="12609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Study human nature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“People experience life through a self-centered filter”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Self-righteous pride is the fundamental and original sin.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</a:tr>
              <a:tr h="941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 liberate from self-condemnation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Unconditional positive regard in Rogerian counseling method.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Agape: Divine grace in Christianity</a:t>
                      </a:r>
                    </a:p>
                  </a:txBody>
                  <a:tcPr marL="122078" marR="122078" marT="0" marB="0"/>
                </a:tc>
              </a:tr>
              <a:tr h="15802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Well-intentioned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people in evil situations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Evil pressures overwhelmed good intentions (e.g. Milgram’s study, Zimbardo’s prison </a:t>
                      </a:r>
                      <a:r>
                        <a:rPr lang="en-US" sz="2000" dirty="0" smtClean="0">
                          <a:effectLst/>
                        </a:rPr>
                        <a:t>experiment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Reinhold Niebuhr’s Moral man and immoral society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2078" marR="12207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455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Faith and well-being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853248"/>
            <a:ext cx="4556115" cy="454078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David Meyers argued </a:t>
            </a:r>
            <a:r>
              <a:rPr lang="en-US" sz="2400" dirty="0"/>
              <a:t>that an active faith correlates with social and </a:t>
            </a:r>
            <a:r>
              <a:rPr lang="en-US" sz="2400" dirty="0" smtClean="0"/>
              <a:t>personal health </a:t>
            </a:r>
            <a:r>
              <a:rPr lang="en-US" sz="2400" dirty="0"/>
              <a:t>and well-being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My response: It might be true in the individual level (feel happy).</a:t>
            </a:r>
          </a:p>
          <a:p>
            <a:r>
              <a:rPr lang="en-US" sz="2400" dirty="0" smtClean="0"/>
              <a:t>But is faith correlated with collective (social) wellbeing?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548" y="1914758"/>
            <a:ext cx="5097016" cy="441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1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246" y="617971"/>
            <a:ext cx="9404723" cy="1001509"/>
          </a:xfrm>
        </p:spPr>
        <p:txBody>
          <a:bodyPr/>
          <a:lstStyle/>
          <a:p>
            <a:r>
              <a:rPr lang="en-US" sz="3600" dirty="0"/>
              <a:t>Moral man and immoral </a:t>
            </a:r>
            <a:r>
              <a:rPr lang="en-US" sz="3600" dirty="0" smtClean="0"/>
              <a:t>society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19480"/>
            <a:ext cx="7550438" cy="4698801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Moral </a:t>
            </a:r>
            <a:r>
              <a:rPr lang="en-US" sz="2400" i="1" dirty="0"/>
              <a:t>Man and Immoral Society: A Study in Ethics and Politics </a:t>
            </a:r>
            <a:r>
              <a:rPr lang="en-US" sz="2400" dirty="0"/>
              <a:t>is a 1932 book by American Protestant </a:t>
            </a:r>
            <a:r>
              <a:rPr lang="en-US" sz="2400" dirty="0" smtClean="0"/>
              <a:t>theologian Reinhold Niebuhr.</a:t>
            </a:r>
          </a:p>
          <a:p>
            <a:r>
              <a:rPr lang="en-US" sz="2400" dirty="0"/>
              <a:t>Later </a:t>
            </a:r>
            <a:r>
              <a:rPr lang="en-US" sz="2400" dirty="0" smtClean="0"/>
              <a:t>he said </a:t>
            </a:r>
            <a:r>
              <a:rPr lang="en-US" sz="2400" dirty="0"/>
              <a:t>his book should be </a:t>
            </a:r>
            <a:r>
              <a:rPr lang="en-US" sz="2400" dirty="0" smtClean="0"/>
              <a:t>title </a:t>
            </a:r>
            <a:r>
              <a:rPr lang="en-US" sz="2400" i="1" dirty="0" smtClean="0"/>
              <a:t>Immoral </a:t>
            </a:r>
            <a:r>
              <a:rPr lang="en-US" sz="2400" i="1" dirty="0"/>
              <a:t>Man and Even More Immoral </a:t>
            </a:r>
            <a:r>
              <a:rPr lang="en-US" sz="2400" i="1" dirty="0" smtClean="0"/>
              <a:t>Society</a:t>
            </a:r>
          </a:p>
          <a:p>
            <a:r>
              <a:rPr lang="en-US" sz="2400" dirty="0" smtClean="0"/>
              <a:t>Unchecked </a:t>
            </a:r>
            <a:r>
              <a:rPr lang="en-US" sz="2400" dirty="0"/>
              <a:t>capitalism </a:t>
            </a:r>
            <a:r>
              <a:rPr lang="en-US" sz="2400" dirty="0" smtClean="0"/>
              <a:t>is destructive </a:t>
            </a:r>
            <a:r>
              <a:rPr lang="en-US" sz="2400" dirty="0"/>
              <a:t>to society</a:t>
            </a:r>
          </a:p>
          <a:p>
            <a:r>
              <a:rPr lang="en-US" sz="2400" dirty="0"/>
              <a:t>He criticized the egoism and the hypocrisy of nations and </a:t>
            </a:r>
            <a:r>
              <a:rPr lang="en-US" sz="2400" dirty="0" smtClean="0"/>
              <a:t>classes. It is time </a:t>
            </a:r>
            <a:r>
              <a:rPr lang="en-US" sz="2400" dirty="0"/>
              <a:t>for Christians to </a:t>
            </a:r>
            <a:r>
              <a:rPr lang="en-US" sz="2400" dirty="0" smtClean="0"/>
              <a:t>have </a:t>
            </a:r>
            <a:r>
              <a:rPr lang="en-US" sz="2400" dirty="0"/>
              <a:t>a deeper understanding of </a:t>
            </a:r>
            <a:r>
              <a:rPr lang="en-US" sz="2400" dirty="0" smtClean="0"/>
              <a:t>sin. </a:t>
            </a:r>
          </a:p>
          <a:p>
            <a:r>
              <a:rPr lang="en-US" sz="2400" dirty="0" smtClean="0"/>
              <a:t>A </a:t>
            </a:r>
            <a:r>
              <a:rPr lang="en-US" sz="2400" dirty="0"/>
              <a:t>need for </a:t>
            </a:r>
            <a:r>
              <a:rPr lang="en-US" sz="2400" dirty="0" smtClean="0"/>
              <a:t>government intervention for </a:t>
            </a:r>
            <a:r>
              <a:rPr lang="en-US" sz="2400" dirty="0"/>
              <a:t>the well being of the poor.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3074" name="Picture 2" descr="https://upload.wikimedia.org/wikipedia/en/thumb/f/f4/Reinhold_niebuhr.jpg/220px-Reinhold_niebuh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595" y="1619480"/>
            <a:ext cx="2580291" cy="314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675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040250" cy="1400530"/>
          </a:xfrm>
        </p:spPr>
        <p:txBody>
          <a:bodyPr/>
          <a:lstStyle/>
          <a:p>
            <a:r>
              <a:rPr lang="en-US" sz="4000" dirty="0" smtClean="0"/>
              <a:t>The </a:t>
            </a:r>
            <a:r>
              <a:rPr lang="en-US" sz="4000" dirty="0"/>
              <a:t>situation overpowers the individuals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56" y="1689361"/>
            <a:ext cx="7225440" cy="472807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FFC000"/>
                </a:solidFill>
              </a:rPr>
              <a:t>Urban legend</a:t>
            </a:r>
            <a:r>
              <a:rPr lang="en-US" sz="2400" dirty="0" smtClean="0"/>
              <a:t>: If more and more people are converted to be Christians, it can make a better world.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Even </a:t>
            </a:r>
            <a:r>
              <a:rPr lang="en-US" sz="2400" dirty="0"/>
              <a:t>if individual men (humans) are moral, the collective society </a:t>
            </a:r>
            <a:r>
              <a:rPr lang="en-US" sz="2400" dirty="0" smtClean="0"/>
              <a:t>could still be immoral.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For example, during the 1860s many Southerners in the US were Christians, but they still support slavery.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During World War II, most Christians support anti-Semitism of Nazi </a:t>
            </a:r>
            <a:r>
              <a:rPr lang="en-US" sz="2400" dirty="0"/>
              <a:t>Germany. </a:t>
            </a:r>
            <a:r>
              <a:rPr lang="en-US" sz="2400" dirty="0" smtClean="0"/>
              <a:t>Anti-Semitism was </a:t>
            </a:r>
            <a:r>
              <a:rPr lang="en-US" sz="2400" dirty="0"/>
              <a:t>historically widespread throughout Europe </a:t>
            </a:r>
            <a:r>
              <a:rPr lang="en-US" sz="2400" dirty="0" smtClean="0"/>
              <a:t>and </a:t>
            </a:r>
            <a:r>
              <a:rPr lang="en-US" sz="2400" dirty="0"/>
              <a:t>had deep roots in Christian history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Agree or disagree to (2), (3) and (4)? Let’s go to four corners.</a:t>
            </a:r>
            <a:endParaRPr lang="en-US" sz="2400" dirty="0"/>
          </a:p>
          <a:p>
            <a:endParaRPr lang="en-US" dirty="0"/>
          </a:p>
        </p:txBody>
      </p:sp>
      <p:pic>
        <p:nvPicPr>
          <p:cNvPr id="2050" name="Picture 2" descr="Image result for slavery in ame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259" y="1480040"/>
            <a:ext cx="2842196" cy="254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Nazi and chu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259" y="4264783"/>
            <a:ext cx="2884057" cy="20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89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Is prayer effective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76706"/>
            <a:ext cx="8010007" cy="41954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Many scientific studies indicate that intercessory prayer has no effect on health or recovery from illness.</a:t>
            </a:r>
          </a:p>
          <a:p>
            <a:r>
              <a:rPr lang="en-US" dirty="0" smtClean="0"/>
              <a:t>2006 Study </a:t>
            </a:r>
            <a:r>
              <a:rPr lang="en-US" dirty="0"/>
              <a:t>of the Therapeutic Effects of Intercessory Prayer (STEP</a:t>
            </a:r>
            <a:r>
              <a:rPr lang="en-US" dirty="0" smtClean="0"/>
              <a:t>) sponsored by John Temptation </a:t>
            </a:r>
            <a:r>
              <a:rPr lang="en-US" dirty="0"/>
              <a:t>Foundation shows that </a:t>
            </a:r>
            <a:r>
              <a:rPr lang="en-US" dirty="0" smtClean="0"/>
              <a:t>some </a:t>
            </a:r>
            <a:r>
              <a:rPr lang="en-US" dirty="0"/>
              <a:t>prayed-for patients </a:t>
            </a:r>
            <a:r>
              <a:rPr lang="en-US" dirty="0" smtClean="0"/>
              <a:t>were </a:t>
            </a:r>
            <a:r>
              <a:rPr lang="en-US" dirty="0"/>
              <a:t>worse than those who did not receive prayers. In </a:t>
            </a:r>
            <a:r>
              <a:rPr lang="en-US" dirty="0">
                <a:solidFill>
                  <a:srgbClr val="FFC000"/>
                </a:solidFill>
              </a:rPr>
              <a:t>The God Delusion</a:t>
            </a:r>
            <a:r>
              <a:rPr lang="en-US" dirty="0"/>
              <a:t>, evolutionary biologist </a:t>
            </a:r>
            <a:r>
              <a:rPr lang="en-US" dirty="0">
                <a:solidFill>
                  <a:srgbClr val="FFC000"/>
                </a:solidFill>
              </a:rPr>
              <a:t>Richard Dawkins </a:t>
            </a:r>
            <a:r>
              <a:rPr lang="en-US" dirty="0"/>
              <a:t>wrote, "It seems more probable that those patients who knew they were being prayed for suffered additional stress in consequence: </a:t>
            </a:r>
            <a:r>
              <a:rPr lang="en-US" dirty="0">
                <a:solidFill>
                  <a:srgbClr val="FFC000"/>
                </a:solidFill>
              </a:rPr>
              <a:t>'performance anxiety</a:t>
            </a:r>
            <a:r>
              <a:rPr lang="en-US" dirty="0"/>
              <a:t>', as the experimenters put it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Meyers argued that we cannot put God under experiment.</a:t>
            </a:r>
          </a:p>
          <a:p>
            <a:r>
              <a:rPr lang="en-US" dirty="0" smtClean="0"/>
              <a:t>However, when we study whether religion can increase well-being, is it the same as using science to study God’s effects on humans? Are we cherry-picking the </a:t>
            </a:r>
            <a:r>
              <a:rPr lang="en-US" smtClean="0"/>
              <a:t>findings that favor us?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268" y="1831987"/>
            <a:ext cx="26670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43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Sexual orientation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549999" cy="4195481"/>
          </a:xfrm>
        </p:spPr>
        <p:txBody>
          <a:bodyPr>
            <a:normAutofit/>
          </a:bodyPr>
          <a:lstStyle/>
          <a:p>
            <a:r>
              <a:rPr lang="en-US" sz="2400" dirty="0"/>
              <a:t>David Myers: “There is no known parental or psychological influence on sexual </a:t>
            </a:r>
            <a:r>
              <a:rPr lang="en-US" sz="2400" dirty="0" smtClean="0"/>
              <a:t>orientation. Factors </a:t>
            </a:r>
            <a:r>
              <a:rPr lang="en-US" sz="2400" dirty="0"/>
              <a:t>once believed crucial actually seem not to matter. Sexual </a:t>
            </a:r>
            <a:r>
              <a:rPr lang="en-US" sz="2400" dirty="0" smtClean="0"/>
              <a:t>orientation appears </a:t>
            </a:r>
            <a:r>
              <a:rPr lang="en-US" sz="2400" dirty="0"/>
              <a:t>not to be influenced by child abuse, social example, </a:t>
            </a:r>
            <a:r>
              <a:rPr lang="en-US" sz="2400" dirty="0" smtClean="0"/>
              <a:t>overprotective mothering</a:t>
            </a:r>
            <a:r>
              <a:rPr lang="en-US" sz="2400" dirty="0"/>
              <a:t>, distant fathering or having gay parents</a:t>
            </a:r>
            <a:r>
              <a:rPr lang="en-US" sz="2400" dirty="0" smtClean="0"/>
              <a:t>.”</a:t>
            </a:r>
          </a:p>
          <a:p>
            <a:r>
              <a:rPr lang="en-US" sz="2400" dirty="0"/>
              <a:t>“Unlike sexual behavior and other moral behaviors, sexual orientation </a:t>
            </a:r>
            <a:r>
              <a:rPr lang="en-US" sz="2400" dirty="0" smtClean="0"/>
              <a:t>appears unaffected </a:t>
            </a:r>
            <a:r>
              <a:rPr lang="en-US" sz="2400" dirty="0"/>
              <a:t>by an active faith</a:t>
            </a:r>
            <a:r>
              <a:rPr lang="en-US" sz="2400" dirty="0" smtClean="0"/>
              <a:t>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4337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Sexual orientation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890" y="1853248"/>
            <a:ext cx="9682202" cy="436026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“Today’s greater tolerance seems not to have amplified homosexuality. </a:t>
            </a:r>
            <a:r>
              <a:rPr lang="en-US" sz="2400" dirty="0" smtClean="0"/>
              <a:t>Homosexuals are </a:t>
            </a:r>
            <a:r>
              <a:rPr lang="en-US" sz="2400" dirty="0"/>
              <a:t>a small minority, roughly two or three percent of the </a:t>
            </a:r>
            <a:r>
              <a:rPr lang="en-US" sz="2400" dirty="0" smtClean="0"/>
              <a:t>population, and </a:t>
            </a:r>
            <a:r>
              <a:rPr lang="en-US" sz="2400" dirty="0"/>
              <a:t>their numbers appear not to have grown with the </a:t>
            </a:r>
            <a:r>
              <a:rPr lang="en-US" sz="2400" dirty="0" smtClean="0"/>
              <a:t>emergence of </a:t>
            </a:r>
            <a:r>
              <a:rPr lang="en-US" sz="2400" dirty="0"/>
              <a:t>a gay rights movement or with the passage of gay rights laws</a:t>
            </a:r>
            <a:r>
              <a:rPr lang="en-US" sz="2400" dirty="0" smtClean="0"/>
              <a:t>.”</a:t>
            </a:r>
          </a:p>
          <a:p>
            <a:r>
              <a:rPr lang="en-US" sz="2400" dirty="0">
                <a:solidFill>
                  <a:srgbClr val="FFC000"/>
                </a:solidFill>
              </a:rPr>
              <a:t>Conclusion: </a:t>
            </a:r>
            <a:r>
              <a:rPr lang="en-US" sz="2400" dirty="0" smtClean="0"/>
              <a:t>Sexual orientation </a:t>
            </a:r>
            <a:r>
              <a:rPr lang="en-US" sz="2400" dirty="0"/>
              <a:t>(most clearly so for males) is a natural disposition, not a </a:t>
            </a:r>
            <a:r>
              <a:rPr lang="en-US" sz="2400" dirty="0" smtClean="0"/>
              <a:t>voluntary moral choice. Therapy cannot change sexual orientation.</a:t>
            </a:r>
          </a:p>
          <a:p>
            <a:r>
              <a:rPr lang="en-US" sz="2400" dirty="0" smtClean="0"/>
              <a:t>Choose either one of these position: Agree or disagree to the preceding conclusion.</a:t>
            </a:r>
          </a:p>
          <a:p>
            <a:r>
              <a:rPr lang="en-US" sz="2400" dirty="0" smtClean="0">
                <a:solidFill>
                  <a:srgbClr val="FFC000"/>
                </a:solidFill>
              </a:rPr>
              <a:t>Debate</a:t>
            </a:r>
            <a:r>
              <a:rPr lang="en-US" sz="2400" dirty="0" smtClean="0"/>
              <a:t>: Switch your position and agree for the opposite side. The objective is to let you consider the otherwise.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8404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147" y="1773716"/>
            <a:ext cx="10201619" cy="447468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 contrast to what New Atheists say, psychology as a science can be related to faith.</a:t>
            </a:r>
          </a:p>
          <a:p>
            <a:r>
              <a:rPr lang="en-US" sz="2400" dirty="0" smtClean="0"/>
              <a:t>There are different levels of explanation with regard to human behaviors. Which level we chose depends on our philosophy</a:t>
            </a:r>
            <a:r>
              <a:rPr lang="en-US" sz="2400" dirty="0"/>
              <a:t> </a:t>
            </a:r>
            <a:r>
              <a:rPr lang="en-US" sz="2400" dirty="0" smtClean="0"/>
              <a:t>(Worldviews).</a:t>
            </a:r>
          </a:p>
          <a:p>
            <a:r>
              <a:rPr lang="en-US" sz="2400" dirty="0" smtClean="0"/>
              <a:t>Faith and psychology can address certain topics together, such as human sinful nature, how human behaviors are influenced by situations, and sexual orientation.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4550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379</TotalTime>
  <Words>1028</Words>
  <Application>Microsoft Macintosh PowerPoint</Application>
  <PresentationFormat>Widescreen</PresentationFormat>
  <Paragraphs>74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Century Gothic</vt:lpstr>
      <vt:lpstr>Wingdings 3</vt:lpstr>
      <vt:lpstr>Arial</vt:lpstr>
      <vt:lpstr>Ion</vt:lpstr>
      <vt:lpstr>Unit 2 Levels of explanation</vt:lpstr>
      <vt:lpstr>New atheist movement</vt:lpstr>
      <vt:lpstr>New atheist movement</vt:lpstr>
      <vt:lpstr>David Meyers</vt:lpstr>
      <vt:lpstr>Levels of explanation</vt:lpstr>
      <vt:lpstr>C. S. Lewis</vt:lpstr>
      <vt:lpstr>Seven ways to relate faith &amp; psychology</vt:lpstr>
      <vt:lpstr>Seven ways to relate faith &amp; psychology</vt:lpstr>
      <vt:lpstr>Seven ways to relate faith &amp; psychology</vt:lpstr>
      <vt:lpstr>Examples of parallel  between faith and psychology</vt:lpstr>
      <vt:lpstr>Case study: Faith and well-being</vt:lpstr>
      <vt:lpstr>Moral man and immoral society</vt:lpstr>
      <vt:lpstr>The situation overpowers the individuals</vt:lpstr>
      <vt:lpstr>Case study: Is prayer effective</vt:lpstr>
      <vt:lpstr>Case study: Sexual orientation</vt:lpstr>
      <vt:lpstr>Case study: Sexual orientation</vt:lpstr>
      <vt:lpstr>Summary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 Levels of explanation</dc:title>
  <dc:creator>Microsoft Office User</dc:creator>
  <cp:lastModifiedBy>Microsoft Office User</cp:lastModifiedBy>
  <cp:revision>65</cp:revision>
  <dcterms:created xsi:type="dcterms:W3CDTF">2019-01-11T23:46:10Z</dcterms:created>
  <dcterms:modified xsi:type="dcterms:W3CDTF">2019-01-24T22:56:04Z</dcterms:modified>
</cp:coreProperties>
</file>