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30"/>
    <p:restoredTop sz="93241"/>
  </p:normalViewPr>
  <p:slideViewPr>
    <p:cSldViewPr snapToGrid="0" snapToObjects="1">
      <p:cViewPr>
        <p:scale>
          <a:sx n="95" d="100"/>
          <a:sy n="95" d="100"/>
        </p:scale>
        <p:origin x="135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 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4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Stephen J. Gould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7005263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Non-overlapping </a:t>
            </a:r>
            <a:r>
              <a:rPr lang="en-US" sz="2400" dirty="0" err="1" smtClean="0"/>
              <a:t>magisteria</a:t>
            </a:r>
            <a:r>
              <a:rPr lang="en-US" sz="2400" dirty="0" smtClean="0"/>
              <a:t> (NOMA)</a:t>
            </a:r>
          </a:p>
          <a:p>
            <a:r>
              <a:rPr lang="en-US" sz="2400" dirty="0" smtClean="0"/>
              <a:t>“Science </a:t>
            </a:r>
            <a:r>
              <a:rPr lang="en-US" sz="2400" dirty="0"/>
              <a:t>gets the age of rocks, and religion the rock of ages; science studies how the </a:t>
            </a:r>
            <a:r>
              <a:rPr lang="en-US" sz="2400" dirty="0" smtClean="0"/>
              <a:t>heavens </a:t>
            </a:r>
            <a:r>
              <a:rPr lang="en-US" sz="2400" dirty="0"/>
              <a:t>go, religion how to go to heaven</a:t>
            </a:r>
            <a:r>
              <a:rPr lang="en-US" sz="2400" dirty="0" smtClean="0"/>
              <a:t>.”</a:t>
            </a:r>
            <a:endParaRPr lang="en-US" sz="2400" dirty="0"/>
          </a:p>
          <a:p>
            <a:r>
              <a:rPr lang="en-US" sz="2400" dirty="0"/>
              <a:t>National Academy of Science: ““Religion and science are separate and mutually exclusive realms of human thought whose presentation in the same context leads to misunderstanding of both scientific theory and religious belief”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984" y="831270"/>
            <a:ext cx="3304245" cy="521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8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Demarcation?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3989295"/>
            <a:ext cx="8946541" cy="216945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Science is about </a:t>
            </a:r>
            <a:r>
              <a:rPr lang="en-US" sz="2400" dirty="0" smtClean="0">
                <a:solidFill>
                  <a:srgbClr val="FFC000"/>
                </a:solidFill>
              </a:rPr>
              <a:t>facts</a:t>
            </a:r>
            <a:r>
              <a:rPr lang="en-US" sz="2400" dirty="0" smtClean="0"/>
              <a:t> and religion is about </a:t>
            </a:r>
            <a:r>
              <a:rPr lang="en-US" sz="2400" dirty="0" smtClean="0">
                <a:solidFill>
                  <a:srgbClr val="FFC000"/>
                </a:solidFill>
              </a:rPr>
              <a:t>meaning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This cannot stand!</a:t>
            </a:r>
          </a:p>
          <a:p>
            <a:r>
              <a:rPr lang="en-US" sz="2400" dirty="0" smtClean="0"/>
              <a:t>Jay Adams: They overlap and at odds.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“Drop out of your training”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61264" y="1344706"/>
            <a:ext cx="2232212" cy="223221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Christina faith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3308629" y="1344706"/>
            <a:ext cx="2232212" cy="2232212"/>
          </a:xfrm>
          <a:prstGeom prst="ellipse">
            <a:avLst/>
          </a:prstGeom>
          <a:solidFill>
            <a:schemeClr val="accent6">
              <a:alpha val="69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Psychology as a science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7285059" y="1344706"/>
            <a:ext cx="2232212" cy="223221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37482" y="1344706"/>
            <a:ext cx="2232212" cy="2232212"/>
          </a:xfrm>
          <a:prstGeom prst="ellipse">
            <a:avLst/>
          </a:prstGeom>
          <a:solidFill>
            <a:schemeClr val="accent6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Psychology as a science</a:t>
            </a:r>
          </a:p>
        </p:txBody>
      </p:sp>
    </p:spTree>
    <p:extLst>
      <p:ext uri="{BB962C8B-B14F-4D97-AF65-F5344CB8AC3E}">
        <p14:creationId xmlns:p14="http://schemas.microsoft.com/office/powerpoint/2010/main" val="95757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Where do we come from?</a:t>
            </a:r>
          </a:p>
          <a:p>
            <a:r>
              <a:rPr lang="en-US" sz="2400" dirty="0" smtClean="0"/>
              <a:t>What are we?</a:t>
            </a:r>
          </a:p>
          <a:p>
            <a:r>
              <a:rPr lang="en-US" sz="2400" dirty="0" smtClean="0"/>
              <a:t>Where are we going?</a:t>
            </a:r>
          </a:p>
          <a:p>
            <a:r>
              <a:rPr lang="en-US" sz="2400" dirty="0" smtClean="0"/>
              <a:t>“Psychology </a:t>
            </a:r>
            <a:r>
              <a:rPr lang="en-US" sz="2400" dirty="0"/>
              <a:t>as a science and as professional practice can never escape such </a:t>
            </a:r>
            <a:r>
              <a:rPr lang="en-US" sz="2400" dirty="0" smtClean="0"/>
              <a:t>questions.”</a:t>
            </a:r>
          </a:p>
        </p:txBody>
      </p:sp>
    </p:spTree>
    <p:extLst>
      <p:ext uri="{BB962C8B-B14F-4D97-AF65-F5344CB8AC3E}">
        <p14:creationId xmlns:p14="http://schemas.microsoft.com/office/powerpoint/2010/main" val="85789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6628747" cy="4195481"/>
          </a:xfrm>
        </p:spPr>
        <p:txBody>
          <a:bodyPr>
            <a:norm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ary Collins (1977): The rebuilding of psychology</a:t>
            </a:r>
          </a:p>
          <a:p>
            <a:r>
              <a:rPr lang="en-US" sz="2400" dirty="0" smtClean="0"/>
              <a:t>Re-evaluate and rebuild psychology on a Christian foundation</a:t>
            </a:r>
          </a:p>
          <a:p>
            <a:r>
              <a:rPr lang="en-US" sz="2400" dirty="0" smtClean="0"/>
              <a:t>Don’t have to totally accept the humanistic and secular assumptions by default.</a:t>
            </a:r>
          </a:p>
          <a:p>
            <a:r>
              <a:rPr lang="en-US" sz="2400" dirty="0" smtClean="0"/>
              <a:t>But science is still useful to inform Christian psychologists.</a:t>
            </a:r>
            <a:endParaRPr lang="en-US" sz="2400" dirty="0"/>
          </a:p>
        </p:txBody>
      </p:sp>
      <p:pic>
        <p:nvPicPr>
          <p:cNvPr id="1026" name="Picture 2" descr="https://images-na.ssl-images-amazon.com/images/I/51WAXcsH26L._SX333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1358153"/>
            <a:ext cx="319087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255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nature in the image of God (Imago Dei)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C000"/>
                </a:solidFill>
              </a:rPr>
              <a:t>substantive</a:t>
            </a:r>
            <a:r>
              <a:rPr lang="en-US" sz="2800" dirty="0"/>
              <a:t> understandings of the imago Dei focus on what we </a:t>
            </a:r>
            <a:r>
              <a:rPr lang="en-US" sz="2800" dirty="0" smtClean="0"/>
              <a:t>are.</a:t>
            </a:r>
          </a:p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C000"/>
                </a:solidFill>
              </a:rPr>
              <a:t>functional</a:t>
            </a:r>
            <a:r>
              <a:rPr lang="en-US" sz="2800" dirty="0"/>
              <a:t> understandings of the imago Dei focus on what we </a:t>
            </a:r>
            <a:r>
              <a:rPr lang="en-US" sz="2800" dirty="0" smtClean="0"/>
              <a:t>do.</a:t>
            </a:r>
          </a:p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C000"/>
                </a:solidFill>
              </a:rPr>
              <a:t>relational</a:t>
            </a:r>
            <a:r>
              <a:rPr lang="en-US" sz="2800" dirty="0"/>
              <a:t> understandings of the imago Dei focus on our unique relationship to </a:t>
            </a:r>
            <a:r>
              <a:rPr lang="en-US" sz="2800" dirty="0" smtClean="0"/>
              <a:t>God.</a:t>
            </a:r>
          </a:p>
          <a:p>
            <a:r>
              <a:rPr lang="en-US" sz="2800" dirty="0" smtClean="0"/>
              <a:t>What are the implications?</a:t>
            </a:r>
          </a:p>
        </p:txBody>
      </p:sp>
    </p:spTree>
    <p:extLst>
      <p:ext uri="{BB962C8B-B14F-4D97-AF65-F5344CB8AC3E}">
        <p14:creationId xmlns:p14="http://schemas.microsoft.com/office/powerpoint/2010/main" val="36263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689" y="1757083"/>
            <a:ext cx="7395230" cy="4195481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Substantive</a:t>
            </a:r>
            <a:r>
              <a:rPr lang="en-US" sz="2800" dirty="0" smtClean="0"/>
              <a:t>: We are God’s creation, and therefore we have inalienable rights. A person should never be a means to an end.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163" y="3296023"/>
            <a:ext cx="6663390" cy="31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06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689" y="1757083"/>
            <a:ext cx="5700899" cy="419548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Functional</a:t>
            </a:r>
            <a:r>
              <a:rPr lang="en-US" sz="2800" dirty="0" smtClean="0"/>
              <a:t>: We have missions and vocations e.g. care of creation.</a:t>
            </a:r>
          </a:p>
          <a:p>
            <a:r>
              <a:rPr lang="en-US" sz="2800" dirty="0" smtClean="0">
                <a:solidFill>
                  <a:srgbClr val="FFC000"/>
                </a:solidFill>
              </a:rPr>
              <a:t>Relational</a:t>
            </a:r>
            <a:r>
              <a:rPr lang="en-US" sz="2800" dirty="0" smtClean="0"/>
              <a:t>: We are related to God and thus we are accountable to the higher law. We are made to be able to love and to respond appropriately to others.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871" y="1858206"/>
            <a:ext cx="4702415" cy="259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21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Counter-argument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819" y="1779493"/>
            <a:ext cx="6453934" cy="4195481"/>
          </a:xfrm>
        </p:spPr>
        <p:txBody>
          <a:bodyPr>
            <a:noAutofit/>
          </a:bodyPr>
          <a:lstStyle/>
          <a:p>
            <a:r>
              <a:rPr lang="en-US" sz="2800" dirty="0" smtClean="0"/>
              <a:t>Existentialism</a:t>
            </a:r>
          </a:p>
          <a:p>
            <a:r>
              <a:rPr lang="en-US" sz="2800" dirty="0" smtClean="0"/>
              <a:t>Jean Paul Sartre: </a:t>
            </a:r>
            <a:r>
              <a:rPr lang="en-US" sz="2800" dirty="0" smtClean="0">
                <a:solidFill>
                  <a:srgbClr val="FFC000"/>
                </a:solidFill>
              </a:rPr>
              <a:t>Existence precedes essence</a:t>
            </a:r>
          </a:p>
          <a:p>
            <a:r>
              <a:rPr lang="en-US" sz="2800" dirty="0" smtClean="0"/>
              <a:t>No pre-determined, immutable human nature and destiny.</a:t>
            </a:r>
          </a:p>
          <a:p>
            <a:r>
              <a:rPr lang="en-US" sz="2800" dirty="0" smtClean="0"/>
              <a:t>Humans—through </a:t>
            </a:r>
            <a:r>
              <a:rPr lang="en-US" sz="2800" dirty="0"/>
              <a:t>their consciousness—create </a:t>
            </a:r>
            <a:r>
              <a:rPr lang="en-US" sz="2800" dirty="0" smtClean="0"/>
              <a:t>our </a:t>
            </a:r>
            <a:r>
              <a:rPr lang="en-US" sz="2800" dirty="0"/>
              <a:t>own values and determine a meaning for their life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742" y="1853248"/>
            <a:ext cx="3052090" cy="364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035" y="1853248"/>
            <a:ext cx="10179423" cy="439515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Non—Christians might not subscribe to the notion that human are made in the image of God and therefore we carry immutable and inalienable essence.</a:t>
            </a:r>
          </a:p>
          <a:p>
            <a:r>
              <a:rPr lang="en-US" sz="2400" dirty="0" smtClean="0"/>
              <a:t>While most people are not familiar with existential philosophy or the work of Jean Paul Sartre, they might still embrace the idea that existence precedes essence: It is up to me to build the meaning for my life.</a:t>
            </a:r>
          </a:p>
          <a:p>
            <a:r>
              <a:rPr lang="en-US" sz="2400" dirty="0" smtClean="0"/>
              <a:t>If you are a Christian counselor, how can you apply ”imago  Dei” into counselling when your clients do not accept this theological concept?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5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667436"/>
            <a:ext cx="10662864" cy="458096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“Approaches </a:t>
            </a:r>
            <a:r>
              <a:rPr lang="en-US" sz="2800" dirty="0"/>
              <a:t>to psychotherapy </a:t>
            </a:r>
            <a:r>
              <a:rPr lang="en-US" sz="2800" dirty="0" smtClean="0"/>
              <a:t>necessarily </a:t>
            </a:r>
            <a:r>
              <a:rPr lang="en-US" sz="2800" dirty="0"/>
              <a:t>go far beyond the limits of </a:t>
            </a:r>
            <a:r>
              <a:rPr lang="en-US" sz="2800" dirty="0" smtClean="0"/>
              <a:t>what </a:t>
            </a:r>
            <a:r>
              <a:rPr lang="en-US" sz="2800" dirty="0"/>
              <a:t>could be called scientific theory in order to answer questions that must be framed in the context of </a:t>
            </a:r>
            <a:r>
              <a:rPr lang="en-US" sz="2800" dirty="0">
                <a:solidFill>
                  <a:srgbClr val="FFC000"/>
                </a:solidFill>
              </a:rPr>
              <a:t>ultimate </a:t>
            </a:r>
            <a:r>
              <a:rPr lang="en-US" sz="2800" dirty="0" smtClean="0">
                <a:solidFill>
                  <a:srgbClr val="FFC000"/>
                </a:solidFill>
              </a:rPr>
              <a:t>meaning</a:t>
            </a:r>
            <a:r>
              <a:rPr lang="en-US" sz="2800" dirty="0" smtClean="0"/>
              <a:t>”.</a:t>
            </a:r>
          </a:p>
          <a:p>
            <a:r>
              <a:rPr lang="en-US" sz="2800" dirty="0" smtClean="0"/>
              <a:t>“We </a:t>
            </a:r>
            <a:r>
              <a:rPr lang="en-US" sz="2800" dirty="0"/>
              <a:t>ought to frame our broader understandings of the client in terms of the Christian understanding of our </a:t>
            </a:r>
            <a:r>
              <a:rPr lang="en-US" sz="2800" dirty="0">
                <a:solidFill>
                  <a:srgbClr val="FFC000"/>
                </a:solidFill>
              </a:rPr>
              <a:t>nature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C000"/>
                </a:solidFill>
              </a:rPr>
              <a:t>purpose</a:t>
            </a:r>
            <a:r>
              <a:rPr lang="en-US" sz="2800" dirty="0"/>
              <a:t> and </a:t>
            </a:r>
            <a:r>
              <a:rPr lang="en-US" sz="2800" dirty="0" smtClean="0">
                <a:solidFill>
                  <a:srgbClr val="FFC000"/>
                </a:solidFill>
              </a:rPr>
              <a:t>calling</a:t>
            </a:r>
            <a:r>
              <a:rPr lang="en-US" sz="280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6009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9694187" cy="4195481"/>
          </a:xfrm>
        </p:spPr>
        <p:txBody>
          <a:bodyPr>
            <a:noAutofit/>
          </a:bodyPr>
          <a:lstStyle/>
          <a:p>
            <a:r>
              <a:rPr lang="en-US" sz="2800" dirty="0" smtClean="0"/>
              <a:t>Reject the demarcation; Science is about facts and religion is about meanings.</a:t>
            </a:r>
          </a:p>
          <a:p>
            <a:r>
              <a:rPr lang="en-US" sz="2800" dirty="0" smtClean="0"/>
              <a:t>Question Jay Adams’s simplistic solution: drop out of psychology</a:t>
            </a:r>
          </a:p>
          <a:p>
            <a:r>
              <a:rPr lang="en-US" sz="2800" dirty="0" smtClean="0"/>
              <a:t>Built in Gary Collins’s “rebuild of psychology” by integrating psychology and faith.</a:t>
            </a:r>
          </a:p>
          <a:p>
            <a:r>
              <a:rPr lang="en-US" sz="2800" dirty="0" smtClean="0"/>
              <a:t>Christian psychologists can help humanity based on the premise that we are made in the image of God.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856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Criticism by Robert Roberts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430889"/>
            <a:ext cx="9855552" cy="26132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term “integration” means “whole” or “entire”</a:t>
            </a:r>
          </a:p>
          <a:p>
            <a:r>
              <a:rPr lang="en-US" sz="2800" dirty="0" smtClean="0"/>
              <a:t>Stan Jones’s integration approach is a dualistic approach: psychology and Christianity remain two separate entity. They just inform each other.</a:t>
            </a:r>
          </a:p>
          <a:p>
            <a:r>
              <a:rPr lang="en-US" sz="2800" dirty="0" smtClean="0"/>
              <a:t>No clear methodology</a:t>
            </a:r>
            <a:endParaRPr lang="en-US" sz="2800" dirty="0" smtClean="0"/>
          </a:p>
        </p:txBody>
      </p:sp>
      <p:sp>
        <p:nvSpPr>
          <p:cNvPr id="4" name="Oval 3"/>
          <p:cNvSpPr/>
          <p:nvPr/>
        </p:nvSpPr>
        <p:spPr>
          <a:xfrm>
            <a:off x="1304368" y="4168588"/>
            <a:ext cx="2232212" cy="223221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49641" y="4155141"/>
            <a:ext cx="2232212" cy="2232212"/>
          </a:xfrm>
          <a:prstGeom prst="ellipse">
            <a:avLst/>
          </a:prstGeom>
          <a:solidFill>
            <a:schemeClr val="accent6">
              <a:alpha val="69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091517" y="4020671"/>
            <a:ext cx="2232212" cy="223221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91517" y="4020671"/>
            <a:ext cx="2232212" cy="2232212"/>
          </a:xfrm>
          <a:prstGeom prst="ellipse">
            <a:avLst/>
          </a:prstGeom>
          <a:solidFill>
            <a:schemeClr val="accent6">
              <a:alpha val="69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Whole: Two become one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6696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 of William Whitney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19518"/>
            <a:ext cx="10299795" cy="4500281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400" dirty="0"/>
              <a:t>What is it we are trying to integrate?  </a:t>
            </a:r>
          </a:p>
          <a:p>
            <a:pPr lvl="2"/>
            <a:r>
              <a:rPr lang="en-US" sz="2400" dirty="0"/>
              <a:t>Integrating Disciplines (Inter-disciplinary Integration)</a:t>
            </a:r>
          </a:p>
          <a:p>
            <a:pPr lvl="3"/>
            <a:r>
              <a:rPr lang="en-US" sz="2400" dirty="0"/>
              <a:t>Science (Psychology) and Religion (Christian Theology)</a:t>
            </a:r>
          </a:p>
          <a:p>
            <a:pPr lvl="2"/>
            <a:r>
              <a:rPr lang="en-US" sz="2400" dirty="0"/>
              <a:t>Integrating within the Discipline of Psychology (Intra-disciplinary Integration</a:t>
            </a:r>
          </a:p>
          <a:p>
            <a:pPr lvl="3"/>
            <a:r>
              <a:rPr lang="en-US" sz="2400" dirty="0"/>
              <a:t>Psychology as theory / ideology; counseling practice; research / science</a:t>
            </a:r>
          </a:p>
          <a:p>
            <a:pPr lvl="2"/>
            <a:r>
              <a:rPr lang="en-US" sz="2400" dirty="0"/>
              <a:t>Interpersonal Integration</a:t>
            </a:r>
          </a:p>
          <a:p>
            <a:pPr lvl="3"/>
            <a:r>
              <a:rPr lang="en-US" sz="2400" dirty="0"/>
              <a:t>Beliefs and Ethics combined: That is how we live out what we think in our daily lives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14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of William </a:t>
            </a:r>
            <a:r>
              <a:rPr lang="en-US" dirty="0" smtClean="0"/>
              <a:t>Whitney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376" y="1627094"/>
            <a:ext cx="6373906" cy="4621305"/>
          </a:xfrm>
        </p:spPr>
        <p:txBody>
          <a:bodyPr>
            <a:normAutofit/>
          </a:bodyPr>
          <a:lstStyle/>
          <a:p>
            <a:r>
              <a:rPr lang="en-US" sz="2800" dirty="0"/>
              <a:t>Working Definition: Integration is an attempt to clarify our own Christian worldview and faith in light of insights given by psychology into a coherent unified whole, in addition to letting our study and research in psychology be informed by our Christian </a:t>
            </a:r>
            <a:r>
              <a:rPr lang="en-US" sz="2800" dirty="0" smtClean="0"/>
              <a:t>faith.</a:t>
            </a:r>
            <a:endParaRPr lang="en-US" sz="2800" dirty="0"/>
          </a:p>
        </p:txBody>
      </p:sp>
      <p:pic>
        <p:nvPicPr>
          <p:cNvPr id="4" name="Picture 3" descr="Screen Shot 2017-08-30 at 11.25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15" y="1627094"/>
            <a:ext cx="3803337" cy="371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3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of William </a:t>
            </a:r>
            <a:r>
              <a:rPr lang="en-US" dirty="0" smtClean="0"/>
              <a:t>Whitney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375" y="1627095"/>
            <a:ext cx="10421471" cy="2514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Christian faith integration with psychology is a </a:t>
            </a:r>
            <a:r>
              <a:rPr lang="en-US" sz="2800" dirty="0">
                <a:solidFill>
                  <a:srgbClr val="FFC000"/>
                </a:solidFill>
              </a:rPr>
              <a:t>two-way</a:t>
            </a:r>
            <a:r>
              <a:rPr lang="en-US" sz="2800" dirty="0"/>
              <a:t> dialogue. </a:t>
            </a:r>
          </a:p>
          <a:p>
            <a:r>
              <a:rPr lang="en-US" sz="2800" dirty="0"/>
              <a:t>The Christian faith can contribute something to psychology (while also at times critiquing some of psychology’s features)</a:t>
            </a:r>
          </a:p>
          <a:p>
            <a:r>
              <a:rPr lang="en-US" sz="2800" dirty="0"/>
              <a:t>Psychology can also contribute something to the Christian faith by </a:t>
            </a:r>
            <a:r>
              <a:rPr lang="en-US" sz="2800" dirty="0">
                <a:solidFill>
                  <a:srgbClr val="FFC000"/>
                </a:solidFill>
              </a:rPr>
              <a:t>clarifying</a:t>
            </a:r>
            <a:r>
              <a:rPr lang="en-US" sz="2800" dirty="0"/>
              <a:t> aspects of human thought and behavior </a:t>
            </a:r>
          </a:p>
        </p:txBody>
      </p:sp>
      <p:pic>
        <p:nvPicPr>
          <p:cNvPr id="5" name="Picture 4" descr="Screen Shot 2017-08-30 at 11.11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016" y="4291106"/>
            <a:ext cx="60071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271" y="1853248"/>
            <a:ext cx="10219763" cy="439515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Form a small question of 3-4 people to discuss the following question:</a:t>
            </a:r>
          </a:p>
          <a:p>
            <a:r>
              <a:rPr lang="en-US" sz="2800" dirty="0" smtClean="0"/>
              <a:t>What does the term “integration” mean to you? </a:t>
            </a:r>
          </a:p>
          <a:p>
            <a:r>
              <a:rPr lang="en-US" sz="2800" dirty="0" smtClean="0"/>
              <a:t>If you can use two circles to depict the integration approach, how would you draw the picture?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5637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</TotalTime>
  <Words>824</Words>
  <Application>Microsoft Macintosh PowerPoint</Application>
  <PresentationFormat>Widescreen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Century Gothic</vt:lpstr>
      <vt:lpstr>Wingdings 3</vt:lpstr>
      <vt:lpstr>Arial</vt:lpstr>
      <vt:lpstr>Ion</vt:lpstr>
      <vt:lpstr>Integration view</vt:lpstr>
      <vt:lpstr>Stephen J. Gould</vt:lpstr>
      <vt:lpstr>Demarcation?</vt:lpstr>
      <vt:lpstr>Big questions</vt:lpstr>
      <vt:lpstr>Integration</vt:lpstr>
      <vt:lpstr>Human nature in the image of God (Imago Dei)</vt:lpstr>
      <vt:lpstr>Implications</vt:lpstr>
      <vt:lpstr>Implications</vt:lpstr>
      <vt:lpstr>Counter-argument</vt:lpstr>
      <vt:lpstr>Question</vt:lpstr>
      <vt:lpstr>Thesis statement</vt:lpstr>
      <vt:lpstr>Summary</vt:lpstr>
      <vt:lpstr>Criticism by Robert Roberts</vt:lpstr>
      <vt:lpstr>Perspective of William Whitney</vt:lpstr>
      <vt:lpstr>Perspective of William Whitney</vt:lpstr>
      <vt:lpstr>Perspective of William Whitney</vt:lpstr>
      <vt:lpstr>Discussion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Integrative view</dc:title>
  <dc:creator>Microsoft Office User</dc:creator>
  <cp:lastModifiedBy>Microsoft Office User</cp:lastModifiedBy>
  <cp:revision>39</cp:revision>
  <dcterms:created xsi:type="dcterms:W3CDTF">2019-01-30T23:21:13Z</dcterms:created>
  <dcterms:modified xsi:type="dcterms:W3CDTF">2019-02-04T22:58:57Z</dcterms:modified>
</cp:coreProperties>
</file>