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6"/>
  </p:normalViewPr>
  <p:slideViewPr>
    <p:cSldViewPr snapToGrid="0" snapToObjects="1">
      <p:cViewPr varScale="1">
        <p:scale>
          <a:sx n="76" d="100"/>
          <a:sy n="76" d="100"/>
        </p:scale>
        <p:origin x="21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W7zfuf8_HkQ" TargetMode="Externa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Sm6NCwyBrq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n27YaehttLc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Biblical counseling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46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Thesis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5522" y="2644444"/>
            <a:ext cx="7415840" cy="34163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Christian </a:t>
            </a:r>
            <a:r>
              <a:rPr lang="en-US" sz="2400" dirty="0"/>
              <a:t>faith is a psychology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Christian ministry is a psychotherapy.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Christian faith makes claims about </a:t>
            </a:r>
            <a:r>
              <a:rPr lang="en-US" sz="2400" dirty="0" smtClean="0"/>
              <a:t>human nature, who we are, </a:t>
            </a:r>
            <a:r>
              <a:rPr lang="en-US" sz="2400" dirty="0"/>
              <a:t>how </a:t>
            </a:r>
            <a:r>
              <a:rPr lang="en-US" sz="2400" dirty="0" smtClean="0"/>
              <a:t>we </a:t>
            </a:r>
            <a:r>
              <a:rPr lang="en-US" sz="2400" dirty="0"/>
              <a:t>behave, and what a fully healthy and complete human </a:t>
            </a:r>
            <a:r>
              <a:rPr lang="en-US" sz="2400" dirty="0" smtClean="0"/>
              <a:t>should be </a:t>
            </a:r>
            <a:r>
              <a:rPr lang="en-US" sz="2400" dirty="0"/>
              <a:t>in Jesus Christ. </a:t>
            </a:r>
            <a:endParaRPr lang="en-US" sz="2400" dirty="0" smtClean="0"/>
          </a:p>
          <a:p>
            <a:r>
              <a:rPr lang="en-US" sz="2400" dirty="0" smtClean="0"/>
              <a:t>We should be </a:t>
            </a:r>
            <a:r>
              <a:rPr lang="en-US" sz="2400" dirty="0" smtClean="0">
                <a:solidFill>
                  <a:srgbClr val="FF0000"/>
                </a:solidFill>
              </a:rPr>
              <a:t>restored</a:t>
            </a:r>
            <a:r>
              <a:rPr lang="en-US" sz="2400" dirty="0" smtClean="0"/>
              <a:t> </a:t>
            </a:r>
            <a:r>
              <a:rPr lang="en-US" sz="2400" dirty="0"/>
              <a:t>in Christ </a:t>
            </a:r>
            <a:r>
              <a:rPr lang="en-US" sz="2400" dirty="0" smtClean="0"/>
              <a:t>so that </a:t>
            </a:r>
            <a:r>
              <a:rPr lang="en-US" sz="2400" dirty="0"/>
              <a:t>ultimately we can </a:t>
            </a:r>
            <a:r>
              <a:rPr lang="en-US" sz="2400" dirty="0" smtClean="0"/>
              <a:t>be </a:t>
            </a:r>
            <a:r>
              <a:rPr lang="en-US" sz="2400" dirty="0">
                <a:solidFill>
                  <a:srgbClr val="FF0000"/>
                </a:solidFill>
              </a:rPr>
              <a:t>whole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complete</a:t>
            </a:r>
            <a:r>
              <a:rPr lang="en-US" sz="2400" dirty="0"/>
              <a:t>.</a:t>
            </a:r>
          </a:p>
        </p:txBody>
      </p:sp>
      <p:pic>
        <p:nvPicPr>
          <p:cNvPr id="1026" name="Picture 2" descr="mage result for Jesus restore manki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5325" y="973668"/>
            <a:ext cx="3062084" cy="544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603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/>
              <a:t>strands of the Nicene Creed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930" y="2603500"/>
            <a:ext cx="8507661" cy="34163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Three major strands</a:t>
            </a:r>
          </a:p>
          <a:p>
            <a:pPr lvl="1"/>
            <a:r>
              <a:rPr lang="en-US" sz="2400" dirty="0" smtClean="0"/>
              <a:t>God is the creator.</a:t>
            </a:r>
          </a:p>
          <a:p>
            <a:pPr lvl="1"/>
            <a:r>
              <a:rPr lang="en-US" sz="2400" dirty="0"/>
              <a:t>God is is judge of the living and the dead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/>
              <a:t>Christ came down for us and for our </a:t>
            </a:r>
            <a:r>
              <a:rPr lang="en-US" sz="2400" dirty="0" smtClean="0"/>
              <a:t>salvation.</a:t>
            </a:r>
          </a:p>
          <a:p>
            <a:r>
              <a:rPr lang="en-US" sz="2400" dirty="0" smtClean="0"/>
              <a:t>Why does it matter today? </a:t>
            </a:r>
          </a:p>
          <a:p>
            <a:pPr lvl="1"/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www.youtube.com/watch?v=W7zfuf8_HkQ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1026" name="Picture 2" descr="mage result for nicene counci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8591" y="2458555"/>
            <a:ext cx="2354637" cy="30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498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457" y="714360"/>
            <a:ext cx="9829444" cy="1059848"/>
          </a:xfrm>
        </p:spPr>
        <p:txBody>
          <a:bodyPr/>
          <a:lstStyle/>
          <a:p>
            <a:r>
              <a:rPr lang="en-US" dirty="0" smtClean="0"/>
              <a:t>How is the </a:t>
            </a:r>
            <a:r>
              <a:rPr lang="en-US" dirty="0"/>
              <a:t>Nicene </a:t>
            </a:r>
            <a:r>
              <a:rPr lang="en-US" dirty="0" smtClean="0"/>
              <a:t>Creed related to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855" y="2603500"/>
            <a:ext cx="6946710" cy="3688118"/>
          </a:xfrm>
        </p:spPr>
        <p:txBody>
          <a:bodyPr/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FF0000"/>
                </a:solidFill>
              </a:rPr>
              <a:t>Maker, Judge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FF0000"/>
                </a:solidFill>
              </a:rPr>
              <a:t>Savior</a:t>
            </a:r>
            <a:r>
              <a:rPr lang="en-US" sz="2400" dirty="0"/>
              <a:t> orient us as we seek to make sense of the </a:t>
            </a:r>
            <a:r>
              <a:rPr lang="en-US" sz="2400" dirty="0" smtClean="0"/>
              <a:t>psychological </a:t>
            </a:r>
            <a:r>
              <a:rPr lang="en-US" sz="2400" dirty="0"/>
              <a:t>functioning of creatures who are made, judged and redeemable</a:t>
            </a:r>
            <a:r>
              <a:rPr lang="en-US" sz="2400" dirty="0" smtClean="0"/>
              <a:t>.”</a:t>
            </a:r>
          </a:p>
          <a:p>
            <a:r>
              <a:rPr lang="en-US" sz="2400" dirty="0" smtClean="0"/>
              <a:t>We are created for a purpose.</a:t>
            </a:r>
          </a:p>
          <a:p>
            <a:r>
              <a:rPr lang="en-US" sz="2400" dirty="0" smtClean="0"/>
              <a:t>We are accountable for what we do.</a:t>
            </a:r>
          </a:p>
          <a:p>
            <a:r>
              <a:rPr lang="en-US" sz="2400" dirty="0" smtClean="0"/>
              <a:t>We fail, but there is a hope.</a:t>
            </a:r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mage result for Jesus hop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2495" y="1897038"/>
            <a:ext cx="4273455" cy="427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923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psychology? Psych-1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stuff of </a:t>
            </a:r>
            <a:r>
              <a:rPr lang="en-US" sz="2400" dirty="0" smtClean="0"/>
              <a:t>life: How we operate in the world we live.</a:t>
            </a:r>
          </a:p>
          <a:p>
            <a:r>
              <a:rPr lang="en-US" sz="2400" dirty="0" smtClean="0"/>
              <a:t>Description of our feelings: fear, anxiety</a:t>
            </a:r>
            <a:r>
              <a:rPr lang="mr-IN" sz="2400" dirty="0" smtClean="0"/>
              <a:t>…</a:t>
            </a:r>
            <a:r>
              <a:rPr lang="en-US" sz="2400" dirty="0" smtClean="0"/>
              <a:t>etc.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Unintentional intentions</a:t>
            </a:r>
            <a:r>
              <a:rPr lang="en-US" sz="2400" dirty="0" smtClean="0"/>
              <a:t>: just act out of our feelings without knowing the consequence. </a:t>
            </a:r>
          </a:p>
          <a:p>
            <a:r>
              <a:rPr lang="en-US" sz="2400" dirty="0" smtClean="0"/>
              <a:t>Example: </a:t>
            </a:r>
            <a:r>
              <a:rPr lang="en-US" sz="2400" dirty="0" smtClean="0">
                <a:solidFill>
                  <a:srgbClr val="FF0000"/>
                </a:solidFill>
              </a:rPr>
              <a:t>Passive-aggressive behavior</a:t>
            </a:r>
            <a:r>
              <a:rPr lang="en-US" sz="2400" dirty="0" smtClean="0"/>
              <a:t>: ignoring people, constantly being late</a:t>
            </a:r>
            <a:r>
              <a:rPr lang="mr-IN" sz="2400" dirty="0" smtClean="0"/>
              <a:t>…</a:t>
            </a:r>
            <a:r>
              <a:rPr lang="en-US" sz="2400" dirty="0" smtClean="0"/>
              <a:t>etc.</a:t>
            </a:r>
          </a:p>
          <a:p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www.youtube.com/watch?v=Sm6NCwyBrqg</a:t>
            </a:r>
            <a:r>
              <a:rPr lang="en-US" sz="2400" dirty="0" smtClean="0"/>
              <a:t>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435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4959243" cy="34163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“</a:t>
            </a:r>
            <a:r>
              <a:rPr lang="en-US" sz="2400" dirty="0"/>
              <a:t>Christian faith is about Psych-1. That’s why Jesus, Luke, Paul, David and the writer of Job are so often recognized as master psychologists</a:t>
            </a:r>
            <a:r>
              <a:rPr lang="en-US" sz="2400" dirty="0" smtClean="0"/>
              <a:t>.”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Diagnosis</a:t>
            </a:r>
            <a:r>
              <a:rPr lang="en-US" sz="2400" dirty="0" smtClean="0"/>
              <a:t> of human experience.</a:t>
            </a:r>
            <a:endParaRPr lang="en-US" sz="2400" dirty="0"/>
          </a:p>
        </p:txBody>
      </p:sp>
      <p:pic>
        <p:nvPicPr>
          <p:cNvPr id="3074" name="Picture 2" descr="mage result for Jesus diagnosis of hu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4072" y="2729552"/>
            <a:ext cx="5292774" cy="298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911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041130" cy="3416300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Organized </a:t>
            </a:r>
            <a:r>
              <a:rPr lang="en-US" sz="2800" dirty="0">
                <a:solidFill>
                  <a:srgbClr val="FF0000"/>
                </a:solidFill>
              </a:rPr>
              <a:t>knowledge</a:t>
            </a:r>
            <a:r>
              <a:rPr lang="en-US" sz="2800" dirty="0"/>
              <a:t>, </a:t>
            </a:r>
            <a:r>
              <a:rPr lang="en-US" sz="2800" dirty="0" smtClean="0"/>
              <a:t>close </a:t>
            </a:r>
            <a:r>
              <a:rPr lang="en-US" sz="2800" dirty="0"/>
              <a:t>observations and systematic descriptions of human </a:t>
            </a:r>
            <a:r>
              <a:rPr lang="en-US" sz="2800" dirty="0" smtClean="0"/>
              <a:t>functioning.</a:t>
            </a:r>
          </a:p>
          <a:p>
            <a:r>
              <a:rPr lang="en-US" sz="2800" dirty="0" smtClean="0"/>
              <a:t>What </a:t>
            </a:r>
            <a:r>
              <a:rPr lang="en-US" sz="2800" dirty="0"/>
              <a:t>we think of as </a:t>
            </a:r>
            <a:r>
              <a:rPr lang="en-US" sz="2800" dirty="0" smtClean="0">
                <a:solidFill>
                  <a:srgbClr val="FF0000"/>
                </a:solidFill>
              </a:rPr>
              <a:t>science</a:t>
            </a:r>
            <a:r>
              <a:rPr lang="en-US" sz="2800" dirty="0"/>
              <a:t>.</a:t>
            </a:r>
            <a:endParaRPr lang="en-US" sz="2800" dirty="0" smtClean="0"/>
          </a:p>
        </p:txBody>
      </p:sp>
      <p:pic>
        <p:nvPicPr>
          <p:cNvPr id="4100" name="Picture 4" descr="mage result for psychology rese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6085" y="2603500"/>
            <a:ext cx="5272853" cy="325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02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Psych-3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“An </a:t>
            </a:r>
            <a:r>
              <a:rPr lang="en-US" sz="2400" dirty="0">
                <a:solidFill>
                  <a:srgbClr val="FF0000"/>
                </a:solidFill>
              </a:rPr>
              <a:t>interpretive and explanatory model </a:t>
            </a:r>
            <a:r>
              <a:rPr lang="en-US" sz="2400" dirty="0"/>
              <a:t>that organizes and weighs the torrent of Psych-1 </a:t>
            </a:r>
            <a:r>
              <a:rPr lang="en-US" sz="2400" dirty="0" smtClean="0"/>
              <a:t>experience </a:t>
            </a:r>
            <a:r>
              <a:rPr lang="en-US" sz="2400" dirty="0"/>
              <a:t>and Psych-2 </a:t>
            </a:r>
            <a:r>
              <a:rPr lang="en-US" sz="2400" dirty="0" smtClean="0"/>
              <a:t>information.”</a:t>
            </a:r>
          </a:p>
          <a:p>
            <a:r>
              <a:rPr lang="en-US" sz="2400" dirty="0" smtClean="0"/>
              <a:t>“Christian </a:t>
            </a:r>
            <a:r>
              <a:rPr lang="en-US" sz="2400" dirty="0"/>
              <a:t>faith is a psychology in exactly the same way that it is a theology. </a:t>
            </a:r>
            <a:r>
              <a:rPr lang="en-US" sz="2400" dirty="0">
                <a:solidFill>
                  <a:srgbClr val="FF0000"/>
                </a:solidFill>
              </a:rPr>
              <a:t>True knowledge</a:t>
            </a:r>
            <a:r>
              <a:rPr lang="en-US" sz="2400" dirty="0"/>
              <a:t> of people and true knowledge of God correlate</a:t>
            </a:r>
            <a:r>
              <a:rPr lang="en-US" sz="2400" dirty="0" smtClean="0"/>
              <a:t>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007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Psych-4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Various </a:t>
            </a:r>
            <a:r>
              <a:rPr lang="en-US" sz="2400" dirty="0">
                <a:solidFill>
                  <a:srgbClr val="FF0000"/>
                </a:solidFill>
              </a:rPr>
              <a:t>psychotherapeutic models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and skills </a:t>
            </a:r>
            <a:r>
              <a:rPr lang="en-US" sz="2400" dirty="0"/>
              <a:t>aiming to </a:t>
            </a:r>
            <a:r>
              <a:rPr lang="en-US" sz="2400" dirty="0" smtClean="0"/>
              <a:t>remediate </a:t>
            </a:r>
            <a:r>
              <a:rPr lang="en-US" sz="2400" dirty="0"/>
              <a:t>problems in </a:t>
            </a:r>
            <a:r>
              <a:rPr lang="en-US" sz="2400" dirty="0" smtClean="0"/>
              <a:t>living.</a:t>
            </a:r>
          </a:p>
          <a:p>
            <a:r>
              <a:rPr lang="en-US" sz="2400" dirty="0"/>
              <a:t>“One cannot intend to help another change without some ideal for human functioning, usually explicit, and easy to tease out when implicit</a:t>
            </a:r>
            <a:r>
              <a:rPr lang="en-US" sz="2400" dirty="0" smtClean="0"/>
              <a:t>.”</a:t>
            </a:r>
          </a:p>
          <a:p>
            <a:r>
              <a:rPr lang="en-US" sz="2400" dirty="0" smtClean="0"/>
              <a:t>“All </a:t>
            </a:r>
            <a:r>
              <a:rPr lang="en-US" sz="2400" dirty="0"/>
              <a:t>counseling attempts pastoral work, shepherding the souls of wandering, suffering </a:t>
            </a:r>
            <a:r>
              <a:rPr lang="en-US" sz="2400" dirty="0" smtClean="0"/>
              <a:t>sheep.”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Speaking truth in love</a:t>
            </a:r>
          </a:p>
        </p:txBody>
      </p:sp>
    </p:spTree>
    <p:extLst>
      <p:ext uri="{BB962C8B-B14F-4D97-AF65-F5344CB8AC3E}">
        <p14:creationId xmlns:p14="http://schemas.microsoft.com/office/powerpoint/2010/main" val="1250389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Psych-5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44" y="2603500"/>
            <a:ext cx="8262001" cy="341630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Institutional </a:t>
            </a:r>
            <a:r>
              <a:rPr lang="en-US" sz="2400" dirty="0"/>
              <a:t>and professional </a:t>
            </a:r>
            <a:r>
              <a:rPr lang="en-US" sz="2400" dirty="0" smtClean="0"/>
              <a:t>arrangements: </a:t>
            </a:r>
            <a:r>
              <a:rPr lang="en-US" sz="2400" dirty="0" smtClean="0">
                <a:solidFill>
                  <a:srgbClr val="FF0000"/>
                </a:solidFill>
              </a:rPr>
              <a:t>A mental health system</a:t>
            </a:r>
            <a:r>
              <a:rPr lang="en-US" sz="2400" dirty="0" smtClean="0"/>
              <a:t> that changes or shapes people. </a:t>
            </a:r>
          </a:p>
          <a:p>
            <a:r>
              <a:rPr lang="en-US" sz="2400" dirty="0"/>
              <a:t>“If a sociologist tried to change society, or a historian tried to change history, we’d call it politics, not good social science. If an anthropologist tried to change a primitive and </a:t>
            </a:r>
            <a:r>
              <a:rPr lang="en-US" sz="2400" dirty="0" err="1"/>
              <a:t>perceivedly</a:t>
            </a:r>
            <a:r>
              <a:rPr lang="en-US" sz="2400" dirty="0"/>
              <a:t> dysfunctional culture, we’d call it cultural imperialism</a:t>
            </a:r>
            <a:r>
              <a:rPr lang="en-US" sz="2400" dirty="0" smtClean="0"/>
              <a:t>.”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DSM-5</a:t>
            </a:r>
            <a:r>
              <a:rPr lang="en-US" sz="2400" dirty="0" smtClean="0"/>
              <a:t> determines what is normal and what is disorder. Is it OK to do so?</a:t>
            </a:r>
          </a:p>
        </p:txBody>
      </p:sp>
      <p:pic>
        <p:nvPicPr>
          <p:cNvPr id="5122" name="Picture 2" descr="mage result for dsm no longer disor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3874" y="2603500"/>
            <a:ext cx="2565779" cy="356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731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had been changed in DSM-5?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Gender identity </a:t>
            </a:r>
            <a:r>
              <a:rPr lang="en-US" sz="2400" dirty="0" smtClean="0"/>
              <a:t>disorder is called gender dysphoria.</a:t>
            </a:r>
          </a:p>
          <a:p>
            <a:r>
              <a:rPr lang="en-US" sz="2400" dirty="0"/>
              <a:t>Childhood bipolar </a:t>
            </a:r>
            <a:r>
              <a:rPr lang="en-US" sz="2400" dirty="0" smtClean="0"/>
              <a:t>disorder </a:t>
            </a:r>
            <a:r>
              <a:rPr lang="en-US" sz="2400" dirty="0"/>
              <a:t>is renamed to Disruptive Mood Dysregulation </a:t>
            </a:r>
            <a:r>
              <a:rPr lang="en-US" sz="2400" dirty="0" smtClean="0"/>
              <a:t>Disorder.</a:t>
            </a:r>
          </a:p>
          <a:p>
            <a:r>
              <a:rPr lang="en-US" sz="2400" dirty="0"/>
              <a:t>Narcissistic Personality </a:t>
            </a:r>
            <a:r>
              <a:rPr lang="en-US" sz="2400" dirty="0" smtClean="0"/>
              <a:t>Disorder: removed</a:t>
            </a:r>
          </a:p>
          <a:p>
            <a:r>
              <a:rPr lang="en-US" sz="2400" dirty="0" smtClean="0"/>
              <a:t>”Substance abuse</a:t>
            </a:r>
            <a:r>
              <a:rPr lang="en-US" sz="2400" dirty="0"/>
              <a:t>" and </a:t>
            </a:r>
            <a:r>
              <a:rPr lang="en-US" sz="2400" dirty="0" smtClean="0"/>
              <a:t>”substance dependence</a:t>
            </a:r>
            <a:r>
              <a:rPr lang="en-US" sz="2400" dirty="0"/>
              <a:t>" </a:t>
            </a:r>
            <a:r>
              <a:rPr lang="en-US" sz="2400" dirty="0" smtClean="0"/>
              <a:t>are two separate categories.</a:t>
            </a:r>
          </a:p>
          <a:p>
            <a:r>
              <a:rPr lang="en-US" sz="2400" dirty="0" smtClean="0"/>
              <a:t>Catatonia is </a:t>
            </a:r>
            <a:r>
              <a:rPr lang="en-US" sz="2400" dirty="0"/>
              <a:t>removed </a:t>
            </a:r>
            <a:r>
              <a:rPr lang="en-US" sz="2400" dirty="0" smtClean="0"/>
              <a:t>as </a:t>
            </a:r>
            <a:r>
              <a:rPr lang="en-US" sz="2400" dirty="0"/>
              <a:t>a subtype of schizophrenia.</a:t>
            </a:r>
          </a:p>
        </p:txBody>
      </p:sp>
    </p:spTree>
    <p:extLst>
      <p:ext uri="{BB962C8B-B14F-4D97-AF65-F5344CB8AC3E}">
        <p14:creationId xmlns:p14="http://schemas.microsoft.com/office/powerpoint/2010/main" val="882850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Christians have a say about mental health?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036210" cy="3783652"/>
          </a:xfrm>
        </p:spPr>
        <p:txBody>
          <a:bodyPr/>
          <a:lstStyle/>
          <a:p>
            <a:r>
              <a:rPr lang="en-US" sz="2400" dirty="0"/>
              <a:t>Controversy: </a:t>
            </a: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www.youtube.com/watch?v=n27YaehttLc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mental health system is part church, part social-welfare agency and part research </a:t>
            </a:r>
            <a:r>
              <a:rPr lang="en-US" sz="2400" dirty="0" smtClean="0"/>
              <a:t>institute.</a:t>
            </a:r>
            <a:endParaRPr lang="en-US" sz="2400" dirty="0"/>
          </a:p>
          <a:p>
            <a:r>
              <a:rPr lang="en-US" sz="2400" dirty="0" smtClean="0"/>
              <a:t>Ephesians </a:t>
            </a:r>
            <a:r>
              <a:rPr lang="en-US" sz="2400" dirty="0"/>
              <a:t>3:14–5:2. </a:t>
            </a:r>
            <a:endParaRPr lang="en-US" sz="2400" dirty="0" smtClean="0"/>
          </a:p>
          <a:p>
            <a:r>
              <a:rPr lang="en-US" sz="2400" dirty="0" smtClean="0"/>
              <a:t>“God </a:t>
            </a:r>
            <a:r>
              <a:rPr lang="en-US" sz="2400" dirty="0"/>
              <a:t>calls his people to mobilize as a </a:t>
            </a:r>
            <a:r>
              <a:rPr lang="en-US" sz="2400" dirty="0">
                <a:solidFill>
                  <a:srgbClr val="FF0000"/>
                </a:solidFill>
              </a:rPr>
              <a:t>countercultural community</a:t>
            </a:r>
            <a:r>
              <a:rPr lang="en-US" sz="2400" dirty="0"/>
              <a:t> </a:t>
            </a:r>
            <a:r>
              <a:rPr lang="en-US" sz="2400" dirty="0" smtClean="0"/>
              <a:t>characterized </a:t>
            </a:r>
            <a:r>
              <a:rPr lang="en-US" sz="2400" dirty="0"/>
              <a:t>by transformative mutual </a:t>
            </a:r>
            <a:r>
              <a:rPr lang="en-US" sz="2400" dirty="0" smtClean="0"/>
              <a:t>counseling.”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69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Psych-6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6173894" cy="341630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An </a:t>
            </a:r>
            <a:r>
              <a:rPr lang="en-US" sz="2400" dirty="0">
                <a:solidFill>
                  <a:srgbClr val="FF0000"/>
                </a:solidFill>
              </a:rPr>
              <a:t>ethos</a:t>
            </a:r>
            <a:r>
              <a:rPr lang="en-US" sz="2400" dirty="0"/>
              <a:t> pervading popular culture, a </a:t>
            </a:r>
            <a:r>
              <a:rPr lang="en-US" sz="2400" dirty="0" smtClean="0"/>
              <a:t>zeitgeist, beyond the academic world.</a:t>
            </a:r>
          </a:p>
          <a:p>
            <a:r>
              <a:rPr lang="en-US" sz="2400" dirty="0" smtClean="0"/>
              <a:t>Example:</a:t>
            </a:r>
          </a:p>
          <a:p>
            <a:pPr lvl="1"/>
            <a:r>
              <a:rPr lang="en-US" sz="2400" dirty="0" smtClean="0"/>
              <a:t>Consumerism</a:t>
            </a:r>
          </a:p>
          <a:p>
            <a:pPr lvl="1"/>
            <a:r>
              <a:rPr lang="en-US" sz="2400" dirty="0" smtClean="0"/>
              <a:t>Therapy culture</a:t>
            </a:r>
          </a:p>
          <a:p>
            <a:pPr lvl="1"/>
            <a:r>
              <a:rPr lang="en-US" sz="2400" dirty="0" smtClean="0"/>
              <a:t>The culture of narcissism</a:t>
            </a:r>
          </a:p>
          <a:p>
            <a:r>
              <a:rPr lang="en-US" sz="2600" dirty="0" smtClean="0"/>
              <a:t>Christians need to transform the ethos</a:t>
            </a:r>
          </a:p>
          <a:p>
            <a:endParaRPr lang="en-US" dirty="0"/>
          </a:p>
        </p:txBody>
      </p:sp>
      <p:pic>
        <p:nvPicPr>
          <p:cNvPr id="1026" name="Picture 2" descr="https://images-na.ssl-images-amazon.com/images/I/41%2BEFuowc1L._SX331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7212" y="1528549"/>
            <a:ext cx="3171825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008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628" y="2603499"/>
            <a:ext cx="10522424" cy="407025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</a:t>
            </a:r>
            <a:r>
              <a:rPr lang="en-US" sz="2000" dirty="0"/>
              <a:t>Nicene Creed </a:t>
            </a:r>
            <a:r>
              <a:rPr lang="en-US" sz="2000" dirty="0" smtClean="0"/>
              <a:t>tells us how we should be related to God, the creator, the judge, and the redeemer. </a:t>
            </a:r>
            <a:endParaRPr lang="en-US" sz="2000" dirty="0"/>
          </a:p>
          <a:p>
            <a:r>
              <a:rPr lang="en-US" sz="2000" dirty="0" smtClean="0"/>
              <a:t>Christian psychologists should aim to restore humans in Christ accordingly and to interact with psychology at all levels</a:t>
            </a:r>
          </a:p>
          <a:p>
            <a:r>
              <a:rPr lang="en-US" sz="2000" dirty="0" smtClean="0"/>
              <a:t>Psych-1: Human experience</a:t>
            </a:r>
          </a:p>
          <a:p>
            <a:r>
              <a:rPr lang="en-US" sz="2000" dirty="0" smtClean="0"/>
              <a:t>Psych-2: Organized knowledge</a:t>
            </a:r>
          </a:p>
          <a:p>
            <a:r>
              <a:rPr lang="en-US" sz="2000" dirty="0"/>
              <a:t>Psych-3: </a:t>
            </a:r>
            <a:r>
              <a:rPr lang="en-US" sz="2000" dirty="0" smtClean="0"/>
              <a:t>Interpretive </a:t>
            </a:r>
            <a:r>
              <a:rPr lang="en-US" sz="2000" dirty="0"/>
              <a:t>and explanatory model </a:t>
            </a:r>
            <a:endParaRPr lang="en-US" sz="2000" dirty="0" smtClean="0"/>
          </a:p>
          <a:p>
            <a:r>
              <a:rPr lang="en-US" sz="2000" dirty="0"/>
              <a:t>Psych-4: </a:t>
            </a:r>
            <a:r>
              <a:rPr lang="en-US" sz="2000" dirty="0" smtClean="0"/>
              <a:t>Psychotherapeutic </a:t>
            </a:r>
            <a:r>
              <a:rPr lang="en-US" sz="2000" dirty="0"/>
              <a:t>models </a:t>
            </a:r>
            <a:endParaRPr lang="en-US" sz="2000" dirty="0" smtClean="0"/>
          </a:p>
          <a:p>
            <a:r>
              <a:rPr lang="en-US" sz="2000" dirty="0" smtClean="0"/>
              <a:t>Psych-5: Mental health system</a:t>
            </a:r>
          </a:p>
          <a:p>
            <a:r>
              <a:rPr lang="en-US" sz="2000" dirty="0" smtClean="0"/>
              <a:t>Psych-6: Ethos, popular culture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22840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by David Myers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Psychology should be </a:t>
            </a:r>
            <a:r>
              <a:rPr lang="en-US" sz="2400" dirty="0"/>
              <a:t>the science of behavior and mental processes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When mentioning different levels of psychology, </a:t>
            </a:r>
            <a:r>
              <a:rPr lang="en-US" sz="2400" dirty="0"/>
              <a:t>Myers feels “like an </a:t>
            </a:r>
            <a:r>
              <a:rPr lang="en-US" sz="2400" dirty="0" smtClean="0"/>
              <a:t>economist </a:t>
            </a:r>
            <a:r>
              <a:rPr lang="en-US" sz="2400" dirty="0"/>
              <a:t>asked to critique a business manager, or a social researcher asked to comment on a social worker’s ideas. We’re simply in different fields</a:t>
            </a:r>
            <a:r>
              <a:rPr lang="en-US" sz="2400" dirty="0" smtClean="0"/>
              <a:t>.”</a:t>
            </a:r>
          </a:p>
          <a:p>
            <a:r>
              <a:rPr lang="en-US" sz="2400" dirty="0" smtClean="0"/>
              <a:t>Need scientific evidence to support that Biblical counseling is more effective than secular methods.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2184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by P. J. Watson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5546097" cy="3416300"/>
          </a:xfrm>
        </p:spPr>
        <p:txBody>
          <a:bodyPr/>
          <a:lstStyle/>
          <a:p>
            <a:r>
              <a:rPr lang="en-US" sz="2400" dirty="0" smtClean="0"/>
              <a:t>Do Christian psychologists do counseling only?</a:t>
            </a:r>
          </a:p>
          <a:p>
            <a:r>
              <a:rPr lang="en-US" sz="2400" dirty="0" smtClean="0"/>
              <a:t>How is biblical counseling different from other Christian approaches?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2120" y="2376668"/>
            <a:ext cx="4104529" cy="424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58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112</TotalTime>
  <Words>768</Words>
  <Application>Microsoft Macintosh PowerPoint</Application>
  <PresentationFormat>Widescreen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Century Gothic</vt:lpstr>
      <vt:lpstr>Mangal</vt:lpstr>
      <vt:lpstr>Wingdings 3</vt:lpstr>
      <vt:lpstr>Arial</vt:lpstr>
      <vt:lpstr>Ion Boardroom</vt:lpstr>
      <vt:lpstr>Biblical counseling</vt:lpstr>
      <vt:lpstr>Thesis statements</vt:lpstr>
      <vt:lpstr>Three strands of the Nicene Creed</vt:lpstr>
      <vt:lpstr>How is the Nicene Creed related to psychology?</vt:lpstr>
      <vt:lpstr>What is psychology? Psych-1</vt:lpstr>
      <vt:lpstr>Psych-1</vt:lpstr>
      <vt:lpstr>Psych-2</vt:lpstr>
      <vt:lpstr>Psych-3</vt:lpstr>
      <vt:lpstr>Psych-4</vt:lpstr>
      <vt:lpstr>Psych-5</vt:lpstr>
      <vt:lpstr>What had been changed in DSM-5?</vt:lpstr>
      <vt:lpstr>Can Christians have a say about mental health?</vt:lpstr>
      <vt:lpstr>Psych-6</vt:lpstr>
      <vt:lpstr>Summary</vt:lpstr>
      <vt:lpstr>Response by David Myers</vt:lpstr>
      <vt:lpstr>Response by P. J. Watson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Biblical counseling</dc:title>
  <dc:creator>Microsoft Office User</dc:creator>
  <cp:lastModifiedBy>Microsoft Office User</cp:lastModifiedBy>
  <cp:revision>56</cp:revision>
  <dcterms:created xsi:type="dcterms:W3CDTF">2019-03-13T18:37:27Z</dcterms:created>
  <dcterms:modified xsi:type="dcterms:W3CDTF">2019-03-14T19:53:14Z</dcterms:modified>
</cp:coreProperties>
</file>