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3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CnRfSIrL7W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zeqUwyfH_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Gaining understanding through five views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4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arises from sin?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Abraham </a:t>
            </a:r>
            <a:r>
              <a:rPr lang="en-US" sz="2800" dirty="0"/>
              <a:t>Kuyper (1898</a:t>
            </a:r>
            <a:r>
              <a:rPr lang="en-US" sz="2800" dirty="0" smtClean="0"/>
              <a:t>): “</a:t>
            </a:r>
            <a:r>
              <a:rPr lang="en-US" sz="2800" dirty="0"/>
              <a:t>schools </a:t>
            </a:r>
            <a:r>
              <a:rPr lang="en-US" sz="2800" dirty="0" smtClean="0"/>
              <a:t>of thought</a:t>
            </a:r>
            <a:r>
              <a:rPr lang="en-US" sz="2800" dirty="0"/>
              <a:t>” are </a:t>
            </a:r>
            <a:r>
              <a:rPr lang="en-US" sz="2800" dirty="0" smtClean="0">
                <a:solidFill>
                  <a:srgbClr val="FFC000"/>
                </a:solidFill>
              </a:rPr>
              <a:t>a </a:t>
            </a:r>
            <a:r>
              <a:rPr lang="en-US" sz="2800" dirty="0">
                <a:solidFill>
                  <a:srgbClr val="FFC000"/>
                </a:solidFill>
              </a:rPr>
              <a:t>consequence of sin</a:t>
            </a:r>
            <a:r>
              <a:rPr lang="en-US" sz="2800" dirty="0"/>
              <a:t>, because </a:t>
            </a:r>
            <a:r>
              <a:rPr lang="en-US" sz="2800" dirty="0" smtClean="0"/>
              <a:t>God does not </a:t>
            </a:r>
            <a:r>
              <a:rPr lang="en-US" sz="2800" dirty="0"/>
              <a:t>provide the central unifying motive of human life, we seek to find it </a:t>
            </a:r>
            <a:r>
              <a:rPr lang="en-US" sz="2800" dirty="0" smtClean="0"/>
              <a:t>in ourselves and our conceptual systems.</a:t>
            </a:r>
          </a:p>
          <a:p>
            <a:r>
              <a:rPr lang="en-US" sz="2800" dirty="0" smtClean="0"/>
              <a:t>Agree or disagree?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6414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No single perspective is totally right; we should be humble and open to each other.</a:t>
            </a:r>
          </a:p>
          <a:p>
            <a:r>
              <a:rPr lang="en-US" sz="2800" dirty="0" smtClean="0"/>
              <a:t>Openness does not imply that all five perspectives are equally valid.</a:t>
            </a:r>
          </a:p>
          <a:p>
            <a:r>
              <a:rPr lang="en-US" sz="2800" dirty="0" smtClean="0"/>
              <a:t>Post-modernism</a:t>
            </a:r>
          </a:p>
        </p:txBody>
      </p:sp>
    </p:spTree>
    <p:extLst>
      <p:ext uri="{BB962C8B-B14F-4D97-AF65-F5344CB8AC3E}">
        <p14:creationId xmlns:p14="http://schemas.microsoft.com/office/powerpoint/2010/main" val="173115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Location! Location! Location!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Context</a:t>
            </a:r>
            <a:r>
              <a:rPr lang="en-US" sz="2800" dirty="0"/>
              <a:t>! Context! </a:t>
            </a:r>
            <a:r>
              <a:rPr lang="en-US" sz="2800" dirty="0" smtClean="0"/>
              <a:t>Context!</a:t>
            </a:r>
          </a:p>
          <a:p>
            <a:r>
              <a:rPr lang="en-US" sz="2800" dirty="0" smtClean="0"/>
              <a:t>Each </a:t>
            </a:r>
            <a:r>
              <a:rPr lang="en-US" sz="2800" dirty="0"/>
              <a:t>perspective is developed within a specific context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Those who </a:t>
            </a:r>
            <a:r>
              <a:rPr lang="en-US" sz="2800" dirty="0"/>
              <a:t>advocate the levels-of-explanation </a:t>
            </a:r>
            <a:r>
              <a:rPr lang="en-US" sz="2800" dirty="0" smtClean="0"/>
              <a:t>approach are </a:t>
            </a:r>
            <a:r>
              <a:rPr lang="en-US" sz="2800" dirty="0"/>
              <a:t>academic psychologists who study tightly defined and </a:t>
            </a:r>
            <a:r>
              <a:rPr lang="en-US" sz="2800" dirty="0" smtClean="0"/>
              <a:t>closely specified </a:t>
            </a:r>
            <a:r>
              <a:rPr lang="en-US" sz="2800" dirty="0"/>
              <a:t>aspects of human </a:t>
            </a:r>
            <a:r>
              <a:rPr lang="en-US" sz="2800" dirty="0" smtClean="0"/>
              <a:t>behavior (e.g. David Myers, Malcolm Jeeves)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53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965" y="480427"/>
            <a:ext cx="9404723" cy="1400530"/>
          </a:xfrm>
        </p:spPr>
        <p:txBody>
          <a:bodyPr/>
          <a:lstStyle/>
          <a:p>
            <a:r>
              <a:rPr lang="en-US" dirty="0" smtClean="0"/>
              <a:t>Academic psychologists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965" y="1607127"/>
            <a:ext cx="6807633" cy="4807528"/>
          </a:xfrm>
        </p:spPr>
        <p:txBody>
          <a:bodyPr>
            <a:normAutofit/>
          </a:bodyPr>
          <a:lstStyle/>
          <a:p>
            <a:r>
              <a:rPr lang="en-US" sz="2800" dirty="0"/>
              <a:t>A</a:t>
            </a:r>
            <a:r>
              <a:rPr lang="en-US" sz="2800" dirty="0" smtClean="0"/>
              <a:t>cademic psychologists emphasize </a:t>
            </a:r>
            <a:r>
              <a:rPr lang="en-US" sz="2800" dirty="0" smtClean="0">
                <a:solidFill>
                  <a:srgbClr val="FFC000"/>
                </a:solidFill>
              </a:rPr>
              <a:t>explanation</a:t>
            </a:r>
            <a:r>
              <a:rPr lang="en-US" sz="2800" dirty="0"/>
              <a:t> </a:t>
            </a:r>
            <a:r>
              <a:rPr lang="en-US" sz="2800" dirty="0" smtClean="0"/>
              <a:t>(how and why)</a:t>
            </a:r>
          </a:p>
          <a:p>
            <a:r>
              <a:rPr lang="en-US" sz="2800" dirty="0" smtClean="0"/>
              <a:t>Malcolm Jeeves on Neuroscience, psychology, and religion.</a:t>
            </a:r>
          </a:p>
          <a:p>
            <a:r>
              <a:rPr lang="en-US" sz="2800" dirty="0" smtClean="0"/>
              <a:t>The Bible does not explain brain function.</a:t>
            </a:r>
          </a:p>
          <a:p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www.youtube.com/watch?v=CnRfSIrL7WA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1026" name="Picture 2" descr="Neuroscience, Psychology, and Religion: Illusions, Delusions, and Realities about Human Nature (Templeton Science and Religion Series) by [Jeeves, Malcolm, Brown, Warren, Jr.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98" y="690022"/>
            <a:ext cx="2420956" cy="374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man Nature: Reflections on the Integration of Psychology and Christianity by [Jeeves, Malcolm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089" y="2756337"/>
            <a:ext cx="2518665" cy="378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77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Pastoral psychologists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853248"/>
            <a:ext cx="9418726" cy="41954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People! People! People!</a:t>
            </a:r>
          </a:p>
          <a:p>
            <a:r>
              <a:rPr lang="en-US" sz="2800" dirty="0" smtClean="0"/>
              <a:t>Pastoral </a:t>
            </a:r>
            <a:r>
              <a:rPr lang="en-US" sz="2800" dirty="0"/>
              <a:t>psychologists focus on </a:t>
            </a:r>
            <a:r>
              <a:rPr lang="en-US" sz="2800" dirty="0">
                <a:solidFill>
                  <a:srgbClr val="FFC000"/>
                </a:solidFill>
              </a:rPr>
              <a:t>well-being</a:t>
            </a:r>
            <a:r>
              <a:rPr lang="en-US" sz="2800" dirty="0"/>
              <a:t> </a:t>
            </a:r>
            <a:r>
              <a:rPr lang="en-US" sz="2800" dirty="0" smtClean="0"/>
              <a:t>of people (what </a:t>
            </a:r>
            <a:r>
              <a:rPr lang="en-US" sz="2800" dirty="0"/>
              <a:t>works</a:t>
            </a:r>
            <a:r>
              <a:rPr lang="en-US" sz="2800" dirty="0" smtClean="0"/>
              <a:t>).</a:t>
            </a:r>
          </a:p>
          <a:p>
            <a:r>
              <a:rPr lang="en-US" sz="2800" dirty="0" err="1"/>
              <a:t>Powlison</a:t>
            </a:r>
            <a:r>
              <a:rPr lang="en-US" sz="2800" dirty="0"/>
              <a:t> is theologically trained, and </a:t>
            </a:r>
            <a:r>
              <a:rPr lang="en-US" sz="2800" dirty="0" smtClean="0"/>
              <a:t>he </a:t>
            </a:r>
            <a:r>
              <a:rPr lang="en-US" sz="2800" dirty="0"/>
              <a:t>is </a:t>
            </a:r>
            <a:r>
              <a:rPr lang="en-US" sz="2800" dirty="0" smtClean="0"/>
              <a:t>most concerned </a:t>
            </a:r>
            <a:r>
              <a:rPr lang="en-US" sz="2800" dirty="0"/>
              <a:t>about the strategies and tactics that should be used in the </a:t>
            </a:r>
            <a:r>
              <a:rPr lang="en-US" sz="2800" dirty="0" smtClean="0"/>
              <a:t>church to </a:t>
            </a:r>
            <a:r>
              <a:rPr lang="en-US" sz="2800" dirty="0"/>
              <a:t>deal with sin and the problems of living as God’s people</a:t>
            </a:r>
            <a:r>
              <a:rPr lang="en-US" sz="2800" dirty="0" smtClean="0"/>
              <a:t>.</a:t>
            </a:r>
          </a:p>
          <a:p>
            <a:r>
              <a:rPr lang="en-US" sz="2800" dirty="0">
                <a:hlinkClick r:id="rId2"/>
              </a:rPr>
              <a:t>https://www.youtube.com/watch?v=lzeqUwyfH_s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7940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ask a good question?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74" y="1853248"/>
            <a:ext cx="7453744" cy="439515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“We </a:t>
            </a:r>
            <a:r>
              <a:rPr lang="en-US" sz="2800" dirty="0"/>
              <a:t>should not simply ask “Is </a:t>
            </a:r>
            <a:r>
              <a:rPr lang="en-US" sz="2800" dirty="0" smtClean="0"/>
              <a:t>this the </a:t>
            </a:r>
            <a:r>
              <a:rPr lang="en-US" sz="2800" dirty="0"/>
              <a:t>correct view,” but rather turn that question into a more flexible, </a:t>
            </a:r>
            <a:r>
              <a:rPr lang="en-US" sz="2800" dirty="0" smtClean="0">
                <a:solidFill>
                  <a:srgbClr val="FFC000"/>
                </a:solidFill>
              </a:rPr>
              <a:t>conditional</a:t>
            </a:r>
            <a:r>
              <a:rPr lang="en-US" sz="2800" dirty="0" smtClean="0"/>
              <a:t> one</a:t>
            </a:r>
            <a:r>
              <a:rPr lang="en-US" sz="2800" dirty="0"/>
              <a:t>: “Is this a good view for understanding how my Christian </a:t>
            </a:r>
            <a:r>
              <a:rPr lang="en-US" sz="2800" dirty="0" smtClean="0"/>
              <a:t>faith relates </a:t>
            </a:r>
            <a:r>
              <a:rPr lang="en-US" sz="2800" dirty="0"/>
              <a:t>given this specific aspect of human life or this setting</a:t>
            </a:r>
            <a:r>
              <a:rPr lang="en-US" sz="2800" dirty="0" smtClean="0"/>
              <a:t>?” (p.298)</a:t>
            </a:r>
          </a:p>
          <a:p>
            <a:r>
              <a:rPr lang="en-US" sz="2800" dirty="0" smtClean="0"/>
              <a:t>Is it good or bad? The best answer: </a:t>
            </a:r>
            <a:r>
              <a:rPr lang="en-US" sz="2800" dirty="0" smtClean="0">
                <a:solidFill>
                  <a:srgbClr val="FFC000"/>
                </a:solidFill>
              </a:rPr>
              <a:t>It depends!</a:t>
            </a:r>
            <a:endParaRPr lang="en-US" sz="2800" dirty="0">
              <a:solidFill>
                <a:srgbClr val="FFC000"/>
              </a:solidFill>
            </a:endParaRPr>
          </a:p>
        </p:txBody>
      </p:sp>
      <p:pic>
        <p:nvPicPr>
          <p:cNvPr id="3074" name="Picture 2" descr="Image result for &quot;it depends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018" y="2002895"/>
            <a:ext cx="3211492" cy="374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05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803" y="521991"/>
            <a:ext cx="9404723" cy="1400530"/>
          </a:xfrm>
        </p:spPr>
        <p:txBody>
          <a:bodyPr/>
          <a:lstStyle/>
          <a:p>
            <a:r>
              <a:rPr lang="en-US" dirty="0"/>
              <a:t>Copenhagen interpretation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548" y="1922521"/>
            <a:ext cx="810996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Niels Bohr's </a:t>
            </a:r>
            <a:r>
              <a:rPr lang="en-US" sz="2800" dirty="0" smtClean="0"/>
              <a:t>study of quantum mechanics.</a:t>
            </a:r>
          </a:p>
          <a:p>
            <a:r>
              <a:rPr lang="en-US" sz="2800" dirty="0" smtClean="0"/>
              <a:t>One should </a:t>
            </a:r>
            <a:r>
              <a:rPr lang="en-US" sz="2800" dirty="0"/>
              <a:t>not answer any question in this form: "What is really happening when </a:t>
            </a:r>
            <a:r>
              <a:rPr lang="en-US" sz="2800" dirty="0" smtClean="0"/>
              <a:t>...?“</a:t>
            </a:r>
          </a:p>
          <a:p>
            <a:r>
              <a:rPr lang="en-US" sz="2800" dirty="0"/>
              <a:t>O</a:t>
            </a:r>
            <a:r>
              <a:rPr lang="en-US" sz="2800" dirty="0" smtClean="0"/>
              <a:t>ne </a:t>
            </a:r>
            <a:r>
              <a:rPr lang="en-US" sz="2800" dirty="0"/>
              <a:t>can answer questions of the form: "If the experiment is performed, what are the possible results and their probabilities</a:t>
            </a:r>
            <a:r>
              <a:rPr lang="en-US" sz="2800" dirty="0" smtClean="0"/>
              <a:t>?“</a:t>
            </a:r>
          </a:p>
          <a:p>
            <a:r>
              <a:rPr lang="en-US" sz="2800" dirty="0" smtClean="0"/>
              <a:t>The question format is: </a:t>
            </a:r>
            <a:r>
              <a:rPr lang="en-US" sz="2800" dirty="0" smtClean="0">
                <a:solidFill>
                  <a:srgbClr val="FFC000"/>
                </a:solidFill>
              </a:rPr>
              <a:t>Given such as such condition or context</a:t>
            </a:r>
            <a:r>
              <a:rPr lang="en-US" sz="2800" dirty="0" smtClean="0"/>
              <a:t>, what is…?</a:t>
            </a:r>
            <a:endParaRPr lang="en-US" sz="2800" dirty="0"/>
          </a:p>
        </p:txBody>
      </p:sp>
      <p:pic>
        <p:nvPicPr>
          <p:cNvPr id="2050" name="Picture 2" descr="Image result for niels boh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509" y="2061066"/>
            <a:ext cx="2566982" cy="360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476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Some people are more interested </a:t>
            </a:r>
            <a:r>
              <a:rPr lang="en-US" sz="2800" dirty="0" smtClean="0"/>
              <a:t>in analytical issues. </a:t>
            </a:r>
          </a:p>
          <a:p>
            <a:r>
              <a:rPr lang="en-US" sz="2800" dirty="0" smtClean="0"/>
              <a:t>Some </a:t>
            </a:r>
            <a:r>
              <a:rPr lang="en-US" sz="2800" dirty="0"/>
              <a:t>are more </a:t>
            </a:r>
            <a:r>
              <a:rPr lang="en-US" sz="2800" dirty="0" smtClean="0"/>
              <a:t>person-oriented</a:t>
            </a:r>
            <a:endParaRPr lang="en-US" sz="2800" dirty="0"/>
          </a:p>
          <a:p>
            <a:r>
              <a:rPr lang="en-US" sz="2800" dirty="0" smtClean="0"/>
              <a:t>Some are </a:t>
            </a:r>
            <a:r>
              <a:rPr lang="en-US" sz="2800" dirty="0"/>
              <a:t>more synthetic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One size cannot fit all.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6360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5847497" cy="41954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Russian </a:t>
            </a:r>
            <a:r>
              <a:rPr lang="en-US" sz="2800" dirty="0"/>
              <a:t>Orthodox social and literary </a:t>
            </a:r>
            <a:r>
              <a:rPr lang="en-US" sz="2800" dirty="0" smtClean="0"/>
              <a:t>theorist Mikhail Bakhtin.</a:t>
            </a:r>
          </a:p>
          <a:p>
            <a:r>
              <a:rPr lang="en-US" sz="2800" dirty="0" smtClean="0"/>
              <a:t>Dialogue between people is </a:t>
            </a:r>
            <a:r>
              <a:rPr lang="en-US" sz="2800" dirty="0"/>
              <a:t>essential in </a:t>
            </a:r>
            <a:r>
              <a:rPr lang="en-US" sz="2800" dirty="0">
                <a:solidFill>
                  <a:srgbClr val="FFC000"/>
                </a:solidFill>
              </a:rPr>
              <a:t>the </a:t>
            </a:r>
            <a:r>
              <a:rPr lang="en-US" sz="2800" dirty="0" smtClean="0">
                <a:solidFill>
                  <a:srgbClr val="FFC000"/>
                </a:solidFill>
              </a:rPr>
              <a:t>development of </a:t>
            </a:r>
            <a:r>
              <a:rPr lang="en-US" sz="2800" dirty="0">
                <a:solidFill>
                  <a:srgbClr val="FFC000"/>
                </a:solidFill>
              </a:rPr>
              <a:t>our own understanding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Easy to say but hard to do, especially in a self-centered culture.</a:t>
            </a:r>
            <a:endParaRPr lang="en-US" sz="2800" dirty="0"/>
          </a:p>
        </p:txBody>
      </p:sp>
      <p:pic>
        <p:nvPicPr>
          <p:cNvPr id="4100" name="Picture 4" descr="http://anewdomain.net/wp-content/uploads/2015/08/think3-810x8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278" y="452718"/>
            <a:ext cx="3091886" cy="316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evolution vs. creation figh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6278" y="3747150"/>
            <a:ext cx="4347122" cy="269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8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Communal tradition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420" y="1756266"/>
            <a:ext cx="6994180" cy="471380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Alasdair </a:t>
            </a:r>
            <a:r>
              <a:rPr lang="en-US" sz="2800" dirty="0" err="1" smtClean="0"/>
              <a:t>MacIntyre</a:t>
            </a:r>
            <a:endParaRPr lang="en-US" sz="2800" dirty="0" smtClean="0"/>
          </a:p>
          <a:p>
            <a:r>
              <a:rPr lang="en-US" sz="2800" dirty="0" smtClean="0"/>
              <a:t>“An </a:t>
            </a:r>
            <a:r>
              <a:rPr lang="en-US" sz="2800" dirty="0"/>
              <a:t>intellectual tradition must be most </a:t>
            </a:r>
            <a:r>
              <a:rPr lang="en-US" sz="2800" dirty="0" smtClean="0"/>
              <a:t>faithful to </a:t>
            </a:r>
            <a:r>
              <a:rPr lang="en-US" sz="2800" dirty="0"/>
              <a:t>its own resources or it risks its own self-destruction through </a:t>
            </a:r>
            <a:r>
              <a:rPr lang="en-US" sz="2800" dirty="0" smtClean="0"/>
              <a:t>absorption into </a:t>
            </a:r>
            <a:r>
              <a:rPr lang="en-US" sz="2800" dirty="0"/>
              <a:t>a rival tradition</a:t>
            </a:r>
            <a:r>
              <a:rPr lang="en-US" sz="2800" dirty="0" smtClean="0"/>
              <a:t>.”</a:t>
            </a:r>
          </a:p>
          <a:p>
            <a:r>
              <a:rPr lang="en-US" sz="2800" dirty="0" smtClean="0"/>
              <a:t>He rejects both collectivism (e.g. Marxism) and liberal individualism.</a:t>
            </a:r>
          </a:p>
          <a:p>
            <a:r>
              <a:rPr lang="en-US" sz="2800" dirty="0" smtClean="0"/>
              <a:t>Renew moral sense and rationality through small-scale communities.</a:t>
            </a:r>
          </a:p>
          <a:p>
            <a:r>
              <a:rPr lang="en-US" sz="2800" dirty="0" smtClean="0"/>
              <a:t>Question: what is the optimal scale? What is/are your community/communities?</a:t>
            </a:r>
            <a:endParaRPr lang="en-US" sz="2800" dirty="0"/>
          </a:p>
        </p:txBody>
      </p:sp>
      <p:pic>
        <p:nvPicPr>
          <p:cNvPr id="5122" name="Picture 2" descr="Image result for chairman ma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291" y="351660"/>
            <a:ext cx="2756160" cy="376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Hippies mov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982" y="3808369"/>
            <a:ext cx="2661704" cy="266170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844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710" y="2052918"/>
            <a:ext cx="9260144" cy="4195481"/>
          </a:xfrm>
        </p:spPr>
        <p:txBody>
          <a:bodyPr/>
          <a:lstStyle/>
          <a:p>
            <a:r>
              <a:rPr lang="en-US" sz="2800" dirty="0" smtClean="0"/>
              <a:t>Appreciate multiple perspectives</a:t>
            </a:r>
          </a:p>
          <a:p>
            <a:r>
              <a:rPr lang="en-US" sz="2800" dirty="0" smtClean="0"/>
              <a:t>Dialog: to understand the other side and yourself</a:t>
            </a:r>
          </a:p>
          <a:p>
            <a:r>
              <a:rPr lang="en-US" sz="2800" dirty="0" smtClean="0"/>
              <a:t>Develop your own philosophy within your community</a:t>
            </a:r>
          </a:p>
          <a:p>
            <a:r>
              <a:rPr lang="en-US" sz="2800" dirty="0" smtClean="0"/>
              <a:t>Critical evaluation</a:t>
            </a:r>
          </a:p>
        </p:txBody>
      </p:sp>
    </p:spTree>
    <p:extLst>
      <p:ext uri="{BB962C8B-B14F-4D97-AF65-F5344CB8AC3E}">
        <p14:creationId xmlns:p14="http://schemas.microsoft.com/office/powerpoint/2010/main" val="2445352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</TotalTime>
  <Words>513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Gaining understanding through five views</vt:lpstr>
      <vt:lpstr>Diversity arises from sin?</vt:lpstr>
      <vt:lpstr>Openness</vt:lpstr>
      <vt:lpstr>Location! Location! Location!</vt:lpstr>
      <vt:lpstr>Academic psychologists</vt:lpstr>
      <vt:lpstr>Pastoral psychologists</vt:lpstr>
      <vt:lpstr>How to ask a good question?</vt:lpstr>
      <vt:lpstr>Copenhagen interpretation</vt:lpstr>
      <vt:lpstr>Individual difference</vt:lpstr>
      <vt:lpstr>Dialog</vt:lpstr>
      <vt:lpstr>Communal tradition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Gaining understanding through five views</dc:title>
  <dc:creator>Chong Ho Yu</dc:creator>
  <cp:lastModifiedBy>Chong Ho Yu</cp:lastModifiedBy>
  <cp:revision>30</cp:revision>
  <dcterms:created xsi:type="dcterms:W3CDTF">2019-03-27T18:15:21Z</dcterms:created>
  <dcterms:modified xsi:type="dcterms:W3CDTF">2019-03-28T01:08:22Z</dcterms:modified>
</cp:coreProperties>
</file>