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3" r:id="rId3"/>
    <p:sldId id="282" r:id="rId4"/>
    <p:sldId id="284" r:id="rId5"/>
    <p:sldId id="288" r:id="rId6"/>
    <p:sldId id="289" r:id="rId7"/>
    <p:sldId id="285" r:id="rId8"/>
    <p:sldId id="286" r:id="rId9"/>
    <p:sldId id="257" r:id="rId10"/>
    <p:sldId id="260" r:id="rId11"/>
    <p:sldId id="261" r:id="rId12"/>
    <p:sldId id="263" r:id="rId13"/>
    <p:sldId id="264" r:id="rId14"/>
    <p:sldId id="265" r:id="rId15"/>
    <p:sldId id="266" r:id="rId16"/>
    <p:sldId id="267" r:id="rId17"/>
    <p:sldId id="268" r:id="rId18"/>
    <p:sldId id="269" r:id="rId19"/>
    <p:sldId id="270" r:id="rId20"/>
    <p:sldId id="271" r:id="rId21"/>
    <p:sldId id="272" r:id="rId22"/>
    <p:sldId id="273" r:id="rId23"/>
    <p:sldId id="287" r:id="rId24"/>
    <p:sldId id="274" r:id="rId25"/>
    <p:sldId id="275" r:id="rId26"/>
    <p:sldId id="276" r:id="rId27"/>
    <p:sldId id="277" r:id="rId28"/>
    <p:sldId id="29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17"/>
    <p:restoredTop sz="93164"/>
  </p:normalViewPr>
  <p:slideViewPr>
    <p:cSldViewPr snapToGrid="0" snapToObjects="1">
      <p:cViewPr varScale="1">
        <p:scale>
          <a:sx n="98" d="100"/>
          <a:sy n="98" d="100"/>
        </p:scale>
        <p:origin x="200"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4/1/19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4/1/19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4/1/19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4/1/19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4/1/19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4/1/19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4/1/19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4/1/19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4/1/19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4/1/19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4/1/19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4/1/19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hyperlink" Target="https://www.youtube.com/watch?v=NYCfo4hVolQ"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8653" y="1572547"/>
            <a:ext cx="9144000" cy="1641490"/>
          </a:xfrm>
        </p:spPr>
        <p:txBody>
          <a:bodyPr>
            <a:normAutofit fontScale="90000"/>
          </a:bodyPr>
          <a:lstStyle/>
          <a:p>
            <a:r>
              <a:rPr lang="en-US" sz="5300" dirty="0" smtClean="0">
                <a:effectLst/>
                <a:latin typeface="Times New Roman" charset="0"/>
                <a:ea typeface="Times New Roman" charset="0"/>
                <a:cs typeface="Times New Roman" charset="0"/>
              </a:rPr>
              <a:t>Unit 8</a:t>
            </a:r>
            <a:br>
              <a:rPr lang="en-US" sz="5300" dirty="0" smtClean="0">
                <a:effectLst/>
                <a:latin typeface="Times New Roman" charset="0"/>
                <a:ea typeface="Times New Roman" charset="0"/>
                <a:cs typeface="Times New Roman" charset="0"/>
              </a:rPr>
            </a:br>
            <a:r>
              <a:rPr lang="en-US" sz="5300" dirty="0" smtClean="0">
                <a:effectLst/>
                <a:latin typeface="Times New Roman" charset="0"/>
                <a:ea typeface="Times New Roman" charset="0"/>
                <a:cs typeface="Times New Roman" charset="0"/>
              </a:rPr>
              <a:t>Science and religion</a:t>
            </a:r>
            <a:r>
              <a:rPr lang="en-US" dirty="0">
                <a:effectLst/>
              </a:rPr>
              <a:t/>
            </a:r>
            <a:br>
              <a:rPr lang="en-US" dirty="0">
                <a:effectLst/>
              </a:rPr>
            </a:br>
            <a:endParaRPr lang="en-US" dirty="0"/>
          </a:p>
        </p:txBody>
      </p:sp>
      <p:sp>
        <p:nvSpPr>
          <p:cNvPr id="3" name="Subtitle 2"/>
          <p:cNvSpPr>
            <a:spLocks noGrp="1"/>
          </p:cNvSpPr>
          <p:nvPr>
            <p:ph type="subTitle" idx="1"/>
          </p:nvPr>
        </p:nvSpPr>
        <p:spPr>
          <a:xfrm>
            <a:off x="259492" y="3744097"/>
            <a:ext cx="11193161" cy="2294701"/>
          </a:xfrm>
        </p:spPr>
        <p:txBody>
          <a:bodyPr>
            <a:normAutofit/>
          </a:bodyPr>
          <a:lstStyle/>
          <a:p>
            <a:pPr algn="l"/>
            <a:r>
              <a:rPr lang="en-US" dirty="0" smtClean="0"/>
              <a:t>Chong Ho Yu</a:t>
            </a:r>
          </a:p>
        </p:txBody>
      </p:sp>
    </p:spTree>
    <p:extLst>
      <p:ext uri="{BB962C8B-B14F-4D97-AF65-F5344CB8AC3E}">
        <p14:creationId xmlns:p14="http://schemas.microsoft.com/office/powerpoint/2010/main" val="729975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we care?</a:t>
            </a:r>
            <a:endParaRPr lang="en-US" dirty="0"/>
          </a:p>
        </p:txBody>
      </p:sp>
      <p:sp>
        <p:nvSpPr>
          <p:cNvPr id="3" name="Content Placeholder 2"/>
          <p:cNvSpPr>
            <a:spLocks noGrp="1"/>
          </p:cNvSpPr>
          <p:nvPr>
            <p:ph idx="1"/>
          </p:nvPr>
        </p:nvSpPr>
        <p:spPr/>
        <p:txBody>
          <a:bodyPr>
            <a:normAutofit/>
          </a:bodyPr>
          <a:lstStyle/>
          <a:p>
            <a:r>
              <a:rPr lang="en-US" sz="3200" dirty="0" smtClean="0"/>
              <a:t>How can this topic fit into the “big picture”?</a:t>
            </a:r>
          </a:p>
          <a:p>
            <a:r>
              <a:rPr lang="en-US" sz="3200" dirty="0" smtClean="0"/>
              <a:t>Psychology is said to be a science.</a:t>
            </a:r>
          </a:p>
          <a:p>
            <a:r>
              <a:rPr lang="en-US" sz="3200" dirty="0" smtClean="0"/>
              <a:t>Essentially the relationship between psychology and Christianity is about the relationship between scientific methods and Christianity.</a:t>
            </a:r>
            <a:endParaRPr lang="en-US" sz="3200" dirty="0"/>
          </a:p>
        </p:txBody>
      </p:sp>
    </p:spTree>
    <p:extLst>
      <p:ext uri="{BB962C8B-B14F-4D97-AF65-F5344CB8AC3E}">
        <p14:creationId xmlns:p14="http://schemas.microsoft.com/office/powerpoint/2010/main" val="2368360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vs. religion</a:t>
            </a:r>
            <a:endParaRPr lang="en-US" dirty="0"/>
          </a:p>
        </p:txBody>
      </p:sp>
      <p:sp>
        <p:nvSpPr>
          <p:cNvPr id="3" name="Content Placeholder 2"/>
          <p:cNvSpPr>
            <a:spLocks noGrp="1"/>
          </p:cNvSpPr>
          <p:nvPr>
            <p:ph idx="1"/>
          </p:nvPr>
        </p:nvSpPr>
        <p:spPr>
          <a:xfrm>
            <a:off x="680321" y="1690688"/>
            <a:ext cx="6939679" cy="4756608"/>
          </a:xfrm>
        </p:spPr>
        <p:txBody>
          <a:bodyPr>
            <a:normAutofit fontScale="92500" lnSpcReduction="20000"/>
          </a:bodyPr>
          <a:lstStyle/>
          <a:p>
            <a:pPr>
              <a:lnSpc>
                <a:spcPct val="120000"/>
              </a:lnSpc>
            </a:pPr>
            <a:r>
              <a:rPr lang="en-US" sz="3000" dirty="0"/>
              <a:t>1925 John Scopes </a:t>
            </a:r>
            <a:r>
              <a:rPr lang="en-US" sz="3000" dirty="0" smtClean="0"/>
              <a:t>Trial (a.k.a. </a:t>
            </a:r>
            <a:r>
              <a:rPr lang="en-US" sz="3000" dirty="0" smtClean="0"/>
              <a:t>Monkey </a:t>
            </a:r>
            <a:r>
              <a:rPr lang="en-US" sz="3000" dirty="0" smtClean="0"/>
              <a:t>Trial)</a:t>
            </a:r>
          </a:p>
          <a:p>
            <a:pPr>
              <a:lnSpc>
                <a:spcPct val="120000"/>
              </a:lnSpc>
            </a:pPr>
            <a:r>
              <a:rPr lang="en-US" sz="3000" dirty="0" smtClean="0"/>
              <a:t>The State of Tennessee prohibited teaching evolution in any state school.</a:t>
            </a:r>
          </a:p>
          <a:p>
            <a:pPr>
              <a:lnSpc>
                <a:spcPct val="120000"/>
              </a:lnSpc>
            </a:pPr>
            <a:r>
              <a:rPr lang="en-US" sz="3000" dirty="0" smtClean="0"/>
              <a:t>A substitute teacher named John Scopes violated the law and was charged.</a:t>
            </a:r>
          </a:p>
          <a:p>
            <a:pPr>
              <a:lnSpc>
                <a:spcPct val="120000"/>
              </a:lnSpc>
            </a:pPr>
            <a:r>
              <a:rPr lang="en-US" sz="3000" dirty="0" smtClean="0"/>
              <a:t>The trial is a classical example of the conflict between modernism and fundamentalism</a:t>
            </a:r>
          </a:p>
          <a:p>
            <a:pPr>
              <a:lnSpc>
                <a:spcPct val="120000"/>
              </a:lnSpc>
            </a:pPr>
            <a:r>
              <a:rPr lang="en-US" sz="3000" dirty="0">
                <a:hlinkClick r:id="rId2"/>
              </a:rPr>
              <a:t>https://</a:t>
            </a:r>
            <a:r>
              <a:rPr lang="en-US" sz="3000" dirty="0" smtClean="0">
                <a:hlinkClick r:id="rId2"/>
              </a:rPr>
              <a:t>www.youtube.com/watch?v=NYCfo4hVolQ</a:t>
            </a:r>
            <a:r>
              <a:rPr lang="en-US" sz="3000" dirty="0"/>
              <a:t> </a:t>
            </a:r>
            <a:r>
              <a:rPr lang="en-US" sz="3000" dirty="0" smtClean="0"/>
              <a:t>(1:11-1:27</a:t>
            </a:r>
            <a:r>
              <a:rPr lang="en-US" sz="3000" dirty="0" smtClean="0"/>
              <a:t>)</a:t>
            </a:r>
            <a:endParaRPr lang="en-US" sz="3000" dirty="0"/>
          </a:p>
          <a:p>
            <a:endParaRPr lang="en-US" dirty="0"/>
          </a:p>
        </p:txBody>
      </p:sp>
      <p:pic>
        <p:nvPicPr>
          <p:cNvPr id="4" name="Picture 2" descr="https://upload.wikimedia.org/wikipedia/commons/thumb/6/65/John_t_scopes.jpg/200px-John_t_scope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29474" y="365125"/>
            <a:ext cx="2743200" cy="35661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9225699" y="2877412"/>
            <a:ext cx="2843805" cy="3569884"/>
          </a:xfrm>
          <a:prstGeom prst="rect">
            <a:avLst/>
          </a:prstGeom>
        </p:spPr>
      </p:pic>
    </p:spTree>
    <p:extLst>
      <p:ext uri="{BB962C8B-B14F-4D97-AF65-F5344CB8AC3E}">
        <p14:creationId xmlns:p14="http://schemas.microsoft.com/office/powerpoint/2010/main" val="1775800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27080" cy="1325563"/>
          </a:xfrm>
        </p:spPr>
        <p:txBody>
          <a:bodyPr>
            <a:normAutofit/>
          </a:bodyPr>
          <a:lstStyle/>
          <a:p>
            <a:r>
              <a:rPr lang="en-US" sz="4800" dirty="0" smtClean="0"/>
              <a:t>Fundamentalism/Young earth creationism</a:t>
            </a:r>
            <a:endParaRPr lang="en-US" sz="4800" dirty="0"/>
          </a:p>
        </p:txBody>
      </p:sp>
      <p:sp>
        <p:nvSpPr>
          <p:cNvPr id="3" name="Content Placeholder 2"/>
          <p:cNvSpPr>
            <a:spLocks noGrp="1"/>
          </p:cNvSpPr>
          <p:nvPr>
            <p:ph idx="1"/>
          </p:nvPr>
        </p:nvSpPr>
        <p:spPr>
          <a:xfrm>
            <a:off x="838200" y="1687513"/>
            <a:ext cx="6431280" cy="4351338"/>
          </a:xfrm>
        </p:spPr>
        <p:txBody>
          <a:bodyPr/>
          <a:lstStyle/>
          <a:p>
            <a:pPr marL="0" indent="0">
              <a:buNone/>
            </a:pPr>
            <a:r>
              <a:rPr lang="en-US" dirty="0" smtClean="0"/>
              <a:t>Young earth creationists believe that the earth has a short history (</a:t>
            </a:r>
            <a:r>
              <a:rPr lang="en-US" dirty="0" smtClean="0"/>
              <a:t>6000-10,000</a:t>
            </a:r>
            <a:r>
              <a:rPr lang="en-US" dirty="0" smtClean="0"/>
              <a:t>) and thus humans and dinosaurs co-existed at one time.</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16" t="20373" r="-316" b="21856"/>
          <a:stretch/>
        </p:blipFill>
        <p:spPr>
          <a:xfrm rot="10800000">
            <a:off x="1005838" y="3622675"/>
            <a:ext cx="6007995" cy="2603131"/>
          </a:xfrm>
          <a:prstGeom prst="rect">
            <a:avLst/>
          </a:prstGeom>
        </p:spPr>
      </p:pic>
      <p:pic>
        <p:nvPicPr>
          <p:cNvPr id="5" name="Picture 4"/>
          <p:cNvPicPr>
            <a:picLocks noChangeAspect="1"/>
          </p:cNvPicPr>
          <p:nvPr/>
        </p:nvPicPr>
        <p:blipFill rotWithShape="1">
          <a:blip r:embed="rId3"/>
          <a:srcRect r="49404"/>
          <a:stretch/>
        </p:blipFill>
        <p:spPr>
          <a:xfrm>
            <a:off x="7534903" y="1687513"/>
            <a:ext cx="3818897" cy="4722075"/>
          </a:xfrm>
          <a:prstGeom prst="rect">
            <a:avLst/>
          </a:prstGeom>
        </p:spPr>
      </p:pic>
    </p:spTree>
    <p:extLst>
      <p:ext uri="{BB962C8B-B14F-4D97-AF65-F5344CB8AC3E}">
        <p14:creationId xmlns:p14="http://schemas.microsoft.com/office/powerpoint/2010/main" val="92126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Fundamentalism/literal approach</a:t>
            </a:r>
            <a:endParaRPr lang="en-US" dirty="0"/>
          </a:p>
        </p:txBody>
      </p:sp>
      <p:sp>
        <p:nvSpPr>
          <p:cNvPr id="3" name="Content Placeholder 2"/>
          <p:cNvSpPr>
            <a:spLocks noGrp="1"/>
          </p:cNvSpPr>
          <p:nvPr>
            <p:ph idx="1"/>
          </p:nvPr>
        </p:nvSpPr>
        <p:spPr>
          <a:xfrm>
            <a:off x="979100" y="1837690"/>
            <a:ext cx="3897700" cy="4351338"/>
          </a:xfrm>
        </p:spPr>
        <p:txBody>
          <a:bodyPr/>
          <a:lstStyle/>
          <a:p>
            <a:pPr marL="0" indent="0">
              <a:buNone/>
            </a:pPr>
            <a:r>
              <a:rPr lang="en-US" dirty="0"/>
              <a:t>Bill Nye </a:t>
            </a:r>
            <a:r>
              <a:rPr lang="en-US" dirty="0" smtClean="0"/>
              <a:t>and </a:t>
            </a:r>
            <a:r>
              <a:rPr lang="en-US" dirty="0"/>
              <a:t>theoretical </a:t>
            </a:r>
            <a:r>
              <a:rPr lang="en-US" dirty="0" smtClean="0"/>
              <a:t>physicist Lawrence Krauss </a:t>
            </a:r>
            <a:r>
              <a:rPr lang="en-US" dirty="0"/>
              <a:t>question </a:t>
            </a:r>
            <a:r>
              <a:rPr lang="en-US" dirty="0" smtClean="0"/>
              <a:t>whether religious </a:t>
            </a:r>
            <a:r>
              <a:rPr lang="en-US" dirty="0"/>
              <a:t>education is at odds with </a:t>
            </a:r>
            <a:r>
              <a:rPr lang="en-US" dirty="0" smtClean="0"/>
              <a:t>science education </a:t>
            </a:r>
            <a:r>
              <a:rPr lang="en-US" dirty="0"/>
              <a:t>since religiosity </a:t>
            </a:r>
            <a:r>
              <a:rPr lang="en-US" dirty="0" smtClean="0"/>
              <a:t>might lead </a:t>
            </a:r>
            <a:r>
              <a:rPr lang="en-US" dirty="0"/>
              <a:t>to an </a:t>
            </a:r>
            <a:r>
              <a:rPr lang="en-US" dirty="0" smtClean="0"/>
              <a:t>anti-science </a:t>
            </a:r>
            <a:r>
              <a:rPr lang="en-US" dirty="0"/>
              <a:t>mentality</a:t>
            </a:r>
            <a:r>
              <a:rPr lang="en-US" dirty="0" smtClean="0"/>
              <a:t>.</a:t>
            </a:r>
            <a:endParaRPr lang="en-US" dirty="0"/>
          </a:p>
        </p:txBody>
      </p:sp>
      <p:pic>
        <p:nvPicPr>
          <p:cNvPr id="1026" name="Picture 2" descr="https://images-na.ssl-images-amazon.com/images/I/51bADhTp2mL._SX327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7135" y="1690688"/>
            <a:ext cx="3133725" cy="47529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ages-na.ssl-images-amazon.com/images/I/51eHhjPTXIL._SX327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0410" y="1690688"/>
            <a:ext cx="3133725" cy="475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096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044440" cy="1325563"/>
          </a:xfrm>
        </p:spPr>
        <p:txBody>
          <a:bodyPr/>
          <a:lstStyle/>
          <a:p>
            <a:r>
              <a:rPr lang="en-US" dirty="0" smtClean="0"/>
              <a:t>Fundamentalism</a:t>
            </a:r>
            <a:endParaRPr lang="en-US" dirty="0"/>
          </a:p>
        </p:txBody>
      </p:sp>
      <p:sp>
        <p:nvSpPr>
          <p:cNvPr id="3" name="Content Placeholder 2"/>
          <p:cNvSpPr>
            <a:spLocks noGrp="1"/>
          </p:cNvSpPr>
          <p:nvPr>
            <p:ph idx="1"/>
          </p:nvPr>
        </p:nvSpPr>
        <p:spPr>
          <a:xfrm>
            <a:off x="979100" y="1837690"/>
            <a:ext cx="4720660" cy="4351338"/>
          </a:xfrm>
        </p:spPr>
        <p:txBody>
          <a:bodyPr>
            <a:normAutofit lnSpcReduction="10000"/>
          </a:bodyPr>
          <a:lstStyle/>
          <a:p>
            <a:r>
              <a:rPr lang="en-US" sz="3200" dirty="0" smtClean="0"/>
              <a:t>NORC data</a:t>
            </a:r>
          </a:p>
          <a:p>
            <a:r>
              <a:rPr lang="en-US" sz="3200" dirty="0" smtClean="0"/>
              <a:t>Participants </a:t>
            </a:r>
            <a:r>
              <a:rPr lang="en-US" sz="3200" dirty="0"/>
              <a:t>who </a:t>
            </a:r>
            <a:r>
              <a:rPr lang="en-US" sz="3200" dirty="0" smtClean="0"/>
              <a:t>viewed the </a:t>
            </a:r>
            <a:r>
              <a:rPr lang="en-US" sz="3200" dirty="0"/>
              <a:t>Bible as the Word of God in a literal sense earned lower test scores in </a:t>
            </a:r>
            <a:r>
              <a:rPr lang="en-US" sz="3200" dirty="0" smtClean="0"/>
              <a:t>objective science </a:t>
            </a:r>
            <a:r>
              <a:rPr lang="en-US" sz="3200" dirty="0"/>
              <a:t>tests and were less interested in taking science courses than those who did </a:t>
            </a:r>
            <a:r>
              <a:rPr lang="en-US" sz="3200" dirty="0" smtClean="0"/>
              <a:t>not hold </a:t>
            </a:r>
            <a:r>
              <a:rPr lang="en-US" sz="3200" dirty="0"/>
              <a:t>this view.</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65125"/>
            <a:ext cx="5105401" cy="318415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722370"/>
            <a:ext cx="5105401" cy="2756219"/>
          </a:xfrm>
          <a:prstGeom prst="rect">
            <a:avLst/>
          </a:prstGeom>
        </p:spPr>
      </p:pic>
    </p:spTree>
    <p:extLst>
      <p:ext uri="{BB962C8B-B14F-4D97-AF65-F5344CB8AC3E}">
        <p14:creationId xmlns:p14="http://schemas.microsoft.com/office/powerpoint/2010/main" val="1959998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Evangelicals also see a conflict</a:t>
            </a:r>
            <a:endParaRPr lang="en-US" dirty="0"/>
          </a:p>
        </p:txBody>
      </p:sp>
      <p:sp>
        <p:nvSpPr>
          <p:cNvPr id="3" name="Content Placeholder 2"/>
          <p:cNvSpPr>
            <a:spLocks noGrp="1"/>
          </p:cNvSpPr>
          <p:nvPr>
            <p:ph idx="1"/>
          </p:nvPr>
        </p:nvSpPr>
        <p:spPr/>
        <p:txBody>
          <a:bodyPr>
            <a:normAutofit/>
          </a:bodyPr>
          <a:lstStyle/>
          <a:p>
            <a:r>
              <a:rPr lang="en-US" sz="3200" dirty="0"/>
              <a:t>The survey data collected by Elaine </a:t>
            </a:r>
            <a:r>
              <a:rPr lang="en-US" sz="3200" dirty="0" err="1"/>
              <a:t>Ecklund</a:t>
            </a:r>
            <a:r>
              <a:rPr lang="en-US" sz="3200" dirty="0"/>
              <a:t> and Christopher </a:t>
            </a:r>
            <a:r>
              <a:rPr lang="en-US" sz="3200" dirty="0" err="1"/>
              <a:t>Scheitle</a:t>
            </a:r>
            <a:r>
              <a:rPr lang="en-US" sz="3200" dirty="0"/>
              <a:t> </a:t>
            </a:r>
            <a:r>
              <a:rPr lang="en-US" sz="3200" dirty="0" smtClean="0"/>
              <a:t>show that </a:t>
            </a:r>
            <a:r>
              <a:rPr lang="en-US" sz="3200" dirty="0" smtClean="0">
                <a:solidFill>
                  <a:srgbClr val="FFC000"/>
                </a:solidFill>
              </a:rPr>
              <a:t>29.4% </a:t>
            </a:r>
            <a:r>
              <a:rPr lang="en-US" sz="3200" dirty="0">
                <a:solidFill>
                  <a:srgbClr val="FFC000"/>
                </a:solidFill>
              </a:rPr>
              <a:t>Evangelical respondents regard science and religion conflicts with each other</a:t>
            </a:r>
            <a:r>
              <a:rPr lang="en-US" sz="3200" dirty="0"/>
              <a:t> and they considered themselves to be on the side of religion. This figure is higher than all other </a:t>
            </a:r>
            <a:r>
              <a:rPr lang="en-US" sz="3200" dirty="0" smtClean="0"/>
              <a:t>categories.</a:t>
            </a:r>
          </a:p>
          <a:p>
            <a:r>
              <a:rPr lang="en-US" sz="3200" dirty="0" err="1" smtClean="0"/>
              <a:t>Ecklund</a:t>
            </a:r>
            <a:r>
              <a:rPr lang="en-US" sz="3200" dirty="0" smtClean="0"/>
              <a:t>, E., &amp; </a:t>
            </a:r>
            <a:r>
              <a:rPr lang="en-US" sz="3200" dirty="0" err="1" smtClean="0"/>
              <a:t>Scheitle</a:t>
            </a:r>
            <a:r>
              <a:rPr lang="en-US" sz="3200" dirty="0"/>
              <a:t>, </a:t>
            </a:r>
            <a:r>
              <a:rPr lang="en-US" sz="3200" dirty="0" smtClean="0"/>
              <a:t>C. (2018). </a:t>
            </a:r>
            <a:r>
              <a:rPr lang="en-US" sz="3200" i="1" dirty="0" smtClean="0"/>
              <a:t>Religion </a:t>
            </a:r>
            <a:r>
              <a:rPr lang="en-US" sz="3200" i="1" dirty="0"/>
              <a:t>vs. </a:t>
            </a:r>
            <a:r>
              <a:rPr lang="en-US" sz="3200" i="1" dirty="0" smtClean="0"/>
              <a:t>science</a:t>
            </a:r>
            <a:r>
              <a:rPr lang="en-US" sz="3200" i="1" dirty="0"/>
              <a:t>: What </a:t>
            </a:r>
            <a:r>
              <a:rPr lang="en-US" sz="3200" i="1" dirty="0" smtClean="0"/>
              <a:t>religious people really think</a:t>
            </a:r>
            <a:r>
              <a:rPr lang="en-US" sz="3200" dirty="0" smtClean="0"/>
              <a:t>. Oxford</a:t>
            </a:r>
            <a:r>
              <a:rPr lang="en-US" sz="3200" dirty="0"/>
              <a:t>, UK: Oxford University </a:t>
            </a:r>
            <a:r>
              <a:rPr lang="en-US" sz="3200" dirty="0" smtClean="0"/>
              <a:t>Press</a:t>
            </a:r>
            <a:r>
              <a:rPr lang="en-US" sz="3200" dirty="0"/>
              <a:t>.</a:t>
            </a:r>
          </a:p>
        </p:txBody>
      </p:sp>
    </p:spTree>
    <p:extLst>
      <p:ext uri="{BB962C8B-B14F-4D97-AF65-F5344CB8AC3E}">
        <p14:creationId xmlns:p14="http://schemas.microsoft.com/office/powerpoint/2010/main" val="55221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Evangelicals see a conflict</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21124" r="4223" b="16884"/>
          <a:stretch/>
        </p:blipFill>
        <p:spPr>
          <a:xfrm rot="10800000">
            <a:off x="975357" y="1569715"/>
            <a:ext cx="10226042" cy="4964126"/>
          </a:xfrm>
        </p:spPr>
      </p:pic>
    </p:spTree>
    <p:extLst>
      <p:ext uri="{BB962C8B-B14F-4D97-AF65-F5344CB8AC3E}">
        <p14:creationId xmlns:p14="http://schemas.microsoft.com/office/powerpoint/2010/main" val="2488159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Concordism</a:t>
            </a:r>
            <a:endParaRPr lang="en-US" dirty="0"/>
          </a:p>
        </p:txBody>
      </p:sp>
      <p:sp>
        <p:nvSpPr>
          <p:cNvPr id="3" name="Content Placeholder 2"/>
          <p:cNvSpPr>
            <a:spLocks noGrp="1"/>
          </p:cNvSpPr>
          <p:nvPr>
            <p:ph idx="1"/>
          </p:nvPr>
        </p:nvSpPr>
        <p:spPr/>
        <p:txBody>
          <a:bodyPr>
            <a:normAutofit/>
          </a:bodyPr>
          <a:lstStyle/>
          <a:p>
            <a:r>
              <a:rPr lang="en-US" sz="3600" dirty="0"/>
              <a:t>Scripture as the Word of God </a:t>
            </a:r>
            <a:r>
              <a:rPr lang="en-US" sz="3600" dirty="0" smtClean="0"/>
              <a:t>contains </a:t>
            </a:r>
            <a:r>
              <a:rPr lang="en-US" sz="3600" dirty="0"/>
              <a:t>scientific </a:t>
            </a:r>
            <a:r>
              <a:rPr lang="en-US" sz="3600" dirty="0" smtClean="0"/>
              <a:t>truths.</a:t>
            </a:r>
          </a:p>
          <a:p>
            <a:r>
              <a:rPr lang="en-US" sz="3600" dirty="0"/>
              <a:t>T</a:t>
            </a:r>
            <a:r>
              <a:rPr lang="en-US" sz="3600" dirty="0" smtClean="0"/>
              <a:t>he </a:t>
            </a:r>
            <a:r>
              <a:rPr lang="en-US" sz="3600" dirty="0"/>
              <a:t>scientific layer of those passages can affirm the validity of </a:t>
            </a:r>
            <a:r>
              <a:rPr lang="en-US" sz="3600" dirty="0" smtClean="0"/>
              <a:t>Scripture.</a:t>
            </a:r>
          </a:p>
          <a:p>
            <a:r>
              <a:rPr lang="en-US" sz="3600" dirty="0" smtClean="0"/>
              <a:t>My position: The Bible is not a science textbook!</a:t>
            </a:r>
            <a:endParaRPr lang="en-US" sz="3600" dirty="0"/>
          </a:p>
        </p:txBody>
      </p:sp>
    </p:spTree>
    <p:extLst>
      <p:ext uri="{BB962C8B-B14F-4D97-AF65-F5344CB8AC3E}">
        <p14:creationId xmlns:p14="http://schemas.microsoft.com/office/powerpoint/2010/main" val="1770074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Hugh Ross: </a:t>
            </a:r>
            <a:br>
              <a:rPr lang="en-US" dirty="0" smtClean="0"/>
            </a:br>
            <a:r>
              <a:rPr lang="en-US" dirty="0" smtClean="0"/>
              <a:t>Big Bang and expanding universe</a:t>
            </a:r>
            <a:endParaRPr lang="en-US" dirty="0"/>
          </a:p>
        </p:txBody>
      </p:sp>
      <p:sp>
        <p:nvSpPr>
          <p:cNvPr id="3" name="Content Placeholder 2"/>
          <p:cNvSpPr>
            <a:spLocks noGrp="1"/>
          </p:cNvSpPr>
          <p:nvPr>
            <p:ph idx="1"/>
          </p:nvPr>
        </p:nvSpPr>
        <p:spPr>
          <a:xfrm>
            <a:off x="1120000" y="2168665"/>
            <a:ext cx="4774173" cy="4008298"/>
          </a:xfrm>
        </p:spPr>
        <p:txBody>
          <a:bodyPr>
            <a:normAutofit/>
          </a:bodyPr>
          <a:lstStyle/>
          <a:p>
            <a:r>
              <a:rPr lang="en-US" sz="3600" i="1" dirty="0"/>
              <a:t>Job</a:t>
            </a:r>
            <a:r>
              <a:rPr lang="en-US" sz="3600" dirty="0"/>
              <a:t> 9:8, “He (God) alone stretches out the heavens and treads on the waves of the sea.” </a:t>
            </a:r>
            <a:endParaRPr lang="en-US" sz="3600" dirty="0" smtClean="0"/>
          </a:p>
          <a:p>
            <a:r>
              <a:rPr lang="en-US" sz="3600" dirty="0" smtClean="0"/>
              <a:t>This implies </a:t>
            </a:r>
            <a:r>
              <a:rPr lang="en-US" sz="3600" dirty="0"/>
              <a:t>an ongoing expansion. </a:t>
            </a:r>
          </a:p>
        </p:txBody>
      </p:sp>
      <p:pic>
        <p:nvPicPr>
          <p:cNvPr id="4" name="Picture 3"/>
          <p:cNvPicPr>
            <a:picLocks noChangeAspect="1"/>
          </p:cNvPicPr>
          <p:nvPr/>
        </p:nvPicPr>
        <p:blipFill>
          <a:blip r:embed="rId2"/>
          <a:stretch>
            <a:fillRect/>
          </a:stretch>
        </p:blipFill>
        <p:spPr>
          <a:xfrm>
            <a:off x="6171083" y="2168665"/>
            <a:ext cx="5352517" cy="3652108"/>
          </a:xfrm>
          <a:prstGeom prst="rect">
            <a:avLst/>
          </a:prstGeom>
        </p:spPr>
      </p:pic>
    </p:spTree>
    <p:extLst>
      <p:ext uri="{BB962C8B-B14F-4D97-AF65-F5344CB8AC3E}">
        <p14:creationId xmlns:p14="http://schemas.microsoft.com/office/powerpoint/2010/main" val="157310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 matter and dark energy </a:t>
            </a:r>
            <a:endParaRPr lang="en-US" dirty="0"/>
          </a:p>
        </p:txBody>
      </p:sp>
      <p:sp>
        <p:nvSpPr>
          <p:cNvPr id="3" name="Content Placeholder 2"/>
          <p:cNvSpPr>
            <a:spLocks noGrp="1"/>
          </p:cNvSpPr>
          <p:nvPr>
            <p:ph idx="1"/>
          </p:nvPr>
        </p:nvSpPr>
        <p:spPr>
          <a:xfrm>
            <a:off x="1119999" y="1825625"/>
            <a:ext cx="6541189" cy="4351338"/>
          </a:xfrm>
        </p:spPr>
        <p:txBody>
          <a:bodyPr>
            <a:normAutofit/>
          </a:bodyPr>
          <a:lstStyle/>
          <a:p>
            <a:r>
              <a:rPr lang="en-US" dirty="0"/>
              <a:t>Job </a:t>
            </a:r>
            <a:r>
              <a:rPr lang="en-US" dirty="0" smtClean="0"/>
              <a:t>38:19: </a:t>
            </a:r>
            <a:r>
              <a:rPr lang="en-US" dirty="0"/>
              <a:t>“What is the way to the abode of light? And where does darkness reside?” </a:t>
            </a:r>
            <a:endParaRPr lang="en-US" dirty="0" smtClean="0"/>
          </a:p>
          <a:p>
            <a:r>
              <a:rPr lang="en-US" dirty="0" smtClean="0"/>
              <a:t>This implies dark matter and dark energy</a:t>
            </a:r>
          </a:p>
          <a:p>
            <a:r>
              <a:rPr lang="en-US" dirty="0" smtClean="0"/>
              <a:t>74% </a:t>
            </a:r>
            <a:r>
              <a:rPr lang="en-US" dirty="0"/>
              <a:t>of the Universe is occupied by dark energy whereas dark matter makes up about </a:t>
            </a:r>
            <a:r>
              <a:rPr lang="en-US" dirty="0" smtClean="0"/>
              <a:t>22% </a:t>
            </a:r>
            <a:r>
              <a:rPr lang="en-US" dirty="0"/>
              <a:t>of the </a:t>
            </a:r>
            <a:r>
              <a:rPr lang="en-US" dirty="0" smtClean="0"/>
              <a:t>universe.</a:t>
            </a:r>
          </a:p>
          <a:p>
            <a:r>
              <a:rPr lang="en-US" dirty="0" smtClean="0"/>
              <a:t>Dark </a:t>
            </a:r>
            <a:r>
              <a:rPr lang="en-US" dirty="0"/>
              <a:t>matter is an invisible matter that does not emit light or energy while dark energy is a property of space. </a:t>
            </a:r>
          </a:p>
        </p:txBody>
      </p:sp>
      <p:pic>
        <p:nvPicPr>
          <p:cNvPr id="4" name="Picture 3"/>
          <p:cNvPicPr>
            <a:picLocks noChangeAspect="1"/>
          </p:cNvPicPr>
          <p:nvPr/>
        </p:nvPicPr>
        <p:blipFill>
          <a:blip r:embed="rId2"/>
          <a:stretch>
            <a:fillRect/>
          </a:stretch>
        </p:blipFill>
        <p:spPr>
          <a:xfrm>
            <a:off x="7964959" y="1922849"/>
            <a:ext cx="3662768" cy="3847756"/>
          </a:xfrm>
          <a:prstGeom prst="rect">
            <a:avLst/>
          </a:prstGeom>
        </p:spPr>
      </p:pic>
    </p:spTree>
    <p:extLst>
      <p:ext uri="{BB962C8B-B14F-4D97-AF65-F5344CB8AC3E}">
        <p14:creationId xmlns:p14="http://schemas.microsoft.com/office/powerpoint/2010/main" val="1029779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George </a:t>
            </a:r>
            <a:r>
              <a:rPr lang="en-US" dirty="0" err="1"/>
              <a:t>Lemaître</a:t>
            </a:r>
            <a:endParaRPr lang="en-US" dirty="0"/>
          </a:p>
        </p:txBody>
      </p:sp>
      <p:sp>
        <p:nvSpPr>
          <p:cNvPr id="3" name="Content Placeholder 2"/>
          <p:cNvSpPr>
            <a:spLocks noGrp="1"/>
          </p:cNvSpPr>
          <p:nvPr>
            <p:ph idx="1"/>
          </p:nvPr>
        </p:nvSpPr>
        <p:spPr>
          <a:xfrm>
            <a:off x="1120000" y="1825625"/>
            <a:ext cx="7949859" cy="4351338"/>
          </a:xfrm>
        </p:spPr>
        <p:txBody>
          <a:bodyPr/>
          <a:lstStyle/>
          <a:p>
            <a:r>
              <a:rPr lang="en-US" dirty="0" smtClean="0"/>
              <a:t>None </a:t>
            </a:r>
            <a:r>
              <a:rPr lang="en-US" dirty="0"/>
              <a:t>of </a:t>
            </a:r>
            <a:r>
              <a:rPr lang="en-US" dirty="0" smtClean="0"/>
              <a:t>those scientists </a:t>
            </a:r>
            <a:r>
              <a:rPr lang="en-US" dirty="0"/>
              <a:t>ever said that their research </a:t>
            </a:r>
            <a:r>
              <a:rPr lang="en-US" dirty="0" smtClean="0"/>
              <a:t>is connected with the </a:t>
            </a:r>
            <a:r>
              <a:rPr lang="en-US" i="1" dirty="0" smtClean="0"/>
              <a:t>Bible</a:t>
            </a:r>
            <a:r>
              <a:rPr lang="en-US" dirty="0" smtClean="0"/>
              <a:t>. </a:t>
            </a:r>
          </a:p>
          <a:p>
            <a:r>
              <a:rPr lang="en-US" dirty="0"/>
              <a:t>Belgian priest George </a:t>
            </a:r>
            <a:r>
              <a:rPr lang="en-US" dirty="0" err="1"/>
              <a:t>Lemaître</a:t>
            </a:r>
            <a:r>
              <a:rPr lang="en-US" dirty="0"/>
              <a:t> proposed </a:t>
            </a:r>
            <a:r>
              <a:rPr lang="en-US" dirty="0" smtClean="0"/>
              <a:t>the </a:t>
            </a:r>
            <a:r>
              <a:rPr lang="en-US" dirty="0"/>
              <a:t>big bang theory in 1927. </a:t>
            </a:r>
            <a:endParaRPr lang="en-US" dirty="0" smtClean="0"/>
          </a:p>
          <a:p>
            <a:r>
              <a:rPr lang="en-US" dirty="0" err="1" smtClean="0"/>
              <a:t>Lemaître</a:t>
            </a:r>
            <a:r>
              <a:rPr lang="en-US" dirty="0" smtClean="0"/>
              <a:t> was </a:t>
            </a:r>
            <a:r>
              <a:rPr lang="en-US" dirty="0"/>
              <a:t>opposed to Pope Pius XII's proclamation that the theory of cosmic expansion could scientifically validate </a:t>
            </a:r>
            <a:r>
              <a:rPr lang="en-US" dirty="0" smtClean="0"/>
              <a:t>Catholicism.</a:t>
            </a:r>
          </a:p>
          <a:p>
            <a:r>
              <a:rPr lang="en-US" dirty="0"/>
              <a:t>H</a:t>
            </a:r>
            <a:r>
              <a:rPr lang="en-US" dirty="0" smtClean="0"/>
              <a:t>e </a:t>
            </a:r>
            <a:r>
              <a:rPr lang="en-US" dirty="0"/>
              <a:t>asserted that there was </a:t>
            </a:r>
            <a:r>
              <a:rPr lang="en-US" dirty="0">
                <a:solidFill>
                  <a:srgbClr val="FFC000"/>
                </a:solidFill>
              </a:rPr>
              <a:t>neither a connection nor a contradiction</a:t>
            </a:r>
            <a:r>
              <a:rPr lang="en-US" dirty="0"/>
              <a:t> between the big bang theory and Catholicism </a:t>
            </a:r>
            <a:r>
              <a:rPr lang="en-US" dirty="0" smtClean="0"/>
              <a:t> </a:t>
            </a:r>
            <a:endParaRPr lang="en-US" dirty="0"/>
          </a:p>
        </p:txBody>
      </p:sp>
      <p:pic>
        <p:nvPicPr>
          <p:cNvPr id="4" name="Picture 3"/>
          <p:cNvPicPr>
            <a:picLocks noChangeAspect="1"/>
          </p:cNvPicPr>
          <p:nvPr/>
        </p:nvPicPr>
        <p:blipFill>
          <a:blip r:embed="rId2"/>
          <a:stretch>
            <a:fillRect/>
          </a:stretch>
        </p:blipFill>
        <p:spPr>
          <a:xfrm>
            <a:off x="8938053" y="1938467"/>
            <a:ext cx="2447749" cy="3399652"/>
          </a:xfrm>
          <a:prstGeom prst="rect">
            <a:avLst/>
          </a:prstGeom>
        </p:spPr>
      </p:pic>
    </p:spTree>
    <p:extLst>
      <p:ext uri="{BB962C8B-B14F-4D97-AF65-F5344CB8AC3E}">
        <p14:creationId xmlns:p14="http://schemas.microsoft.com/office/powerpoint/2010/main" val="198686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Edwin Hubble</a:t>
            </a:r>
          </a:p>
        </p:txBody>
      </p:sp>
      <p:sp>
        <p:nvSpPr>
          <p:cNvPr id="3" name="Content Placeholder 2"/>
          <p:cNvSpPr>
            <a:spLocks noGrp="1"/>
          </p:cNvSpPr>
          <p:nvPr>
            <p:ph idx="1"/>
          </p:nvPr>
        </p:nvSpPr>
        <p:spPr>
          <a:xfrm>
            <a:off x="1120000" y="1825625"/>
            <a:ext cx="6182843" cy="4351338"/>
          </a:xfrm>
        </p:spPr>
        <p:txBody>
          <a:bodyPr/>
          <a:lstStyle/>
          <a:p>
            <a:r>
              <a:rPr lang="en-US" sz="3200" dirty="0"/>
              <a:t>The big bang theory is supported by Edwin Hubble’s discovery of the </a:t>
            </a:r>
            <a:r>
              <a:rPr lang="en-US" sz="3200" dirty="0">
                <a:solidFill>
                  <a:srgbClr val="FF0000"/>
                </a:solidFill>
              </a:rPr>
              <a:t>Red Shift </a:t>
            </a:r>
            <a:r>
              <a:rPr lang="en-US" sz="3200" dirty="0"/>
              <a:t>phenomenon in 1929. </a:t>
            </a:r>
            <a:endParaRPr lang="en-US" sz="3200" dirty="0" smtClean="0"/>
          </a:p>
          <a:p>
            <a:r>
              <a:rPr lang="en-US" sz="3200" dirty="0"/>
              <a:t>Hubble was raised as a Christian, but as he grew up he became skeptical of his faith and eventually distanced himself from </a:t>
            </a:r>
            <a:r>
              <a:rPr lang="en-US" sz="3200" dirty="0" smtClean="0"/>
              <a:t>religion. </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7976" y="1825625"/>
            <a:ext cx="3976350" cy="4361935"/>
          </a:xfrm>
          <a:prstGeom prst="rect">
            <a:avLst/>
          </a:prstGeom>
        </p:spPr>
      </p:pic>
    </p:spTree>
    <p:extLst>
      <p:ext uri="{BB962C8B-B14F-4D97-AF65-F5344CB8AC3E}">
        <p14:creationId xmlns:p14="http://schemas.microsoft.com/office/powerpoint/2010/main" val="283585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Allan </a:t>
            </a:r>
            <a:r>
              <a:rPr lang="en-US" dirty="0" err="1"/>
              <a:t>Sandage</a:t>
            </a:r>
            <a:endParaRPr lang="en-US" dirty="0"/>
          </a:p>
        </p:txBody>
      </p:sp>
      <p:sp>
        <p:nvSpPr>
          <p:cNvPr id="3" name="Content Placeholder 2"/>
          <p:cNvSpPr>
            <a:spLocks noGrp="1"/>
          </p:cNvSpPr>
          <p:nvPr>
            <p:ph idx="1"/>
          </p:nvPr>
        </p:nvSpPr>
        <p:spPr>
          <a:xfrm>
            <a:off x="1120000" y="1825625"/>
            <a:ext cx="5849211" cy="4351338"/>
          </a:xfrm>
        </p:spPr>
        <p:txBody>
          <a:bodyPr>
            <a:normAutofit lnSpcReduction="10000"/>
          </a:bodyPr>
          <a:lstStyle/>
          <a:p>
            <a:r>
              <a:rPr lang="en-US" dirty="0"/>
              <a:t>After Edwin Hubble died in 1953 his student Allan </a:t>
            </a:r>
            <a:r>
              <a:rPr lang="en-US" dirty="0" err="1"/>
              <a:t>Sandage</a:t>
            </a:r>
            <a:r>
              <a:rPr lang="en-US" dirty="0"/>
              <a:t> continued Hubble’s research. </a:t>
            </a:r>
            <a:endParaRPr lang="en-US" dirty="0" smtClean="0"/>
          </a:p>
          <a:p>
            <a:r>
              <a:rPr lang="en-US" dirty="0" smtClean="0"/>
              <a:t>A </a:t>
            </a:r>
            <a:r>
              <a:rPr lang="en-US" dirty="0"/>
              <a:t>year later </a:t>
            </a:r>
            <a:r>
              <a:rPr lang="en-US" dirty="0" err="1"/>
              <a:t>Sandage</a:t>
            </a:r>
            <a:r>
              <a:rPr lang="en-US" dirty="0"/>
              <a:t> revised the estimate of the </a:t>
            </a:r>
            <a:r>
              <a:rPr lang="en-US" dirty="0">
                <a:solidFill>
                  <a:schemeClr val="accent6"/>
                </a:solidFill>
              </a:rPr>
              <a:t>Hubble constant</a:t>
            </a:r>
            <a:r>
              <a:rPr lang="en-US" dirty="0"/>
              <a:t>. </a:t>
            </a:r>
            <a:endParaRPr lang="en-US" dirty="0" smtClean="0"/>
          </a:p>
          <a:p>
            <a:r>
              <a:rPr lang="en-US" dirty="0"/>
              <a:t>Although Allan </a:t>
            </a:r>
            <a:r>
              <a:rPr lang="en-US" dirty="0" err="1"/>
              <a:t>Sandage</a:t>
            </a:r>
            <a:r>
              <a:rPr lang="en-US" dirty="0"/>
              <a:t> was a born-again Christian, he explicitly stated that his religious conversion did not occur because of reasoning or intellectual inquiry. Rather, he acted on the will to </a:t>
            </a:r>
            <a:r>
              <a:rPr lang="en-US" dirty="0" smtClean="0"/>
              <a:t>believe.</a:t>
            </a:r>
            <a:endParaRPr lang="en-US" dirty="0"/>
          </a:p>
        </p:txBody>
      </p:sp>
      <p:pic>
        <p:nvPicPr>
          <p:cNvPr id="4" name="Picture 3"/>
          <p:cNvPicPr>
            <a:picLocks noChangeAspect="1"/>
          </p:cNvPicPr>
          <p:nvPr/>
        </p:nvPicPr>
        <p:blipFill>
          <a:blip r:embed="rId2"/>
          <a:stretch>
            <a:fillRect/>
          </a:stretch>
        </p:blipFill>
        <p:spPr>
          <a:xfrm>
            <a:off x="7143406" y="1825625"/>
            <a:ext cx="4330700" cy="3352800"/>
          </a:xfrm>
          <a:prstGeom prst="rect">
            <a:avLst/>
          </a:prstGeom>
        </p:spPr>
      </p:pic>
    </p:spTree>
    <p:extLst>
      <p:ext uri="{BB962C8B-B14F-4D97-AF65-F5344CB8AC3E}">
        <p14:creationId xmlns:p14="http://schemas.microsoft.com/office/powerpoint/2010/main" val="169225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Arno Penzias</a:t>
            </a:r>
          </a:p>
        </p:txBody>
      </p:sp>
      <p:sp>
        <p:nvSpPr>
          <p:cNvPr id="3" name="Content Placeholder 2"/>
          <p:cNvSpPr>
            <a:spLocks noGrp="1"/>
          </p:cNvSpPr>
          <p:nvPr>
            <p:ph idx="1"/>
          </p:nvPr>
        </p:nvSpPr>
        <p:spPr>
          <a:xfrm>
            <a:off x="1120000" y="1825625"/>
            <a:ext cx="7245524" cy="4351338"/>
          </a:xfrm>
        </p:spPr>
        <p:txBody>
          <a:bodyPr/>
          <a:lstStyle/>
          <a:p>
            <a:r>
              <a:rPr lang="en-US" dirty="0"/>
              <a:t>In 1964 the big bang theory is further verified by Arno Penzias and Robert Wilson’s discovery of </a:t>
            </a:r>
            <a:r>
              <a:rPr lang="en-US" dirty="0">
                <a:solidFill>
                  <a:schemeClr val="accent6"/>
                </a:solidFill>
              </a:rPr>
              <a:t>cosmic microwave background </a:t>
            </a:r>
            <a:r>
              <a:rPr lang="en-US" dirty="0" smtClean="0">
                <a:solidFill>
                  <a:schemeClr val="accent6"/>
                </a:solidFill>
              </a:rPr>
              <a:t>radiation</a:t>
            </a:r>
            <a:r>
              <a:rPr lang="en-US" dirty="0" smtClean="0"/>
              <a:t>.</a:t>
            </a:r>
          </a:p>
          <a:p>
            <a:r>
              <a:rPr lang="en-US" dirty="0"/>
              <a:t>Arno Penzias is a Jew. </a:t>
            </a:r>
            <a:r>
              <a:rPr lang="en-US" dirty="0" smtClean="0"/>
              <a:t>But he explicitly </a:t>
            </a:r>
            <a:r>
              <a:rPr lang="en-US" dirty="0"/>
              <a:t>rejected </a:t>
            </a:r>
            <a:r>
              <a:rPr lang="en-US" dirty="0" smtClean="0"/>
              <a:t>the connection </a:t>
            </a:r>
            <a:r>
              <a:rPr lang="en-US" dirty="0"/>
              <a:t>between </a:t>
            </a:r>
            <a:r>
              <a:rPr lang="en-US" dirty="0" smtClean="0"/>
              <a:t>his </a:t>
            </a:r>
            <a:r>
              <a:rPr lang="en-US" dirty="0"/>
              <a:t>discovery and the Old </a:t>
            </a:r>
            <a:r>
              <a:rPr lang="en-US" dirty="0" smtClean="0"/>
              <a:t>Testament.</a:t>
            </a:r>
          </a:p>
          <a:p>
            <a:r>
              <a:rPr lang="en-US" dirty="0"/>
              <a:t>He admitted that he didn’t experience any tie between his spiritual progress and his scientific research.</a:t>
            </a:r>
          </a:p>
        </p:txBody>
      </p:sp>
      <p:pic>
        <p:nvPicPr>
          <p:cNvPr id="4" name="Picture 3"/>
          <p:cNvPicPr>
            <a:picLocks noChangeAspect="1"/>
          </p:cNvPicPr>
          <p:nvPr/>
        </p:nvPicPr>
        <p:blipFill>
          <a:blip r:embed="rId2"/>
          <a:stretch>
            <a:fillRect/>
          </a:stretch>
        </p:blipFill>
        <p:spPr>
          <a:xfrm>
            <a:off x="8591034" y="1973648"/>
            <a:ext cx="2762765" cy="3683687"/>
          </a:xfrm>
          <a:prstGeom prst="rect">
            <a:avLst/>
          </a:prstGeom>
        </p:spPr>
      </p:pic>
    </p:spTree>
    <p:extLst>
      <p:ext uri="{BB962C8B-B14F-4D97-AF65-F5344CB8AC3E}">
        <p14:creationId xmlns:p14="http://schemas.microsoft.com/office/powerpoint/2010/main" val="450695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Arno Penzias</a:t>
            </a:r>
          </a:p>
        </p:txBody>
      </p:sp>
      <p:sp>
        <p:nvSpPr>
          <p:cNvPr id="3" name="Content Placeholder 2"/>
          <p:cNvSpPr>
            <a:spLocks noGrp="1"/>
          </p:cNvSpPr>
          <p:nvPr>
            <p:ph idx="1"/>
          </p:nvPr>
        </p:nvSpPr>
        <p:spPr>
          <a:xfrm>
            <a:off x="1120000" y="1825625"/>
            <a:ext cx="7245524" cy="4351338"/>
          </a:xfrm>
        </p:spPr>
        <p:txBody>
          <a:bodyPr>
            <a:normAutofit/>
          </a:bodyPr>
          <a:lstStyle/>
          <a:p>
            <a:r>
              <a:rPr lang="en-US" sz="3200" dirty="0" smtClean="0"/>
              <a:t>‘I </a:t>
            </a:r>
            <a:r>
              <a:rPr lang="en-US" sz="3200" dirty="0"/>
              <a:t>have no problem with scientists saying that there is no God. But for them to say, “This is God,” annoys me. It is blasphemy. It annoys me because they’re misusing the word, which is at the very least disrespectful. They haven’t got a clue what God is</a:t>
            </a:r>
            <a:r>
              <a:rPr lang="en-US" sz="3200" dirty="0" smtClean="0"/>
              <a:t>.’</a:t>
            </a:r>
            <a:endParaRPr lang="en-US" sz="3200" dirty="0"/>
          </a:p>
        </p:txBody>
      </p:sp>
      <p:pic>
        <p:nvPicPr>
          <p:cNvPr id="4" name="Picture 3"/>
          <p:cNvPicPr>
            <a:picLocks noChangeAspect="1"/>
          </p:cNvPicPr>
          <p:nvPr/>
        </p:nvPicPr>
        <p:blipFill>
          <a:blip r:embed="rId2"/>
          <a:stretch>
            <a:fillRect/>
          </a:stretch>
        </p:blipFill>
        <p:spPr>
          <a:xfrm>
            <a:off x="8591035" y="1936578"/>
            <a:ext cx="2762765" cy="3683687"/>
          </a:xfrm>
          <a:prstGeom prst="rect">
            <a:avLst/>
          </a:prstGeom>
        </p:spPr>
      </p:pic>
    </p:spTree>
    <p:extLst>
      <p:ext uri="{BB962C8B-B14F-4D97-AF65-F5344CB8AC3E}">
        <p14:creationId xmlns:p14="http://schemas.microsoft.com/office/powerpoint/2010/main" val="599928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Vera Rubin</a:t>
            </a:r>
          </a:p>
        </p:txBody>
      </p:sp>
      <p:sp>
        <p:nvSpPr>
          <p:cNvPr id="3" name="Content Placeholder 2"/>
          <p:cNvSpPr>
            <a:spLocks noGrp="1"/>
          </p:cNvSpPr>
          <p:nvPr>
            <p:ph idx="1"/>
          </p:nvPr>
        </p:nvSpPr>
        <p:spPr>
          <a:xfrm>
            <a:off x="1120000" y="1825625"/>
            <a:ext cx="7282595" cy="4351338"/>
          </a:xfrm>
        </p:spPr>
        <p:txBody>
          <a:bodyPr>
            <a:normAutofit lnSpcReduction="10000"/>
          </a:bodyPr>
          <a:lstStyle/>
          <a:p>
            <a:r>
              <a:rPr lang="en-US" dirty="0"/>
              <a:t>Jewish scientist Vera Rubin played a key role in discovering dark matter. </a:t>
            </a:r>
            <a:endParaRPr lang="en-US" dirty="0" smtClean="0"/>
          </a:p>
          <a:p>
            <a:r>
              <a:rPr lang="en-US" dirty="0" smtClean="0"/>
              <a:t>In </a:t>
            </a:r>
            <a:r>
              <a:rPr lang="en-US" dirty="0"/>
              <a:t>1996, when Rubin was interviewed by the Catholic EWTN network, she </a:t>
            </a:r>
            <a:r>
              <a:rPr lang="en-US" dirty="0" smtClean="0"/>
              <a:t>said: </a:t>
            </a:r>
            <a:r>
              <a:rPr lang="en-US" dirty="0"/>
              <a:t>“In my own life, my science and my religion are separate. I’m Jewish, and so religion to me is a kind of moral code and a kind of history. I try to do my science in a moral way, and, I believe that, ideally, science should be looked upon as something that helps us understand our role in the universe.” </a:t>
            </a:r>
          </a:p>
        </p:txBody>
      </p:sp>
      <p:pic>
        <p:nvPicPr>
          <p:cNvPr id="4" name="Picture 3"/>
          <p:cNvPicPr>
            <a:picLocks noChangeAspect="1"/>
          </p:cNvPicPr>
          <p:nvPr/>
        </p:nvPicPr>
        <p:blipFill>
          <a:blip r:embed="rId2"/>
          <a:stretch>
            <a:fillRect/>
          </a:stretch>
        </p:blipFill>
        <p:spPr>
          <a:xfrm>
            <a:off x="8809166" y="1825625"/>
            <a:ext cx="2750659" cy="3034099"/>
          </a:xfrm>
          <a:prstGeom prst="rect">
            <a:avLst/>
          </a:prstGeom>
        </p:spPr>
      </p:pic>
    </p:spTree>
    <p:extLst>
      <p:ext uri="{BB962C8B-B14F-4D97-AF65-F5344CB8AC3E}">
        <p14:creationId xmlns:p14="http://schemas.microsoft.com/office/powerpoint/2010/main" val="88113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Alan </a:t>
            </a:r>
            <a:r>
              <a:rPr lang="en-US" dirty="0" err="1"/>
              <a:t>Guth</a:t>
            </a:r>
            <a:endParaRPr lang="en-US" dirty="0"/>
          </a:p>
        </p:txBody>
      </p:sp>
      <p:sp>
        <p:nvSpPr>
          <p:cNvPr id="3" name="Content Placeholder 2"/>
          <p:cNvSpPr>
            <a:spLocks noGrp="1"/>
          </p:cNvSpPr>
          <p:nvPr>
            <p:ph idx="1"/>
          </p:nvPr>
        </p:nvSpPr>
        <p:spPr>
          <a:xfrm>
            <a:off x="1120000" y="1825625"/>
            <a:ext cx="7010746" cy="4351338"/>
          </a:xfrm>
        </p:spPr>
        <p:txBody>
          <a:bodyPr>
            <a:normAutofit/>
          </a:bodyPr>
          <a:lstStyle/>
          <a:p>
            <a:r>
              <a:rPr lang="en-US" sz="3200" dirty="0"/>
              <a:t>Alan </a:t>
            </a:r>
            <a:r>
              <a:rPr lang="en-US" sz="3200" dirty="0" err="1"/>
              <a:t>Guth</a:t>
            </a:r>
            <a:r>
              <a:rPr lang="en-US" sz="3200" dirty="0"/>
              <a:t> is credited as one of the scientists who advocated the theory of </a:t>
            </a:r>
            <a:r>
              <a:rPr lang="en-US" sz="3200" dirty="0">
                <a:solidFill>
                  <a:srgbClr val="FFC000"/>
                </a:solidFill>
              </a:rPr>
              <a:t>dark energy</a:t>
            </a:r>
            <a:r>
              <a:rPr lang="en-US" sz="3200" dirty="0"/>
              <a:t>. </a:t>
            </a:r>
            <a:endParaRPr lang="en-US" sz="3200" dirty="0" smtClean="0"/>
          </a:p>
          <a:p>
            <a:r>
              <a:rPr lang="en-US" sz="3200" dirty="0" smtClean="0"/>
              <a:t>He declared </a:t>
            </a:r>
            <a:r>
              <a:rPr lang="en-US" sz="3200" dirty="0"/>
              <a:t>that he saw no evidence of design in the universe and thus invoking a designer would not help advance science at </a:t>
            </a:r>
            <a:r>
              <a:rPr lang="en-US" sz="3200" dirty="0" smtClean="0"/>
              <a:t>all.</a:t>
            </a:r>
            <a:endParaRPr lang="en-US" sz="3200" dirty="0"/>
          </a:p>
        </p:txBody>
      </p:sp>
      <p:pic>
        <p:nvPicPr>
          <p:cNvPr id="4" name="Picture 3"/>
          <p:cNvPicPr>
            <a:picLocks noChangeAspect="1"/>
          </p:cNvPicPr>
          <p:nvPr/>
        </p:nvPicPr>
        <p:blipFill>
          <a:blip r:embed="rId2"/>
          <a:stretch>
            <a:fillRect/>
          </a:stretch>
        </p:blipFill>
        <p:spPr>
          <a:xfrm>
            <a:off x="8373761" y="1971590"/>
            <a:ext cx="2822047" cy="3292388"/>
          </a:xfrm>
          <a:prstGeom prst="rect">
            <a:avLst/>
          </a:prstGeom>
        </p:spPr>
      </p:pic>
    </p:spTree>
    <p:extLst>
      <p:ext uri="{BB962C8B-B14F-4D97-AF65-F5344CB8AC3E}">
        <p14:creationId xmlns:p14="http://schemas.microsoft.com/office/powerpoint/2010/main" val="915947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the fact!</a:t>
            </a:r>
            <a:endParaRPr lang="en-US" dirty="0"/>
          </a:p>
        </p:txBody>
      </p:sp>
      <p:sp>
        <p:nvSpPr>
          <p:cNvPr id="3" name="Content Placeholder 2"/>
          <p:cNvSpPr>
            <a:spLocks noGrp="1"/>
          </p:cNvSpPr>
          <p:nvPr>
            <p:ph idx="1"/>
          </p:nvPr>
        </p:nvSpPr>
        <p:spPr/>
        <p:txBody>
          <a:bodyPr>
            <a:normAutofit/>
          </a:bodyPr>
          <a:lstStyle/>
          <a:p>
            <a:r>
              <a:rPr lang="en-US" sz="3200" dirty="0"/>
              <a:t>We can easily find some verses in the Bible that seem to be compatible with modern scientific concepts. </a:t>
            </a:r>
            <a:endParaRPr lang="en-US" sz="3200" dirty="0" smtClean="0"/>
          </a:p>
          <a:p>
            <a:r>
              <a:rPr lang="en-US" sz="3200" dirty="0" smtClean="0"/>
              <a:t>This type </a:t>
            </a:r>
            <a:r>
              <a:rPr lang="en-US" sz="3200" dirty="0"/>
              <a:t>of </a:t>
            </a:r>
            <a:r>
              <a:rPr lang="en-US" sz="3200" dirty="0">
                <a:solidFill>
                  <a:schemeClr val="accent6"/>
                </a:solidFill>
              </a:rPr>
              <a:t>retrofit</a:t>
            </a:r>
            <a:r>
              <a:rPr lang="en-US" sz="3200" dirty="0"/>
              <a:t> has no predictive power at all. </a:t>
            </a:r>
            <a:endParaRPr lang="en-US" sz="3200" dirty="0" smtClean="0"/>
          </a:p>
          <a:p>
            <a:r>
              <a:rPr lang="en-US" sz="3200" dirty="0" smtClean="0"/>
              <a:t>It is </a:t>
            </a:r>
            <a:r>
              <a:rPr lang="en-US" sz="3200" dirty="0"/>
              <a:t>not the case that scientists predicted cosmic expansion, dark matter, and dark energy based on their Biblical knowledge. Rather, Christian apologists claimed the credit </a:t>
            </a:r>
            <a:r>
              <a:rPr lang="en-US" sz="3200" dirty="0">
                <a:solidFill>
                  <a:schemeClr val="accent6"/>
                </a:solidFill>
              </a:rPr>
              <a:t>after the fact</a:t>
            </a:r>
            <a:r>
              <a:rPr lang="en-US" sz="3200" dirty="0"/>
              <a:t>.</a:t>
            </a:r>
          </a:p>
        </p:txBody>
      </p:sp>
    </p:spTree>
    <p:extLst>
      <p:ext uri="{BB962C8B-B14F-4D97-AF65-F5344CB8AC3E}">
        <p14:creationId xmlns:p14="http://schemas.microsoft.com/office/powerpoint/2010/main" val="492006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counter-examples?</a:t>
            </a:r>
            <a:endParaRPr lang="en-US" dirty="0"/>
          </a:p>
        </p:txBody>
      </p:sp>
      <p:sp>
        <p:nvSpPr>
          <p:cNvPr id="3" name="Content Placeholder 2"/>
          <p:cNvSpPr>
            <a:spLocks noGrp="1"/>
          </p:cNvSpPr>
          <p:nvPr>
            <p:ph idx="1"/>
          </p:nvPr>
        </p:nvSpPr>
        <p:spPr/>
        <p:txBody>
          <a:bodyPr/>
          <a:lstStyle/>
          <a:p>
            <a:r>
              <a:rPr lang="en-US" sz="3600" dirty="0" smtClean="0"/>
              <a:t>In the </a:t>
            </a:r>
            <a:r>
              <a:rPr lang="en-US" sz="3600" i="1" dirty="0"/>
              <a:t>Book of Job</a:t>
            </a:r>
            <a:r>
              <a:rPr lang="en-US" sz="3600" dirty="0"/>
              <a:t> there are verses that appear to contradict with modern </a:t>
            </a:r>
            <a:r>
              <a:rPr lang="en-US" sz="3600" dirty="0" smtClean="0"/>
              <a:t>science.</a:t>
            </a:r>
          </a:p>
          <a:p>
            <a:r>
              <a:rPr lang="en-US" sz="3600" i="1" dirty="0"/>
              <a:t>Job</a:t>
            </a:r>
            <a:r>
              <a:rPr lang="en-US" sz="3600" dirty="0"/>
              <a:t> 38: </a:t>
            </a:r>
            <a:r>
              <a:rPr lang="en-US" sz="3600" dirty="0" smtClean="0"/>
              <a:t>4, </a:t>
            </a:r>
            <a:r>
              <a:rPr lang="en-US" sz="3600" dirty="0"/>
              <a:t>“Where were you when I (God) laid the earth’s foundation?”  </a:t>
            </a:r>
            <a:endParaRPr lang="en-US" sz="3600" dirty="0" smtClean="0"/>
          </a:p>
          <a:p>
            <a:r>
              <a:rPr lang="en-US" sz="3600" dirty="0" smtClean="0"/>
              <a:t>Atheists </a:t>
            </a:r>
            <a:r>
              <a:rPr lang="en-US" sz="3600" dirty="0"/>
              <a:t>quoted this verse to accuse the Bible of supporting the notion of an unmoved earth.</a:t>
            </a:r>
            <a:endParaRPr lang="en-US" sz="3600" dirty="0" smtClean="0"/>
          </a:p>
          <a:p>
            <a:endParaRPr lang="en-US" dirty="0"/>
          </a:p>
        </p:txBody>
      </p:sp>
    </p:spTree>
    <p:extLst>
      <p:ext uri="{BB962C8B-B14F-4D97-AF65-F5344CB8AC3E}">
        <p14:creationId xmlns:p14="http://schemas.microsoft.com/office/powerpoint/2010/main" val="1113548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about counter-examples?</a:t>
            </a:r>
          </a:p>
        </p:txBody>
      </p:sp>
      <p:sp>
        <p:nvSpPr>
          <p:cNvPr id="3" name="Content Placeholder 2"/>
          <p:cNvSpPr>
            <a:spLocks noGrp="1"/>
          </p:cNvSpPr>
          <p:nvPr>
            <p:ph idx="1"/>
          </p:nvPr>
        </p:nvSpPr>
        <p:spPr>
          <a:xfrm>
            <a:off x="838200" y="1690688"/>
            <a:ext cx="8246422" cy="4351338"/>
          </a:xfrm>
        </p:spPr>
        <p:txBody>
          <a:bodyPr>
            <a:normAutofit lnSpcReduction="10000"/>
          </a:bodyPr>
          <a:lstStyle/>
          <a:p>
            <a:r>
              <a:rPr lang="en-US" i="1" dirty="0"/>
              <a:t>Psalm</a:t>
            </a:r>
            <a:r>
              <a:rPr lang="en-US" dirty="0"/>
              <a:t> 104: </a:t>
            </a:r>
            <a:r>
              <a:rPr lang="en-US" dirty="0" smtClean="0"/>
              <a:t>5, “He </a:t>
            </a:r>
            <a:r>
              <a:rPr lang="en-US" dirty="0"/>
              <a:t>[God] set the earth on its foundations, so that it should never be </a:t>
            </a:r>
            <a:r>
              <a:rPr lang="en-US" dirty="0" smtClean="0"/>
              <a:t>moved”</a:t>
            </a:r>
          </a:p>
          <a:p>
            <a:r>
              <a:rPr lang="en-US" dirty="0" smtClean="0"/>
              <a:t>It </a:t>
            </a:r>
            <a:r>
              <a:rPr lang="en-US" dirty="0"/>
              <a:t>was </a:t>
            </a:r>
            <a:r>
              <a:rPr lang="en-US" dirty="0" smtClean="0"/>
              <a:t>quoted </a:t>
            </a:r>
            <a:r>
              <a:rPr lang="en-US" dirty="0"/>
              <a:t>as evidence to support the notion that the earth is a stationary planet. </a:t>
            </a:r>
            <a:endParaRPr lang="en-US" dirty="0" smtClean="0"/>
          </a:p>
          <a:p>
            <a:r>
              <a:rPr lang="en-US" dirty="0"/>
              <a:t>D</a:t>
            </a:r>
            <a:r>
              <a:rPr lang="en-US" dirty="0" smtClean="0"/>
              <a:t>uring </a:t>
            </a:r>
            <a:r>
              <a:rPr lang="en-US" dirty="0"/>
              <a:t>the 16</a:t>
            </a:r>
            <a:r>
              <a:rPr lang="en-US" baseline="30000" dirty="0"/>
              <a:t>th</a:t>
            </a:r>
            <a:r>
              <a:rPr lang="en-US" dirty="0"/>
              <a:t> and 17</a:t>
            </a:r>
            <a:r>
              <a:rPr lang="en-US" baseline="30000" dirty="0"/>
              <a:t>th</a:t>
            </a:r>
            <a:r>
              <a:rPr lang="en-US" dirty="0"/>
              <a:t> centuries when Copernicus and Galileo introduced the heliocentric model of the universe, both Catholics and Protestants rejected this idea. </a:t>
            </a:r>
            <a:endParaRPr lang="en-US" dirty="0" smtClean="0"/>
          </a:p>
          <a:p>
            <a:r>
              <a:rPr lang="en-US" dirty="0" smtClean="0"/>
              <a:t>In </a:t>
            </a:r>
            <a:r>
              <a:rPr lang="en-US" dirty="0"/>
              <a:t>their view the geocentric model, which regarded earth as the immobile center of the universe, seemed to be in alignment with the Bible. </a:t>
            </a:r>
          </a:p>
        </p:txBody>
      </p:sp>
      <p:pic>
        <p:nvPicPr>
          <p:cNvPr id="4" name="Picture 3"/>
          <p:cNvPicPr>
            <a:picLocks noChangeAspect="1"/>
          </p:cNvPicPr>
          <p:nvPr/>
        </p:nvPicPr>
        <p:blipFill>
          <a:blip r:embed="rId2"/>
          <a:stretch>
            <a:fillRect/>
          </a:stretch>
        </p:blipFill>
        <p:spPr>
          <a:xfrm>
            <a:off x="9321599" y="1690688"/>
            <a:ext cx="2457303" cy="3350869"/>
          </a:xfrm>
          <a:prstGeom prst="rect">
            <a:avLst/>
          </a:prstGeom>
        </p:spPr>
      </p:pic>
    </p:spTree>
    <p:extLst>
      <p:ext uri="{BB962C8B-B14F-4D97-AF65-F5344CB8AC3E}">
        <p14:creationId xmlns:p14="http://schemas.microsoft.com/office/powerpoint/2010/main" val="998125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John Lennox’s defense</a:t>
            </a:r>
            <a:endParaRPr lang="en-US" dirty="0"/>
          </a:p>
        </p:txBody>
      </p:sp>
      <p:sp>
        <p:nvSpPr>
          <p:cNvPr id="3" name="Content Placeholder 2"/>
          <p:cNvSpPr>
            <a:spLocks noGrp="1"/>
          </p:cNvSpPr>
          <p:nvPr>
            <p:ph idx="1"/>
          </p:nvPr>
        </p:nvSpPr>
        <p:spPr>
          <a:xfrm>
            <a:off x="971718" y="1800912"/>
            <a:ext cx="10062865" cy="4351338"/>
          </a:xfrm>
        </p:spPr>
        <p:txBody>
          <a:bodyPr/>
          <a:lstStyle/>
          <a:p>
            <a:r>
              <a:rPr lang="en-US" dirty="0" smtClean="0"/>
              <a:t>British mathematician</a:t>
            </a:r>
          </a:p>
          <a:p>
            <a:r>
              <a:rPr lang="en-US" dirty="0" smtClean="0"/>
              <a:t>“</a:t>
            </a:r>
            <a:r>
              <a:rPr lang="en-US" dirty="0"/>
              <a:t>God the Creator has built certain very real stabilities into the planetary system that will guarantee its existence so long as is necessary to fulfill his purposes. </a:t>
            </a:r>
            <a:r>
              <a:rPr lang="en-US" dirty="0">
                <a:solidFill>
                  <a:srgbClr val="FFC000"/>
                </a:solidFill>
              </a:rPr>
              <a:t>Science has been able to show us that the earth is stable in its orbit over long periods of time</a:t>
            </a:r>
            <a:r>
              <a:rPr lang="en-US" dirty="0"/>
              <a:t>, thanks in part to the </a:t>
            </a:r>
            <a:r>
              <a:rPr lang="en-US" dirty="0">
                <a:solidFill>
                  <a:srgbClr val="FFC000"/>
                </a:solidFill>
              </a:rPr>
              <a:t>obedience of gravity </a:t>
            </a:r>
            <a:r>
              <a:rPr lang="en-US" dirty="0"/>
              <a:t>to an inverse square law, to the presence of the moon, which stabilizes the tilt of earth’s axis, and to the existence of the planet Jupiter, which helps keep the other planets in the same orbital </a:t>
            </a:r>
            <a:r>
              <a:rPr lang="en-US" dirty="0" smtClean="0"/>
              <a:t>plane.”</a:t>
            </a:r>
            <a:endParaRPr lang="en-US" dirty="0"/>
          </a:p>
        </p:txBody>
      </p:sp>
    </p:spTree>
    <p:extLst>
      <p:ext uri="{BB962C8B-B14F-4D97-AF65-F5344CB8AC3E}">
        <p14:creationId xmlns:p14="http://schemas.microsoft.com/office/powerpoint/2010/main" val="1708305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John </a:t>
            </a:r>
            <a:r>
              <a:rPr lang="en-US" dirty="0" smtClean="0"/>
              <a:t>Lennox’s </a:t>
            </a:r>
            <a:r>
              <a:rPr lang="en-US" dirty="0" smtClean="0"/>
              <a:t>defense</a:t>
            </a:r>
            <a:endParaRPr lang="en-US" dirty="0"/>
          </a:p>
        </p:txBody>
      </p:sp>
      <p:sp>
        <p:nvSpPr>
          <p:cNvPr id="3" name="Content Placeholder 2"/>
          <p:cNvSpPr>
            <a:spLocks noGrp="1"/>
          </p:cNvSpPr>
          <p:nvPr>
            <p:ph idx="1"/>
          </p:nvPr>
        </p:nvSpPr>
        <p:spPr>
          <a:xfrm>
            <a:off x="971718" y="1800912"/>
            <a:ext cx="10062865" cy="4351338"/>
          </a:xfrm>
        </p:spPr>
        <p:txBody>
          <a:bodyPr>
            <a:normAutofit/>
          </a:bodyPr>
          <a:lstStyle/>
          <a:p>
            <a:r>
              <a:rPr lang="en-US" dirty="0"/>
              <a:t>Lennox also tried to reconcile Genesis and science by offering a scientific explanation of </a:t>
            </a:r>
            <a:r>
              <a:rPr lang="en-US" dirty="0">
                <a:solidFill>
                  <a:srgbClr val="FFC000"/>
                </a:solidFill>
              </a:rPr>
              <a:t>Day Four</a:t>
            </a:r>
            <a:r>
              <a:rPr lang="en-US" dirty="0"/>
              <a:t>. </a:t>
            </a:r>
            <a:endParaRPr lang="en-US" dirty="0" smtClean="0"/>
          </a:p>
          <a:p>
            <a:r>
              <a:rPr lang="en-US" dirty="0"/>
              <a:t>D</a:t>
            </a:r>
            <a:r>
              <a:rPr lang="en-US" dirty="0" smtClean="0"/>
              <a:t>uring </a:t>
            </a:r>
            <a:r>
              <a:rPr lang="en-US" dirty="0"/>
              <a:t>the first three days the atmosphere was so thick that the sun light could not penetrate the cloud. Eventually On Day 4 the Sun appeared on Day four when the cloud dissipated.  </a:t>
            </a:r>
            <a:endParaRPr lang="en-US" dirty="0" smtClean="0"/>
          </a:p>
          <a:p>
            <a:r>
              <a:rPr lang="en-US" dirty="0"/>
              <a:t>R</a:t>
            </a:r>
            <a:r>
              <a:rPr lang="en-US" dirty="0" smtClean="0"/>
              <a:t>ecently </a:t>
            </a:r>
            <a:r>
              <a:rPr lang="en-US" dirty="0"/>
              <a:t>scientists </a:t>
            </a:r>
            <a:r>
              <a:rPr lang="en-US" dirty="0" smtClean="0"/>
              <a:t>found </a:t>
            </a:r>
            <a:r>
              <a:rPr lang="en-US" dirty="0"/>
              <a:t>that early atmosphere was much closer to the conditions of our current atmosphere.  If this is true, then Lennox’s scientific explanation becomes invalid. </a:t>
            </a:r>
            <a:endParaRPr lang="en-US" dirty="0" smtClean="0"/>
          </a:p>
          <a:p>
            <a:r>
              <a:rPr lang="en-US" dirty="0" smtClean="0"/>
              <a:t>Is it futile for </a:t>
            </a:r>
            <a:r>
              <a:rPr lang="en-US" dirty="0"/>
              <a:t>apologists to keep mapping the Bible to </a:t>
            </a:r>
            <a:r>
              <a:rPr lang="en-US" dirty="0" smtClean="0"/>
              <a:t>scientific findings?</a:t>
            </a:r>
            <a:endParaRPr lang="en-US" dirty="0"/>
          </a:p>
        </p:txBody>
      </p:sp>
    </p:spTree>
    <p:extLst>
      <p:ext uri="{BB962C8B-B14F-4D97-AF65-F5344CB8AC3E}">
        <p14:creationId xmlns:p14="http://schemas.microsoft.com/office/powerpoint/2010/main" val="4047344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Acid test</a:t>
            </a:r>
            <a:endParaRPr lang="en-US" dirty="0"/>
          </a:p>
        </p:txBody>
      </p:sp>
      <p:sp>
        <p:nvSpPr>
          <p:cNvPr id="3" name="Content Placeholder 2"/>
          <p:cNvSpPr>
            <a:spLocks noGrp="1"/>
          </p:cNvSpPr>
          <p:nvPr>
            <p:ph idx="1"/>
          </p:nvPr>
        </p:nvSpPr>
        <p:spPr>
          <a:xfrm>
            <a:off x="1120000" y="1825625"/>
            <a:ext cx="7813935" cy="4351338"/>
          </a:xfrm>
        </p:spPr>
        <p:txBody>
          <a:bodyPr>
            <a:noAutofit/>
          </a:bodyPr>
          <a:lstStyle/>
          <a:p>
            <a:r>
              <a:rPr lang="en-US" dirty="0"/>
              <a:t>No matter whether the earth is immovable or orbiting around the sun, those Bible verses are still considered compatible with science. </a:t>
            </a:r>
            <a:endParaRPr lang="en-US" dirty="0" smtClean="0"/>
          </a:p>
          <a:p>
            <a:r>
              <a:rPr lang="en-US" dirty="0" smtClean="0"/>
              <a:t>Karl Popper: If a </a:t>
            </a:r>
            <a:r>
              <a:rPr lang="en-US" dirty="0"/>
              <a:t>theory can never be </a:t>
            </a:r>
            <a:r>
              <a:rPr lang="en-US" dirty="0">
                <a:solidFill>
                  <a:schemeClr val="accent6"/>
                </a:solidFill>
              </a:rPr>
              <a:t>falsified</a:t>
            </a:r>
            <a:r>
              <a:rPr lang="en-US" dirty="0"/>
              <a:t>, then it has no scientific merit. </a:t>
            </a:r>
            <a:endParaRPr lang="en-US" dirty="0" smtClean="0"/>
          </a:p>
          <a:p>
            <a:r>
              <a:rPr lang="en-US" dirty="0" smtClean="0"/>
              <a:t>Retrospectively </a:t>
            </a:r>
            <a:r>
              <a:rPr lang="en-US" dirty="0"/>
              <a:t>fitting scientific data into Bible verses is easy. The acid test of </a:t>
            </a:r>
            <a:r>
              <a:rPr lang="en-US" dirty="0" err="1"/>
              <a:t>concordism</a:t>
            </a:r>
            <a:r>
              <a:rPr lang="en-US" dirty="0"/>
              <a:t> is whether today Christian scientists can develop a scientific theory based on the Bible, and have the theory be verified with empirical data in the future as </a:t>
            </a:r>
            <a:r>
              <a:rPr lang="en-US" dirty="0" smtClean="0"/>
              <a:t>well.</a:t>
            </a:r>
            <a:endParaRPr lang="en-US" dirty="0"/>
          </a:p>
        </p:txBody>
      </p:sp>
      <p:pic>
        <p:nvPicPr>
          <p:cNvPr id="4" name="Picture 3"/>
          <p:cNvPicPr>
            <a:picLocks noChangeAspect="1"/>
          </p:cNvPicPr>
          <p:nvPr/>
        </p:nvPicPr>
        <p:blipFill>
          <a:blip r:embed="rId2"/>
          <a:stretch>
            <a:fillRect/>
          </a:stretch>
        </p:blipFill>
        <p:spPr>
          <a:xfrm>
            <a:off x="9232385" y="1825625"/>
            <a:ext cx="2451100" cy="3378200"/>
          </a:xfrm>
          <a:prstGeom prst="rect">
            <a:avLst/>
          </a:prstGeom>
        </p:spPr>
      </p:pic>
    </p:spTree>
    <p:extLst>
      <p:ext uri="{BB962C8B-B14F-4D97-AF65-F5344CB8AC3E}">
        <p14:creationId xmlns:p14="http://schemas.microsoft.com/office/powerpoint/2010/main" val="1251648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Could make things worse</a:t>
            </a:r>
            <a:endParaRPr lang="en-US" dirty="0"/>
          </a:p>
        </p:txBody>
      </p:sp>
      <p:sp>
        <p:nvSpPr>
          <p:cNvPr id="3" name="Content Placeholder 2"/>
          <p:cNvSpPr>
            <a:spLocks noGrp="1"/>
          </p:cNvSpPr>
          <p:nvPr>
            <p:ph idx="1"/>
          </p:nvPr>
        </p:nvSpPr>
        <p:spPr/>
        <p:txBody>
          <a:bodyPr>
            <a:normAutofit/>
          </a:bodyPr>
          <a:lstStyle/>
          <a:p>
            <a:r>
              <a:rPr lang="en-US" sz="3600" dirty="0"/>
              <a:t>Attempting to defend Christianity by mapping Bible verses and scientific concepts would make matters worse. </a:t>
            </a:r>
            <a:endParaRPr lang="en-US" sz="3600" dirty="0" smtClean="0"/>
          </a:p>
          <a:p>
            <a:r>
              <a:rPr lang="en-US" sz="3600" dirty="0" smtClean="0"/>
              <a:t>Skeptics </a:t>
            </a:r>
            <a:r>
              <a:rPr lang="en-US" sz="3600" dirty="0"/>
              <a:t>and atheists could use these examples to portray Christians as opposed to science.</a:t>
            </a:r>
          </a:p>
        </p:txBody>
      </p:sp>
    </p:spTree>
    <p:extLst>
      <p:ext uri="{BB962C8B-B14F-4D97-AF65-F5344CB8AC3E}">
        <p14:creationId xmlns:p14="http://schemas.microsoft.com/office/powerpoint/2010/main" val="544157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Michael Ruse</a:t>
            </a:r>
            <a:endParaRPr lang="en-US" dirty="0"/>
          </a:p>
        </p:txBody>
      </p:sp>
      <p:sp>
        <p:nvSpPr>
          <p:cNvPr id="3" name="Content Placeholder 2"/>
          <p:cNvSpPr>
            <a:spLocks noGrp="1"/>
          </p:cNvSpPr>
          <p:nvPr>
            <p:ph idx="1"/>
          </p:nvPr>
        </p:nvSpPr>
        <p:spPr>
          <a:xfrm>
            <a:off x="838200" y="1690688"/>
            <a:ext cx="6724135" cy="4351338"/>
          </a:xfrm>
        </p:spPr>
        <p:txBody>
          <a:bodyPr>
            <a:normAutofit lnSpcReduction="10000"/>
          </a:bodyPr>
          <a:lstStyle/>
          <a:p>
            <a:r>
              <a:rPr lang="en-US" dirty="0" smtClean="0"/>
              <a:t>Philosopher and critic </a:t>
            </a:r>
            <a:r>
              <a:rPr lang="en-US" smtClean="0"/>
              <a:t>of religion</a:t>
            </a:r>
          </a:p>
          <a:p>
            <a:r>
              <a:rPr lang="en-US" dirty="0" smtClean="0"/>
              <a:t>“</a:t>
            </a:r>
            <a:r>
              <a:rPr lang="en-US" dirty="0"/>
              <a:t>Christians have long been in the business of interpreting things allegorically, and the point is that in both Big bang story and the </a:t>
            </a:r>
            <a:r>
              <a:rPr lang="en-US" i="1" dirty="0"/>
              <a:t>Genesis</a:t>
            </a:r>
            <a:r>
              <a:rPr lang="en-US" dirty="0"/>
              <a:t> story we have a beginning. The problem, rather is that if the science changes or is modified, then you may well find that you have committed to something that is not religion-friendly. In this case, if pre-Big bang stories gain traction, you are worse off than </a:t>
            </a:r>
            <a:r>
              <a:rPr lang="en-US" dirty="0" smtClean="0"/>
              <a:t>before.”</a:t>
            </a:r>
            <a:endParaRPr lang="en-US" dirty="0"/>
          </a:p>
        </p:txBody>
      </p:sp>
      <p:pic>
        <p:nvPicPr>
          <p:cNvPr id="4" name="Picture 3"/>
          <p:cNvPicPr>
            <a:picLocks noChangeAspect="1"/>
          </p:cNvPicPr>
          <p:nvPr/>
        </p:nvPicPr>
        <p:blipFill>
          <a:blip r:embed="rId2"/>
          <a:stretch>
            <a:fillRect/>
          </a:stretch>
        </p:blipFill>
        <p:spPr>
          <a:xfrm>
            <a:off x="7811529" y="1690688"/>
            <a:ext cx="3810000" cy="3454400"/>
          </a:xfrm>
          <a:prstGeom prst="rect">
            <a:avLst/>
          </a:prstGeom>
        </p:spPr>
      </p:pic>
    </p:spTree>
    <p:extLst>
      <p:ext uri="{BB962C8B-B14F-4D97-AF65-F5344CB8AC3E}">
        <p14:creationId xmlns:p14="http://schemas.microsoft.com/office/powerpoint/2010/main" val="1599837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Dead end?</a:t>
            </a:r>
            <a:endParaRPr lang="en-US" dirty="0"/>
          </a:p>
        </p:txBody>
      </p:sp>
      <p:sp>
        <p:nvSpPr>
          <p:cNvPr id="3" name="Content Placeholder 2"/>
          <p:cNvSpPr>
            <a:spLocks noGrp="1"/>
          </p:cNvSpPr>
          <p:nvPr>
            <p:ph idx="1"/>
          </p:nvPr>
        </p:nvSpPr>
        <p:spPr/>
        <p:txBody>
          <a:bodyPr>
            <a:normAutofit/>
          </a:bodyPr>
          <a:lstStyle/>
          <a:p>
            <a:r>
              <a:rPr lang="en-US" dirty="0" smtClean="0"/>
              <a:t>What if there were no dark matter or dark energy?</a:t>
            </a:r>
          </a:p>
          <a:p>
            <a:r>
              <a:rPr lang="en-US" dirty="0" smtClean="0"/>
              <a:t>What </a:t>
            </a:r>
            <a:r>
              <a:rPr lang="en-US" dirty="0"/>
              <a:t>would happen if someday scientific data </a:t>
            </a:r>
            <a:r>
              <a:rPr lang="en-US" dirty="0" smtClean="0"/>
              <a:t>support </a:t>
            </a:r>
            <a:r>
              <a:rPr lang="en-US" dirty="0"/>
              <a:t>the cosmogony that the universe has no definite beginning; rather, our existing universe is one of many worlds in unceasing cycles of cosmic expansion and </a:t>
            </a:r>
            <a:r>
              <a:rPr lang="en-US" dirty="0" smtClean="0"/>
              <a:t>contraction (like Hindu or Buddhist cosmology)? </a:t>
            </a:r>
          </a:p>
          <a:p>
            <a:r>
              <a:rPr lang="en-US" dirty="0" smtClean="0"/>
              <a:t>Christian </a:t>
            </a:r>
            <a:r>
              <a:rPr lang="en-US" dirty="0"/>
              <a:t>apologists might cite other Bible verses or re-interpret the verses that previously supported the outdated cosmogony in order to accommodate the new theory. </a:t>
            </a:r>
            <a:endParaRPr lang="en-US" dirty="0" smtClean="0"/>
          </a:p>
          <a:p>
            <a:r>
              <a:rPr lang="en-US" dirty="0" smtClean="0"/>
              <a:t>This “</a:t>
            </a:r>
            <a:r>
              <a:rPr lang="en-US" dirty="0" smtClean="0">
                <a:solidFill>
                  <a:schemeClr val="accent6"/>
                </a:solidFill>
              </a:rPr>
              <a:t>mapping” approach </a:t>
            </a:r>
            <a:r>
              <a:rPr lang="en-US" dirty="0"/>
              <a:t>would lead to a dead end.</a:t>
            </a:r>
          </a:p>
        </p:txBody>
      </p:sp>
    </p:spTree>
    <p:extLst>
      <p:ext uri="{BB962C8B-B14F-4D97-AF65-F5344CB8AC3E}">
        <p14:creationId xmlns:p14="http://schemas.microsoft.com/office/powerpoint/2010/main" val="211122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sz="3200" dirty="0" smtClean="0"/>
              <a:t>There are different approaches to establish the relationship between psychology/science and Christian faith.</a:t>
            </a:r>
          </a:p>
          <a:p>
            <a:r>
              <a:rPr lang="en-US" sz="3200" dirty="0" smtClean="0"/>
              <a:t>Fundamentalists accept a literal approach (e.g. The Bible said the earth was created 6,000 years ago).</a:t>
            </a:r>
          </a:p>
          <a:p>
            <a:r>
              <a:rPr lang="en-US" sz="3200" dirty="0" smtClean="0"/>
              <a:t>Some evangelicals do not take the Bible literally, but they use </a:t>
            </a:r>
            <a:r>
              <a:rPr lang="en-US" sz="3200" dirty="0" err="1" smtClean="0"/>
              <a:t>concordism</a:t>
            </a:r>
            <a:r>
              <a:rPr lang="en-US" sz="3200" dirty="0" smtClean="0"/>
              <a:t> to map scientific findings into Bible verses (e.g. dark matter, dark </a:t>
            </a:r>
            <a:r>
              <a:rPr lang="en-US" sz="3200" smtClean="0"/>
              <a:t>energy…etc</a:t>
            </a:r>
            <a:r>
              <a:rPr lang="en-US" sz="3200" smtClean="0"/>
              <a:t>.)</a:t>
            </a:r>
            <a:endParaRPr lang="en-US" sz="3200" dirty="0" smtClean="0"/>
          </a:p>
        </p:txBody>
      </p:sp>
    </p:spTree>
    <p:extLst>
      <p:ext uri="{BB962C8B-B14F-4D97-AF65-F5344CB8AC3E}">
        <p14:creationId xmlns:p14="http://schemas.microsoft.com/office/powerpoint/2010/main" val="2324960475"/>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164</TotalTime>
  <Words>1608</Words>
  <Application>Microsoft Macintosh PowerPoint</Application>
  <PresentationFormat>Widescreen</PresentationFormat>
  <Paragraphs>99</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Corbel</vt:lpstr>
      <vt:lpstr>Times New Roman</vt:lpstr>
      <vt:lpstr>Arial</vt:lpstr>
      <vt:lpstr>Depth</vt:lpstr>
      <vt:lpstr>Unit 8 Science and religion </vt:lpstr>
      <vt:lpstr>Why should we care?</vt:lpstr>
      <vt:lpstr>Science vs. religion</vt:lpstr>
      <vt:lpstr>Fundamentalism/Young earth creationism</vt:lpstr>
      <vt:lpstr>Fundamentalism/literal approach</vt:lpstr>
      <vt:lpstr>Fundamentalism</vt:lpstr>
      <vt:lpstr>Evangelicals also see a conflict</vt:lpstr>
      <vt:lpstr>Evangelicals see a conflict</vt:lpstr>
      <vt:lpstr>Concordism</vt:lpstr>
      <vt:lpstr>Hugh Ross:  Big Bang and expanding universe</vt:lpstr>
      <vt:lpstr>Dark matter and dark energy </vt:lpstr>
      <vt:lpstr>George Lemaître</vt:lpstr>
      <vt:lpstr>Edwin Hubble</vt:lpstr>
      <vt:lpstr>Allan Sandage</vt:lpstr>
      <vt:lpstr>Arno Penzias</vt:lpstr>
      <vt:lpstr>Arno Penzias</vt:lpstr>
      <vt:lpstr>Vera Rubin</vt:lpstr>
      <vt:lpstr>Alan Guth</vt:lpstr>
      <vt:lpstr>After the fact!</vt:lpstr>
      <vt:lpstr>How about counter-examples?</vt:lpstr>
      <vt:lpstr>How about counter-examples?</vt:lpstr>
      <vt:lpstr>John Lennox’s defense</vt:lpstr>
      <vt:lpstr>John Lennox’s defense</vt:lpstr>
      <vt:lpstr>Acid test</vt:lpstr>
      <vt:lpstr>Could make things worse</vt:lpstr>
      <vt:lpstr>Michael Ruse</vt:lpstr>
      <vt:lpstr>Dead end?</vt:lpstr>
      <vt:lpstr>Summary</vt:lpstr>
    </vt:vector>
  </TitlesOfParts>
  <Company/>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75</cp:revision>
  <dcterms:created xsi:type="dcterms:W3CDTF">2018-01-24T21:55:02Z</dcterms:created>
  <dcterms:modified xsi:type="dcterms:W3CDTF">2019-04-02T05:25:33Z</dcterms:modified>
</cp:coreProperties>
</file>