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5" r:id="rId6"/>
    <p:sldId id="260" r:id="rId7"/>
    <p:sldId id="261" r:id="rId8"/>
    <p:sldId id="262" r:id="rId9"/>
    <p:sldId id="263" r:id="rId10"/>
    <p:sldId id="264"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7"/>
    <p:restoredTop sz="96405"/>
  </p:normalViewPr>
  <p:slideViewPr>
    <p:cSldViewPr snapToGrid="0">
      <p:cViewPr varScale="1">
        <p:scale>
          <a:sx n="145" d="100"/>
          <a:sy n="145" d="100"/>
        </p:scale>
        <p:origin x="9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6/6/23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6/6/23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6/6/23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9593B-39CE-64BF-FADE-98E03CEC3497}"/>
              </a:ext>
            </a:extLst>
          </p:cNvPr>
          <p:cNvSpPr>
            <a:spLocks noGrp="1"/>
          </p:cNvSpPr>
          <p:nvPr>
            <p:ph type="ctrTitle"/>
          </p:nvPr>
        </p:nvSpPr>
        <p:spPr/>
        <p:txBody>
          <a:bodyPr/>
          <a:lstStyle/>
          <a:p>
            <a:r>
              <a:rPr lang="en-US" sz="4800" dirty="0"/>
              <a:t>School of thoughts in Psychometrics:</a:t>
            </a:r>
            <a:br>
              <a:rPr lang="en-US" sz="4800" dirty="0"/>
            </a:br>
            <a:r>
              <a:rPr lang="en-US" sz="4800" dirty="0"/>
              <a:t>CTT, IRT, and Rasch</a:t>
            </a:r>
          </a:p>
        </p:txBody>
      </p:sp>
      <p:sp>
        <p:nvSpPr>
          <p:cNvPr id="3" name="Subtitle 2">
            <a:extLst>
              <a:ext uri="{FF2B5EF4-FFF2-40B4-BE49-F238E27FC236}">
                <a16:creationId xmlns:a16="http://schemas.microsoft.com/office/drawing/2014/main" id="{EBF7A597-5CC9-3804-066F-4860F692AB83}"/>
              </a:ext>
            </a:extLst>
          </p:cNvPr>
          <p:cNvSpPr>
            <a:spLocks noGrp="1"/>
          </p:cNvSpPr>
          <p:nvPr>
            <p:ph type="subTitle" idx="1"/>
          </p:nvPr>
        </p:nvSpPr>
        <p:spPr/>
        <p:txBody>
          <a:bodyPr/>
          <a:lstStyle/>
          <a:p>
            <a:r>
              <a:rPr lang="en-US" dirty="0"/>
              <a:t>Chong Ho (Alex) Yu</a:t>
            </a:r>
          </a:p>
        </p:txBody>
      </p:sp>
    </p:spTree>
    <p:extLst>
      <p:ext uri="{BB962C8B-B14F-4D97-AF65-F5344CB8AC3E}">
        <p14:creationId xmlns:p14="http://schemas.microsoft.com/office/powerpoint/2010/main" val="256378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124F-45B3-234D-5DDF-C31D6B21CDAD}"/>
              </a:ext>
            </a:extLst>
          </p:cNvPr>
          <p:cNvSpPr>
            <a:spLocks noGrp="1"/>
          </p:cNvSpPr>
          <p:nvPr>
            <p:ph type="title"/>
          </p:nvPr>
        </p:nvSpPr>
        <p:spPr/>
        <p:txBody>
          <a:bodyPr/>
          <a:lstStyle/>
          <a:p>
            <a:r>
              <a:rPr lang="en-US" dirty="0"/>
              <a:t>Review of True Score Model</a:t>
            </a:r>
          </a:p>
        </p:txBody>
      </p:sp>
      <p:sp>
        <p:nvSpPr>
          <p:cNvPr id="3" name="Content Placeholder 2">
            <a:extLst>
              <a:ext uri="{FF2B5EF4-FFF2-40B4-BE49-F238E27FC236}">
                <a16:creationId xmlns:a16="http://schemas.microsoft.com/office/drawing/2014/main" id="{D61D4B06-801F-5B62-BB53-CB16B640A744}"/>
              </a:ext>
            </a:extLst>
          </p:cNvPr>
          <p:cNvSpPr>
            <a:spLocks noGrp="1"/>
          </p:cNvSpPr>
          <p:nvPr>
            <p:ph idx="1"/>
          </p:nvPr>
        </p:nvSpPr>
        <p:spPr/>
        <p:txBody>
          <a:bodyPr>
            <a:normAutofit/>
          </a:bodyPr>
          <a:lstStyle/>
          <a:p>
            <a:pPr algn="l"/>
            <a:r>
              <a:rPr lang="en-US" sz="2800" b="0" i="0" dirty="0">
                <a:effectLst/>
                <a:latin typeface="+mn-lt"/>
              </a:rPr>
              <a:t>True score model (TSM) is also called </a:t>
            </a:r>
            <a:r>
              <a:rPr lang="en-US" sz="2800" b="1" i="0" dirty="0">
                <a:effectLst/>
                <a:latin typeface="+mn-lt"/>
              </a:rPr>
              <a:t>classical test theory (CTT)</a:t>
            </a:r>
            <a:r>
              <a:rPr lang="en-US" sz="2800" b="0" i="0" dirty="0">
                <a:effectLst/>
                <a:latin typeface="+mn-lt"/>
              </a:rPr>
              <a:t> for its history could be traced back to Spearman (1904). The equation of TSM is expressed as:</a:t>
            </a:r>
          </a:p>
          <a:p>
            <a:pPr algn="l"/>
            <a:r>
              <a:rPr lang="en-US" sz="2800" b="1" dirty="0">
                <a:effectLst/>
                <a:latin typeface="+mn-lt"/>
              </a:rPr>
              <a:t>X = T + E</a:t>
            </a:r>
            <a:endParaRPr lang="en-US" sz="2800" b="0" i="0" dirty="0">
              <a:solidFill>
                <a:srgbClr val="000000"/>
              </a:solidFill>
              <a:effectLst/>
              <a:latin typeface="+mn-lt"/>
            </a:endParaRPr>
          </a:p>
          <a:p>
            <a:r>
              <a:rPr lang="en-US" sz="2800" dirty="0">
                <a:latin typeface="+mn-lt"/>
              </a:rPr>
              <a:t>where</a:t>
            </a:r>
            <a:br>
              <a:rPr lang="en-US" sz="2800" dirty="0">
                <a:latin typeface="+mn-lt"/>
              </a:rPr>
            </a:br>
            <a:r>
              <a:rPr lang="en-US" sz="2800" b="1" dirty="0">
                <a:effectLst/>
                <a:latin typeface="+mn-lt"/>
              </a:rPr>
              <a:t>X</a:t>
            </a:r>
            <a:r>
              <a:rPr lang="en-US" sz="2800" dirty="0">
                <a:latin typeface="+mn-lt"/>
              </a:rPr>
              <a:t> = fallible, observed score</a:t>
            </a:r>
            <a:br>
              <a:rPr lang="en-US" sz="2800" dirty="0">
                <a:latin typeface="+mn-lt"/>
              </a:rPr>
            </a:br>
            <a:r>
              <a:rPr lang="en-US" sz="2800" b="1" dirty="0">
                <a:effectLst/>
                <a:latin typeface="+mn-lt"/>
              </a:rPr>
              <a:t>T</a:t>
            </a:r>
            <a:r>
              <a:rPr lang="en-US" sz="2800" dirty="0">
                <a:latin typeface="+mn-lt"/>
              </a:rPr>
              <a:t> = true score</a:t>
            </a:r>
            <a:br>
              <a:rPr lang="en-US" sz="2800" dirty="0">
                <a:latin typeface="+mn-lt"/>
              </a:rPr>
            </a:br>
            <a:r>
              <a:rPr lang="en-US" sz="2800" b="1" dirty="0">
                <a:effectLst/>
                <a:latin typeface="+mn-lt"/>
              </a:rPr>
              <a:t>E</a:t>
            </a:r>
            <a:r>
              <a:rPr lang="en-US" sz="2800" dirty="0">
                <a:latin typeface="+mn-lt"/>
              </a:rPr>
              <a:t> = random error</a:t>
            </a:r>
          </a:p>
        </p:txBody>
      </p:sp>
    </p:spTree>
    <p:extLst>
      <p:ext uri="{BB962C8B-B14F-4D97-AF65-F5344CB8AC3E}">
        <p14:creationId xmlns:p14="http://schemas.microsoft.com/office/powerpoint/2010/main" val="2474070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124F-45B3-234D-5DDF-C31D6B21CDAD}"/>
              </a:ext>
            </a:extLst>
          </p:cNvPr>
          <p:cNvSpPr>
            <a:spLocks noGrp="1"/>
          </p:cNvSpPr>
          <p:nvPr>
            <p:ph type="title"/>
          </p:nvPr>
        </p:nvSpPr>
        <p:spPr/>
        <p:txBody>
          <a:bodyPr/>
          <a:lstStyle/>
          <a:p>
            <a:r>
              <a:rPr lang="en-US" dirty="0"/>
              <a:t>Review of True Score Model</a:t>
            </a:r>
          </a:p>
        </p:txBody>
      </p:sp>
      <p:sp>
        <p:nvSpPr>
          <p:cNvPr id="3" name="Content Placeholder 2">
            <a:extLst>
              <a:ext uri="{FF2B5EF4-FFF2-40B4-BE49-F238E27FC236}">
                <a16:creationId xmlns:a16="http://schemas.microsoft.com/office/drawing/2014/main" id="{D61D4B06-801F-5B62-BB53-CB16B640A744}"/>
              </a:ext>
            </a:extLst>
          </p:cNvPr>
          <p:cNvSpPr>
            <a:spLocks noGrp="1"/>
          </p:cNvSpPr>
          <p:nvPr>
            <p:ph idx="1"/>
          </p:nvPr>
        </p:nvSpPr>
        <p:spPr>
          <a:xfrm>
            <a:off x="1103312" y="2052918"/>
            <a:ext cx="9811122" cy="4195481"/>
          </a:xfrm>
        </p:spPr>
        <p:txBody>
          <a:bodyPr>
            <a:normAutofit/>
          </a:bodyPr>
          <a:lstStyle/>
          <a:p>
            <a:pPr algn="l"/>
            <a:r>
              <a:rPr lang="en-US" sz="2400" b="0" i="0" dirty="0">
                <a:effectLst/>
                <a:latin typeface="+mn-lt"/>
              </a:rPr>
              <a:t>Ideally, the true score reflects the exact value of the respondent's ability or attitude. </a:t>
            </a:r>
          </a:p>
          <a:p>
            <a:pPr algn="l"/>
            <a:r>
              <a:rPr lang="en-US" sz="2400" b="0" i="0" dirty="0">
                <a:effectLst/>
                <a:latin typeface="+mn-lt"/>
              </a:rPr>
              <a:t>It assumes that traits are </a:t>
            </a:r>
            <a:r>
              <a:rPr lang="en-US" sz="2400" b="0" i="0" dirty="0">
                <a:solidFill>
                  <a:srgbClr val="FFC000"/>
                </a:solidFill>
                <a:effectLst/>
                <a:latin typeface="+mn-lt"/>
              </a:rPr>
              <a:t>constant</a:t>
            </a:r>
            <a:r>
              <a:rPr lang="en-US" sz="2400" b="0" i="0" dirty="0">
                <a:effectLst/>
                <a:latin typeface="+mn-lt"/>
              </a:rPr>
              <a:t> and the variation in observed scores is caused by </a:t>
            </a:r>
            <a:r>
              <a:rPr lang="en-US" sz="2400" b="0" i="0" dirty="0">
                <a:solidFill>
                  <a:srgbClr val="FFC000"/>
                </a:solidFill>
                <a:effectLst/>
                <a:latin typeface="+mn-lt"/>
              </a:rPr>
              <a:t>random errors</a:t>
            </a:r>
            <a:r>
              <a:rPr lang="en-US" sz="2400" b="0" i="0" dirty="0">
                <a:effectLst/>
                <a:latin typeface="+mn-lt"/>
              </a:rPr>
              <a:t>, which resulted from numerous factors such as guessing and fatigue. </a:t>
            </a:r>
          </a:p>
          <a:p>
            <a:pPr algn="l"/>
            <a:r>
              <a:rPr lang="en-US" sz="2400" b="0" i="0" dirty="0">
                <a:effectLst/>
                <a:latin typeface="+mn-lt"/>
              </a:rPr>
              <a:t>These random errors over many </a:t>
            </a:r>
            <a:r>
              <a:rPr lang="en-US" sz="2400" b="0" i="0" dirty="0">
                <a:solidFill>
                  <a:srgbClr val="FFC000"/>
                </a:solidFill>
                <a:effectLst/>
                <a:latin typeface="+mn-lt"/>
              </a:rPr>
              <a:t>repeated measurements </a:t>
            </a:r>
            <a:r>
              <a:rPr lang="en-US" sz="2400" b="0" i="0" dirty="0">
                <a:effectLst/>
                <a:latin typeface="+mn-lt"/>
              </a:rPr>
              <a:t>are expected to cancel out each other (e.g. sometimes the tester is so lucky that his observed scores are higher than his true scores, but sometimes he is unlucky and his observed scores are lower). </a:t>
            </a:r>
            <a:endParaRPr lang="en-US" sz="2400" dirty="0">
              <a:latin typeface="+mn-lt"/>
            </a:endParaRPr>
          </a:p>
        </p:txBody>
      </p:sp>
    </p:spTree>
    <p:extLst>
      <p:ext uri="{BB962C8B-B14F-4D97-AF65-F5344CB8AC3E}">
        <p14:creationId xmlns:p14="http://schemas.microsoft.com/office/powerpoint/2010/main" val="3649791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124F-45B3-234D-5DDF-C31D6B21CDAD}"/>
              </a:ext>
            </a:extLst>
          </p:cNvPr>
          <p:cNvSpPr>
            <a:spLocks noGrp="1"/>
          </p:cNvSpPr>
          <p:nvPr>
            <p:ph type="title"/>
          </p:nvPr>
        </p:nvSpPr>
        <p:spPr/>
        <p:txBody>
          <a:bodyPr/>
          <a:lstStyle/>
          <a:p>
            <a:r>
              <a:rPr lang="en-US" dirty="0"/>
              <a:t>Review of True Score Model</a:t>
            </a:r>
          </a:p>
        </p:txBody>
      </p:sp>
      <p:sp>
        <p:nvSpPr>
          <p:cNvPr id="3" name="Content Placeholder 2">
            <a:extLst>
              <a:ext uri="{FF2B5EF4-FFF2-40B4-BE49-F238E27FC236}">
                <a16:creationId xmlns:a16="http://schemas.microsoft.com/office/drawing/2014/main" id="{D61D4B06-801F-5B62-BB53-CB16B640A744}"/>
              </a:ext>
            </a:extLst>
          </p:cNvPr>
          <p:cNvSpPr>
            <a:spLocks noGrp="1"/>
          </p:cNvSpPr>
          <p:nvPr>
            <p:ph idx="1"/>
          </p:nvPr>
        </p:nvSpPr>
        <p:spPr/>
        <p:txBody>
          <a:bodyPr>
            <a:normAutofit lnSpcReduction="10000"/>
          </a:bodyPr>
          <a:lstStyle/>
          <a:p>
            <a:pPr algn="l"/>
            <a:r>
              <a:rPr lang="en-US" sz="2400" b="0" i="0" dirty="0">
                <a:effectLst/>
                <a:latin typeface="+mn-lt"/>
              </a:rPr>
              <a:t>When the error term is zero, the observed score is the true score:</a:t>
            </a:r>
          </a:p>
          <a:p>
            <a:pPr lvl="1"/>
            <a:r>
              <a:rPr lang="en-US" sz="2200" dirty="0">
                <a:latin typeface="+mn-lt"/>
              </a:rPr>
              <a:t>X = T + 0</a:t>
            </a:r>
          </a:p>
          <a:p>
            <a:pPr lvl="1"/>
            <a:r>
              <a:rPr lang="en-US" sz="2200" dirty="0">
                <a:latin typeface="+mn-lt"/>
              </a:rPr>
              <a:t>X = T</a:t>
            </a:r>
          </a:p>
          <a:p>
            <a:pPr algn="l"/>
            <a:r>
              <a:rPr lang="en-US" sz="2400" dirty="0">
                <a:latin typeface="+mn-lt"/>
              </a:rPr>
              <a:t>If an instrument is reliable, the observed scores should be fairly consistent and stable throughout repeated measures. Many popular reliability estimates, such as split-half, Cronbach coefficient alpha, test-retest, and alternate forms are based upon this rationale. </a:t>
            </a:r>
          </a:p>
          <a:p>
            <a:pPr algn="l"/>
            <a:r>
              <a:rPr lang="en-US" sz="2400" dirty="0">
                <a:latin typeface="+mn-lt"/>
              </a:rPr>
              <a:t>What is the limitation?</a:t>
            </a:r>
          </a:p>
        </p:txBody>
      </p:sp>
    </p:spTree>
    <p:extLst>
      <p:ext uri="{BB962C8B-B14F-4D97-AF65-F5344CB8AC3E}">
        <p14:creationId xmlns:p14="http://schemas.microsoft.com/office/powerpoint/2010/main" val="4234213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124F-45B3-234D-5DDF-C31D6B21CDAD}"/>
              </a:ext>
            </a:extLst>
          </p:cNvPr>
          <p:cNvSpPr>
            <a:spLocks noGrp="1"/>
          </p:cNvSpPr>
          <p:nvPr>
            <p:ph type="title"/>
          </p:nvPr>
        </p:nvSpPr>
        <p:spPr/>
        <p:txBody>
          <a:bodyPr/>
          <a:lstStyle/>
          <a:p>
            <a:r>
              <a:rPr lang="en-US" dirty="0"/>
              <a:t>Review of True Score Model</a:t>
            </a:r>
          </a:p>
        </p:txBody>
      </p:sp>
      <p:sp>
        <p:nvSpPr>
          <p:cNvPr id="3" name="Content Placeholder 2">
            <a:extLst>
              <a:ext uri="{FF2B5EF4-FFF2-40B4-BE49-F238E27FC236}">
                <a16:creationId xmlns:a16="http://schemas.microsoft.com/office/drawing/2014/main" id="{D61D4B06-801F-5B62-BB53-CB16B640A744}"/>
              </a:ext>
            </a:extLst>
          </p:cNvPr>
          <p:cNvSpPr>
            <a:spLocks noGrp="1"/>
          </p:cNvSpPr>
          <p:nvPr>
            <p:ph idx="1"/>
          </p:nvPr>
        </p:nvSpPr>
        <p:spPr/>
        <p:txBody>
          <a:bodyPr>
            <a:normAutofit/>
          </a:bodyPr>
          <a:lstStyle/>
          <a:p>
            <a:pPr algn="l"/>
            <a:r>
              <a:rPr lang="en-US" sz="2400" b="0" i="0" dirty="0">
                <a:effectLst/>
                <a:latin typeface="+mn-lt"/>
              </a:rPr>
              <a:t>Wilson (1998) stated that the true score model is a only mathematical abstraction. Under this model, errors are indicated by the discrepancy between estimates, not between estimates and </a:t>
            </a:r>
            <a:r>
              <a:rPr lang="en-US" sz="2400" b="0" i="0" dirty="0">
                <a:solidFill>
                  <a:srgbClr val="FFC000"/>
                </a:solidFill>
                <a:effectLst/>
                <a:latin typeface="+mn-lt"/>
              </a:rPr>
              <a:t>the hypothetical true score</a:t>
            </a:r>
            <a:r>
              <a:rPr lang="en-US" sz="2400" b="0" i="0" dirty="0">
                <a:effectLst/>
                <a:latin typeface="+mn-lt"/>
              </a:rPr>
              <a:t>. If the true score doesn't exist in the real world and cannot be measured directly, the score should not be regarded as "true.”</a:t>
            </a:r>
          </a:p>
          <a:p>
            <a:pPr algn="l"/>
            <a:r>
              <a:rPr lang="en-US" sz="2400" dirty="0">
                <a:latin typeface="+mn-lt"/>
              </a:rPr>
              <a:t>Wilson, N. (1998). Educational standards and the problem of error. </a:t>
            </a:r>
            <a:r>
              <a:rPr lang="en-US" sz="2400" i="1" dirty="0">
                <a:latin typeface="+mn-lt"/>
              </a:rPr>
              <a:t>Education Policy Analysis Archives</a:t>
            </a:r>
            <a:r>
              <a:rPr lang="en-US" sz="2400" dirty="0">
                <a:latin typeface="+mn-lt"/>
              </a:rPr>
              <a:t>, 6(10). </a:t>
            </a:r>
          </a:p>
        </p:txBody>
      </p:sp>
    </p:spTree>
    <p:extLst>
      <p:ext uri="{BB962C8B-B14F-4D97-AF65-F5344CB8AC3E}">
        <p14:creationId xmlns:p14="http://schemas.microsoft.com/office/powerpoint/2010/main" val="2203011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69C0-3226-FC2F-C1F1-A4EE04EE0FCE}"/>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F179FFAF-0648-E3DE-A5AA-AB9AE09CD2EE}"/>
              </a:ext>
            </a:extLst>
          </p:cNvPr>
          <p:cNvSpPr>
            <a:spLocks noGrp="1"/>
          </p:cNvSpPr>
          <p:nvPr>
            <p:ph idx="1"/>
          </p:nvPr>
        </p:nvSpPr>
        <p:spPr>
          <a:xfrm>
            <a:off x="762845" y="1610056"/>
            <a:ext cx="8196329" cy="4674012"/>
          </a:xfrm>
        </p:spPr>
        <p:txBody>
          <a:bodyPr>
            <a:normAutofit fontScale="92500"/>
          </a:bodyPr>
          <a:lstStyle/>
          <a:p>
            <a:r>
              <a:rPr lang="en-US" sz="2400" dirty="0"/>
              <a:t>TSM does not provide information about how testers at different ability levels perform on the item. </a:t>
            </a:r>
          </a:p>
          <a:p>
            <a:r>
              <a:rPr lang="en-US" sz="2400" dirty="0"/>
              <a:t>There is no Cronbach Alpha for a single item. At most you can see the pass rate or the mean of each item. </a:t>
            </a:r>
          </a:p>
          <a:p>
            <a:r>
              <a:rPr lang="en-US" sz="2400" dirty="0"/>
              <a:t>Item response theory (IRT) and Rasch modeling were developed to overcome the preceding shortcoming. It provides test-level, item-level, and person-level information.</a:t>
            </a:r>
          </a:p>
          <a:p>
            <a:r>
              <a:rPr lang="en-US" sz="2400" dirty="0"/>
              <a:t>In IRT/Rasch a test is </a:t>
            </a:r>
            <a:r>
              <a:rPr lang="en-US" sz="2400" dirty="0">
                <a:solidFill>
                  <a:srgbClr val="FFC000"/>
                </a:solidFill>
              </a:rPr>
              <a:t>unbiased</a:t>
            </a:r>
            <a:r>
              <a:rPr lang="en-US" sz="2400" dirty="0"/>
              <a:t> if all testers having the same skill level have an equal probability of getting the item correct regardless of group membership.</a:t>
            </a:r>
          </a:p>
        </p:txBody>
      </p:sp>
      <p:pic>
        <p:nvPicPr>
          <p:cNvPr id="1026" name="Picture 2" descr="Winsteps for one-parameter model">
            <a:extLst>
              <a:ext uri="{FF2B5EF4-FFF2-40B4-BE49-F238E27FC236}">
                <a16:creationId xmlns:a16="http://schemas.microsoft.com/office/drawing/2014/main" id="{A4860BD7-BDBF-AC5E-FC4F-8C028CEFE4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5143" y="702982"/>
            <a:ext cx="3022600" cy="570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52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69C0-3226-FC2F-C1F1-A4EE04EE0FCE}"/>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F179FFAF-0648-E3DE-A5AA-AB9AE09CD2EE}"/>
              </a:ext>
            </a:extLst>
          </p:cNvPr>
          <p:cNvSpPr>
            <a:spLocks noGrp="1"/>
          </p:cNvSpPr>
          <p:nvPr>
            <p:ph idx="1"/>
          </p:nvPr>
        </p:nvSpPr>
        <p:spPr>
          <a:xfrm>
            <a:off x="875201" y="1975097"/>
            <a:ext cx="5220799" cy="4195481"/>
          </a:xfrm>
        </p:spPr>
        <p:txBody>
          <a:bodyPr>
            <a:normAutofit/>
          </a:bodyPr>
          <a:lstStyle/>
          <a:p>
            <a:r>
              <a:rPr lang="en-US" sz="2400" dirty="0"/>
              <a:t>IRT is also called </a:t>
            </a:r>
            <a:r>
              <a:rPr lang="en-US" sz="2400" dirty="0">
                <a:solidFill>
                  <a:srgbClr val="FFC000"/>
                </a:solidFill>
              </a:rPr>
              <a:t>latent trait theory </a:t>
            </a:r>
            <a:r>
              <a:rPr lang="en-US" sz="2400" dirty="0"/>
              <a:t>because the theory assumes the existence of a latent trait, which is a tester characteristic that leads to a consistent performance on a test.</a:t>
            </a:r>
          </a:p>
          <a:p>
            <a:r>
              <a:rPr lang="en-US" sz="2400" dirty="0"/>
              <a:t>It can be a replacement of factor analysis.</a:t>
            </a:r>
          </a:p>
        </p:txBody>
      </p:sp>
      <p:pic>
        <p:nvPicPr>
          <p:cNvPr id="2050" name="Picture 2" descr="Latent Trait Model Item Plots">
            <a:extLst>
              <a:ext uri="{FF2B5EF4-FFF2-40B4-BE49-F238E27FC236}">
                <a16:creationId xmlns:a16="http://schemas.microsoft.com/office/drawing/2014/main" id="{08C4B312-27AE-3592-0646-3C3CA40FD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5976" y="801045"/>
            <a:ext cx="4716315" cy="5230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300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874D7-8826-3563-8723-D430930E3238}"/>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0CE75DEE-7497-8257-83B4-9A6ACDD44789}"/>
              </a:ext>
            </a:extLst>
          </p:cNvPr>
          <p:cNvSpPr>
            <a:spLocks noGrp="1"/>
          </p:cNvSpPr>
          <p:nvPr>
            <p:ph idx="1"/>
          </p:nvPr>
        </p:nvSpPr>
        <p:spPr>
          <a:xfrm>
            <a:off x="793075" y="1863357"/>
            <a:ext cx="5302925" cy="4303979"/>
          </a:xfrm>
        </p:spPr>
        <p:txBody>
          <a:bodyPr>
            <a:normAutofit/>
          </a:bodyPr>
          <a:lstStyle/>
          <a:p>
            <a:r>
              <a:rPr lang="en-US" sz="2400" dirty="0"/>
              <a:t>Some researchers treat Rasch as a simplified IRT model: </a:t>
            </a:r>
          </a:p>
          <a:p>
            <a:pPr lvl="1"/>
            <a:r>
              <a:rPr lang="en-US" sz="2400" dirty="0"/>
              <a:t>1-parameter IRT model : Rasch model.</a:t>
            </a:r>
          </a:p>
          <a:p>
            <a:pPr lvl="1"/>
            <a:r>
              <a:rPr lang="en-US" sz="2400" dirty="0"/>
              <a:t>2-parameter IRT model: Birnbaum model</a:t>
            </a:r>
          </a:p>
          <a:p>
            <a:pPr lvl="1"/>
            <a:r>
              <a:rPr lang="en-US" sz="2400" dirty="0"/>
              <a:t>3-parameter IRT model: Guessing model</a:t>
            </a:r>
          </a:p>
          <a:p>
            <a:r>
              <a:rPr lang="en-US" sz="2400" dirty="0"/>
              <a:t>But </a:t>
            </a:r>
            <a:r>
              <a:rPr lang="en-US" sz="2400" dirty="0">
                <a:solidFill>
                  <a:srgbClr val="FFC000"/>
                </a:solidFill>
              </a:rPr>
              <a:t>Rasch modelers disagree</a:t>
            </a:r>
            <a:r>
              <a:rPr lang="en-US" sz="2400" dirty="0"/>
              <a:t>! </a:t>
            </a:r>
          </a:p>
        </p:txBody>
      </p:sp>
      <p:pic>
        <p:nvPicPr>
          <p:cNvPr id="3074" name="Picture 2">
            <a:extLst>
              <a:ext uri="{FF2B5EF4-FFF2-40B4-BE49-F238E27FC236}">
                <a16:creationId xmlns:a16="http://schemas.microsoft.com/office/drawing/2014/main" id="{89EC2706-C09B-BA06-D06A-3A066DE52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7829" y="1863357"/>
            <a:ext cx="51181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908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815C-5EA2-1997-DD27-E537BBE8F08A}"/>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4FD98EC3-3365-42D9-B086-DFCE6AE4B03B}"/>
              </a:ext>
            </a:extLst>
          </p:cNvPr>
          <p:cNvSpPr>
            <a:spLocks noGrp="1"/>
          </p:cNvSpPr>
          <p:nvPr>
            <p:ph idx="1"/>
          </p:nvPr>
        </p:nvSpPr>
        <p:spPr>
          <a:xfrm>
            <a:off x="646111" y="1585610"/>
            <a:ext cx="10939532" cy="4662790"/>
          </a:xfrm>
        </p:spPr>
        <p:txBody>
          <a:bodyPr>
            <a:noAutofit/>
          </a:bodyPr>
          <a:lstStyle/>
          <a:p>
            <a:r>
              <a:rPr lang="en-US" sz="2400" dirty="0"/>
              <a:t>Although IRT and Rasch are similar to each other in terms of computation, their </a:t>
            </a:r>
            <a:r>
              <a:rPr lang="en-US" sz="2400" dirty="0">
                <a:solidFill>
                  <a:srgbClr val="FFC000"/>
                </a:solidFill>
              </a:rPr>
              <a:t>philosophical foundations </a:t>
            </a:r>
            <a:r>
              <a:rPr lang="en-US" sz="2400" dirty="0"/>
              <a:t>are vastly different from each other. </a:t>
            </a:r>
          </a:p>
          <a:p>
            <a:r>
              <a:rPr lang="en-US" sz="2400" dirty="0"/>
              <a:t>There is an ongoing tension between </a:t>
            </a:r>
            <a:r>
              <a:rPr lang="en-US" sz="2400" dirty="0">
                <a:solidFill>
                  <a:srgbClr val="FFC000"/>
                </a:solidFill>
              </a:rPr>
              <a:t>fitness</a:t>
            </a:r>
            <a:r>
              <a:rPr lang="en-US" sz="2400" dirty="0"/>
              <a:t> and </a:t>
            </a:r>
            <a:r>
              <a:rPr lang="en-US" sz="2400" dirty="0">
                <a:solidFill>
                  <a:srgbClr val="FFC000"/>
                </a:solidFill>
              </a:rPr>
              <a:t>parsimony (simplicity)</a:t>
            </a:r>
            <a:r>
              <a:rPr lang="en-US" sz="2400" dirty="0"/>
              <a:t>. </a:t>
            </a:r>
          </a:p>
          <a:p>
            <a:r>
              <a:rPr lang="en-US" sz="2400" dirty="0"/>
              <a:t>If the researcher is intended to create a model that reflects or fits "reality," the model might be very complicated because the real world is "messy" in essence. </a:t>
            </a:r>
          </a:p>
          <a:p>
            <a:r>
              <a:rPr lang="en-US" sz="2400" dirty="0"/>
              <a:t>Some researchers seek to build an elegant and simple model that has more practical implications. </a:t>
            </a:r>
          </a:p>
          <a:p>
            <a:r>
              <a:rPr lang="en-US" sz="2400" dirty="0"/>
              <a:t>IRT leans towards fitness whereas Rasch inclines to simplicity. </a:t>
            </a:r>
          </a:p>
        </p:txBody>
      </p:sp>
    </p:spTree>
    <p:extLst>
      <p:ext uri="{BB962C8B-B14F-4D97-AF65-F5344CB8AC3E}">
        <p14:creationId xmlns:p14="http://schemas.microsoft.com/office/powerpoint/2010/main" val="335674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4A48-3FB3-E873-84E8-2C78DA9FFA45}"/>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DAEBC6F3-4ACC-6F30-2A53-C80926FC36E0}"/>
              </a:ext>
            </a:extLst>
          </p:cNvPr>
          <p:cNvSpPr>
            <a:spLocks noGrp="1"/>
          </p:cNvSpPr>
          <p:nvPr>
            <p:ph idx="1"/>
          </p:nvPr>
        </p:nvSpPr>
        <p:spPr>
          <a:xfrm>
            <a:off x="719558" y="1702598"/>
            <a:ext cx="7227940" cy="4523104"/>
          </a:xfrm>
        </p:spPr>
        <p:txBody>
          <a:bodyPr>
            <a:normAutofit/>
          </a:bodyPr>
          <a:lstStyle/>
          <a:p>
            <a:r>
              <a:rPr lang="en-US" sz="2400" dirty="0"/>
              <a:t>IRT modelers might use up to </a:t>
            </a:r>
            <a:r>
              <a:rPr lang="en-US" sz="2400" dirty="0">
                <a:solidFill>
                  <a:srgbClr val="FFC000"/>
                </a:solidFill>
              </a:rPr>
              <a:t>three parameters</a:t>
            </a:r>
            <a:r>
              <a:rPr lang="en-US" sz="2400" dirty="0"/>
              <a:t>, but Rasch stays with </a:t>
            </a:r>
            <a:r>
              <a:rPr lang="en-US" sz="2400" dirty="0">
                <a:solidFill>
                  <a:srgbClr val="FFC000"/>
                </a:solidFill>
              </a:rPr>
              <a:t>one parameter</a:t>
            </a:r>
            <a:r>
              <a:rPr lang="en-US" sz="2400" dirty="0"/>
              <a:t> only. </a:t>
            </a:r>
          </a:p>
          <a:p>
            <a:r>
              <a:rPr lang="en-US" sz="2400" dirty="0"/>
              <a:t>IRT is said to be </a:t>
            </a:r>
            <a:r>
              <a:rPr lang="en-US" sz="2400" dirty="0">
                <a:solidFill>
                  <a:srgbClr val="FFC000"/>
                </a:solidFill>
              </a:rPr>
              <a:t>descriptive</a:t>
            </a:r>
            <a:r>
              <a:rPr lang="en-US" sz="2400" dirty="0"/>
              <a:t> because it aims to find a model to fit the data. Rasch is </a:t>
            </a:r>
            <a:r>
              <a:rPr lang="en-US" sz="2400" dirty="0">
                <a:solidFill>
                  <a:srgbClr val="FFC000"/>
                </a:solidFill>
              </a:rPr>
              <a:t>prescriptive</a:t>
            </a:r>
            <a:r>
              <a:rPr lang="en-US" sz="2400" dirty="0"/>
              <a:t> for it emphasizes fitting the data into the model. </a:t>
            </a:r>
          </a:p>
          <a:p>
            <a:r>
              <a:rPr lang="en-US" sz="2400" dirty="0"/>
              <a:t>Which one should you use?</a:t>
            </a:r>
          </a:p>
          <a:p>
            <a:r>
              <a:rPr lang="en-US" sz="2400" dirty="0"/>
              <a:t>It depends on whether you want to fit the body into the pant (e.g. join a weight loss program) or to tailor the pant to fit the body.</a:t>
            </a:r>
          </a:p>
        </p:txBody>
      </p:sp>
      <p:pic>
        <p:nvPicPr>
          <p:cNvPr id="4098" name="Picture 2" descr="fit the body into the pant">
            <a:extLst>
              <a:ext uri="{FF2B5EF4-FFF2-40B4-BE49-F238E27FC236}">
                <a16:creationId xmlns:a16="http://schemas.microsoft.com/office/drawing/2014/main" id="{44BB8C34-BD77-55F5-85F0-AD2D21C3B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8768" y="180219"/>
            <a:ext cx="3044757" cy="304475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ailor the pant to fit the body">
            <a:extLst>
              <a:ext uri="{FF2B5EF4-FFF2-40B4-BE49-F238E27FC236}">
                <a16:creationId xmlns:a16="http://schemas.microsoft.com/office/drawing/2014/main" id="{0C956B2A-D949-AF80-43C0-C4E1653B2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768" y="3429000"/>
            <a:ext cx="3044757" cy="3044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77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68F75-FB19-C784-31DA-8C3FAA563F3C}"/>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6215E7B3-38A6-A846-6FB8-83141E779873}"/>
              </a:ext>
            </a:extLst>
          </p:cNvPr>
          <p:cNvSpPr>
            <a:spLocks noGrp="1"/>
          </p:cNvSpPr>
          <p:nvPr>
            <p:ph idx="1"/>
          </p:nvPr>
        </p:nvSpPr>
        <p:spPr>
          <a:xfrm>
            <a:off x="646112" y="1478986"/>
            <a:ext cx="10355872" cy="4571618"/>
          </a:xfrm>
        </p:spPr>
        <p:txBody>
          <a:bodyPr>
            <a:noAutofit/>
          </a:bodyPr>
          <a:lstStyle/>
          <a:p>
            <a:r>
              <a:rPr lang="en-US" sz="2400" dirty="0"/>
              <a:t>Rasch modeling has gained more popularity than IRT, because of its low demand in sample size, relative ease of use, and simple interpretation. </a:t>
            </a:r>
          </a:p>
          <a:p>
            <a:r>
              <a:rPr lang="en-US" sz="2400" dirty="0"/>
              <a:t>A short test built by Rasch analysis can provide more reliable assessments than a longer test made by other methods. Prior research showed that even as few as </a:t>
            </a:r>
            <a:r>
              <a:rPr lang="en-US" sz="2400" dirty="0">
                <a:solidFill>
                  <a:srgbClr val="FFC000"/>
                </a:solidFill>
              </a:rPr>
              <a:t>30 items </a:t>
            </a:r>
            <a:r>
              <a:rPr lang="en-US" sz="2400" dirty="0"/>
              <a:t>administered to </a:t>
            </a:r>
            <a:r>
              <a:rPr lang="en-US" sz="2400" dirty="0">
                <a:solidFill>
                  <a:srgbClr val="FFC000"/>
                </a:solidFill>
              </a:rPr>
              <a:t>30 participants</a:t>
            </a:r>
            <a:r>
              <a:rPr lang="en-US" sz="2400" dirty="0"/>
              <a:t> can produce a valid assessment.</a:t>
            </a:r>
          </a:p>
          <a:p>
            <a:r>
              <a:rPr lang="en-US" sz="2400" dirty="0"/>
              <a:t>Psychometricians warned that complex IRT models might result in variations in scoring. In some peculiar situations three-parameter IRT models might fail to properly estimate the likelihood functions.</a:t>
            </a:r>
          </a:p>
        </p:txBody>
      </p:sp>
    </p:spTree>
    <p:extLst>
      <p:ext uri="{BB962C8B-B14F-4D97-AF65-F5344CB8AC3E}">
        <p14:creationId xmlns:p14="http://schemas.microsoft.com/office/powerpoint/2010/main" val="3880397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0E4C1-918A-B381-3089-DF365D7195A6}"/>
              </a:ext>
            </a:extLst>
          </p:cNvPr>
          <p:cNvSpPr>
            <a:spLocks noGrp="1"/>
          </p:cNvSpPr>
          <p:nvPr>
            <p:ph type="title"/>
          </p:nvPr>
        </p:nvSpPr>
        <p:spPr/>
        <p:txBody>
          <a:bodyPr/>
          <a:lstStyle/>
          <a:p>
            <a:r>
              <a:rPr lang="en-US" dirty="0"/>
              <a:t>IRT and Rasch</a:t>
            </a:r>
          </a:p>
        </p:txBody>
      </p:sp>
      <p:sp>
        <p:nvSpPr>
          <p:cNvPr id="3" name="Content Placeholder 2">
            <a:extLst>
              <a:ext uri="{FF2B5EF4-FFF2-40B4-BE49-F238E27FC236}">
                <a16:creationId xmlns:a16="http://schemas.microsoft.com/office/drawing/2014/main" id="{FE700DFB-EE8D-BDBD-41F6-9ACE56BD5C7E}"/>
              </a:ext>
            </a:extLst>
          </p:cNvPr>
          <p:cNvSpPr>
            <a:spLocks noGrp="1"/>
          </p:cNvSpPr>
          <p:nvPr>
            <p:ph idx="1"/>
          </p:nvPr>
        </p:nvSpPr>
        <p:spPr>
          <a:xfrm>
            <a:off x="807396" y="1575882"/>
            <a:ext cx="10369685" cy="4672518"/>
          </a:xfrm>
        </p:spPr>
        <p:txBody>
          <a:bodyPr>
            <a:noAutofit/>
          </a:bodyPr>
          <a:lstStyle/>
          <a:p>
            <a:r>
              <a:rPr lang="en-US" sz="2400" dirty="0"/>
              <a:t>No clear-cut answer to this debate. It depends!</a:t>
            </a:r>
          </a:p>
          <a:p>
            <a:r>
              <a:rPr lang="en-US" sz="2400" dirty="0"/>
              <a:t>Many educators agree that assessment tests are often </a:t>
            </a:r>
            <a:r>
              <a:rPr lang="en-US" sz="2400" dirty="0">
                <a:solidFill>
                  <a:srgbClr val="FFC000"/>
                </a:solidFill>
              </a:rPr>
              <a:t>multidimensional</a:t>
            </a:r>
            <a:r>
              <a:rPr lang="en-US" sz="2400" dirty="0"/>
              <a:t> rather than unidimensional, which necessitates multidimensional IRT models. </a:t>
            </a:r>
          </a:p>
          <a:p>
            <a:r>
              <a:rPr lang="en-US" sz="2400" dirty="0"/>
              <a:t>3-parameter modeling is applicable to </a:t>
            </a:r>
            <a:r>
              <a:rPr lang="en-US" sz="2400" dirty="0">
                <a:solidFill>
                  <a:srgbClr val="FFC000"/>
                </a:solidFill>
              </a:rPr>
              <a:t>educational settings</a:t>
            </a:r>
            <a:r>
              <a:rPr lang="en-US" sz="2400" dirty="0"/>
              <a:t>, but not to health-related outcomes, because it is hard to imagine how guessing could be involved in self- or clinician-reported health measures (</a:t>
            </a:r>
          </a:p>
          <a:p>
            <a:r>
              <a:rPr lang="en-US" sz="2400" dirty="0"/>
              <a:t>When </a:t>
            </a:r>
            <a:r>
              <a:rPr lang="en-US" sz="2400" dirty="0">
                <a:solidFill>
                  <a:srgbClr val="FFC000"/>
                </a:solidFill>
              </a:rPr>
              <a:t>standardization</a:t>
            </a:r>
            <a:r>
              <a:rPr lang="en-US" sz="2400" dirty="0"/>
              <a:t> is </a:t>
            </a:r>
            <a:r>
              <a:rPr lang="en-US" sz="2400"/>
              <a:t>a priority, </a:t>
            </a:r>
            <a:r>
              <a:rPr lang="en-US" sz="2400" dirty="0"/>
              <a:t>Rasch modeling is preferred, because its clarity facilitates quick yet informed decisions.</a:t>
            </a:r>
          </a:p>
        </p:txBody>
      </p:sp>
    </p:spTree>
    <p:extLst>
      <p:ext uri="{BB962C8B-B14F-4D97-AF65-F5344CB8AC3E}">
        <p14:creationId xmlns:p14="http://schemas.microsoft.com/office/powerpoint/2010/main" val="22566135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64</TotalTime>
  <Words>904</Words>
  <Application>Microsoft Macintosh PowerPoint</Application>
  <PresentationFormat>Widescreen</PresentationFormat>
  <Paragraphs>53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vt:lpstr>
      <vt:lpstr>School of thoughts in Psychometrics: CTT, IRT, and Rasch</vt:lpstr>
      <vt:lpstr>Review of True Score Model</vt:lpstr>
      <vt:lpstr>Review of True Score Model</vt:lpstr>
      <vt:lpstr>Review of True Score Model</vt:lpstr>
      <vt:lpstr>Review of True Score Model</vt:lpstr>
      <vt:lpstr>IRT and Rasch</vt:lpstr>
      <vt:lpstr>IRT and Rasch</vt:lpstr>
      <vt:lpstr>IRT and Rasch</vt:lpstr>
      <vt:lpstr>IRT and Rasch</vt:lpstr>
      <vt:lpstr>IRT and Rasch</vt:lpstr>
      <vt:lpstr>IRT and Rasch</vt:lpstr>
      <vt:lpstr>IRT and Rasch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Alex Yu 余創豪</dc:creator>
  <cp:lastModifiedBy>Chong Ho Alex Yu 余創豪</cp:lastModifiedBy>
  <cp:revision>30</cp:revision>
  <dcterms:created xsi:type="dcterms:W3CDTF">2023-05-15T20:36:02Z</dcterms:created>
  <dcterms:modified xsi:type="dcterms:W3CDTF">2023-06-07T02:24:05Z</dcterms:modified>
</cp:coreProperties>
</file>