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7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91" r:id="rId33"/>
    <p:sldId id="288" r:id="rId34"/>
    <p:sldId id="289" r:id="rId35"/>
    <p:sldId id="290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35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6/13/23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7436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6/13/23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972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6/13/23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33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6/13/23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507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6/13/23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152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6/13/23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656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6/13/23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580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6/13/23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005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6/13/23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352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6/13/23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862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6/13/23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16948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6/13/23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196682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smtClean="0"/>
              <a:pPr/>
              <a:t>6/13/23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7789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6/13/23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3671092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6/13/23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37980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6/13/23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4040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6/13/23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47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9B482E8-6E0E-1B4F-B1FD-C69DB9E858D9}" type="datetimeFigureOut">
              <a:rPr lang="en-US" smtClean="0"/>
              <a:pPr/>
              <a:t>6/13/23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5408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  <p:sldLayoutId id="2147483684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Item-Person Map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Chong Ho Alex Yu</a:t>
            </a:r>
          </a:p>
        </p:txBody>
      </p:sp>
    </p:spTree>
    <p:extLst>
      <p:ext uri="{BB962C8B-B14F-4D97-AF65-F5344CB8AC3E}">
        <p14:creationId xmlns:p14="http://schemas.microsoft.com/office/powerpoint/2010/main" val="43558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1592" y="0"/>
            <a:ext cx="96288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923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308" y="0"/>
            <a:ext cx="91293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276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333" y="190905"/>
            <a:ext cx="9733333" cy="647619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454727" y="4374572"/>
            <a:ext cx="7383760" cy="2067792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69026" y="4582391"/>
            <a:ext cx="714894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Before explaining the logit, it is essential to explain the odds. The odds for the item dimension is the ratio of the number of the non-desired events (Q) to the number of the desired events (P). The formula can be expressed as: </a:t>
            </a:r>
            <a:r>
              <a:rPr lang="en-US" sz="2000" b="1" dirty="0">
                <a:solidFill>
                  <a:srgbClr val="FF0000"/>
                </a:solidFill>
              </a:rPr>
              <a:t>Q/P</a:t>
            </a:r>
            <a:r>
              <a:rPr lang="en-US" sz="2000" b="1" dirty="0">
                <a:solidFill>
                  <a:schemeClr val="bg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14458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2666" y="838524"/>
            <a:ext cx="9666667" cy="51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034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857" y="1000428"/>
            <a:ext cx="9914286" cy="4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7820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4571" y="1019476"/>
            <a:ext cx="9542857" cy="4819048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4644736" y="4301067"/>
            <a:ext cx="2587337" cy="1486669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810991" y="4487332"/>
            <a:ext cx="23067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In this case the odds is 1:5 = 0.2.</a:t>
            </a:r>
          </a:p>
        </p:txBody>
      </p:sp>
    </p:spTree>
    <p:extLst>
      <p:ext uri="{BB962C8B-B14F-4D97-AF65-F5344CB8AC3E}">
        <p14:creationId xmlns:p14="http://schemas.microsoft.com/office/powerpoint/2010/main" val="3174935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619" y="124238"/>
            <a:ext cx="9704762" cy="6609524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4395355" y="3688773"/>
            <a:ext cx="6421581" cy="3044989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743513" y="3933994"/>
            <a:ext cx="572526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The odds can also be conceptualized as the probability of the non-desired outcomes to the probability of the desired outcome. In this example, the probability of answering the item correctly is 5/6=0.83. The probability of failing is 1–0.83=0.17. Thus, the odds is 0.17/0.83 = 0.2. In other words, the odds can be expressed as </a:t>
            </a:r>
            <a:r>
              <a:rPr lang="en-US" sz="2000" b="1" dirty="0">
                <a:solidFill>
                  <a:srgbClr val="FF0000"/>
                </a:solidFill>
              </a:rPr>
              <a:t>(1-P)/P</a:t>
            </a:r>
            <a:r>
              <a:rPr lang="en-US" sz="2000" b="1" dirty="0">
                <a:solidFill>
                  <a:schemeClr val="bg1"/>
                </a:solidFill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32490103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12" y="439713"/>
            <a:ext cx="9695238" cy="4047619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4951412" y="4591241"/>
            <a:ext cx="6421581" cy="1817481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242459" y="4785586"/>
            <a:ext cx="583948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The logit is the logarithmic scale of the odds: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Logit = Log(odds)</a:t>
            </a:r>
            <a:r>
              <a:rPr lang="en-US" sz="2000" b="1" dirty="0">
                <a:solidFill>
                  <a:schemeClr val="bg1"/>
                </a:solidFill>
              </a:rPr>
              <a:t>.</a:t>
            </a:r>
          </a:p>
          <a:p>
            <a:r>
              <a:rPr lang="en-US" sz="2000" b="1" dirty="0">
                <a:solidFill>
                  <a:schemeClr val="bg1"/>
                </a:solidFill>
              </a:rPr>
              <a:t>For Item 2 the logit is -0.7. When the logit is far below zero, the item is considered very easy. </a:t>
            </a:r>
          </a:p>
          <a:p>
            <a:endParaRPr 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0510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762" y="443285"/>
            <a:ext cx="9990476" cy="597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7994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468" y="387706"/>
            <a:ext cx="9771428" cy="389523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5278582" y="4655127"/>
            <a:ext cx="6094411" cy="2026680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609002" y="4814186"/>
            <a:ext cx="54335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The pass rate (probability) of Item 3 is 50% (1,1,1,0,0,0). The odds is 1 and the logit is 0. As mentioned in Chapter 2, </a:t>
            </a:r>
            <a:r>
              <a:rPr lang="en-US" sz="2000" b="1" dirty="0">
                <a:solidFill>
                  <a:srgbClr val="FF0000"/>
                </a:solidFill>
              </a:rPr>
              <a:t>zero</a:t>
            </a:r>
            <a:r>
              <a:rPr lang="en-US" sz="2000" b="1" dirty="0">
                <a:solidFill>
                  <a:schemeClr val="bg1"/>
                </a:solidFill>
              </a:rPr>
              <a:t> means </a:t>
            </a:r>
            <a:r>
              <a:rPr lang="en-US" sz="2000" b="1" dirty="0">
                <a:solidFill>
                  <a:srgbClr val="FF0000"/>
                </a:solidFill>
              </a:rPr>
              <a:t>average</a:t>
            </a:r>
            <a:r>
              <a:rPr lang="en-US" sz="2000" b="1" dirty="0">
                <a:solidFill>
                  <a:schemeClr val="bg1"/>
                </a:solidFill>
              </a:rPr>
              <a:t>. This item is neither too difficult nor too easy.  </a:t>
            </a:r>
          </a:p>
        </p:txBody>
      </p:sp>
    </p:spTree>
    <p:extLst>
      <p:ext uri="{BB962C8B-B14F-4D97-AF65-F5344CB8AC3E}">
        <p14:creationId xmlns:p14="http://schemas.microsoft.com/office/powerpoint/2010/main" val="17825760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4400" y="434400"/>
            <a:ext cx="9704762" cy="3866667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5278582" y="4655127"/>
            <a:ext cx="6094411" cy="2026680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535592" y="5006747"/>
            <a:ext cx="54335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The pass rate (probability) of Item 4 is 17% (1 out of 6). The odds is 5 while the logit is 0.7. When the logit is way above zero, the item is considered </a:t>
            </a:r>
            <a:r>
              <a:rPr lang="en-US" sz="2000" b="1" dirty="0">
                <a:solidFill>
                  <a:srgbClr val="FF0000"/>
                </a:solidFill>
              </a:rPr>
              <a:t>difficult</a:t>
            </a:r>
            <a:r>
              <a:rPr lang="en-US" sz="2000" b="1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204835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313" y="0"/>
            <a:ext cx="95333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3624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1442" y="0"/>
            <a:ext cx="92291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1900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280" y="113730"/>
            <a:ext cx="9647619" cy="4638095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5278582" y="4857225"/>
            <a:ext cx="5537317" cy="1824582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535592" y="5006747"/>
            <a:ext cx="54335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No student can give the right answer to Item 5, and the odds, 6/0, is undefined. Therefore it logit is also undefined.</a:t>
            </a:r>
          </a:p>
        </p:txBody>
      </p:sp>
    </p:spTree>
    <p:extLst>
      <p:ext uri="{BB962C8B-B14F-4D97-AF65-F5344CB8AC3E}">
        <p14:creationId xmlns:p14="http://schemas.microsoft.com/office/powerpoint/2010/main" val="38411102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9635" y="0"/>
            <a:ext cx="90927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0066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423" y="308486"/>
            <a:ext cx="9790476" cy="4085714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1974273" y="4857225"/>
            <a:ext cx="8841627" cy="1824582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129358" y="5082417"/>
            <a:ext cx="85314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As mentioned before, the logit is a common scale for both item and person attributes. For </a:t>
            </a:r>
            <a:r>
              <a:rPr lang="en-US" sz="2000" b="1" dirty="0">
                <a:solidFill>
                  <a:srgbClr val="FF0000"/>
                </a:solidFill>
              </a:rPr>
              <a:t>persons</a:t>
            </a:r>
            <a:r>
              <a:rPr lang="en-US" sz="2000" b="1" dirty="0">
                <a:solidFill>
                  <a:schemeClr val="bg1"/>
                </a:solidFill>
              </a:rPr>
              <a:t> the odds is </a:t>
            </a:r>
            <a:r>
              <a:rPr lang="en-US" sz="2000" b="1" dirty="0">
                <a:solidFill>
                  <a:srgbClr val="FF0000"/>
                </a:solidFill>
              </a:rPr>
              <a:t>P(1-P) </a:t>
            </a:r>
            <a:r>
              <a:rPr lang="en-US" sz="2000" b="1" dirty="0">
                <a:solidFill>
                  <a:schemeClr val="bg1"/>
                </a:solidFill>
              </a:rPr>
              <a:t>whereas for </a:t>
            </a:r>
            <a:r>
              <a:rPr lang="en-US" sz="2000" b="1" dirty="0">
                <a:solidFill>
                  <a:srgbClr val="FF0000"/>
                </a:solidFill>
              </a:rPr>
              <a:t>items</a:t>
            </a:r>
            <a:r>
              <a:rPr lang="en-US" sz="2000" b="1" dirty="0">
                <a:solidFill>
                  <a:schemeClr val="bg1"/>
                </a:solidFill>
              </a:rPr>
              <a:t> that is </a:t>
            </a:r>
            <a:r>
              <a:rPr lang="en-US" sz="2000" b="1" dirty="0">
                <a:solidFill>
                  <a:srgbClr val="FF0000"/>
                </a:solidFill>
              </a:rPr>
              <a:t>(1-P)/P</a:t>
            </a:r>
            <a:r>
              <a:rPr lang="en-US" sz="2000" b="1" dirty="0">
                <a:solidFill>
                  <a:schemeClr val="bg1"/>
                </a:solidFill>
              </a:rPr>
              <a:t>. For students the desirable outcome is beating the items but for items the desirable outcome is beating the students.</a:t>
            </a:r>
          </a:p>
        </p:txBody>
      </p:sp>
    </p:spTree>
    <p:extLst>
      <p:ext uri="{BB962C8B-B14F-4D97-AF65-F5344CB8AC3E}">
        <p14:creationId xmlns:p14="http://schemas.microsoft.com/office/powerpoint/2010/main" val="2292064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807" y="298962"/>
            <a:ext cx="9990476" cy="409523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1974273" y="4857225"/>
            <a:ext cx="8841627" cy="1824582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129358" y="5082417"/>
            <a:ext cx="85314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In this  example, for the first student the odds of beating the exam is 4/1=4, the probability of answering all items correcting is 4/5=0.8, and the logit is 0.6. A </a:t>
            </a:r>
            <a:r>
              <a:rPr lang="en-US" sz="2000" b="1" dirty="0">
                <a:solidFill>
                  <a:srgbClr val="FF0000"/>
                </a:solidFill>
              </a:rPr>
              <a:t>positive</a:t>
            </a:r>
            <a:r>
              <a:rPr lang="en-US" sz="2000" b="1" dirty="0">
                <a:solidFill>
                  <a:schemeClr val="bg1"/>
                </a:solidFill>
              </a:rPr>
              <a:t> logit indicates that this student is </a:t>
            </a:r>
            <a:r>
              <a:rPr lang="en-US" sz="2000" b="1" dirty="0">
                <a:solidFill>
                  <a:srgbClr val="FF0000"/>
                </a:solidFill>
              </a:rPr>
              <a:t>proficient</a:t>
            </a:r>
            <a:r>
              <a:rPr lang="en-US" sz="2000" b="1" dirty="0">
                <a:solidFill>
                  <a:schemeClr val="bg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1168601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4987638" y="4723895"/>
            <a:ext cx="6858000" cy="1824582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142722" y="4949087"/>
            <a:ext cx="66174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Student 5 answered only one out of five questions correctly (20% or 0.2). The odds is 1/4 =0.25 and the logit is -0.6. A negative logit indicates a </a:t>
            </a:r>
            <a:r>
              <a:rPr lang="en-US" sz="2000" b="1" dirty="0">
                <a:solidFill>
                  <a:srgbClr val="FF0000"/>
                </a:solidFill>
              </a:rPr>
              <a:t>low </a:t>
            </a:r>
            <a:r>
              <a:rPr lang="en-US" sz="2000" b="1" dirty="0">
                <a:solidFill>
                  <a:schemeClr val="bg1"/>
                </a:solidFill>
              </a:rPr>
              <a:t>proficiency level.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0591" y="449237"/>
            <a:ext cx="9952381" cy="40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7510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809" y="267095"/>
            <a:ext cx="9952381" cy="632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1308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0392" y="0"/>
            <a:ext cx="76512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2842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666" y="157571"/>
            <a:ext cx="8866667" cy="65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0142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143" y="205190"/>
            <a:ext cx="9885714" cy="644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5658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4678" y="0"/>
            <a:ext cx="76826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8959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811" y="0"/>
            <a:ext cx="75763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1095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4373" y="0"/>
            <a:ext cx="76032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1894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6038" y="0"/>
            <a:ext cx="85599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1289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8441" y="0"/>
            <a:ext cx="77951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3460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3048" y="0"/>
            <a:ext cx="77459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4456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0225" y="0"/>
            <a:ext cx="74315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6265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1342" y="0"/>
            <a:ext cx="76293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9671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5709661" y="633846"/>
            <a:ext cx="5564475" cy="2504210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069827" y="904206"/>
            <a:ext cx="49511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Many IRT software applications can generate item-person map but the names are different.</a:t>
            </a:r>
          </a:p>
          <a:p>
            <a:r>
              <a:rPr lang="en-US" sz="2000" b="1" dirty="0">
                <a:solidFill>
                  <a:schemeClr val="bg1"/>
                </a:solidFill>
              </a:rPr>
              <a:t>For example, in JMP (SAS Institute) it is called </a:t>
            </a:r>
            <a:r>
              <a:rPr lang="en-US" sz="2000" b="1" dirty="0">
                <a:solidFill>
                  <a:srgbClr val="FF0000"/>
                </a:solidFill>
              </a:rPr>
              <a:t>Dual plot</a:t>
            </a:r>
            <a:r>
              <a:rPr lang="en-US" sz="2000" b="1" dirty="0">
                <a:solidFill>
                  <a:schemeClr val="bg1"/>
                </a:solidFill>
              </a:rPr>
              <a:t>. “Dual” means items and persons.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12" y="152842"/>
            <a:ext cx="4657143" cy="633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0194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1778" y="0"/>
            <a:ext cx="97084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4031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459" y="0"/>
            <a:ext cx="98170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4630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462" y="0"/>
            <a:ext cx="98090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03921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117</TotalTime>
  <Words>463</Words>
  <Application>Microsoft Macintosh PowerPoint</Application>
  <PresentationFormat>Widescreen</PresentationFormat>
  <Paragraphs>16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Century Gothic</vt:lpstr>
      <vt:lpstr>Wingdings 3</vt:lpstr>
      <vt:lpstr>Slice</vt:lpstr>
      <vt:lpstr>Item-Person Map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Item-Person Map</dc:title>
  <dc:creator>Chong Ho Yu</dc:creator>
  <cp:lastModifiedBy>Chong Ho Alex Yu 余創豪</cp:lastModifiedBy>
  <cp:revision>32</cp:revision>
  <dcterms:created xsi:type="dcterms:W3CDTF">2020-12-24T01:12:57Z</dcterms:created>
  <dcterms:modified xsi:type="dcterms:W3CDTF">2023-06-14T02:14:18Z</dcterms:modified>
</cp:coreProperties>
</file>