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3" r:id="rId3"/>
    <p:sldId id="284" r:id="rId4"/>
    <p:sldId id="292" r:id="rId5"/>
    <p:sldId id="285" r:id="rId6"/>
    <p:sldId id="286" r:id="rId7"/>
    <p:sldId id="287" r:id="rId8"/>
    <p:sldId id="289" r:id="rId9"/>
    <p:sldId id="288" r:id="rId10"/>
    <p:sldId id="290" r:id="rId11"/>
    <p:sldId id="291" r:id="rId12"/>
    <p:sldId id="293" r:id="rId13"/>
    <p:sldId id="294"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7" r:id="rId34"/>
    <p:sldId id="276" r:id="rId35"/>
    <p:sldId id="278" r:id="rId36"/>
    <p:sldId id="279" r:id="rId37"/>
    <p:sldId id="280" r:id="rId38"/>
    <p:sldId id="281" r:id="rId39"/>
    <p:sldId id="282"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62" autoAdjust="0"/>
    <p:restoredTop sz="94660"/>
  </p:normalViewPr>
  <p:slideViewPr>
    <p:cSldViewPr snapToGrid="0">
      <p:cViewPr varScale="1">
        <p:scale>
          <a:sx n="149" d="100"/>
          <a:sy n="149" d="100"/>
        </p:scale>
        <p:origin x="10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37C1D6-E268-42E1-C64C-2F293B360EA1}"/>
              </a:ext>
            </a:extLst>
          </p:cNvPr>
          <p:cNvSpPr>
            <a:spLocks noGrp="1"/>
          </p:cNvSpPr>
          <p:nvPr>
            <p:ph type="dt" sz="half" idx="10"/>
          </p:nvPr>
        </p:nvSpPr>
        <p:spPr/>
        <p:txBody>
          <a:bodyPr/>
          <a:lstStyle>
            <a:lvl1pPr>
              <a:defRPr/>
            </a:lvl1pPr>
          </a:lstStyle>
          <a:p>
            <a:pPr>
              <a:defRPr/>
            </a:pPr>
            <a:fld id="{3A1D3F57-E368-6845-89D0-BB05D32209B5}" type="datetime2">
              <a:rPr lang="en-US"/>
              <a:pPr>
                <a:defRPr/>
              </a:pPr>
              <a:t>Tuesday, June 20, 2023</a:t>
            </a:fld>
            <a:endParaRPr lang="en-US" dirty="0"/>
          </a:p>
        </p:txBody>
      </p:sp>
      <p:sp>
        <p:nvSpPr>
          <p:cNvPr id="5" name="Footer Placeholder 4">
            <a:extLst>
              <a:ext uri="{FF2B5EF4-FFF2-40B4-BE49-F238E27FC236}">
                <a16:creationId xmlns:a16="http://schemas.microsoft.com/office/drawing/2014/main" id="{3C55D595-4EC9-1AD3-E657-3BD21CB15F9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FD4D3CB-80B8-6CFA-9A2A-41D6DF876AE7}"/>
              </a:ext>
            </a:extLst>
          </p:cNvPr>
          <p:cNvSpPr>
            <a:spLocks noGrp="1"/>
          </p:cNvSpPr>
          <p:nvPr>
            <p:ph type="sldNum" sz="quarter" idx="12"/>
          </p:nvPr>
        </p:nvSpPr>
        <p:spPr/>
        <p:txBody>
          <a:bodyPr/>
          <a:lstStyle>
            <a:lvl1pPr>
              <a:defRPr/>
            </a:lvl1pPr>
          </a:lstStyle>
          <a:p>
            <a:pPr>
              <a:defRPr/>
            </a:pPr>
            <a:fld id="{5B7D01F3-4F9A-4248-8312-BC3775EB04D7}" type="slidenum">
              <a:rPr lang="en-US" altLang="en-US"/>
              <a:pPr>
                <a:defRPr/>
              </a:pPr>
              <a:t>‹#›</a:t>
            </a:fld>
            <a:endParaRPr lang="en-US" altLang="en-US"/>
          </a:p>
        </p:txBody>
      </p:sp>
    </p:spTree>
    <p:extLst>
      <p:ext uri="{BB962C8B-B14F-4D97-AF65-F5344CB8AC3E}">
        <p14:creationId xmlns:p14="http://schemas.microsoft.com/office/powerpoint/2010/main" val="904719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6/20/23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vassarstats.net/newcs.html" TargetMode="Externa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vassarstats.net/newcs.html" TargetMode="Externa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a:xfrm>
            <a:off x="1860221" y="5507181"/>
            <a:ext cx="3241715" cy="800099"/>
          </a:xfrm>
        </p:spPr>
        <p:txBody>
          <a:bodyPr/>
          <a:lstStyle/>
          <a:p>
            <a:r>
              <a:rPr lang="en-US" dirty="0"/>
              <a:t>Chong Ho Alex Yu</a:t>
            </a:r>
          </a:p>
        </p:txBody>
      </p:sp>
      <p:pic>
        <p:nvPicPr>
          <p:cNvPr id="4" name="Picture 3"/>
          <p:cNvPicPr>
            <a:picLocks noChangeAspect="1"/>
          </p:cNvPicPr>
          <p:nvPr/>
        </p:nvPicPr>
        <p:blipFill>
          <a:blip r:embed="rId2"/>
          <a:stretch>
            <a:fillRect/>
          </a:stretch>
        </p:blipFill>
        <p:spPr>
          <a:xfrm>
            <a:off x="1846643" y="307993"/>
            <a:ext cx="8594345" cy="51264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04178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72269-27D3-FAB9-0664-A4BBA56AD4F6}"/>
              </a:ext>
            </a:extLst>
          </p:cNvPr>
          <p:cNvSpPr>
            <a:spLocks noGrp="1"/>
          </p:cNvSpPr>
          <p:nvPr>
            <p:ph type="title"/>
          </p:nvPr>
        </p:nvSpPr>
        <p:spPr/>
        <p:txBody>
          <a:bodyPr/>
          <a:lstStyle/>
          <a:p>
            <a:pPr>
              <a:defRPr/>
            </a:pPr>
            <a:r>
              <a:rPr lang="en-US" dirty="0"/>
              <a:t>Online Chi-square calculator</a:t>
            </a:r>
          </a:p>
        </p:txBody>
      </p:sp>
      <p:sp>
        <p:nvSpPr>
          <p:cNvPr id="23554" name="Content Placeholder 2">
            <a:extLst>
              <a:ext uri="{FF2B5EF4-FFF2-40B4-BE49-F238E27FC236}">
                <a16:creationId xmlns:a16="http://schemas.microsoft.com/office/drawing/2014/main" id="{A93B554F-1C45-D9C2-1AA0-64BB31228CE7}"/>
              </a:ext>
            </a:extLst>
          </p:cNvPr>
          <p:cNvSpPr>
            <a:spLocks noGrp="1"/>
          </p:cNvSpPr>
          <p:nvPr>
            <p:ph idx="1"/>
          </p:nvPr>
        </p:nvSpPr>
        <p:spPr>
          <a:xfrm>
            <a:off x="755279" y="2214694"/>
            <a:ext cx="5035921" cy="3424107"/>
          </a:xfrm>
        </p:spPr>
        <p:txBody>
          <a:bodyPr>
            <a:normAutofit/>
          </a:bodyPr>
          <a:lstStyle/>
          <a:p>
            <a:pPr eaLnBrk="1" hangingPunct="1"/>
            <a:r>
              <a:rPr lang="en-US" altLang="en-US" sz="2400" cap="none" dirty="0"/>
              <a:t>Chi-square analysis is subject to degrees of freedom.</a:t>
            </a:r>
          </a:p>
          <a:p>
            <a:pPr eaLnBrk="1" hangingPunct="1"/>
            <a:r>
              <a:rPr lang="en-US" altLang="en-US" sz="2400" cap="none" dirty="0"/>
              <a:t>DF of X</a:t>
            </a:r>
            <a:r>
              <a:rPr lang="en-US" altLang="en-US" sz="2400" cap="none" baseline="30000" dirty="0"/>
              <a:t>2</a:t>
            </a:r>
            <a:r>
              <a:rPr lang="en-US" altLang="en-US" sz="2400" cap="none" dirty="0"/>
              <a:t>: (Row -1) X (Column - 1) = (3-1)* (2-1) = 2 * 1 = 2</a:t>
            </a:r>
            <a:endParaRPr lang="en-US" altLang="en-US" sz="2400" cap="none" dirty="0">
              <a:hlinkClick r:id="rId2"/>
            </a:endParaRPr>
          </a:p>
          <a:p>
            <a:pPr eaLnBrk="1" hangingPunct="1"/>
            <a:r>
              <a:rPr lang="en-US" altLang="en-US" u="sng" dirty="0">
                <a:hlinkClick r:id="rId2"/>
              </a:rPr>
              <a:t>http://vassarstats.net/newcs.html</a:t>
            </a:r>
            <a:endParaRPr lang="en-US" altLang="en-US" dirty="0"/>
          </a:p>
        </p:txBody>
      </p:sp>
      <p:pic>
        <p:nvPicPr>
          <p:cNvPr id="23555" name="Picture 1">
            <a:extLst>
              <a:ext uri="{FF2B5EF4-FFF2-40B4-BE49-F238E27FC236}">
                <a16:creationId xmlns:a16="http://schemas.microsoft.com/office/drawing/2014/main" id="{F8123057-9461-B7B8-8E8F-65ECA3BE17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4456" y="2019400"/>
            <a:ext cx="563880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53155-736A-A8E7-322F-E318D8B776E0}"/>
              </a:ext>
            </a:extLst>
          </p:cNvPr>
          <p:cNvSpPr>
            <a:spLocks noGrp="1"/>
          </p:cNvSpPr>
          <p:nvPr>
            <p:ph type="title"/>
          </p:nvPr>
        </p:nvSpPr>
        <p:spPr/>
        <p:txBody>
          <a:bodyPr>
            <a:normAutofit/>
          </a:bodyPr>
          <a:lstStyle/>
          <a:p>
            <a:pPr>
              <a:defRPr/>
            </a:pPr>
            <a:r>
              <a:rPr lang="en-US" dirty="0"/>
              <a:t>What if changing the number of levels?</a:t>
            </a:r>
          </a:p>
        </p:txBody>
      </p:sp>
      <p:sp>
        <p:nvSpPr>
          <p:cNvPr id="24578" name="Content Placeholder 2">
            <a:extLst>
              <a:ext uri="{FF2B5EF4-FFF2-40B4-BE49-F238E27FC236}">
                <a16:creationId xmlns:a16="http://schemas.microsoft.com/office/drawing/2014/main" id="{274635A7-7EDE-E5BC-F6CF-DA3D17B94AAC}"/>
              </a:ext>
            </a:extLst>
          </p:cNvPr>
          <p:cNvSpPr>
            <a:spLocks noGrp="1"/>
          </p:cNvSpPr>
          <p:nvPr>
            <p:ph idx="1"/>
          </p:nvPr>
        </p:nvSpPr>
        <p:spPr>
          <a:xfrm>
            <a:off x="913775" y="2367093"/>
            <a:ext cx="4414129" cy="3424107"/>
          </a:xfrm>
        </p:spPr>
        <p:txBody>
          <a:bodyPr>
            <a:normAutofit fontScale="92500" lnSpcReduction="20000"/>
          </a:bodyPr>
          <a:lstStyle/>
          <a:p>
            <a:pPr eaLnBrk="1" hangingPunct="1"/>
            <a:r>
              <a:rPr lang="en-US" altLang="en-US" sz="2600" cap="none" dirty="0"/>
              <a:t>What would happen if we decide to use two levels only (competent, not competent) by collapsing “more skilled” and “average” into one group (“competent”)?  </a:t>
            </a:r>
          </a:p>
          <a:p>
            <a:r>
              <a:rPr lang="en-US" altLang="en-US" sz="2600" cap="none" dirty="0"/>
              <a:t>DF of X</a:t>
            </a:r>
            <a:r>
              <a:rPr lang="en-US" altLang="en-US" sz="2600" cap="none" baseline="30000" dirty="0"/>
              <a:t>2</a:t>
            </a:r>
            <a:r>
              <a:rPr lang="en-US" altLang="en-US" sz="2600" cap="none" dirty="0"/>
              <a:t>: (Row -1) X (Column - 1) = (2-1)* (2-1) = 1 * 1 = 1</a:t>
            </a:r>
            <a:endParaRPr lang="en-US" altLang="en-US" sz="2600" cap="none" dirty="0">
              <a:hlinkClick r:id="rId2"/>
            </a:endParaRPr>
          </a:p>
          <a:p>
            <a:pPr eaLnBrk="1" hangingPunct="1"/>
            <a:endParaRPr lang="en-US" altLang="en-US" cap="none" dirty="0"/>
          </a:p>
          <a:p>
            <a:pPr eaLnBrk="1" hangingPunct="1"/>
            <a:endParaRPr lang="en-US" altLang="en-US" cap="none" dirty="0"/>
          </a:p>
          <a:p>
            <a:pPr eaLnBrk="1" hangingPunct="1"/>
            <a:endParaRPr lang="en-US" altLang="en-US" dirty="0"/>
          </a:p>
        </p:txBody>
      </p:sp>
      <p:pic>
        <p:nvPicPr>
          <p:cNvPr id="24579" name="Picture 1">
            <a:extLst>
              <a:ext uri="{FF2B5EF4-FFF2-40B4-BE49-F238E27FC236}">
                <a16:creationId xmlns:a16="http://schemas.microsoft.com/office/drawing/2014/main" id="{367177DC-8B32-01B8-6D85-8D6F84081D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945" y="2367093"/>
            <a:ext cx="54832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7A7D2-AFDC-E54B-0E1B-3F493ABC36F3}"/>
              </a:ext>
            </a:extLst>
          </p:cNvPr>
          <p:cNvSpPr>
            <a:spLocks noGrp="1"/>
          </p:cNvSpPr>
          <p:nvPr>
            <p:ph type="title"/>
          </p:nvPr>
        </p:nvSpPr>
        <p:spPr/>
        <p:txBody>
          <a:bodyPr/>
          <a:lstStyle/>
          <a:p>
            <a:r>
              <a:rPr lang="en-US" dirty="0"/>
              <a:t>The number of levels may vary</a:t>
            </a:r>
          </a:p>
        </p:txBody>
      </p:sp>
      <p:sp>
        <p:nvSpPr>
          <p:cNvPr id="3" name="Content Placeholder 2">
            <a:extLst>
              <a:ext uri="{FF2B5EF4-FFF2-40B4-BE49-F238E27FC236}">
                <a16:creationId xmlns:a16="http://schemas.microsoft.com/office/drawing/2014/main" id="{B30612B9-D544-93A3-A56B-87CECF7C6E2B}"/>
              </a:ext>
            </a:extLst>
          </p:cNvPr>
          <p:cNvSpPr>
            <a:spLocks noGrp="1"/>
          </p:cNvSpPr>
          <p:nvPr>
            <p:ph idx="1"/>
          </p:nvPr>
        </p:nvSpPr>
        <p:spPr/>
        <p:txBody>
          <a:bodyPr/>
          <a:lstStyle/>
          <a:p>
            <a:r>
              <a:rPr lang="en-US" sz="2400" cap="none" dirty="0"/>
              <a:t>In this simplified example we partition the students into two or three groups by their skill level.</a:t>
            </a:r>
          </a:p>
          <a:p>
            <a:r>
              <a:rPr lang="en-US" sz="2400" cap="none" dirty="0"/>
              <a:t>In the actual computation of misfit, examinees are not typically divided into only three groups and more levels may be used. There is no common consent about the optimal numbers of intervals. Yen (1981) suggested using 10 grouping intervals. Some item analysis software modules, such as (RUMM, Rasch Uni-dimensional Measurement Model) adopts 10-level grouping as the default. </a:t>
            </a:r>
          </a:p>
          <a:p>
            <a:endParaRPr lang="en-US" dirty="0"/>
          </a:p>
          <a:p>
            <a:endParaRPr lang="en-US" dirty="0"/>
          </a:p>
        </p:txBody>
      </p:sp>
    </p:spTree>
    <p:extLst>
      <p:ext uri="{BB962C8B-B14F-4D97-AF65-F5344CB8AC3E}">
        <p14:creationId xmlns:p14="http://schemas.microsoft.com/office/powerpoint/2010/main" val="2668231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7F06E-45F0-2536-FB6B-EA676314B6D5}"/>
              </a:ext>
            </a:extLst>
          </p:cNvPr>
          <p:cNvSpPr>
            <a:spLocks noGrp="1"/>
          </p:cNvSpPr>
          <p:nvPr>
            <p:ph type="title"/>
          </p:nvPr>
        </p:nvSpPr>
        <p:spPr/>
        <p:txBody>
          <a:bodyPr wrap="square" numCol="1" anchorCtr="0" compatLnSpc="1">
            <a:prstTxWarp prst="textNoShape">
              <a:avLst/>
            </a:prstTxWarp>
          </a:bodyPr>
          <a:lstStyle/>
          <a:p>
            <a:pPr eaLnBrk="1" hangingPunct="1"/>
            <a:r>
              <a:rPr lang="en-US" altLang="en-US" b="1">
                <a:latin typeface="Calibri" panose="020F0502020204030204" pitchFamily="34" charset="0"/>
                <a:ea typeface="Calibri" panose="020F0502020204030204" pitchFamily="34" charset="0"/>
                <a:cs typeface="Times New Roman" panose="02020603050405020304" pitchFamily="18" charset="0"/>
              </a:rPr>
              <a:t>Degrees of freedom</a:t>
            </a:r>
            <a:endParaRPr lang="en-US" altLang="en-US">
              <a:ea typeface="Calibri" panose="020F0502020204030204" pitchFamily="34" charset="0"/>
              <a:cs typeface="Times New Roman" panose="02020603050405020304" pitchFamily="18" charset="0"/>
            </a:endParaRPr>
          </a:p>
        </p:txBody>
      </p:sp>
      <p:sp>
        <p:nvSpPr>
          <p:cNvPr id="26626" name="Content Placeholder 2">
            <a:extLst>
              <a:ext uri="{FF2B5EF4-FFF2-40B4-BE49-F238E27FC236}">
                <a16:creationId xmlns:a16="http://schemas.microsoft.com/office/drawing/2014/main" id="{35D11EDF-8174-B84B-D94F-8436CC51B7EF}"/>
              </a:ext>
            </a:extLst>
          </p:cNvPr>
          <p:cNvSpPr>
            <a:spLocks noGrp="1"/>
          </p:cNvSpPr>
          <p:nvPr>
            <p:ph idx="1"/>
          </p:nvPr>
        </p:nvSpPr>
        <p:spPr>
          <a:xfrm>
            <a:off x="913775" y="2274815"/>
            <a:ext cx="10364452" cy="4045899"/>
          </a:xfrm>
        </p:spPr>
        <p:txBody>
          <a:bodyPr>
            <a:normAutofit fontScale="92500" lnSpcReduction="10000"/>
          </a:bodyPr>
          <a:lstStyle/>
          <a:p>
            <a:pPr eaLnBrk="1" hangingPunct="1"/>
            <a:r>
              <a:rPr lang="en-US" altLang="en-US" sz="2600" cap="none" dirty="0"/>
              <a:t>In 1913 Pearson and his assistants (Elderton et al., 1913) published a paper regarding the association between family size and the place in birth order using the Chi-square-based reasoning. </a:t>
            </a:r>
          </a:p>
          <a:p>
            <a:pPr eaLnBrk="1" hangingPunct="1"/>
            <a:r>
              <a:rPr lang="en-US" altLang="en-US" sz="2600" cap="none" dirty="0"/>
              <a:t>This paper was a response to a hot topic of that era: </a:t>
            </a:r>
            <a:r>
              <a:rPr lang="en-US" altLang="en-US" sz="2600" cap="none" dirty="0">
                <a:solidFill>
                  <a:srgbClr val="FF0000"/>
                </a:solidFill>
              </a:rPr>
              <a:t>Nature vs. nurture</a:t>
            </a:r>
            <a:r>
              <a:rPr lang="en-US" altLang="en-US" sz="2600" cap="none" dirty="0"/>
              <a:t>. The position taken by Pearson is </a:t>
            </a:r>
            <a:r>
              <a:rPr lang="en-US" altLang="en-US" sz="2600" cap="none" dirty="0">
                <a:solidFill>
                  <a:srgbClr val="FF0000"/>
                </a:solidFill>
              </a:rPr>
              <a:t>eugenics</a:t>
            </a:r>
            <a:r>
              <a:rPr lang="en-US" altLang="en-US" sz="2600" cap="none" dirty="0"/>
              <a:t>. He believed that the association between high fertility and big family size was a consequence of low social value; eventually this trend, if unchecked, could lead to de-evolution of the national population (</a:t>
            </a:r>
            <a:r>
              <a:rPr lang="en-US" altLang="en-US" sz="2600" cap="none" dirty="0" err="1"/>
              <a:t>Stiger</a:t>
            </a:r>
            <a:r>
              <a:rPr lang="en-US" altLang="en-US" sz="2600" cap="none" dirty="0"/>
              <a:t>, 1992). Research utilizing Chi-square was considered a tool to expose the problem.</a:t>
            </a:r>
          </a:p>
          <a:p>
            <a:pPr eaLnBrk="1" hangingPunct="1"/>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2854C-3B16-D46B-4EE3-F4E9D607E647}"/>
              </a:ext>
            </a:extLst>
          </p:cNvPr>
          <p:cNvSpPr>
            <a:spLocks noGrp="1"/>
          </p:cNvSpPr>
          <p:nvPr>
            <p:ph type="title"/>
          </p:nvPr>
        </p:nvSpPr>
        <p:spPr>
          <a:xfrm>
            <a:off x="913775" y="128306"/>
            <a:ext cx="10364451" cy="1596177"/>
          </a:xfrm>
        </p:spPr>
        <p:txBody>
          <a:bodyPr/>
          <a:lstStyle/>
          <a:p>
            <a:pPr eaLnBrk="1" hangingPunct="1">
              <a:defRPr/>
            </a:pPr>
            <a:r>
              <a:rPr lang="en-US" dirty="0"/>
              <a:t>Clash of two giants</a:t>
            </a:r>
          </a:p>
        </p:txBody>
      </p:sp>
      <p:sp>
        <p:nvSpPr>
          <p:cNvPr id="27650" name="Content Placeholder 2">
            <a:extLst>
              <a:ext uri="{FF2B5EF4-FFF2-40B4-BE49-F238E27FC236}">
                <a16:creationId xmlns:a16="http://schemas.microsoft.com/office/drawing/2014/main" id="{33648E2B-6F1B-2F3A-1F3C-66A5933080D9}"/>
              </a:ext>
            </a:extLst>
          </p:cNvPr>
          <p:cNvSpPr>
            <a:spLocks noGrp="1"/>
          </p:cNvSpPr>
          <p:nvPr>
            <p:ph idx="1"/>
          </p:nvPr>
        </p:nvSpPr>
        <p:spPr>
          <a:xfrm>
            <a:off x="913774" y="1417099"/>
            <a:ext cx="10364452" cy="3424107"/>
          </a:xfrm>
        </p:spPr>
        <p:txBody>
          <a:bodyPr>
            <a:normAutofit/>
          </a:bodyPr>
          <a:lstStyle/>
          <a:p>
            <a:pPr eaLnBrk="1" hangingPunct="1"/>
            <a:r>
              <a:rPr lang="en-US" altLang="en-US" sz="2400" cap="none" dirty="0"/>
              <a:t>The clash between Fisher and Pearson on Chi–square happened when Fisher introduced </a:t>
            </a:r>
            <a:r>
              <a:rPr lang="en-US" altLang="en-US" sz="2400" cap="none" dirty="0">
                <a:solidFill>
                  <a:srgbClr val="FF0000"/>
                </a:solidFill>
              </a:rPr>
              <a:t>degrees of freedom </a:t>
            </a:r>
            <a:r>
              <a:rPr lang="en-US" altLang="en-US" sz="2400" cap="none" dirty="0"/>
              <a:t>to modify Chi–square in 1922. </a:t>
            </a:r>
          </a:p>
          <a:p>
            <a:pPr eaLnBrk="1" hangingPunct="1"/>
            <a:r>
              <a:rPr lang="en-US" altLang="en-US" sz="2400" cap="none" dirty="0"/>
              <a:t>Fisher argued that in terms of causal explanation </a:t>
            </a:r>
            <a:r>
              <a:rPr lang="en-US" altLang="en-US" sz="2400" cap="none" dirty="0">
                <a:solidFill>
                  <a:srgbClr val="FF0000"/>
                </a:solidFill>
              </a:rPr>
              <a:t>every free parameter reduces one degree of freedom</a:t>
            </a:r>
            <a:r>
              <a:rPr lang="en-US" altLang="en-US" sz="2400" cap="none" dirty="0"/>
              <a:t>.</a:t>
            </a:r>
          </a:p>
        </p:txBody>
      </p:sp>
      <p:pic>
        <p:nvPicPr>
          <p:cNvPr id="27651" name="Picture 2" descr="http://apprendre-math.info/history/photos/Fisher.jpeg">
            <a:extLst>
              <a:ext uri="{FF2B5EF4-FFF2-40B4-BE49-F238E27FC236}">
                <a16:creationId xmlns:a16="http://schemas.microsoft.com/office/drawing/2014/main" id="{D681365F-BCA0-3D30-5C09-0B4CEA44F4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503745"/>
            <a:ext cx="25527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descr="http://upload.wikimedia.org/wikipedia/commons/thumb/2/21/Karl_Pearson_2.jpg/220px-Karl_Pearson_2.jpg">
            <a:extLst>
              <a:ext uri="{FF2B5EF4-FFF2-40B4-BE49-F238E27FC236}">
                <a16:creationId xmlns:a16="http://schemas.microsoft.com/office/drawing/2014/main" id="{A0B39635-F480-B6D8-6C2B-F025EC3FAC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3364045"/>
            <a:ext cx="2611438"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descr="https://encrypted-tbn1.gstatic.com/images?q=tbn:ANd9GcQzHxaWR5JvVciH8V29Acwa7IPnRSg6sMynntVgutoTrNiXAtKx">
            <a:extLst>
              <a:ext uri="{FF2B5EF4-FFF2-40B4-BE49-F238E27FC236}">
                <a16:creationId xmlns:a16="http://schemas.microsoft.com/office/drawing/2014/main" id="{867D4E26-9240-57C9-9FDF-8AA73DBD22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5200" y="4256220"/>
            <a:ext cx="285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33A2-61CA-2E13-D8C8-F6B2E0542757}"/>
              </a:ext>
            </a:extLst>
          </p:cNvPr>
          <p:cNvSpPr>
            <a:spLocks noGrp="1"/>
          </p:cNvSpPr>
          <p:nvPr>
            <p:ph type="title"/>
          </p:nvPr>
        </p:nvSpPr>
        <p:spPr>
          <a:xfrm>
            <a:off x="913774" y="356388"/>
            <a:ext cx="10364451" cy="1596177"/>
          </a:xfrm>
        </p:spPr>
        <p:txBody>
          <a:bodyPr/>
          <a:lstStyle/>
          <a:p>
            <a:pPr eaLnBrk="1" hangingPunct="1">
              <a:defRPr/>
            </a:pPr>
            <a:r>
              <a:rPr lang="en-US" dirty="0"/>
              <a:t>Pearson didn’t admit mistakes</a:t>
            </a:r>
          </a:p>
        </p:txBody>
      </p:sp>
      <p:sp>
        <p:nvSpPr>
          <p:cNvPr id="28674" name="Content Placeholder 2">
            <a:extLst>
              <a:ext uri="{FF2B5EF4-FFF2-40B4-BE49-F238E27FC236}">
                <a16:creationId xmlns:a16="http://schemas.microsoft.com/office/drawing/2014/main" id="{91DBFE1A-C999-8373-10D9-C98B74E90B88}"/>
              </a:ext>
            </a:extLst>
          </p:cNvPr>
          <p:cNvSpPr>
            <a:spLocks noGrp="1"/>
          </p:cNvSpPr>
          <p:nvPr>
            <p:ph idx="1"/>
          </p:nvPr>
        </p:nvSpPr>
        <p:spPr>
          <a:xfrm>
            <a:off x="913774" y="1716946"/>
            <a:ext cx="10364452" cy="3424107"/>
          </a:xfrm>
        </p:spPr>
        <p:txBody>
          <a:bodyPr>
            <a:noAutofit/>
          </a:bodyPr>
          <a:lstStyle/>
          <a:p>
            <a:pPr eaLnBrk="1" hangingPunct="1"/>
            <a:r>
              <a:rPr lang="en-US" altLang="en-US" sz="2400" cap="none" dirty="0"/>
              <a:t>In 1927 and 1929 Harris and his colleagues published two papers highlighting the limitations of Pearson's coefficient of contingency. They bluntly asserted that an extremely naive use of Pearson's Chi-square would produce misleading conclusions. </a:t>
            </a:r>
          </a:p>
          <a:p>
            <a:pPr eaLnBrk="1" hangingPunct="1"/>
            <a:r>
              <a:rPr lang="en-US" altLang="en-US" sz="2400" cap="none" dirty="0"/>
              <a:t>In 1930 Pearson replied to the challenge by saying “I venture to think that my friend Professor Harris has overlooked the essential nature of contingency…I do not think those methods are at all applicable…I do not think they form any real limitation to the use of contingency methods” (cited in </a:t>
            </a:r>
            <a:r>
              <a:rPr lang="en-US" altLang="en-US" sz="2400" cap="none" dirty="0" err="1"/>
              <a:t>Stiger</a:t>
            </a:r>
            <a:r>
              <a:rPr lang="en-US" altLang="en-US" sz="2400" cap="none" dirty="0"/>
              <a:t>, 1992, p.573). Simply put, Pearson rejected their suggestions and insisted upon the validity of the original Chi-square analysis.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7BF3-9EB6-68A9-272C-D16FD57E8425}"/>
              </a:ext>
            </a:extLst>
          </p:cNvPr>
          <p:cNvSpPr>
            <a:spLocks noGrp="1"/>
          </p:cNvSpPr>
          <p:nvPr>
            <p:ph type="title"/>
          </p:nvPr>
        </p:nvSpPr>
        <p:spPr/>
        <p:txBody>
          <a:bodyPr/>
          <a:lstStyle/>
          <a:p>
            <a:pPr>
              <a:defRPr/>
            </a:pPr>
            <a:r>
              <a:rPr lang="en-US" dirty="0"/>
              <a:t>Ungraded In-class assignment</a:t>
            </a:r>
          </a:p>
        </p:txBody>
      </p:sp>
      <p:sp>
        <p:nvSpPr>
          <p:cNvPr id="30722" name="Content Placeholder 2">
            <a:extLst>
              <a:ext uri="{FF2B5EF4-FFF2-40B4-BE49-F238E27FC236}">
                <a16:creationId xmlns:a16="http://schemas.microsoft.com/office/drawing/2014/main" id="{46077A57-A4E7-2F3F-4937-435743776B56}"/>
              </a:ext>
            </a:extLst>
          </p:cNvPr>
          <p:cNvSpPr>
            <a:spLocks noGrp="1"/>
          </p:cNvSpPr>
          <p:nvPr>
            <p:ph idx="1"/>
          </p:nvPr>
        </p:nvSpPr>
        <p:spPr/>
        <p:txBody>
          <a:bodyPr>
            <a:normAutofit fontScale="92500"/>
          </a:bodyPr>
          <a:lstStyle/>
          <a:p>
            <a:r>
              <a:rPr lang="en-US" altLang="en-US" sz="2800" cap="none" dirty="0"/>
              <a:t>Use the same data set given in the Chi-square example. Collapse the “average” and “less skilled” into one group.</a:t>
            </a:r>
          </a:p>
          <a:p>
            <a:pPr lvl="1"/>
            <a:r>
              <a:rPr lang="en-US" altLang="en-US" sz="2800" cap="none" dirty="0"/>
              <a:t>Compute the expected cell counts, compute the discrepancy in each cell, and then sum all discrepancies into the overall Chi-square. </a:t>
            </a:r>
          </a:p>
          <a:p>
            <a:pPr lvl="1"/>
            <a:r>
              <a:rPr lang="en-US" altLang="en-US" sz="2800" cap="none" dirty="0"/>
              <a:t>Use the online chi-square calculator to rerun the Chi-square analysis. What is the result?</a:t>
            </a:r>
          </a:p>
          <a:p>
            <a:endParaRPr lang="en-US" altLang="en-US" dirty="0"/>
          </a:p>
        </p:txBody>
      </p:sp>
    </p:spTree>
    <p:extLst>
      <p:ext uri="{BB962C8B-B14F-4D97-AF65-F5344CB8AC3E}">
        <p14:creationId xmlns:p14="http://schemas.microsoft.com/office/powerpoint/2010/main" val="1683374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15883-79D7-BD9E-78AA-74FDB00B7585}"/>
              </a:ext>
            </a:extLst>
          </p:cNvPr>
          <p:cNvSpPr>
            <a:spLocks noGrp="1"/>
          </p:cNvSpPr>
          <p:nvPr>
            <p:ph type="title"/>
          </p:nvPr>
        </p:nvSpPr>
        <p:spPr>
          <a:xfrm>
            <a:off x="913773" y="433960"/>
            <a:ext cx="10364451" cy="1596177"/>
          </a:xfrm>
        </p:spPr>
        <p:txBody>
          <a:bodyPr/>
          <a:lstStyle/>
          <a:p>
            <a:pPr eaLnBrk="1" hangingPunct="1">
              <a:defRPr/>
            </a:pPr>
            <a:r>
              <a:rPr lang="en-US" dirty="0"/>
              <a:t>MS= Chi-SQ/DF</a:t>
            </a:r>
          </a:p>
        </p:txBody>
      </p:sp>
      <p:sp>
        <p:nvSpPr>
          <p:cNvPr id="29698" name="Content Placeholder 2">
            <a:extLst>
              <a:ext uri="{FF2B5EF4-FFF2-40B4-BE49-F238E27FC236}">
                <a16:creationId xmlns:a16="http://schemas.microsoft.com/office/drawing/2014/main" id="{D37CE110-CA0F-F846-D63F-B7B0A4CD683D}"/>
              </a:ext>
            </a:extLst>
          </p:cNvPr>
          <p:cNvSpPr>
            <a:spLocks noGrp="1"/>
          </p:cNvSpPr>
          <p:nvPr>
            <p:ph idx="1"/>
          </p:nvPr>
        </p:nvSpPr>
        <p:spPr>
          <a:xfrm>
            <a:off x="913775" y="1912691"/>
            <a:ext cx="10364452" cy="3878510"/>
          </a:xfrm>
        </p:spPr>
        <p:txBody>
          <a:bodyPr>
            <a:noAutofit/>
          </a:bodyPr>
          <a:lstStyle/>
          <a:p>
            <a:pPr eaLnBrk="1" hangingPunct="1"/>
            <a:r>
              <a:rPr lang="en-US" altLang="en-US" sz="2400" cap="none" dirty="0"/>
              <a:t>Porter (2004) argued that perhaps there is also something in Pearson’s attitude that reflects a long standing notion of </a:t>
            </a:r>
            <a:r>
              <a:rPr lang="en-US" altLang="en-US" sz="2400" cap="none" dirty="0">
                <a:solidFill>
                  <a:srgbClr val="FF0000"/>
                </a:solidFill>
              </a:rPr>
              <a:t>favoring data at hand over model</a:t>
            </a:r>
            <a:r>
              <a:rPr lang="en-US" altLang="en-US" sz="2400" cap="none" dirty="0"/>
              <a:t>. </a:t>
            </a:r>
          </a:p>
          <a:p>
            <a:pPr eaLnBrk="1" hangingPunct="1"/>
            <a:r>
              <a:rPr lang="en-US" altLang="en-US" sz="2400" cap="none" dirty="0"/>
              <a:t>For Pearson, the Chi-square fit was nothing more than constructing a </a:t>
            </a:r>
            <a:r>
              <a:rPr lang="en-US" altLang="en-US" sz="2400" cap="none" dirty="0">
                <a:solidFill>
                  <a:srgbClr val="FF0000"/>
                </a:solidFill>
              </a:rPr>
              <a:t>convenient </a:t>
            </a:r>
            <a:r>
              <a:rPr lang="en-US" altLang="en-US" sz="2400" cap="none" dirty="0"/>
              <a:t>model to approximate the observed frequencies in different cells of a contingency table. </a:t>
            </a:r>
          </a:p>
          <a:p>
            <a:pPr eaLnBrk="1" hangingPunct="1"/>
            <a:r>
              <a:rPr lang="en-US" altLang="en-US" sz="2400" cap="none" dirty="0"/>
              <a:t>Pearson was on the wrong side of history. Chi–square analysis is now applied as Fisher argued it ought to be.</a:t>
            </a:r>
          </a:p>
          <a:p>
            <a:pPr eaLnBrk="1" hangingPunct="1"/>
            <a:r>
              <a:rPr lang="en-US" altLang="en-US" sz="2400" cap="none" dirty="0"/>
              <a:t>In IRT/Rasch, we use the mean square to evaluate fitness and to identify misfit. MS = Chi-SQ/DF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10208-C3C1-92BE-F3AE-502ACEEBA9B8}"/>
              </a:ext>
            </a:extLst>
          </p:cNvPr>
          <p:cNvSpPr>
            <a:spLocks noGrp="1"/>
          </p:cNvSpPr>
          <p:nvPr>
            <p:ph type="title"/>
          </p:nvPr>
        </p:nvSpPr>
        <p:spPr>
          <a:xfrm>
            <a:off x="913774" y="385023"/>
            <a:ext cx="10364451" cy="1596177"/>
          </a:xfrm>
        </p:spPr>
        <p:txBody>
          <a:bodyPr/>
          <a:lstStyle/>
          <a:p>
            <a:r>
              <a:rPr lang="en-US" dirty="0"/>
              <a:t>MS= Chi-SQ/DF</a:t>
            </a:r>
          </a:p>
        </p:txBody>
      </p:sp>
      <p:sp>
        <p:nvSpPr>
          <p:cNvPr id="3" name="Content Placeholder 2">
            <a:extLst>
              <a:ext uri="{FF2B5EF4-FFF2-40B4-BE49-F238E27FC236}">
                <a16:creationId xmlns:a16="http://schemas.microsoft.com/office/drawing/2014/main" id="{9483BC76-29AC-40D0-A3AC-5FEDDACBE4A2}"/>
              </a:ext>
            </a:extLst>
          </p:cNvPr>
          <p:cNvSpPr>
            <a:spLocks noGrp="1"/>
          </p:cNvSpPr>
          <p:nvPr>
            <p:ph idx="1"/>
          </p:nvPr>
        </p:nvSpPr>
        <p:spPr>
          <a:xfrm>
            <a:off x="645640" y="1656460"/>
            <a:ext cx="10364452" cy="3424107"/>
          </a:xfrm>
        </p:spPr>
        <p:txBody>
          <a:bodyPr/>
          <a:lstStyle/>
          <a:p>
            <a:r>
              <a:rPr lang="en-US" cap="none" dirty="0"/>
              <a:t> </a:t>
            </a:r>
            <a:r>
              <a:rPr lang="en-US" sz="2400" cap="none" dirty="0"/>
              <a:t>“IN.MSQ” and “OUT.MSQ” stand for “infit mean squared” and “outfit mean squared.” </a:t>
            </a:r>
          </a:p>
          <a:p>
            <a:endParaRPr lang="en-US" dirty="0"/>
          </a:p>
        </p:txBody>
      </p:sp>
      <p:pic>
        <p:nvPicPr>
          <p:cNvPr id="4" name="Picture 3">
            <a:extLst>
              <a:ext uri="{FF2B5EF4-FFF2-40B4-BE49-F238E27FC236}">
                <a16:creationId xmlns:a16="http://schemas.microsoft.com/office/drawing/2014/main" id="{66BE0674-91CE-6D25-1BE7-278C914BD8A8}"/>
              </a:ext>
            </a:extLst>
          </p:cNvPr>
          <p:cNvPicPr>
            <a:picLocks noChangeAspect="1"/>
          </p:cNvPicPr>
          <p:nvPr/>
        </p:nvPicPr>
        <p:blipFill>
          <a:blip r:embed="rId2"/>
          <a:stretch>
            <a:fillRect/>
          </a:stretch>
        </p:blipFill>
        <p:spPr>
          <a:xfrm>
            <a:off x="561141" y="2701256"/>
            <a:ext cx="11069718" cy="3424107"/>
          </a:xfrm>
          <a:prstGeom prst="rect">
            <a:avLst/>
          </a:prstGeom>
          <a:ln>
            <a:solidFill>
              <a:schemeClr val="tx1"/>
            </a:solidFill>
          </a:ln>
        </p:spPr>
      </p:pic>
    </p:spTree>
    <p:extLst>
      <p:ext uri="{BB962C8B-B14F-4D97-AF65-F5344CB8AC3E}">
        <p14:creationId xmlns:p14="http://schemas.microsoft.com/office/powerpoint/2010/main" val="171444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0AE0-581C-F6D8-FD0F-FCD9AEC90990}"/>
              </a:ext>
            </a:extLst>
          </p:cNvPr>
          <p:cNvSpPr>
            <a:spLocks noGrp="1"/>
          </p:cNvSpPr>
          <p:nvPr>
            <p:ph type="title"/>
          </p:nvPr>
        </p:nvSpPr>
        <p:spPr>
          <a:xfrm>
            <a:off x="905386" y="207457"/>
            <a:ext cx="3977007" cy="1596177"/>
          </a:xfrm>
        </p:spPr>
        <p:txBody>
          <a:bodyPr/>
          <a:lstStyle/>
          <a:p>
            <a:r>
              <a:rPr lang="en-US" dirty="0" err="1"/>
              <a:t>INfit</a:t>
            </a:r>
            <a:endParaRPr lang="en-US" dirty="0"/>
          </a:p>
        </p:txBody>
      </p:sp>
      <p:sp>
        <p:nvSpPr>
          <p:cNvPr id="3" name="Content Placeholder 2">
            <a:extLst>
              <a:ext uri="{FF2B5EF4-FFF2-40B4-BE49-F238E27FC236}">
                <a16:creationId xmlns:a16="http://schemas.microsoft.com/office/drawing/2014/main" id="{FA5D34AF-D300-A71C-D05D-D9BBE8F1C66C}"/>
              </a:ext>
            </a:extLst>
          </p:cNvPr>
          <p:cNvSpPr>
            <a:spLocks noGrp="1"/>
          </p:cNvSpPr>
          <p:nvPr>
            <p:ph idx="1"/>
          </p:nvPr>
        </p:nvSpPr>
        <p:spPr>
          <a:xfrm>
            <a:off x="594995" y="1484851"/>
            <a:ext cx="6057475" cy="4957894"/>
          </a:xfrm>
        </p:spPr>
        <p:txBody>
          <a:bodyPr>
            <a:noAutofit/>
          </a:bodyPr>
          <a:lstStyle/>
          <a:p>
            <a:pPr>
              <a:lnSpc>
                <a:spcPct val="100000"/>
              </a:lnSpc>
            </a:pPr>
            <a:r>
              <a:rPr lang="en-US" sz="2400" cap="none" dirty="0"/>
              <a:t>The infit mean-squared is the Chi-squared/degrees of freedom with </a:t>
            </a:r>
            <a:r>
              <a:rPr lang="en-US" sz="2400" cap="none" dirty="0">
                <a:solidFill>
                  <a:srgbClr val="FF0000"/>
                </a:solidFill>
              </a:rPr>
              <a:t>weighting.</a:t>
            </a:r>
          </a:p>
          <a:p>
            <a:pPr>
              <a:lnSpc>
                <a:spcPct val="100000"/>
              </a:lnSpc>
            </a:pPr>
            <a:r>
              <a:rPr lang="en-US" sz="2400" cap="none" dirty="0"/>
              <a:t>In the actual computation of misfit there may be many groups of examinees partitioned by their skill level, but usually there are just a few observations near the two ends of the distribution. Do we care much about the test takers at the two extreme ends? If not, then we should assign more weight to examinees near the middle during the Chi-squared computation</a:t>
            </a:r>
          </a:p>
        </p:txBody>
      </p:sp>
      <p:pic>
        <p:nvPicPr>
          <p:cNvPr id="4" name="Picture 3">
            <a:extLst>
              <a:ext uri="{FF2B5EF4-FFF2-40B4-BE49-F238E27FC236}">
                <a16:creationId xmlns:a16="http://schemas.microsoft.com/office/drawing/2014/main" id="{BA7084A2-19D3-1EB5-A1E8-38F39F373892}"/>
              </a:ext>
            </a:extLst>
          </p:cNvPr>
          <p:cNvPicPr>
            <a:picLocks noChangeAspect="1"/>
          </p:cNvPicPr>
          <p:nvPr/>
        </p:nvPicPr>
        <p:blipFill>
          <a:blip r:embed="rId2"/>
          <a:stretch>
            <a:fillRect/>
          </a:stretch>
        </p:blipFill>
        <p:spPr>
          <a:xfrm>
            <a:off x="6795824" y="1484851"/>
            <a:ext cx="4970694" cy="3506599"/>
          </a:xfrm>
          <a:prstGeom prst="rect">
            <a:avLst/>
          </a:prstGeom>
        </p:spPr>
      </p:pic>
    </p:spTree>
    <p:extLst>
      <p:ext uri="{BB962C8B-B14F-4D97-AF65-F5344CB8AC3E}">
        <p14:creationId xmlns:p14="http://schemas.microsoft.com/office/powerpoint/2010/main" val="813521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06871-F222-6989-2EE1-1A9CE3B5F666}"/>
              </a:ext>
            </a:extLst>
          </p:cNvPr>
          <p:cNvSpPr>
            <a:spLocks noGrp="1"/>
          </p:cNvSpPr>
          <p:nvPr>
            <p:ph type="title"/>
          </p:nvPr>
        </p:nvSpPr>
        <p:spPr>
          <a:xfrm>
            <a:off x="1090569" y="266180"/>
            <a:ext cx="9454392" cy="1596177"/>
          </a:xfrm>
        </p:spPr>
        <p:txBody>
          <a:bodyPr/>
          <a:lstStyle/>
          <a:p>
            <a:r>
              <a:rPr lang="en-US" dirty="0"/>
              <a:t>Outfit? Not the one in the picture</a:t>
            </a:r>
          </a:p>
        </p:txBody>
      </p:sp>
      <p:sp>
        <p:nvSpPr>
          <p:cNvPr id="3" name="Content Placeholder 2">
            <a:extLst>
              <a:ext uri="{FF2B5EF4-FFF2-40B4-BE49-F238E27FC236}">
                <a16:creationId xmlns:a16="http://schemas.microsoft.com/office/drawing/2014/main" id="{2A165A3E-4641-D4BA-EE10-37F275DF9CDC}"/>
              </a:ext>
            </a:extLst>
          </p:cNvPr>
          <p:cNvSpPr>
            <a:spLocks noGrp="1"/>
          </p:cNvSpPr>
          <p:nvPr>
            <p:ph idx="1"/>
          </p:nvPr>
        </p:nvSpPr>
        <p:spPr>
          <a:xfrm>
            <a:off x="913774" y="1862358"/>
            <a:ext cx="6208479" cy="3593284"/>
          </a:xfrm>
        </p:spPr>
        <p:txBody>
          <a:bodyPr>
            <a:noAutofit/>
          </a:bodyPr>
          <a:lstStyle/>
          <a:p>
            <a:pPr>
              <a:lnSpc>
                <a:spcPct val="100000"/>
              </a:lnSpc>
            </a:pPr>
            <a:r>
              <a:rPr lang="en-US" sz="2400" cap="none" dirty="0"/>
              <a:t>Another way of conceptualizing “infit mean square” is to view it as </a:t>
            </a:r>
            <a:r>
              <a:rPr lang="en-US" sz="2400" cap="none" dirty="0">
                <a:solidFill>
                  <a:srgbClr val="FF0000"/>
                </a:solidFill>
              </a:rPr>
              <a:t>the ratio between observed and predicted variance</a:t>
            </a:r>
            <a:r>
              <a:rPr lang="en-US" sz="2400" cap="none" dirty="0"/>
              <a:t>. For example, when infit mean square is 1, the observed variance is exactly the same as the predicted variance. When it is 1.3, it means that the item has 30% more unexpected variance than the model predicted.</a:t>
            </a:r>
          </a:p>
          <a:p>
            <a:pPr>
              <a:lnSpc>
                <a:spcPct val="100000"/>
              </a:lnSpc>
            </a:pPr>
            <a:r>
              <a:rPr lang="en-US" sz="2400" cap="none" dirty="0"/>
              <a:t>The outfit mean squared is the converse of its infit counterpart: </a:t>
            </a:r>
            <a:r>
              <a:rPr lang="en-US" sz="2400" cap="none" dirty="0">
                <a:solidFill>
                  <a:srgbClr val="FF0000"/>
                </a:solidFill>
              </a:rPr>
              <a:t>unweighted</a:t>
            </a:r>
            <a:r>
              <a:rPr lang="en-US" sz="2400" cap="none" dirty="0"/>
              <a:t> Chi-squared/</a:t>
            </a:r>
            <a:r>
              <a:rPr lang="en-US" sz="2400" cap="none" dirty="0" err="1"/>
              <a:t>df</a:t>
            </a:r>
            <a:r>
              <a:rPr lang="en-US" sz="2400" cap="none" dirty="0"/>
              <a:t>.  </a:t>
            </a:r>
          </a:p>
        </p:txBody>
      </p:sp>
      <p:pic>
        <p:nvPicPr>
          <p:cNvPr id="10242" name="Picture 2" descr="9 Easy and Stylish Summer Outfits for Women | Who What Wear">
            <a:extLst>
              <a:ext uri="{FF2B5EF4-FFF2-40B4-BE49-F238E27FC236}">
                <a16:creationId xmlns:a16="http://schemas.microsoft.com/office/drawing/2014/main" id="{C402A135-887E-CE23-7B2A-B7645CE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6505" y="2114026"/>
            <a:ext cx="3574409" cy="3574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666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804F2-D3A3-4334-F46F-96AFE3F6048A}"/>
              </a:ext>
            </a:extLst>
          </p:cNvPr>
          <p:cNvSpPr>
            <a:spLocks noGrp="1"/>
          </p:cNvSpPr>
          <p:nvPr>
            <p:ph type="title"/>
          </p:nvPr>
        </p:nvSpPr>
        <p:spPr/>
        <p:txBody>
          <a:bodyPr/>
          <a:lstStyle/>
          <a:p>
            <a:r>
              <a:rPr lang="en-US" dirty="0"/>
              <a:t> Interpretation of different levels of mean-square values</a:t>
            </a:r>
          </a:p>
        </p:txBody>
      </p:sp>
      <p:sp>
        <p:nvSpPr>
          <p:cNvPr id="3" name="Content Placeholder 2">
            <a:extLst>
              <a:ext uri="{FF2B5EF4-FFF2-40B4-BE49-F238E27FC236}">
                <a16:creationId xmlns:a16="http://schemas.microsoft.com/office/drawing/2014/main" id="{A99221B8-6D72-965A-50B7-E4BD42FC9480}"/>
              </a:ext>
            </a:extLst>
          </p:cNvPr>
          <p:cNvSpPr>
            <a:spLocks noGrp="1"/>
          </p:cNvSpPr>
          <p:nvPr>
            <p:ph idx="1"/>
          </p:nvPr>
        </p:nvSpPr>
        <p:spPr/>
        <p:txBody>
          <a:bodyPr>
            <a:normAutofit/>
          </a:bodyPr>
          <a:lstStyle/>
          <a:p>
            <a:r>
              <a:rPr lang="en-US" sz="2400" cap="none" dirty="0">
                <a:solidFill>
                  <a:srgbClr val="FF0000"/>
                </a:solidFill>
              </a:rPr>
              <a:t>Caution:</a:t>
            </a:r>
            <a:r>
              <a:rPr lang="en-US" sz="2400" cap="none" dirty="0"/>
              <a:t> don’t treat them as absolute cut-off points</a:t>
            </a:r>
          </a:p>
        </p:txBody>
      </p:sp>
      <p:pic>
        <p:nvPicPr>
          <p:cNvPr id="4" name="Picture 3">
            <a:extLst>
              <a:ext uri="{FF2B5EF4-FFF2-40B4-BE49-F238E27FC236}">
                <a16:creationId xmlns:a16="http://schemas.microsoft.com/office/drawing/2014/main" id="{4BD50641-5C6F-5958-D895-F8CA47B36BAE}"/>
              </a:ext>
            </a:extLst>
          </p:cNvPr>
          <p:cNvPicPr>
            <a:picLocks noChangeAspect="1"/>
          </p:cNvPicPr>
          <p:nvPr/>
        </p:nvPicPr>
        <p:blipFill>
          <a:blip r:embed="rId2"/>
          <a:stretch>
            <a:fillRect/>
          </a:stretch>
        </p:blipFill>
        <p:spPr>
          <a:xfrm>
            <a:off x="1014019" y="3280095"/>
            <a:ext cx="9720042" cy="2214693"/>
          </a:xfrm>
          <a:prstGeom prst="rect">
            <a:avLst/>
          </a:prstGeom>
        </p:spPr>
      </p:pic>
    </p:spTree>
    <p:extLst>
      <p:ext uri="{BB962C8B-B14F-4D97-AF65-F5344CB8AC3E}">
        <p14:creationId xmlns:p14="http://schemas.microsoft.com/office/powerpoint/2010/main" val="3833868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Degrees of freedom</a:t>
            </a:r>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1854791" y="2367092"/>
            <a:ext cx="8256129" cy="3638853"/>
          </a:xfrm>
          <a:prstGeom prst="rect">
            <a:avLst/>
          </a:prstGeom>
          <a:ln>
            <a:solidFill>
              <a:schemeClr val="tx1"/>
            </a:solidFill>
          </a:ln>
        </p:spPr>
      </p:pic>
    </p:spTree>
    <p:extLst>
      <p:ext uri="{BB962C8B-B14F-4D97-AF65-F5344CB8AC3E}">
        <p14:creationId xmlns:p14="http://schemas.microsoft.com/office/powerpoint/2010/main" val="131967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5" name="Picture 4"/>
          <p:cNvPicPr>
            <a:picLocks noChangeAspect="1"/>
          </p:cNvPicPr>
          <p:nvPr/>
        </p:nvPicPr>
        <p:blipFill>
          <a:blip r:embed="rId2"/>
          <a:stretch>
            <a:fillRect/>
          </a:stretch>
        </p:blipFill>
        <p:spPr>
          <a:xfrm>
            <a:off x="3136298" y="3772677"/>
            <a:ext cx="7868311" cy="1672159"/>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913774" y="494172"/>
            <a:ext cx="7085714" cy="2752381"/>
          </a:xfrm>
          <a:prstGeom prst="rect">
            <a:avLst/>
          </a:prstGeom>
          <a:ln>
            <a:solidFill>
              <a:schemeClr val="tx1"/>
            </a:solidFill>
          </a:ln>
        </p:spPr>
      </p:pic>
    </p:spTree>
    <p:extLst>
      <p:ext uri="{BB962C8B-B14F-4D97-AF65-F5344CB8AC3E}">
        <p14:creationId xmlns:p14="http://schemas.microsoft.com/office/powerpoint/2010/main" val="103670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5" name="Picture 4"/>
          <p:cNvPicPr>
            <a:picLocks noChangeAspect="1"/>
          </p:cNvPicPr>
          <p:nvPr/>
        </p:nvPicPr>
        <p:blipFill>
          <a:blip r:embed="rId2"/>
          <a:stretch>
            <a:fillRect/>
          </a:stretch>
        </p:blipFill>
        <p:spPr>
          <a:xfrm>
            <a:off x="913774" y="229906"/>
            <a:ext cx="7259648" cy="4274372"/>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3099938" y="4656676"/>
            <a:ext cx="8049805" cy="1301327"/>
          </a:xfrm>
          <a:prstGeom prst="rect">
            <a:avLst/>
          </a:prstGeom>
          <a:ln>
            <a:solidFill>
              <a:schemeClr val="tx1"/>
            </a:solidFill>
          </a:ln>
        </p:spPr>
      </p:pic>
    </p:spTree>
    <p:extLst>
      <p:ext uri="{BB962C8B-B14F-4D97-AF65-F5344CB8AC3E}">
        <p14:creationId xmlns:p14="http://schemas.microsoft.com/office/powerpoint/2010/main" val="2943644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1503959" y="395646"/>
            <a:ext cx="4923809" cy="3638095"/>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965863" y="4153120"/>
            <a:ext cx="6851073" cy="1824365"/>
          </a:xfrm>
          <a:prstGeom prst="rect">
            <a:avLst/>
          </a:prstGeom>
          <a:ln>
            <a:solidFill>
              <a:schemeClr val="tx1"/>
            </a:solidFill>
          </a:ln>
        </p:spPr>
      </p:pic>
    </p:spTree>
    <p:extLst>
      <p:ext uri="{BB962C8B-B14F-4D97-AF65-F5344CB8AC3E}">
        <p14:creationId xmlns:p14="http://schemas.microsoft.com/office/powerpoint/2010/main" val="540004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651590" y="567248"/>
            <a:ext cx="8271285" cy="3733566"/>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1603645" y="4858970"/>
            <a:ext cx="10114365" cy="1490385"/>
          </a:xfrm>
          <a:prstGeom prst="rect">
            <a:avLst/>
          </a:prstGeom>
          <a:ln>
            <a:solidFill>
              <a:schemeClr val="tx1"/>
            </a:solidFill>
          </a:ln>
        </p:spPr>
      </p:pic>
    </p:spTree>
    <p:extLst>
      <p:ext uri="{BB962C8B-B14F-4D97-AF65-F5344CB8AC3E}">
        <p14:creationId xmlns:p14="http://schemas.microsoft.com/office/powerpoint/2010/main" val="2540707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3010285" y="581381"/>
            <a:ext cx="6171429" cy="5695238"/>
          </a:xfrm>
          <a:prstGeom prst="rect">
            <a:avLst/>
          </a:prstGeom>
          <a:ln>
            <a:solidFill>
              <a:schemeClr val="tx1"/>
            </a:solidFill>
          </a:ln>
        </p:spPr>
      </p:pic>
    </p:spTree>
    <p:extLst>
      <p:ext uri="{BB962C8B-B14F-4D97-AF65-F5344CB8AC3E}">
        <p14:creationId xmlns:p14="http://schemas.microsoft.com/office/powerpoint/2010/main" val="1422499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894225" y="300583"/>
            <a:ext cx="5201462" cy="3690616"/>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686164" y="4216330"/>
            <a:ext cx="8077701" cy="2153294"/>
          </a:xfrm>
          <a:prstGeom prst="rect">
            <a:avLst/>
          </a:prstGeom>
          <a:ln>
            <a:solidFill>
              <a:schemeClr val="tx1"/>
            </a:solidFill>
          </a:ln>
        </p:spPr>
      </p:pic>
    </p:spTree>
    <p:extLst>
      <p:ext uri="{BB962C8B-B14F-4D97-AF65-F5344CB8AC3E}">
        <p14:creationId xmlns:p14="http://schemas.microsoft.com/office/powerpoint/2010/main" val="905862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894225" y="300583"/>
            <a:ext cx="5201462" cy="3690616"/>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3292177" y="4079145"/>
            <a:ext cx="8323158" cy="2259310"/>
          </a:xfrm>
          <a:prstGeom prst="rect">
            <a:avLst/>
          </a:prstGeom>
          <a:ln>
            <a:solidFill>
              <a:schemeClr val="tx1"/>
            </a:solidFill>
          </a:ln>
        </p:spPr>
      </p:pic>
    </p:spTree>
    <p:extLst>
      <p:ext uri="{BB962C8B-B14F-4D97-AF65-F5344CB8AC3E}">
        <p14:creationId xmlns:p14="http://schemas.microsoft.com/office/powerpoint/2010/main" val="3906753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894225" y="300583"/>
            <a:ext cx="5201462" cy="3690616"/>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255800" y="4395502"/>
            <a:ext cx="7861202" cy="1090897"/>
          </a:xfrm>
          <a:prstGeom prst="rect">
            <a:avLst/>
          </a:prstGeom>
          <a:ln>
            <a:solidFill>
              <a:schemeClr val="tx1"/>
            </a:solidFill>
          </a:ln>
        </p:spPr>
      </p:pic>
    </p:spTree>
    <p:extLst>
      <p:ext uri="{BB962C8B-B14F-4D97-AF65-F5344CB8AC3E}">
        <p14:creationId xmlns:p14="http://schemas.microsoft.com/office/powerpoint/2010/main" val="3902625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4822007" cy="1596177"/>
          </a:xfrm>
        </p:spPr>
        <p:txBody>
          <a:bodyPr/>
          <a:lstStyle/>
          <a:p>
            <a:endParaRPr lang="en-US" dirty="0"/>
          </a:p>
        </p:txBody>
      </p:sp>
      <p:sp>
        <p:nvSpPr>
          <p:cNvPr id="3" name="Content Placeholder 2"/>
          <p:cNvSpPr>
            <a:spLocks noGrp="1"/>
          </p:cNvSpPr>
          <p:nvPr>
            <p:ph sz="quarter" idx="13"/>
          </p:nvPr>
        </p:nvSpPr>
        <p:spPr>
          <a:xfrm>
            <a:off x="6213763" y="906011"/>
            <a:ext cx="4824845" cy="4996025"/>
          </a:xfrm>
        </p:spPr>
        <p:txBody>
          <a:bodyPr>
            <a:noAutofit/>
          </a:bodyPr>
          <a:lstStyle/>
          <a:p>
            <a:r>
              <a:rPr lang="en-US" sz="2400" cap="none" dirty="0"/>
              <a:t>DF = 2 – 1 = 1. This is a bit better than the previous model, which has one datum point and no degree of freedom. However, it is still undesirable.</a:t>
            </a:r>
          </a:p>
          <a:p>
            <a:r>
              <a:rPr lang="en-US" sz="2400" cap="none" dirty="0"/>
              <a:t>If DF = 1 and the fit is perfect, there is no room (freedom) for other plausible alternate models. Again, this model is “always right” and </a:t>
            </a:r>
            <a:r>
              <a:rPr lang="en-US" sz="2400" cap="none" dirty="0">
                <a:solidFill>
                  <a:srgbClr val="FF0000"/>
                </a:solidFill>
              </a:rPr>
              <a:t>cannot be falsified</a:t>
            </a:r>
            <a:r>
              <a:rPr lang="en-US" sz="2400" cap="none" dirty="0"/>
              <a:t>.</a:t>
            </a:r>
          </a:p>
        </p:txBody>
      </p:sp>
      <p:pic>
        <p:nvPicPr>
          <p:cNvPr id="4" name="Picture 3"/>
          <p:cNvPicPr>
            <a:picLocks noChangeAspect="1"/>
          </p:cNvPicPr>
          <p:nvPr/>
        </p:nvPicPr>
        <p:blipFill>
          <a:blip r:embed="rId2"/>
          <a:stretch>
            <a:fillRect/>
          </a:stretch>
        </p:blipFill>
        <p:spPr>
          <a:xfrm>
            <a:off x="724047" y="1030425"/>
            <a:ext cx="5201462" cy="3690616"/>
          </a:xfrm>
          <a:prstGeom prst="rect">
            <a:avLst/>
          </a:prstGeom>
          <a:ln>
            <a:solidFill>
              <a:schemeClr val="tx1"/>
            </a:solidFill>
          </a:ln>
        </p:spPr>
      </p:pic>
    </p:spTree>
    <p:extLst>
      <p:ext uri="{BB962C8B-B14F-4D97-AF65-F5344CB8AC3E}">
        <p14:creationId xmlns:p14="http://schemas.microsoft.com/office/powerpoint/2010/main" val="79672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2007641" y="299547"/>
            <a:ext cx="7428571" cy="6009524"/>
          </a:xfrm>
          <a:prstGeom prst="rect">
            <a:avLst/>
          </a:prstGeom>
          <a:ln>
            <a:solidFill>
              <a:schemeClr val="tx1"/>
            </a:solidFill>
          </a:ln>
        </p:spPr>
      </p:pic>
    </p:spTree>
    <p:extLst>
      <p:ext uri="{BB962C8B-B14F-4D97-AF65-F5344CB8AC3E}">
        <p14:creationId xmlns:p14="http://schemas.microsoft.com/office/powerpoint/2010/main" val="461443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780020" y="346980"/>
            <a:ext cx="5329835" cy="3635582"/>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444936" y="4124549"/>
            <a:ext cx="7931847" cy="2130778"/>
          </a:xfrm>
          <a:prstGeom prst="rect">
            <a:avLst/>
          </a:prstGeom>
          <a:ln>
            <a:solidFill>
              <a:schemeClr val="tx1"/>
            </a:solidFill>
          </a:ln>
        </p:spPr>
      </p:pic>
    </p:spTree>
    <p:extLst>
      <p:ext uri="{BB962C8B-B14F-4D97-AF65-F5344CB8AC3E}">
        <p14:creationId xmlns:p14="http://schemas.microsoft.com/office/powerpoint/2010/main" val="1946022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1104100" y="225474"/>
            <a:ext cx="9481869" cy="6403926"/>
          </a:xfrm>
          <a:prstGeom prst="rect">
            <a:avLst/>
          </a:prstGeom>
          <a:ln>
            <a:solidFill>
              <a:schemeClr val="tx1"/>
            </a:solidFill>
          </a:ln>
        </p:spPr>
      </p:pic>
    </p:spTree>
    <p:extLst>
      <p:ext uri="{BB962C8B-B14F-4D97-AF65-F5344CB8AC3E}">
        <p14:creationId xmlns:p14="http://schemas.microsoft.com/office/powerpoint/2010/main" val="2062152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2224571" y="271857"/>
            <a:ext cx="7742857" cy="6314286"/>
          </a:xfrm>
          <a:prstGeom prst="rect">
            <a:avLst/>
          </a:prstGeom>
          <a:ln>
            <a:solidFill>
              <a:schemeClr val="tx1"/>
            </a:solidFill>
          </a:ln>
        </p:spPr>
      </p:pic>
    </p:spTree>
    <p:extLst>
      <p:ext uri="{BB962C8B-B14F-4D97-AF65-F5344CB8AC3E}">
        <p14:creationId xmlns:p14="http://schemas.microsoft.com/office/powerpoint/2010/main" val="2073504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1850897" y="218552"/>
            <a:ext cx="8215152" cy="6275766"/>
          </a:xfrm>
          <a:prstGeom prst="rect">
            <a:avLst/>
          </a:prstGeom>
          <a:ln>
            <a:solidFill>
              <a:schemeClr val="tx1"/>
            </a:solidFill>
          </a:ln>
        </p:spPr>
      </p:pic>
    </p:spTree>
    <p:extLst>
      <p:ext uri="{BB962C8B-B14F-4D97-AF65-F5344CB8AC3E}">
        <p14:creationId xmlns:p14="http://schemas.microsoft.com/office/powerpoint/2010/main" val="984277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996638" y="618517"/>
            <a:ext cx="8377429" cy="3586853"/>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2985133" y="4814966"/>
            <a:ext cx="8292467" cy="1128631"/>
          </a:xfrm>
          <a:prstGeom prst="rect">
            <a:avLst/>
          </a:prstGeom>
          <a:ln>
            <a:solidFill>
              <a:schemeClr val="tx1"/>
            </a:solidFill>
          </a:ln>
        </p:spPr>
      </p:pic>
    </p:spTree>
    <p:extLst>
      <p:ext uri="{BB962C8B-B14F-4D97-AF65-F5344CB8AC3E}">
        <p14:creationId xmlns:p14="http://schemas.microsoft.com/office/powerpoint/2010/main" val="2703404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799196" y="618517"/>
            <a:ext cx="7950482" cy="3574728"/>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422041" y="4458620"/>
            <a:ext cx="8051867" cy="1121297"/>
          </a:xfrm>
          <a:prstGeom prst="rect">
            <a:avLst/>
          </a:prstGeom>
          <a:ln>
            <a:solidFill>
              <a:schemeClr val="tx1"/>
            </a:solidFill>
          </a:ln>
        </p:spPr>
      </p:pic>
    </p:spTree>
    <p:extLst>
      <p:ext uri="{BB962C8B-B14F-4D97-AF65-F5344CB8AC3E}">
        <p14:creationId xmlns:p14="http://schemas.microsoft.com/office/powerpoint/2010/main" val="320362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a:xfrm>
            <a:off x="913774" y="4364182"/>
            <a:ext cx="10363826" cy="1427017"/>
          </a:xfrm>
        </p:spPr>
        <p:txBody>
          <a:bodyPr>
            <a:noAutofit/>
          </a:bodyPr>
          <a:lstStyle/>
          <a:p>
            <a:pPr marL="0" indent="0">
              <a:buNone/>
            </a:pPr>
            <a:r>
              <a:rPr lang="en-US" sz="2400" cap="none" dirty="0"/>
              <a:t>The right answer is “none.” In a null model, the number of parameters to estimate is </a:t>
            </a:r>
            <a:r>
              <a:rPr lang="en-US" sz="2400" cap="none" dirty="0">
                <a:solidFill>
                  <a:srgbClr val="FF0000"/>
                </a:solidFill>
              </a:rPr>
              <a:t>zero</a:t>
            </a:r>
            <a:r>
              <a:rPr lang="en-US" sz="2400" cap="none" dirty="0"/>
              <a:t>. The expected Y score is equal to the mean of Y. There is no beta weight (regression coefficient or slope) to be estimated.</a:t>
            </a:r>
          </a:p>
        </p:txBody>
      </p:sp>
      <p:pic>
        <p:nvPicPr>
          <p:cNvPr id="4" name="Picture 3"/>
          <p:cNvPicPr>
            <a:picLocks noChangeAspect="1"/>
          </p:cNvPicPr>
          <p:nvPr/>
        </p:nvPicPr>
        <p:blipFill>
          <a:blip r:embed="rId2"/>
          <a:stretch>
            <a:fillRect/>
          </a:stretch>
        </p:blipFill>
        <p:spPr>
          <a:xfrm>
            <a:off x="799196" y="618517"/>
            <a:ext cx="7950482" cy="3574728"/>
          </a:xfrm>
          <a:prstGeom prst="rect">
            <a:avLst/>
          </a:prstGeom>
          <a:ln>
            <a:solidFill>
              <a:schemeClr val="tx1"/>
            </a:solidFill>
          </a:ln>
        </p:spPr>
      </p:pic>
    </p:spTree>
    <p:extLst>
      <p:ext uri="{BB962C8B-B14F-4D97-AF65-F5344CB8AC3E}">
        <p14:creationId xmlns:p14="http://schemas.microsoft.com/office/powerpoint/2010/main" val="2273902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913774" y="630636"/>
            <a:ext cx="7510355" cy="3584237"/>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135005" y="4506188"/>
            <a:ext cx="8060011" cy="1146467"/>
          </a:xfrm>
          <a:prstGeom prst="rect">
            <a:avLst/>
          </a:prstGeom>
          <a:ln>
            <a:solidFill>
              <a:schemeClr val="tx1"/>
            </a:solidFill>
          </a:ln>
        </p:spPr>
      </p:pic>
    </p:spTree>
    <p:extLst>
      <p:ext uri="{BB962C8B-B14F-4D97-AF65-F5344CB8AC3E}">
        <p14:creationId xmlns:p14="http://schemas.microsoft.com/office/powerpoint/2010/main" val="586425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913774" y="630636"/>
            <a:ext cx="7510355" cy="3584237"/>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3222865" y="4367271"/>
            <a:ext cx="8578059" cy="2147829"/>
          </a:xfrm>
          <a:prstGeom prst="rect">
            <a:avLst/>
          </a:prstGeom>
          <a:ln>
            <a:solidFill>
              <a:schemeClr val="tx1"/>
            </a:solidFill>
          </a:ln>
        </p:spPr>
      </p:pic>
    </p:spTree>
    <p:extLst>
      <p:ext uri="{BB962C8B-B14F-4D97-AF65-F5344CB8AC3E}">
        <p14:creationId xmlns:p14="http://schemas.microsoft.com/office/powerpoint/2010/main" val="13446384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dirty="0"/>
          </a:p>
        </p:txBody>
      </p:sp>
      <p:pic>
        <p:nvPicPr>
          <p:cNvPr id="4" name="Picture 3"/>
          <p:cNvPicPr>
            <a:picLocks noChangeAspect="1"/>
          </p:cNvPicPr>
          <p:nvPr/>
        </p:nvPicPr>
        <p:blipFill>
          <a:blip r:embed="rId2"/>
          <a:stretch>
            <a:fillRect/>
          </a:stretch>
        </p:blipFill>
        <p:spPr>
          <a:xfrm>
            <a:off x="913774" y="600408"/>
            <a:ext cx="7792391" cy="3784556"/>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2662524" y="4689760"/>
            <a:ext cx="8615076" cy="1253837"/>
          </a:xfrm>
          <a:prstGeom prst="rect">
            <a:avLst/>
          </a:prstGeom>
          <a:ln>
            <a:solidFill>
              <a:schemeClr val="tx1"/>
            </a:solidFill>
          </a:ln>
        </p:spPr>
      </p:pic>
    </p:spTree>
    <p:extLst>
      <p:ext uri="{BB962C8B-B14F-4D97-AF65-F5344CB8AC3E}">
        <p14:creationId xmlns:p14="http://schemas.microsoft.com/office/powerpoint/2010/main" val="4034815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dirty="0"/>
          </a:p>
        </p:txBody>
      </p:sp>
      <p:pic>
        <p:nvPicPr>
          <p:cNvPr id="4" name="Picture 3"/>
          <p:cNvPicPr>
            <a:picLocks noChangeAspect="1"/>
          </p:cNvPicPr>
          <p:nvPr/>
        </p:nvPicPr>
        <p:blipFill>
          <a:blip r:embed="rId2"/>
          <a:stretch>
            <a:fillRect/>
          </a:stretch>
        </p:blipFill>
        <p:spPr>
          <a:xfrm>
            <a:off x="913774" y="600408"/>
            <a:ext cx="7792391" cy="3784556"/>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1967890" y="4602367"/>
            <a:ext cx="9309710" cy="1341230"/>
          </a:xfrm>
          <a:prstGeom prst="rect">
            <a:avLst/>
          </a:prstGeom>
          <a:ln>
            <a:solidFill>
              <a:schemeClr val="tx1"/>
            </a:solidFill>
          </a:ln>
        </p:spPr>
      </p:pic>
    </p:spTree>
    <p:extLst>
      <p:ext uri="{BB962C8B-B14F-4D97-AF65-F5344CB8AC3E}">
        <p14:creationId xmlns:p14="http://schemas.microsoft.com/office/powerpoint/2010/main" val="1300398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1483348" y="160969"/>
            <a:ext cx="9012162" cy="6437258"/>
          </a:xfrm>
          <a:prstGeom prst="rect">
            <a:avLst/>
          </a:prstGeom>
          <a:ln>
            <a:solidFill>
              <a:schemeClr val="tx1"/>
            </a:solidFill>
          </a:ln>
        </p:spPr>
      </p:pic>
    </p:spTree>
    <p:extLst>
      <p:ext uri="{BB962C8B-B14F-4D97-AF65-F5344CB8AC3E}">
        <p14:creationId xmlns:p14="http://schemas.microsoft.com/office/powerpoint/2010/main" val="92563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931330" y="1522525"/>
            <a:ext cx="10328713" cy="3496283"/>
          </a:xfrm>
          <a:prstGeom prst="rect">
            <a:avLst/>
          </a:prstGeom>
          <a:ln>
            <a:solidFill>
              <a:schemeClr val="tx1"/>
            </a:solidFill>
          </a:ln>
        </p:spPr>
      </p:pic>
    </p:spTree>
    <p:extLst>
      <p:ext uri="{BB962C8B-B14F-4D97-AF65-F5344CB8AC3E}">
        <p14:creationId xmlns:p14="http://schemas.microsoft.com/office/powerpoint/2010/main" val="460381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913774" y="1605653"/>
            <a:ext cx="10530814" cy="3278074"/>
          </a:xfrm>
          <a:prstGeom prst="rect">
            <a:avLst/>
          </a:prstGeom>
          <a:ln>
            <a:solidFill>
              <a:schemeClr val="tx1"/>
            </a:solidFill>
          </a:ln>
        </p:spPr>
      </p:pic>
    </p:spTree>
    <p:extLst>
      <p:ext uri="{BB962C8B-B14F-4D97-AF65-F5344CB8AC3E}">
        <p14:creationId xmlns:p14="http://schemas.microsoft.com/office/powerpoint/2010/main" val="2288029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a:stretch>
            <a:fillRect/>
          </a:stretch>
        </p:blipFill>
        <p:spPr>
          <a:xfrm>
            <a:off x="1704570" y="79178"/>
            <a:ext cx="8156619" cy="6706086"/>
          </a:xfrm>
          <a:prstGeom prst="rect">
            <a:avLst/>
          </a:prstGeom>
          <a:ln>
            <a:solidFill>
              <a:schemeClr val="tx1"/>
            </a:solidFill>
          </a:ln>
        </p:spPr>
      </p:pic>
    </p:spTree>
    <p:extLst>
      <p:ext uri="{BB962C8B-B14F-4D97-AF65-F5344CB8AC3E}">
        <p14:creationId xmlns:p14="http://schemas.microsoft.com/office/powerpoint/2010/main" val="43510069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143</TotalTime>
  <Words>1013</Words>
  <Application>Microsoft Macintosh PowerPoint</Application>
  <PresentationFormat>Widescreen</PresentationFormat>
  <Paragraphs>44</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Tw Cen MT</vt:lpstr>
      <vt:lpstr>Droplet</vt:lpstr>
      <vt:lpstr>PowerPoint Presentation</vt:lpstr>
      <vt:lpstr>Online Chi-square calculator</vt:lpstr>
      <vt:lpstr>What if changing the number of levels?</vt:lpstr>
      <vt:lpstr>The number of levels may vary</vt:lpstr>
      <vt:lpstr>Degrees of freedom</vt:lpstr>
      <vt:lpstr>Clash of two giants</vt:lpstr>
      <vt:lpstr>Pearson didn’t admit mistakes</vt:lpstr>
      <vt:lpstr>Ungraded In-class assignment</vt:lpstr>
      <vt:lpstr>MS= Chi-SQ/DF</vt:lpstr>
      <vt:lpstr>MS= Chi-SQ/DF</vt:lpstr>
      <vt:lpstr>INfit</vt:lpstr>
      <vt:lpstr>Outfit? Not the one in the picture</vt:lpstr>
      <vt:lpstr> Interpretation of different levels of mean-square values</vt:lpstr>
      <vt:lpstr>Degrees of freedom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Chong Ho Alex Yu 余創豪</cp:lastModifiedBy>
  <cp:revision>35</cp:revision>
  <dcterms:created xsi:type="dcterms:W3CDTF">2020-12-24T18:44:08Z</dcterms:created>
  <dcterms:modified xsi:type="dcterms:W3CDTF">2023-06-21T00:25:20Z</dcterms:modified>
</cp:coreProperties>
</file>