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6" r:id="rId3"/>
    <p:sldId id="257" r:id="rId4"/>
    <p:sldId id="267" r:id="rId5"/>
    <p:sldId id="268" r:id="rId6"/>
    <p:sldId id="269" r:id="rId7"/>
    <p:sldId id="270" r:id="rId8"/>
    <p:sldId id="271" r:id="rId9"/>
    <p:sldId id="272" r:id="rId10"/>
    <p:sldId id="273" r:id="rId11"/>
    <p:sldId id="274" r:id="rId12"/>
    <p:sldId id="275" r:id="rId13"/>
    <p:sldId id="276" r:id="rId14"/>
    <p:sldId id="277" r:id="rId15"/>
    <p:sldId id="278"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46"/>
    <p:restoredTop sz="95567"/>
  </p:normalViewPr>
  <p:slideViewPr>
    <p:cSldViewPr snapToGrid="0">
      <p:cViewPr varScale="1">
        <p:scale>
          <a:sx n="141" d="100"/>
          <a:sy n="141" d="100"/>
        </p:scale>
        <p:origin x="192" y="5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5/18/23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5/18/23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5/18/23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5/18/23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5/18/23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5/18/23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5/18/23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5/18/23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5/18/23</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winsteps.com/index.htm" TargetMode="External"/><Relationship Id="rId2" Type="http://schemas.openxmlformats.org/officeDocument/2006/relationships/hyperlink" Target="https://ssicentral.com/index.php/products/bilogmg-gen/" TargetMode="External"/><Relationship Id="rId1" Type="http://schemas.openxmlformats.org/officeDocument/2006/relationships/slideLayout" Target="../slideLayouts/slideLayout2.xml"/><Relationship Id="rId4" Type="http://schemas.openxmlformats.org/officeDocument/2006/relationships/hyperlink" Target="https://www.rummlab.com.a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41144-C908-3175-DCF0-D67BBAB5BDC0}"/>
              </a:ext>
            </a:extLst>
          </p:cNvPr>
          <p:cNvSpPr>
            <a:spLocks noGrp="1"/>
          </p:cNvSpPr>
          <p:nvPr>
            <p:ph type="ctrTitle"/>
          </p:nvPr>
        </p:nvSpPr>
        <p:spPr/>
        <p:txBody>
          <a:bodyPr/>
          <a:lstStyle/>
          <a:p>
            <a:r>
              <a:rPr lang="en-US" dirty="0"/>
              <a:t>Software demo: </a:t>
            </a:r>
            <a:br>
              <a:rPr lang="en-US" dirty="0"/>
            </a:br>
            <a:r>
              <a:rPr lang="en-US" dirty="0"/>
              <a:t>IRT procedures</a:t>
            </a:r>
          </a:p>
        </p:txBody>
      </p:sp>
      <p:sp>
        <p:nvSpPr>
          <p:cNvPr id="3" name="Subtitle 2">
            <a:extLst>
              <a:ext uri="{FF2B5EF4-FFF2-40B4-BE49-F238E27FC236}">
                <a16:creationId xmlns:a16="http://schemas.microsoft.com/office/drawing/2014/main" id="{939295DF-37E1-48E5-E717-39FCB60B1F19}"/>
              </a:ext>
            </a:extLst>
          </p:cNvPr>
          <p:cNvSpPr>
            <a:spLocks noGrp="1"/>
          </p:cNvSpPr>
          <p:nvPr>
            <p:ph type="subTitle" idx="1"/>
          </p:nvPr>
        </p:nvSpPr>
        <p:spPr/>
        <p:txBody>
          <a:bodyPr>
            <a:normAutofit/>
          </a:bodyPr>
          <a:lstStyle/>
          <a:p>
            <a:r>
              <a:rPr lang="en-US" sz="2400" dirty="0">
                <a:solidFill>
                  <a:schemeClr val="tx1"/>
                </a:solidFill>
              </a:rPr>
              <a:t>Chong ho </a:t>
            </a:r>
            <a:r>
              <a:rPr lang="en-US" sz="2400" dirty="0" err="1">
                <a:solidFill>
                  <a:schemeClr val="tx1"/>
                </a:solidFill>
              </a:rPr>
              <a:t>yu</a:t>
            </a:r>
            <a:endParaRPr lang="en-US" sz="2400" dirty="0">
              <a:solidFill>
                <a:schemeClr val="tx1"/>
              </a:solidFill>
            </a:endParaRPr>
          </a:p>
        </p:txBody>
      </p:sp>
    </p:spTree>
    <p:extLst>
      <p:ext uri="{BB962C8B-B14F-4D97-AF65-F5344CB8AC3E}">
        <p14:creationId xmlns:p14="http://schemas.microsoft.com/office/powerpoint/2010/main" val="3429743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838DE-368F-E8AC-563A-2ED59F50B902}"/>
              </a:ext>
            </a:extLst>
          </p:cNvPr>
          <p:cNvSpPr>
            <a:spLocks noGrp="1"/>
          </p:cNvSpPr>
          <p:nvPr>
            <p:ph type="title"/>
          </p:nvPr>
        </p:nvSpPr>
        <p:spPr>
          <a:xfrm>
            <a:off x="1143001" y="437543"/>
            <a:ext cx="9905998" cy="753082"/>
          </a:xfrm>
        </p:spPr>
        <p:txBody>
          <a:bodyPr/>
          <a:lstStyle/>
          <a:p>
            <a:r>
              <a:rPr lang="en-US" dirty="0"/>
              <a:t>Software for IRT and Rasch</a:t>
            </a:r>
          </a:p>
        </p:txBody>
      </p:sp>
      <p:sp>
        <p:nvSpPr>
          <p:cNvPr id="3" name="Content Placeholder 2">
            <a:extLst>
              <a:ext uri="{FF2B5EF4-FFF2-40B4-BE49-F238E27FC236}">
                <a16:creationId xmlns:a16="http://schemas.microsoft.com/office/drawing/2014/main" id="{C01207D8-6B67-0F39-E5EA-A9586E9CE65D}"/>
              </a:ext>
            </a:extLst>
          </p:cNvPr>
          <p:cNvSpPr>
            <a:spLocks noGrp="1"/>
          </p:cNvSpPr>
          <p:nvPr>
            <p:ph idx="1"/>
          </p:nvPr>
        </p:nvSpPr>
        <p:spPr>
          <a:xfrm>
            <a:off x="847724" y="1295400"/>
            <a:ext cx="10734676" cy="4952999"/>
          </a:xfrm>
        </p:spPr>
        <p:txBody>
          <a:bodyPr>
            <a:normAutofit fontScale="92500" lnSpcReduction="10000"/>
          </a:bodyPr>
          <a:lstStyle/>
          <a:p>
            <a:r>
              <a:rPr lang="en-US" sz="2600" dirty="0">
                <a:solidFill>
                  <a:srgbClr val="FFC000"/>
                </a:solidFill>
              </a:rPr>
              <a:t>SAS (PROC IRT): </a:t>
            </a:r>
            <a:r>
              <a:rPr lang="en-US" sz="2600" dirty="0"/>
              <a:t>Very versatile, can do various IRT models</a:t>
            </a:r>
          </a:p>
          <a:p>
            <a:r>
              <a:rPr lang="en-US" sz="2600" dirty="0">
                <a:solidFill>
                  <a:srgbClr val="FFC000"/>
                </a:solidFill>
              </a:rPr>
              <a:t>JMP:</a:t>
            </a:r>
            <a:r>
              <a:rPr lang="en-US" sz="2600" dirty="0"/>
              <a:t> Can be used for binary outcomes only (0-1), not for partial credit (e.g. 0-100) or rating scale data (e.g., 0-5).</a:t>
            </a:r>
          </a:p>
          <a:p>
            <a:r>
              <a:rPr lang="en-US" sz="2600" dirty="0">
                <a:solidFill>
                  <a:srgbClr val="FFC000"/>
                </a:solidFill>
              </a:rPr>
              <a:t>SPSS:</a:t>
            </a:r>
            <a:r>
              <a:rPr lang="en-US" sz="2600" dirty="0"/>
              <a:t> Use an R package, but doesn’t work well.</a:t>
            </a:r>
          </a:p>
          <a:p>
            <a:r>
              <a:rPr lang="en-US" sz="2600" dirty="0">
                <a:hlinkClick r:id="rId2"/>
              </a:rPr>
              <a:t>Bilog-MG</a:t>
            </a:r>
            <a:r>
              <a:rPr lang="en-US" sz="2600" dirty="0"/>
              <a:t>: Binary logit function for multi-group, very expensive.</a:t>
            </a:r>
          </a:p>
          <a:p>
            <a:r>
              <a:rPr lang="en-US" sz="2600" dirty="0">
                <a:hlinkClick r:id="rId3"/>
              </a:rPr>
              <a:t>Winsteps</a:t>
            </a:r>
            <a:r>
              <a:rPr lang="en-US" sz="2600" dirty="0"/>
              <a:t> (Windows for Step Function): Less expensive, Rasch model only, Windows only, not-so-good interface. </a:t>
            </a:r>
          </a:p>
          <a:p>
            <a:r>
              <a:rPr lang="en-US" sz="2600" dirty="0">
                <a:hlinkClick r:id="rId4"/>
              </a:rPr>
              <a:t>RUMM</a:t>
            </a:r>
            <a:r>
              <a:rPr lang="en-US" sz="2600" dirty="0"/>
              <a:t> (Rasch Unidimensional Measurement System): Expensive, Rasch model only, Windows only.</a:t>
            </a:r>
          </a:p>
          <a:p>
            <a:r>
              <a:rPr lang="en-US" sz="2600" dirty="0">
                <a:solidFill>
                  <a:srgbClr val="FFC000"/>
                </a:solidFill>
              </a:rPr>
              <a:t>Python and R: </a:t>
            </a:r>
            <a:r>
              <a:rPr lang="en-US" sz="2600" dirty="0"/>
              <a:t>Free, powerful, not-so-good interface.</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167753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070CD-867F-7D76-8DD3-31AD922610AB}"/>
              </a:ext>
            </a:extLst>
          </p:cNvPr>
          <p:cNvSpPr>
            <a:spLocks noGrp="1"/>
          </p:cNvSpPr>
          <p:nvPr>
            <p:ph type="title"/>
          </p:nvPr>
        </p:nvSpPr>
        <p:spPr/>
        <p:txBody>
          <a:bodyPr/>
          <a:lstStyle/>
          <a:p>
            <a:r>
              <a:rPr lang="en-US" dirty="0"/>
              <a:t>Hypothetical data set: </a:t>
            </a:r>
            <a:r>
              <a:rPr lang="en-US" dirty="0" err="1"/>
              <a:t>IRT_demo.jmp</a:t>
            </a:r>
            <a:endParaRPr lang="en-US" dirty="0"/>
          </a:p>
        </p:txBody>
      </p:sp>
      <p:sp>
        <p:nvSpPr>
          <p:cNvPr id="3" name="Content Placeholder 2">
            <a:extLst>
              <a:ext uri="{FF2B5EF4-FFF2-40B4-BE49-F238E27FC236}">
                <a16:creationId xmlns:a16="http://schemas.microsoft.com/office/drawing/2014/main" id="{964A919D-1512-9EBB-694B-7C861809D88B}"/>
              </a:ext>
            </a:extLst>
          </p:cNvPr>
          <p:cNvSpPr>
            <a:spLocks noGrp="1"/>
          </p:cNvSpPr>
          <p:nvPr>
            <p:ph idx="1"/>
          </p:nvPr>
        </p:nvSpPr>
        <p:spPr/>
        <p:txBody>
          <a:bodyPr>
            <a:normAutofit/>
          </a:bodyPr>
          <a:lstStyle/>
          <a:p>
            <a:r>
              <a:rPr lang="en-US" sz="2800" dirty="0"/>
              <a:t>125 observations.</a:t>
            </a:r>
          </a:p>
          <a:p>
            <a:r>
              <a:rPr lang="en-US" sz="2800" dirty="0"/>
              <a:t>A 21‐item test taken by students from three universities: </a:t>
            </a:r>
          </a:p>
          <a:p>
            <a:pPr lvl="1"/>
            <a:r>
              <a:rPr lang="en-US" sz="2800" dirty="0"/>
              <a:t>Azusa Pacific University (APU)</a:t>
            </a:r>
          </a:p>
          <a:p>
            <a:pPr lvl="1"/>
            <a:r>
              <a:rPr lang="en-US" sz="2800" dirty="0"/>
              <a:t>California State University (CSU), </a:t>
            </a:r>
          </a:p>
          <a:p>
            <a:pPr lvl="1"/>
            <a:r>
              <a:rPr lang="en-US" sz="2800" dirty="0"/>
              <a:t>University of California at Los Angeles (UCLA).</a:t>
            </a:r>
          </a:p>
        </p:txBody>
      </p:sp>
    </p:spTree>
    <p:extLst>
      <p:ext uri="{BB962C8B-B14F-4D97-AF65-F5344CB8AC3E}">
        <p14:creationId xmlns:p14="http://schemas.microsoft.com/office/powerpoint/2010/main" val="684236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9E2F0-F2DD-D250-8D50-8B5BFE98DF6D}"/>
              </a:ext>
            </a:extLst>
          </p:cNvPr>
          <p:cNvSpPr>
            <a:spLocks noGrp="1"/>
          </p:cNvSpPr>
          <p:nvPr>
            <p:ph type="title"/>
          </p:nvPr>
        </p:nvSpPr>
        <p:spPr>
          <a:xfrm>
            <a:off x="1141413" y="618518"/>
            <a:ext cx="9905998" cy="1255549"/>
          </a:xfrm>
        </p:spPr>
        <p:txBody>
          <a:bodyPr/>
          <a:lstStyle/>
          <a:p>
            <a:r>
              <a:rPr lang="en-US" dirty="0"/>
              <a:t>Easy test</a:t>
            </a:r>
          </a:p>
        </p:txBody>
      </p:sp>
      <p:sp>
        <p:nvSpPr>
          <p:cNvPr id="3" name="Content Placeholder 2">
            <a:extLst>
              <a:ext uri="{FF2B5EF4-FFF2-40B4-BE49-F238E27FC236}">
                <a16:creationId xmlns:a16="http://schemas.microsoft.com/office/drawing/2014/main" id="{77FF37C0-EB34-F3B4-4949-BE15C5E9545D}"/>
              </a:ext>
            </a:extLst>
          </p:cNvPr>
          <p:cNvSpPr>
            <a:spLocks noGrp="1"/>
          </p:cNvSpPr>
          <p:nvPr>
            <p:ph idx="1"/>
          </p:nvPr>
        </p:nvSpPr>
        <p:spPr>
          <a:xfrm>
            <a:off x="1141413" y="1874068"/>
            <a:ext cx="6834690" cy="4553892"/>
          </a:xfrm>
        </p:spPr>
        <p:txBody>
          <a:bodyPr>
            <a:normAutofit/>
          </a:bodyPr>
          <a:lstStyle/>
          <a:p>
            <a:r>
              <a:rPr lang="en-US" sz="2800" dirty="0"/>
              <a:t>By looking at the histogram and the descriptive statistics alone, I can tell that reporting raw total score (sum of item 1-21 scores) will be problematic. Why?</a:t>
            </a:r>
          </a:p>
          <a:p>
            <a:r>
              <a:rPr lang="en-US" sz="2800" dirty="0"/>
              <a:t>The distribution is </a:t>
            </a:r>
            <a:r>
              <a:rPr lang="en-US" sz="2800" dirty="0">
                <a:solidFill>
                  <a:srgbClr val="FFC000"/>
                </a:solidFill>
              </a:rPr>
              <a:t>negatively skewed</a:t>
            </a:r>
            <a:r>
              <a:rPr lang="en-US" sz="2800" dirty="0"/>
              <a:t>. The median is 20 whereas the mean is 18.336. In other words, most students did very well and needless to say, the test is very easy.</a:t>
            </a:r>
          </a:p>
        </p:txBody>
      </p:sp>
      <p:pic>
        <p:nvPicPr>
          <p:cNvPr id="5" name="Picture 4">
            <a:extLst>
              <a:ext uri="{FF2B5EF4-FFF2-40B4-BE49-F238E27FC236}">
                <a16:creationId xmlns:a16="http://schemas.microsoft.com/office/drawing/2014/main" id="{4E0733F2-1781-B7FC-F947-60E60DBE974F}"/>
              </a:ext>
            </a:extLst>
          </p:cNvPr>
          <p:cNvPicPr>
            <a:picLocks noChangeAspect="1"/>
          </p:cNvPicPr>
          <p:nvPr/>
        </p:nvPicPr>
        <p:blipFill>
          <a:blip r:embed="rId2"/>
          <a:stretch>
            <a:fillRect/>
          </a:stretch>
        </p:blipFill>
        <p:spPr>
          <a:xfrm>
            <a:off x="8412743" y="216569"/>
            <a:ext cx="2397093" cy="6424862"/>
          </a:xfrm>
          <a:prstGeom prst="rect">
            <a:avLst/>
          </a:prstGeom>
        </p:spPr>
      </p:pic>
    </p:spTree>
    <p:extLst>
      <p:ext uri="{BB962C8B-B14F-4D97-AF65-F5344CB8AC3E}">
        <p14:creationId xmlns:p14="http://schemas.microsoft.com/office/powerpoint/2010/main" val="2779092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9999B-131C-DB63-51E3-DF2E0B44C43D}"/>
              </a:ext>
            </a:extLst>
          </p:cNvPr>
          <p:cNvSpPr>
            <a:spLocks noGrp="1"/>
          </p:cNvSpPr>
          <p:nvPr>
            <p:ph type="title"/>
          </p:nvPr>
        </p:nvSpPr>
        <p:spPr>
          <a:xfrm>
            <a:off x="1141413" y="265433"/>
            <a:ext cx="9905998" cy="1478570"/>
          </a:xfrm>
        </p:spPr>
        <p:txBody>
          <a:bodyPr/>
          <a:lstStyle/>
          <a:p>
            <a:r>
              <a:rPr lang="en-US" dirty="0"/>
              <a:t>Curving and norming?</a:t>
            </a:r>
          </a:p>
        </p:txBody>
      </p:sp>
      <p:sp>
        <p:nvSpPr>
          <p:cNvPr id="3" name="Content Placeholder 2">
            <a:extLst>
              <a:ext uri="{FF2B5EF4-FFF2-40B4-BE49-F238E27FC236}">
                <a16:creationId xmlns:a16="http://schemas.microsoft.com/office/drawing/2014/main" id="{4886AC3F-00A1-FA89-25AF-F715A87F8428}"/>
              </a:ext>
            </a:extLst>
          </p:cNvPr>
          <p:cNvSpPr>
            <a:spLocks noGrp="1"/>
          </p:cNvSpPr>
          <p:nvPr>
            <p:ph idx="1"/>
          </p:nvPr>
        </p:nvSpPr>
        <p:spPr>
          <a:xfrm>
            <a:off x="1141412" y="1566250"/>
            <a:ext cx="9905999" cy="4673232"/>
          </a:xfrm>
        </p:spPr>
        <p:txBody>
          <a:bodyPr>
            <a:noAutofit/>
          </a:bodyPr>
          <a:lstStyle/>
          <a:p>
            <a:r>
              <a:rPr lang="en-US" sz="2800" dirty="0"/>
              <a:t>It is a common practice for instructors to adjust the curve when most examinees receive poor scores. </a:t>
            </a:r>
          </a:p>
          <a:p>
            <a:r>
              <a:rPr lang="en-US" sz="2800" dirty="0"/>
              <a:t>As a result, their grades are typically improved by one letter (e.g. C</a:t>
            </a:r>
            <a:r>
              <a:rPr lang="en-US" sz="2800" dirty="0">
                <a:sym typeface="Wingdings" pitchFamily="2" charset="2"/>
              </a:rPr>
              <a:t></a:t>
            </a:r>
            <a:r>
              <a:rPr lang="en-US" sz="2800" dirty="0"/>
              <a:t>B, B</a:t>
            </a:r>
            <a:r>
              <a:rPr lang="en-US" sz="2800" dirty="0">
                <a:sym typeface="Wingdings" pitchFamily="2" charset="2"/>
              </a:rPr>
              <a:t></a:t>
            </a:r>
            <a:r>
              <a:rPr lang="en-US" sz="2800" dirty="0"/>
              <a:t>A). At first glance, it sounds reasonable, but indeed it is unfair. Why?</a:t>
            </a:r>
          </a:p>
          <a:p>
            <a:r>
              <a:rPr lang="en-US" sz="2800" dirty="0"/>
              <a:t>Students demand norming and curving when the test is difficult or their scores are not desirable. But in this example when the majority achieved high scores, should all the grades be adjusted downward by one letter?</a:t>
            </a:r>
          </a:p>
        </p:txBody>
      </p:sp>
    </p:spTree>
    <p:extLst>
      <p:ext uri="{BB962C8B-B14F-4D97-AF65-F5344CB8AC3E}">
        <p14:creationId xmlns:p14="http://schemas.microsoft.com/office/powerpoint/2010/main" val="179527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F9027-7A1D-CA77-47AA-B03D7671E897}"/>
              </a:ext>
            </a:extLst>
          </p:cNvPr>
          <p:cNvSpPr>
            <a:spLocks noGrp="1"/>
          </p:cNvSpPr>
          <p:nvPr>
            <p:ph type="title"/>
          </p:nvPr>
        </p:nvSpPr>
        <p:spPr>
          <a:xfrm>
            <a:off x="1244435" y="328807"/>
            <a:ext cx="9905998" cy="1002052"/>
          </a:xfrm>
        </p:spPr>
        <p:txBody>
          <a:bodyPr/>
          <a:lstStyle/>
          <a:p>
            <a:r>
              <a:rPr lang="en-US" dirty="0"/>
              <a:t>Regrade?</a:t>
            </a:r>
          </a:p>
        </p:txBody>
      </p:sp>
      <p:sp>
        <p:nvSpPr>
          <p:cNvPr id="3" name="Content Placeholder 2">
            <a:extLst>
              <a:ext uri="{FF2B5EF4-FFF2-40B4-BE49-F238E27FC236}">
                <a16:creationId xmlns:a16="http://schemas.microsoft.com/office/drawing/2014/main" id="{85423201-7E66-843F-C22D-CDB4AD47F2A5}"/>
              </a:ext>
            </a:extLst>
          </p:cNvPr>
          <p:cNvSpPr>
            <a:spLocks noGrp="1"/>
          </p:cNvSpPr>
          <p:nvPr>
            <p:ph idx="1"/>
          </p:nvPr>
        </p:nvSpPr>
        <p:spPr>
          <a:xfrm>
            <a:off x="1141411" y="1330859"/>
            <a:ext cx="10112045" cy="5051834"/>
          </a:xfrm>
        </p:spPr>
        <p:txBody>
          <a:bodyPr>
            <a:noAutofit/>
          </a:bodyPr>
          <a:lstStyle/>
          <a:p>
            <a:r>
              <a:rPr lang="en-US" sz="2800" dirty="0"/>
              <a:t>Another common approach is that the instructor looks at the statistics to spot difficult items. For example, if 80% of the examinees fail a particular question, the instructor will give full credit to everyone or drop the item. Is it fair?</a:t>
            </a:r>
          </a:p>
          <a:p>
            <a:r>
              <a:rPr lang="en-US" sz="2800" dirty="0"/>
              <a:t>First, it is unfair to those well-prepared students who answered the tough item correctly. </a:t>
            </a:r>
          </a:p>
          <a:p>
            <a:r>
              <a:rPr lang="en-US" sz="2800" dirty="0"/>
              <a:t>Second, when some question is so easy that 90% of the students could score it, would the grader take away the point from the student?</a:t>
            </a:r>
          </a:p>
        </p:txBody>
      </p:sp>
    </p:spTree>
    <p:extLst>
      <p:ext uri="{BB962C8B-B14F-4D97-AF65-F5344CB8AC3E}">
        <p14:creationId xmlns:p14="http://schemas.microsoft.com/office/powerpoint/2010/main" val="2844732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6FFC-14CF-A1A2-A287-9DD2E4359020}"/>
              </a:ext>
            </a:extLst>
          </p:cNvPr>
          <p:cNvSpPr>
            <a:spLocks noGrp="1"/>
          </p:cNvSpPr>
          <p:nvPr>
            <p:ph type="title"/>
          </p:nvPr>
        </p:nvSpPr>
        <p:spPr>
          <a:xfrm>
            <a:off x="1141413" y="618518"/>
            <a:ext cx="9905998" cy="1065427"/>
          </a:xfrm>
        </p:spPr>
        <p:txBody>
          <a:bodyPr/>
          <a:lstStyle/>
          <a:p>
            <a:r>
              <a:rPr lang="en-US" dirty="0"/>
              <a:t>Better way: IRT sore (Theta)</a:t>
            </a:r>
          </a:p>
        </p:txBody>
      </p:sp>
      <p:sp>
        <p:nvSpPr>
          <p:cNvPr id="3" name="Content Placeholder 2">
            <a:extLst>
              <a:ext uri="{FF2B5EF4-FFF2-40B4-BE49-F238E27FC236}">
                <a16:creationId xmlns:a16="http://schemas.microsoft.com/office/drawing/2014/main" id="{57A0DAB2-3A7C-6E11-B607-E35CE6860193}"/>
              </a:ext>
            </a:extLst>
          </p:cNvPr>
          <p:cNvSpPr>
            <a:spLocks noGrp="1"/>
          </p:cNvSpPr>
          <p:nvPr>
            <p:ph idx="1"/>
          </p:nvPr>
        </p:nvSpPr>
        <p:spPr>
          <a:xfrm>
            <a:off x="1141413" y="1809537"/>
            <a:ext cx="5042104" cy="4591261"/>
          </a:xfrm>
        </p:spPr>
        <p:txBody>
          <a:bodyPr>
            <a:normAutofit/>
          </a:bodyPr>
          <a:lstStyle/>
          <a:p>
            <a:r>
              <a:rPr lang="en-US" dirty="0"/>
              <a:t>Item Response Theory (IRT) estimates the ability of the examinees by taking </a:t>
            </a:r>
            <a:r>
              <a:rPr lang="en-US" dirty="0">
                <a:solidFill>
                  <a:srgbClr val="FFC000"/>
                </a:solidFill>
              </a:rPr>
              <a:t>item difficulty </a:t>
            </a:r>
            <a:r>
              <a:rPr lang="en-US" dirty="0"/>
              <a:t>into account.</a:t>
            </a:r>
          </a:p>
          <a:p>
            <a:r>
              <a:rPr lang="en-US" dirty="0"/>
              <a:t>In JMP, go to Analyze </a:t>
            </a:r>
            <a:r>
              <a:rPr lang="en-US" dirty="0">
                <a:sym typeface="Wingdings" pitchFamily="2" charset="2"/>
              </a:rPr>
              <a:t> Multivariate  Item Analysis.</a:t>
            </a:r>
          </a:p>
          <a:p>
            <a:r>
              <a:rPr lang="en-US" dirty="0">
                <a:sym typeface="Wingdings" pitchFamily="2" charset="2"/>
              </a:rPr>
              <a:t>Put all items into Y.</a:t>
            </a:r>
          </a:p>
          <a:p>
            <a:r>
              <a:rPr lang="en-US" dirty="0">
                <a:sym typeface="Wingdings" pitchFamily="2" charset="2"/>
              </a:rPr>
              <a:t>Accept the default </a:t>
            </a:r>
            <a:r>
              <a:rPr lang="en-US" dirty="0">
                <a:solidFill>
                  <a:srgbClr val="FFC000"/>
                </a:solidFill>
                <a:sym typeface="Wingdings" pitchFamily="2" charset="2"/>
              </a:rPr>
              <a:t>Logistic 2P</a:t>
            </a:r>
            <a:r>
              <a:rPr lang="en-US" dirty="0">
                <a:sym typeface="Wingdings" pitchFamily="2" charset="2"/>
              </a:rPr>
              <a:t>.</a:t>
            </a:r>
          </a:p>
          <a:p>
            <a:r>
              <a:rPr lang="en-US" dirty="0"/>
              <a:t>Click OK</a:t>
            </a:r>
          </a:p>
        </p:txBody>
      </p:sp>
      <p:pic>
        <p:nvPicPr>
          <p:cNvPr id="4" name="Picture 3">
            <a:extLst>
              <a:ext uri="{FF2B5EF4-FFF2-40B4-BE49-F238E27FC236}">
                <a16:creationId xmlns:a16="http://schemas.microsoft.com/office/drawing/2014/main" id="{A28210A4-1CEF-2095-679A-B6A9693D3EF0}"/>
              </a:ext>
            </a:extLst>
          </p:cNvPr>
          <p:cNvPicPr>
            <a:picLocks noChangeAspect="1"/>
          </p:cNvPicPr>
          <p:nvPr/>
        </p:nvPicPr>
        <p:blipFill>
          <a:blip r:embed="rId2"/>
          <a:stretch>
            <a:fillRect/>
          </a:stretch>
        </p:blipFill>
        <p:spPr>
          <a:xfrm>
            <a:off x="6400801" y="1809538"/>
            <a:ext cx="4771040" cy="4591262"/>
          </a:xfrm>
          <a:prstGeom prst="rect">
            <a:avLst/>
          </a:prstGeom>
        </p:spPr>
      </p:pic>
    </p:spTree>
    <p:extLst>
      <p:ext uri="{BB962C8B-B14F-4D97-AF65-F5344CB8AC3E}">
        <p14:creationId xmlns:p14="http://schemas.microsoft.com/office/powerpoint/2010/main" val="2037884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D960B-5F3B-1AA5-027C-BDE8BD7DEF85}"/>
              </a:ext>
            </a:extLst>
          </p:cNvPr>
          <p:cNvSpPr>
            <a:spLocks noGrp="1"/>
          </p:cNvSpPr>
          <p:nvPr>
            <p:ph type="title"/>
          </p:nvPr>
        </p:nvSpPr>
        <p:spPr/>
        <p:txBody>
          <a:bodyPr/>
          <a:lstStyle/>
          <a:p>
            <a:r>
              <a:rPr lang="en-US" dirty="0"/>
              <a:t>Information plot</a:t>
            </a:r>
          </a:p>
        </p:txBody>
      </p:sp>
      <p:sp>
        <p:nvSpPr>
          <p:cNvPr id="3" name="Content Placeholder 2">
            <a:extLst>
              <a:ext uri="{FF2B5EF4-FFF2-40B4-BE49-F238E27FC236}">
                <a16:creationId xmlns:a16="http://schemas.microsoft.com/office/drawing/2014/main" id="{95072843-2FFF-02E1-EC53-95AA0CEBCE11}"/>
              </a:ext>
            </a:extLst>
          </p:cNvPr>
          <p:cNvSpPr>
            <a:spLocks noGrp="1"/>
          </p:cNvSpPr>
          <p:nvPr>
            <p:ph idx="1"/>
          </p:nvPr>
        </p:nvSpPr>
        <p:spPr>
          <a:xfrm>
            <a:off x="1141413" y="2249487"/>
            <a:ext cx="5060212" cy="3541714"/>
          </a:xfrm>
        </p:spPr>
        <p:txBody>
          <a:bodyPr/>
          <a:lstStyle/>
          <a:p>
            <a:r>
              <a:rPr lang="en-US" sz="2800" dirty="0">
                <a:effectLst/>
              </a:rPr>
              <a:t>If this test is given, the most reliable information that we can obtain is the information from the students whose ability is around ‐1 or +1.5.</a:t>
            </a:r>
          </a:p>
          <a:p>
            <a:endParaRPr lang="en-US" dirty="0"/>
          </a:p>
        </p:txBody>
      </p:sp>
      <p:pic>
        <p:nvPicPr>
          <p:cNvPr id="4" name="Picture 3">
            <a:extLst>
              <a:ext uri="{FF2B5EF4-FFF2-40B4-BE49-F238E27FC236}">
                <a16:creationId xmlns:a16="http://schemas.microsoft.com/office/drawing/2014/main" id="{5360DFC2-7F09-8163-31C4-1FFBC135EAA1}"/>
              </a:ext>
            </a:extLst>
          </p:cNvPr>
          <p:cNvPicPr>
            <a:picLocks noChangeAspect="1"/>
          </p:cNvPicPr>
          <p:nvPr/>
        </p:nvPicPr>
        <p:blipFill>
          <a:blip r:embed="rId2"/>
          <a:stretch>
            <a:fillRect/>
          </a:stretch>
        </p:blipFill>
        <p:spPr>
          <a:xfrm>
            <a:off x="6472976" y="2121694"/>
            <a:ext cx="5130800" cy="3797300"/>
          </a:xfrm>
          <a:prstGeom prst="rect">
            <a:avLst/>
          </a:prstGeom>
        </p:spPr>
      </p:pic>
    </p:spTree>
    <p:extLst>
      <p:ext uri="{BB962C8B-B14F-4D97-AF65-F5344CB8AC3E}">
        <p14:creationId xmlns:p14="http://schemas.microsoft.com/office/powerpoint/2010/main" val="1029881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B484-A34C-C5F8-B3FE-7F227B4A90F2}"/>
              </a:ext>
            </a:extLst>
          </p:cNvPr>
          <p:cNvSpPr>
            <a:spLocks noGrp="1"/>
          </p:cNvSpPr>
          <p:nvPr>
            <p:ph type="title"/>
          </p:nvPr>
        </p:nvSpPr>
        <p:spPr>
          <a:xfrm>
            <a:off x="1141413" y="618518"/>
            <a:ext cx="3711244" cy="1478570"/>
          </a:xfrm>
        </p:spPr>
        <p:txBody>
          <a:bodyPr>
            <a:normAutofit fontScale="90000"/>
          </a:bodyPr>
          <a:lstStyle/>
          <a:p>
            <a:r>
              <a:rPr lang="en-US" dirty="0"/>
              <a:t>Dual plot: </a:t>
            </a:r>
            <a:br>
              <a:rPr lang="en-US" dirty="0"/>
            </a:br>
            <a:r>
              <a:rPr lang="en-US" dirty="0"/>
              <a:t>item-person map</a:t>
            </a:r>
          </a:p>
        </p:txBody>
      </p:sp>
      <p:sp>
        <p:nvSpPr>
          <p:cNvPr id="3" name="Content Placeholder 2">
            <a:extLst>
              <a:ext uri="{FF2B5EF4-FFF2-40B4-BE49-F238E27FC236}">
                <a16:creationId xmlns:a16="http://schemas.microsoft.com/office/drawing/2014/main" id="{0B16F93D-FB94-5CC7-5EBA-A2E0C77E0EF6}"/>
              </a:ext>
            </a:extLst>
          </p:cNvPr>
          <p:cNvSpPr>
            <a:spLocks noGrp="1"/>
          </p:cNvSpPr>
          <p:nvPr>
            <p:ph idx="1"/>
          </p:nvPr>
        </p:nvSpPr>
        <p:spPr>
          <a:xfrm>
            <a:off x="1141412" y="2097088"/>
            <a:ext cx="5684901" cy="4142393"/>
          </a:xfrm>
        </p:spPr>
        <p:txBody>
          <a:bodyPr>
            <a:normAutofit/>
          </a:bodyPr>
          <a:lstStyle/>
          <a:p>
            <a:r>
              <a:rPr lang="en-US" dirty="0"/>
              <a:t>The attributes of all items and students are re‐scaled in terms of </a:t>
            </a:r>
            <a:r>
              <a:rPr lang="en-US" dirty="0">
                <a:solidFill>
                  <a:srgbClr val="FFC000"/>
                </a:solidFill>
              </a:rPr>
              <a:t>logit</a:t>
            </a:r>
            <a:r>
              <a:rPr lang="en-US" dirty="0"/>
              <a:t>, and therefore they can be compared side by side. Logit is the natural log of the odds ratio. </a:t>
            </a:r>
          </a:p>
          <a:p>
            <a:r>
              <a:rPr lang="en-US" dirty="0"/>
              <a:t>JMP is interactive. If you want to identify the students who are above average (&gt;0), you can select the points and the corresponding rows in the table are highlighted simultaneously.</a:t>
            </a:r>
          </a:p>
        </p:txBody>
      </p:sp>
      <p:pic>
        <p:nvPicPr>
          <p:cNvPr id="4" name="Picture 3">
            <a:extLst>
              <a:ext uri="{FF2B5EF4-FFF2-40B4-BE49-F238E27FC236}">
                <a16:creationId xmlns:a16="http://schemas.microsoft.com/office/drawing/2014/main" id="{64394A50-F99C-D82A-7EF5-FF921100381F}"/>
              </a:ext>
            </a:extLst>
          </p:cNvPr>
          <p:cNvPicPr>
            <a:picLocks noChangeAspect="1"/>
          </p:cNvPicPr>
          <p:nvPr/>
        </p:nvPicPr>
        <p:blipFill>
          <a:blip r:embed="rId2"/>
          <a:stretch>
            <a:fillRect/>
          </a:stretch>
        </p:blipFill>
        <p:spPr>
          <a:xfrm>
            <a:off x="6950251" y="618518"/>
            <a:ext cx="4220641" cy="5952653"/>
          </a:xfrm>
          <a:prstGeom prst="rect">
            <a:avLst/>
          </a:prstGeom>
        </p:spPr>
      </p:pic>
    </p:spTree>
    <p:extLst>
      <p:ext uri="{BB962C8B-B14F-4D97-AF65-F5344CB8AC3E}">
        <p14:creationId xmlns:p14="http://schemas.microsoft.com/office/powerpoint/2010/main" val="2307486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D236A-819D-21BD-B928-2A3F89DD26D8}"/>
              </a:ext>
            </a:extLst>
          </p:cNvPr>
          <p:cNvSpPr>
            <a:spLocks noGrp="1"/>
          </p:cNvSpPr>
          <p:nvPr>
            <p:ph type="title"/>
          </p:nvPr>
        </p:nvSpPr>
        <p:spPr>
          <a:xfrm>
            <a:off x="1141413" y="392181"/>
            <a:ext cx="9905998" cy="1478570"/>
          </a:xfrm>
        </p:spPr>
        <p:txBody>
          <a:bodyPr/>
          <a:lstStyle/>
          <a:p>
            <a:r>
              <a:rPr lang="en-US" dirty="0"/>
              <a:t>Parameter estimates</a:t>
            </a:r>
          </a:p>
        </p:txBody>
      </p:sp>
      <p:sp>
        <p:nvSpPr>
          <p:cNvPr id="3" name="Content Placeholder 2">
            <a:extLst>
              <a:ext uri="{FF2B5EF4-FFF2-40B4-BE49-F238E27FC236}">
                <a16:creationId xmlns:a16="http://schemas.microsoft.com/office/drawing/2014/main" id="{DE50BD29-9221-A7F0-F9EE-DEA1A3E80E2B}"/>
              </a:ext>
            </a:extLst>
          </p:cNvPr>
          <p:cNvSpPr>
            <a:spLocks noGrp="1"/>
          </p:cNvSpPr>
          <p:nvPr>
            <p:ph idx="1"/>
          </p:nvPr>
        </p:nvSpPr>
        <p:spPr>
          <a:xfrm>
            <a:off x="1141413" y="1638678"/>
            <a:ext cx="5739222" cy="4734960"/>
          </a:xfrm>
        </p:spPr>
        <p:txBody>
          <a:bodyPr>
            <a:normAutofit fontScale="92500"/>
          </a:bodyPr>
          <a:lstStyle/>
          <a:p>
            <a:r>
              <a:rPr lang="en-US" dirty="0"/>
              <a:t>IRT centers the degree of item difficulty at </a:t>
            </a:r>
            <a:r>
              <a:rPr lang="en-US" dirty="0">
                <a:solidFill>
                  <a:srgbClr val="FFC000"/>
                </a:solidFill>
              </a:rPr>
              <a:t>zero</a:t>
            </a:r>
            <a:r>
              <a:rPr lang="en-US" dirty="0"/>
              <a:t>. Any item that has a difficulty value below 0 is considered easy whereas any question that has a difficulty parameter above 0 is regarded as challenging.</a:t>
            </a:r>
          </a:p>
          <a:p>
            <a:r>
              <a:rPr lang="en-US" dirty="0"/>
              <a:t>Almost all items are easy, as indicated by their negative difficulty parameters.</a:t>
            </a:r>
          </a:p>
          <a:p>
            <a:r>
              <a:rPr lang="en-US" dirty="0"/>
              <a:t>Item 1 has a </a:t>
            </a:r>
            <a:r>
              <a:rPr lang="en-US" dirty="0">
                <a:solidFill>
                  <a:srgbClr val="FFC000"/>
                </a:solidFill>
              </a:rPr>
              <a:t>higher difficulty parameter </a:t>
            </a:r>
            <a:r>
              <a:rPr lang="en-US" dirty="0"/>
              <a:t>than all others.</a:t>
            </a:r>
          </a:p>
          <a:p>
            <a:r>
              <a:rPr lang="en-US" dirty="0"/>
              <a:t>Item 11 has a very </a:t>
            </a:r>
            <a:r>
              <a:rPr lang="en-US" dirty="0">
                <a:solidFill>
                  <a:srgbClr val="FFC000"/>
                </a:solidFill>
              </a:rPr>
              <a:t>low discrimination power</a:t>
            </a:r>
            <a:r>
              <a:rPr lang="en-US" dirty="0"/>
              <a:t>.</a:t>
            </a:r>
          </a:p>
          <a:p>
            <a:endParaRPr lang="en-US" dirty="0"/>
          </a:p>
        </p:txBody>
      </p:sp>
      <p:pic>
        <p:nvPicPr>
          <p:cNvPr id="4" name="Picture 3">
            <a:extLst>
              <a:ext uri="{FF2B5EF4-FFF2-40B4-BE49-F238E27FC236}">
                <a16:creationId xmlns:a16="http://schemas.microsoft.com/office/drawing/2014/main" id="{3F382E84-3F2E-A794-7EDB-3C38872D085A}"/>
              </a:ext>
            </a:extLst>
          </p:cNvPr>
          <p:cNvPicPr>
            <a:picLocks noChangeAspect="1"/>
          </p:cNvPicPr>
          <p:nvPr/>
        </p:nvPicPr>
        <p:blipFill>
          <a:blip r:embed="rId2"/>
          <a:stretch>
            <a:fillRect/>
          </a:stretch>
        </p:blipFill>
        <p:spPr>
          <a:xfrm>
            <a:off x="7016812" y="723223"/>
            <a:ext cx="4708679" cy="5650415"/>
          </a:xfrm>
          <a:prstGeom prst="rect">
            <a:avLst/>
          </a:prstGeom>
        </p:spPr>
      </p:pic>
    </p:spTree>
    <p:extLst>
      <p:ext uri="{BB962C8B-B14F-4D97-AF65-F5344CB8AC3E}">
        <p14:creationId xmlns:p14="http://schemas.microsoft.com/office/powerpoint/2010/main" val="1432376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EE7A6-1B47-729A-3243-6F68EBA982EA}"/>
              </a:ext>
            </a:extLst>
          </p:cNvPr>
          <p:cNvSpPr>
            <a:spLocks noGrp="1"/>
          </p:cNvSpPr>
          <p:nvPr>
            <p:ph type="title"/>
          </p:nvPr>
        </p:nvSpPr>
        <p:spPr>
          <a:xfrm>
            <a:off x="2286002" y="654063"/>
            <a:ext cx="2276945" cy="1478570"/>
          </a:xfrm>
        </p:spPr>
        <p:txBody>
          <a:bodyPr/>
          <a:lstStyle/>
          <a:p>
            <a:r>
              <a:rPr lang="en-US" dirty="0"/>
              <a:t>ICC &amp; IIF</a:t>
            </a:r>
          </a:p>
        </p:txBody>
      </p:sp>
      <p:sp>
        <p:nvSpPr>
          <p:cNvPr id="3" name="Content Placeholder 2">
            <a:extLst>
              <a:ext uri="{FF2B5EF4-FFF2-40B4-BE49-F238E27FC236}">
                <a16:creationId xmlns:a16="http://schemas.microsoft.com/office/drawing/2014/main" id="{D95327A9-FFFC-2382-95D6-3A865C66EB60}"/>
              </a:ext>
            </a:extLst>
          </p:cNvPr>
          <p:cNvSpPr>
            <a:spLocks noGrp="1"/>
          </p:cNvSpPr>
          <p:nvPr>
            <p:ph idx="1"/>
          </p:nvPr>
        </p:nvSpPr>
        <p:spPr>
          <a:xfrm>
            <a:off x="1141412" y="2168178"/>
            <a:ext cx="9905999" cy="3829616"/>
          </a:xfrm>
        </p:spPr>
        <p:txBody>
          <a:bodyPr>
            <a:noAutofit/>
          </a:bodyPr>
          <a:lstStyle/>
          <a:p>
            <a:r>
              <a:rPr lang="en-US" dirty="0"/>
              <a:t>You can examine item characteristic curve (ICC) and item information function (IFF) of each item by clicking the down arrow of </a:t>
            </a:r>
            <a:r>
              <a:rPr lang="en-US" dirty="0">
                <a:solidFill>
                  <a:srgbClr val="FFC000"/>
                </a:solidFill>
              </a:rPr>
              <a:t>Characteristic Curves</a:t>
            </a:r>
            <a:r>
              <a:rPr lang="en-US" dirty="0"/>
              <a:t>.</a:t>
            </a:r>
          </a:p>
          <a:p>
            <a:r>
              <a:rPr lang="en-US" dirty="0"/>
              <a:t>The red line shows the intersection of the probability and the ability when P = .5. In Question 3, students whose ability level is about ‐2 have 0.5 probability of answering the item correctly. </a:t>
            </a:r>
          </a:p>
          <a:p>
            <a:r>
              <a:rPr lang="en-US" dirty="0"/>
              <a:t>In other words, if the item is easy, the red line leans toward left; if it is hard, it leans toward the right. </a:t>
            </a:r>
          </a:p>
          <a:p>
            <a:r>
              <a:rPr lang="en-US" dirty="0"/>
              <a:t>By looking at the location of the red line, the user can tell which item is a challenger and which one is a give‐away.</a:t>
            </a:r>
          </a:p>
        </p:txBody>
      </p:sp>
      <p:pic>
        <p:nvPicPr>
          <p:cNvPr id="4" name="Picture 3">
            <a:extLst>
              <a:ext uri="{FF2B5EF4-FFF2-40B4-BE49-F238E27FC236}">
                <a16:creationId xmlns:a16="http://schemas.microsoft.com/office/drawing/2014/main" id="{47B0FF08-15E1-2DEE-89D0-A301A2704AFC}"/>
              </a:ext>
            </a:extLst>
          </p:cNvPr>
          <p:cNvPicPr>
            <a:picLocks noChangeAspect="1"/>
          </p:cNvPicPr>
          <p:nvPr/>
        </p:nvPicPr>
        <p:blipFill>
          <a:blip r:embed="rId2"/>
          <a:stretch>
            <a:fillRect/>
          </a:stretch>
        </p:blipFill>
        <p:spPr>
          <a:xfrm>
            <a:off x="5728831" y="331788"/>
            <a:ext cx="5080000" cy="1765300"/>
          </a:xfrm>
          <a:prstGeom prst="rect">
            <a:avLst/>
          </a:prstGeom>
        </p:spPr>
      </p:pic>
    </p:spTree>
    <p:extLst>
      <p:ext uri="{BB962C8B-B14F-4D97-AF65-F5344CB8AC3E}">
        <p14:creationId xmlns:p14="http://schemas.microsoft.com/office/powerpoint/2010/main" val="442190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CAEAA-0C8E-1CBE-FC46-F65805E013CD}"/>
              </a:ext>
            </a:extLst>
          </p:cNvPr>
          <p:cNvSpPr>
            <a:spLocks noGrp="1"/>
          </p:cNvSpPr>
          <p:nvPr>
            <p:ph type="title"/>
          </p:nvPr>
        </p:nvSpPr>
        <p:spPr/>
        <p:txBody>
          <a:bodyPr/>
          <a:lstStyle/>
          <a:p>
            <a:r>
              <a:rPr lang="en-US" dirty="0"/>
              <a:t>ability formula (theta)</a:t>
            </a:r>
          </a:p>
        </p:txBody>
      </p:sp>
      <p:sp>
        <p:nvSpPr>
          <p:cNvPr id="3" name="Content Placeholder 2">
            <a:extLst>
              <a:ext uri="{FF2B5EF4-FFF2-40B4-BE49-F238E27FC236}">
                <a16:creationId xmlns:a16="http://schemas.microsoft.com/office/drawing/2014/main" id="{54F7786E-9137-A098-4D6E-B450592F18E8}"/>
              </a:ext>
            </a:extLst>
          </p:cNvPr>
          <p:cNvSpPr>
            <a:spLocks noGrp="1"/>
          </p:cNvSpPr>
          <p:nvPr>
            <p:ph idx="1"/>
          </p:nvPr>
        </p:nvSpPr>
        <p:spPr>
          <a:xfrm>
            <a:off x="1141413" y="1955549"/>
            <a:ext cx="7386952" cy="4191754"/>
          </a:xfrm>
        </p:spPr>
        <p:txBody>
          <a:bodyPr>
            <a:normAutofit/>
          </a:bodyPr>
          <a:lstStyle/>
          <a:p>
            <a:r>
              <a:rPr lang="en-US" dirty="0"/>
              <a:t>The primary goal of IRT is to examine the quality of items. One should not make a firm judgment about the student ability until items are validated. </a:t>
            </a:r>
          </a:p>
          <a:p>
            <a:r>
              <a:rPr lang="en-US" dirty="0"/>
              <a:t>One can conduct an initial analysis using the ability estimates yielded from IRT modeling. </a:t>
            </a:r>
          </a:p>
          <a:p>
            <a:r>
              <a:rPr lang="en-US" dirty="0"/>
              <a:t>To append the ability estimates to the original table, click the red triangle and choose </a:t>
            </a:r>
            <a:r>
              <a:rPr lang="en-US" dirty="0">
                <a:solidFill>
                  <a:srgbClr val="FFC000"/>
                </a:solidFill>
              </a:rPr>
              <a:t>Save Ability Formula</a:t>
            </a:r>
            <a:r>
              <a:rPr lang="en-US" dirty="0"/>
              <a:t>.</a:t>
            </a:r>
          </a:p>
        </p:txBody>
      </p:sp>
      <p:pic>
        <p:nvPicPr>
          <p:cNvPr id="4" name="Picture 3">
            <a:extLst>
              <a:ext uri="{FF2B5EF4-FFF2-40B4-BE49-F238E27FC236}">
                <a16:creationId xmlns:a16="http://schemas.microsoft.com/office/drawing/2014/main" id="{8B99332E-E52E-FC4F-E0C4-0F627C2C5002}"/>
              </a:ext>
            </a:extLst>
          </p:cNvPr>
          <p:cNvPicPr>
            <a:picLocks noChangeAspect="1"/>
          </p:cNvPicPr>
          <p:nvPr/>
        </p:nvPicPr>
        <p:blipFill>
          <a:blip r:embed="rId2"/>
          <a:stretch>
            <a:fillRect/>
          </a:stretch>
        </p:blipFill>
        <p:spPr>
          <a:xfrm>
            <a:off x="8600792" y="2097088"/>
            <a:ext cx="2804287" cy="1895490"/>
          </a:xfrm>
          <a:prstGeom prst="rect">
            <a:avLst/>
          </a:prstGeom>
        </p:spPr>
      </p:pic>
    </p:spTree>
    <p:extLst>
      <p:ext uri="{BB962C8B-B14F-4D97-AF65-F5344CB8AC3E}">
        <p14:creationId xmlns:p14="http://schemas.microsoft.com/office/powerpoint/2010/main" val="16099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7CE2E-F874-FDD5-8BB7-AF0D073E2E93}"/>
              </a:ext>
            </a:extLst>
          </p:cNvPr>
          <p:cNvSpPr>
            <a:spLocks noGrp="1"/>
          </p:cNvSpPr>
          <p:nvPr>
            <p:ph type="title"/>
          </p:nvPr>
        </p:nvSpPr>
        <p:spPr>
          <a:xfrm>
            <a:off x="1268162" y="348558"/>
            <a:ext cx="10102990" cy="1478570"/>
          </a:xfrm>
        </p:spPr>
        <p:txBody>
          <a:bodyPr/>
          <a:lstStyle/>
          <a:p>
            <a:r>
              <a:rPr lang="en-US" dirty="0"/>
              <a:t>Total and IRT scored ability</a:t>
            </a:r>
          </a:p>
        </p:txBody>
      </p:sp>
      <p:sp>
        <p:nvSpPr>
          <p:cNvPr id="3" name="Content Placeholder 2">
            <a:extLst>
              <a:ext uri="{FF2B5EF4-FFF2-40B4-BE49-F238E27FC236}">
                <a16:creationId xmlns:a16="http://schemas.microsoft.com/office/drawing/2014/main" id="{B9320D4C-48DA-F112-2980-AA5FA4D58992}"/>
              </a:ext>
            </a:extLst>
          </p:cNvPr>
          <p:cNvSpPr>
            <a:spLocks noGrp="1"/>
          </p:cNvSpPr>
          <p:nvPr>
            <p:ph idx="1"/>
          </p:nvPr>
        </p:nvSpPr>
        <p:spPr>
          <a:xfrm>
            <a:off x="1141411" y="1827128"/>
            <a:ext cx="5920291" cy="4572000"/>
          </a:xfrm>
        </p:spPr>
        <p:txBody>
          <a:bodyPr>
            <a:normAutofit/>
          </a:bodyPr>
          <a:lstStyle/>
          <a:p>
            <a:r>
              <a:rPr lang="en-US" dirty="0"/>
              <a:t>Theta (ability estimate) and raw scores are not necessarily corresponding to each other. </a:t>
            </a:r>
          </a:p>
          <a:p>
            <a:r>
              <a:rPr lang="en-US" dirty="0"/>
              <a:t>The panel on the left shows the histograms of raw score (sum total of all 21 items) and ability. While most students who earned 20 points (highlighted bar) have the highest estimated ability, some of them are classified as average or low ability (between ‐0.5 and ‐ 1)!</a:t>
            </a:r>
          </a:p>
        </p:txBody>
      </p:sp>
      <p:pic>
        <p:nvPicPr>
          <p:cNvPr id="4" name="Picture 3">
            <a:extLst>
              <a:ext uri="{FF2B5EF4-FFF2-40B4-BE49-F238E27FC236}">
                <a16:creationId xmlns:a16="http://schemas.microsoft.com/office/drawing/2014/main" id="{3E2DD899-A67C-B880-A7C3-3BA5940951D5}"/>
              </a:ext>
            </a:extLst>
          </p:cNvPr>
          <p:cNvPicPr>
            <a:picLocks noChangeAspect="1"/>
          </p:cNvPicPr>
          <p:nvPr/>
        </p:nvPicPr>
        <p:blipFill>
          <a:blip r:embed="rId2"/>
          <a:stretch>
            <a:fillRect/>
          </a:stretch>
        </p:blipFill>
        <p:spPr>
          <a:xfrm>
            <a:off x="7302734" y="2017252"/>
            <a:ext cx="4504790" cy="4057624"/>
          </a:xfrm>
          <a:prstGeom prst="rect">
            <a:avLst/>
          </a:prstGeom>
        </p:spPr>
      </p:pic>
    </p:spTree>
    <p:extLst>
      <p:ext uri="{BB962C8B-B14F-4D97-AF65-F5344CB8AC3E}">
        <p14:creationId xmlns:p14="http://schemas.microsoft.com/office/powerpoint/2010/main" val="2876266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0D595-9DC4-4528-9371-D3EA2C99B9D0}"/>
              </a:ext>
            </a:extLst>
          </p:cNvPr>
          <p:cNvSpPr>
            <a:spLocks noGrp="1"/>
          </p:cNvSpPr>
          <p:nvPr>
            <p:ph type="title"/>
          </p:nvPr>
        </p:nvSpPr>
        <p:spPr/>
        <p:txBody>
          <a:bodyPr/>
          <a:lstStyle/>
          <a:p>
            <a:r>
              <a:rPr lang="en-US" dirty="0"/>
              <a:t>Compare APU, CSU, and UCLA by raw total</a:t>
            </a:r>
          </a:p>
        </p:txBody>
      </p:sp>
      <p:sp>
        <p:nvSpPr>
          <p:cNvPr id="3" name="Content Placeholder 2">
            <a:extLst>
              <a:ext uri="{FF2B5EF4-FFF2-40B4-BE49-F238E27FC236}">
                <a16:creationId xmlns:a16="http://schemas.microsoft.com/office/drawing/2014/main" id="{CFB441F8-15E3-23F7-65A0-009AD16D18B0}"/>
              </a:ext>
            </a:extLst>
          </p:cNvPr>
          <p:cNvSpPr>
            <a:spLocks noGrp="1"/>
          </p:cNvSpPr>
          <p:nvPr>
            <p:ph idx="1"/>
          </p:nvPr>
        </p:nvSpPr>
        <p:spPr>
          <a:xfrm>
            <a:off x="1141413" y="2249487"/>
            <a:ext cx="4815768" cy="3541714"/>
          </a:xfrm>
        </p:spPr>
        <p:txBody>
          <a:bodyPr>
            <a:normAutofit/>
          </a:bodyPr>
          <a:lstStyle/>
          <a:p>
            <a:r>
              <a:rPr lang="en-US" sz="2800" dirty="0"/>
              <a:t>In terms of mean score of the total, APU is the best and CSU is the second, whereas both APU and CSU outperformed UCLA.</a:t>
            </a:r>
          </a:p>
        </p:txBody>
      </p:sp>
      <p:pic>
        <p:nvPicPr>
          <p:cNvPr id="5" name="Picture 4">
            <a:extLst>
              <a:ext uri="{FF2B5EF4-FFF2-40B4-BE49-F238E27FC236}">
                <a16:creationId xmlns:a16="http://schemas.microsoft.com/office/drawing/2014/main" id="{E297E79C-EE83-975A-CAEC-F9E12D984F3B}"/>
              </a:ext>
            </a:extLst>
          </p:cNvPr>
          <p:cNvPicPr>
            <a:picLocks noChangeAspect="1"/>
          </p:cNvPicPr>
          <p:nvPr/>
        </p:nvPicPr>
        <p:blipFill>
          <a:blip r:embed="rId2"/>
          <a:stretch>
            <a:fillRect/>
          </a:stretch>
        </p:blipFill>
        <p:spPr>
          <a:xfrm>
            <a:off x="6031039" y="2007420"/>
            <a:ext cx="5670964" cy="4232062"/>
          </a:xfrm>
          <a:prstGeom prst="rect">
            <a:avLst/>
          </a:prstGeom>
        </p:spPr>
      </p:pic>
    </p:spTree>
    <p:extLst>
      <p:ext uri="{BB962C8B-B14F-4D97-AF65-F5344CB8AC3E}">
        <p14:creationId xmlns:p14="http://schemas.microsoft.com/office/powerpoint/2010/main" val="332000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0D595-9DC4-4528-9371-D3EA2C99B9D0}"/>
              </a:ext>
            </a:extLst>
          </p:cNvPr>
          <p:cNvSpPr>
            <a:spLocks noGrp="1"/>
          </p:cNvSpPr>
          <p:nvPr>
            <p:ph type="title"/>
          </p:nvPr>
        </p:nvSpPr>
        <p:spPr/>
        <p:txBody>
          <a:bodyPr/>
          <a:lstStyle/>
          <a:p>
            <a:r>
              <a:rPr lang="en-US" dirty="0"/>
              <a:t>Compare APU, CSU, and UCLA by raw total</a:t>
            </a:r>
          </a:p>
        </p:txBody>
      </p:sp>
      <p:sp>
        <p:nvSpPr>
          <p:cNvPr id="3" name="Content Placeholder 2">
            <a:extLst>
              <a:ext uri="{FF2B5EF4-FFF2-40B4-BE49-F238E27FC236}">
                <a16:creationId xmlns:a16="http://schemas.microsoft.com/office/drawing/2014/main" id="{CFB441F8-15E3-23F7-65A0-009AD16D18B0}"/>
              </a:ext>
            </a:extLst>
          </p:cNvPr>
          <p:cNvSpPr>
            <a:spLocks noGrp="1"/>
          </p:cNvSpPr>
          <p:nvPr>
            <p:ph idx="1"/>
          </p:nvPr>
        </p:nvSpPr>
        <p:spPr>
          <a:xfrm>
            <a:off x="1141413" y="2249487"/>
            <a:ext cx="4815768" cy="3541714"/>
          </a:xfrm>
        </p:spPr>
        <p:txBody>
          <a:bodyPr>
            <a:normAutofit/>
          </a:bodyPr>
          <a:lstStyle/>
          <a:p>
            <a:r>
              <a:rPr lang="en-US" sz="2800" dirty="0"/>
              <a:t>In terms of mean score of IRT-scored theta, the order is opposite!</a:t>
            </a:r>
          </a:p>
        </p:txBody>
      </p:sp>
      <p:pic>
        <p:nvPicPr>
          <p:cNvPr id="4" name="Picture 3">
            <a:extLst>
              <a:ext uri="{FF2B5EF4-FFF2-40B4-BE49-F238E27FC236}">
                <a16:creationId xmlns:a16="http://schemas.microsoft.com/office/drawing/2014/main" id="{84DAED61-A38B-46CE-0309-399A36C05C0D}"/>
              </a:ext>
            </a:extLst>
          </p:cNvPr>
          <p:cNvPicPr>
            <a:picLocks noChangeAspect="1"/>
          </p:cNvPicPr>
          <p:nvPr/>
        </p:nvPicPr>
        <p:blipFill>
          <a:blip r:embed="rId2"/>
          <a:stretch>
            <a:fillRect/>
          </a:stretch>
        </p:blipFill>
        <p:spPr>
          <a:xfrm>
            <a:off x="5957181" y="2249487"/>
            <a:ext cx="4975634" cy="3713159"/>
          </a:xfrm>
          <a:prstGeom prst="rect">
            <a:avLst/>
          </a:prstGeom>
        </p:spPr>
      </p:pic>
    </p:spTree>
    <p:extLst>
      <p:ext uri="{BB962C8B-B14F-4D97-AF65-F5344CB8AC3E}">
        <p14:creationId xmlns:p14="http://schemas.microsoft.com/office/powerpoint/2010/main" val="1263915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91</TotalTime>
  <Words>1010</Words>
  <Application>Microsoft Macintosh PowerPoint</Application>
  <PresentationFormat>Widescreen</PresentationFormat>
  <Paragraphs>62</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Tw Cen MT</vt:lpstr>
      <vt:lpstr>Circuit</vt:lpstr>
      <vt:lpstr>Software demo:  IRT procedures</vt:lpstr>
      <vt:lpstr>Software for IRT and Rasch</vt:lpstr>
      <vt:lpstr>Hypothetical data set: IRT_demo.jmp</vt:lpstr>
      <vt:lpstr>Easy test</vt:lpstr>
      <vt:lpstr>Curving and norming?</vt:lpstr>
      <vt:lpstr>Regrade?</vt:lpstr>
      <vt:lpstr>Better way: IRT sore (Theta)</vt:lpstr>
      <vt:lpstr>Information plot</vt:lpstr>
      <vt:lpstr>Dual plot:  item-person map</vt:lpstr>
      <vt:lpstr>Parameter estimates</vt:lpstr>
      <vt:lpstr>ICC &amp; IIF</vt:lpstr>
      <vt:lpstr>ability formula (theta)</vt:lpstr>
      <vt:lpstr>Total and IRT scored ability</vt:lpstr>
      <vt:lpstr>Compare APU, CSU, and UCLA by raw total</vt:lpstr>
      <vt:lpstr>Compare APU, CSU, and UCLA by raw total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demo:  IRT procedures</dc:title>
  <dc:creator>Chong Ho Alex Yu 余創豪</dc:creator>
  <cp:lastModifiedBy>Chong Ho Alex Yu 余創豪</cp:lastModifiedBy>
  <cp:revision>29</cp:revision>
  <dcterms:created xsi:type="dcterms:W3CDTF">2023-05-16T23:17:07Z</dcterms:created>
  <dcterms:modified xsi:type="dcterms:W3CDTF">2023-05-18T21:33:24Z</dcterms:modified>
</cp:coreProperties>
</file>