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72" r:id="rId7"/>
    <p:sldId id="273" r:id="rId8"/>
    <p:sldId id="260" r:id="rId9"/>
    <p:sldId id="262" r:id="rId10"/>
    <p:sldId id="267" r:id="rId11"/>
    <p:sldId id="263" r:id="rId12"/>
    <p:sldId id="264" r:id="rId13"/>
    <p:sldId id="265" r:id="rId14"/>
    <p:sldId id="266" r:id="rId15"/>
    <p:sldId id="268" r:id="rId16"/>
    <p:sldId id="269" r:id="rId17"/>
    <p:sldId id="270" r:id="rId18"/>
    <p:sldId id="271" r:id="rId19"/>
    <p:sldId id="275" r:id="rId20"/>
    <p:sldId id="276" r:id="rId21"/>
    <p:sldId id="277" r:id="rId22"/>
    <p:sldId id="27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16"/>
    <p:restoredTop sz="96405"/>
  </p:normalViewPr>
  <p:slideViewPr>
    <p:cSldViewPr snapToGrid="0">
      <p:cViewPr varScale="1">
        <p:scale>
          <a:sx n="147" d="100"/>
          <a:sy n="147" d="100"/>
        </p:scale>
        <p:origin x="8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6/20/23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6/20/23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B790F-13FD-8AA5-EAEF-809D9D3B7F41}"/>
              </a:ext>
            </a:extLst>
          </p:cNvPr>
          <p:cNvSpPr>
            <a:spLocks noGrp="1"/>
          </p:cNvSpPr>
          <p:nvPr>
            <p:ph type="ctrTitle"/>
          </p:nvPr>
        </p:nvSpPr>
        <p:spPr/>
        <p:txBody>
          <a:bodyPr/>
          <a:lstStyle/>
          <a:p>
            <a:r>
              <a:rPr lang="en-US" sz="4400" dirty="0"/>
              <a:t>Bias detection:</a:t>
            </a:r>
            <a:br>
              <a:rPr lang="en-US" sz="4400" dirty="0"/>
            </a:br>
            <a:r>
              <a:rPr lang="en-US" sz="4400" dirty="0"/>
              <a:t>Differential item functioning</a:t>
            </a:r>
          </a:p>
        </p:txBody>
      </p:sp>
      <p:sp>
        <p:nvSpPr>
          <p:cNvPr id="3" name="Subtitle 2">
            <a:extLst>
              <a:ext uri="{FF2B5EF4-FFF2-40B4-BE49-F238E27FC236}">
                <a16:creationId xmlns:a16="http://schemas.microsoft.com/office/drawing/2014/main" id="{56EDD138-A940-476D-7239-F716A727C602}"/>
              </a:ext>
            </a:extLst>
          </p:cNvPr>
          <p:cNvSpPr>
            <a:spLocks noGrp="1"/>
          </p:cNvSpPr>
          <p:nvPr>
            <p:ph type="subTitle" idx="1"/>
          </p:nvPr>
        </p:nvSpPr>
        <p:spPr/>
        <p:txBody>
          <a:bodyPr>
            <a:normAutofit/>
          </a:bodyPr>
          <a:lstStyle/>
          <a:p>
            <a:r>
              <a:rPr lang="en-US" sz="3600" dirty="0"/>
              <a:t>Chong Ho (Alex) Yu</a:t>
            </a:r>
          </a:p>
        </p:txBody>
      </p:sp>
    </p:spTree>
    <p:extLst>
      <p:ext uri="{BB962C8B-B14F-4D97-AF65-F5344CB8AC3E}">
        <p14:creationId xmlns:p14="http://schemas.microsoft.com/office/powerpoint/2010/main" val="3925946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73AE-BCCF-6635-79A7-5C9A10517B8D}"/>
              </a:ext>
            </a:extLst>
          </p:cNvPr>
          <p:cNvSpPr>
            <a:spLocks noGrp="1"/>
          </p:cNvSpPr>
          <p:nvPr>
            <p:ph type="title"/>
          </p:nvPr>
        </p:nvSpPr>
        <p:spPr/>
        <p:txBody>
          <a:bodyPr/>
          <a:lstStyle/>
          <a:p>
            <a:r>
              <a:rPr lang="en-US" dirty="0"/>
              <a:t>Statistical disparity &lt;&gt; Bias</a:t>
            </a:r>
          </a:p>
        </p:txBody>
      </p:sp>
      <p:sp>
        <p:nvSpPr>
          <p:cNvPr id="3" name="Content Placeholder 2">
            <a:extLst>
              <a:ext uri="{FF2B5EF4-FFF2-40B4-BE49-F238E27FC236}">
                <a16:creationId xmlns:a16="http://schemas.microsoft.com/office/drawing/2014/main" id="{57EF20CE-7AE1-24C8-C379-190A980CE919}"/>
              </a:ext>
            </a:extLst>
          </p:cNvPr>
          <p:cNvSpPr>
            <a:spLocks noGrp="1"/>
          </p:cNvSpPr>
          <p:nvPr>
            <p:ph idx="1"/>
          </p:nvPr>
        </p:nvSpPr>
        <p:spPr/>
        <p:txBody>
          <a:bodyPr/>
          <a:lstStyle/>
          <a:p>
            <a:r>
              <a:rPr lang="en-US" sz="2800" dirty="0"/>
              <a:t>A </a:t>
            </a:r>
            <a:r>
              <a:rPr lang="en-US" sz="2800" dirty="0">
                <a:solidFill>
                  <a:srgbClr val="FFC000"/>
                </a:solidFill>
              </a:rPr>
              <a:t>statistical disparity </a:t>
            </a:r>
            <a:r>
              <a:rPr lang="en-US" sz="2800" dirty="0"/>
              <a:t>does not necessarily imply test or item bias. For example, when some people do better than other groups in a test, perhaps they work harder or they are gifted with certain traits.</a:t>
            </a:r>
          </a:p>
          <a:p>
            <a:r>
              <a:rPr lang="en-US" sz="2800" dirty="0"/>
              <a:t>You need to </a:t>
            </a:r>
            <a:r>
              <a:rPr lang="en-US" sz="2800" dirty="0">
                <a:solidFill>
                  <a:srgbClr val="FFC000"/>
                </a:solidFill>
              </a:rPr>
              <a:t>read the test items </a:t>
            </a:r>
            <a:r>
              <a:rPr lang="en-US" sz="2800" dirty="0"/>
              <a:t>and evaluate the situation in order to find out whether some elements there bias against certain groups. </a:t>
            </a:r>
          </a:p>
          <a:p>
            <a:endParaRPr lang="en-US" dirty="0"/>
          </a:p>
          <a:p>
            <a:endParaRPr lang="en-US" dirty="0"/>
          </a:p>
        </p:txBody>
      </p:sp>
    </p:spTree>
    <p:extLst>
      <p:ext uri="{BB962C8B-B14F-4D97-AF65-F5344CB8AC3E}">
        <p14:creationId xmlns:p14="http://schemas.microsoft.com/office/powerpoint/2010/main" val="494591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8AC8-B023-3D54-F3F4-1CF553C8A448}"/>
              </a:ext>
            </a:extLst>
          </p:cNvPr>
          <p:cNvSpPr>
            <a:spLocks noGrp="1"/>
          </p:cNvSpPr>
          <p:nvPr>
            <p:ph type="title"/>
          </p:nvPr>
        </p:nvSpPr>
        <p:spPr/>
        <p:txBody>
          <a:bodyPr/>
          <a:lstStyle/>
          <a:p>
            <a:r>
              <a:rPr lang="en-US" dirty="0"/>
              <a:t>Uniform bias</a:t>
            </a:r>
          </a:p>
        </p:txBody>
      </p:sp>
      <p:sp>
        <p:nvSpPr>
          <p:cNvPr id="3" name="Content Placeholder 2">
            <a:extLst>
              <a:ext uri="{FF2B5EF4-FFF2-40B4-BE49-F238E27FC236}">
                <a16:creationId xmlns:a16="http://schemas.microsoft.com/office/drawing/2014/main" id="{5478657B-832B-3912-A430-3E495D8C40DC}"/>
              </a:ext>
            </a:extLst>
          </p:cNvPr>
          <p:cNvSpPr>
            <a:spLocks noGrp="1"/>
          </p:cNvSpPr>
          <p:nvPr>
            <p:ph idx="1"/>
          </p:nvPr>
        </p:nvSpPr>
        <p:spPr>
          <a:xfrm>
            <a:off x="680322" y="2336873"/>
            <a:ext cx="4844990" cy="3599316"/>
          </a:xfrm>
        </p:spPr>
        <p:txBody>
          <a:bodyPr/>
          <a:lstStyle/>
          <a:p>
            <a:r>
              <a:rPr lang="en-US" dirty="0"/>
              <a:t>The difference of the probability of success between groups is consistent across all levels of ability. For example, the item favors all males regardless of ability.</a:t>
            </a:r>
          </a:p>
        </p:txBody>
      </p:sp>
      <p:pic>
        <p:nvPicPr>
          <p:cNvPr id="1026" name="Picture 2" descr="Uniform DIF">
            <a:extLst>
              <a:ext uri="{FF2B5EF4-FFF2-40B4-BE49-F238E27FC236}">
                <a16:creationId xmlns:a16="http://schemas.microsoft.com/office/drawing/2014/main" id="{C90016CD-266F-F170-2EF0-0653567D04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5208" y="2336873"/>
            <a:ext cx="5302642" cy="3353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536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D45FF-FB04-D607-2A51-49A9DC6777F1}"/>
              </a:ext>
            </a:extLst>
          </p:cNvPr>
          <p:cNvSpPr>
            <a:spLocks noGrp="1"/>
          </p:cNvSpPr>
          <p:nvPr>
            <p:ph type="title"/>
          </p:nvPr>
        </p:nvSpPr>
        <p:spPr/>
        <p:txBody>
          <a:bodyPr/>
          <a:lstStyle/>
          <a:p>
            <a:r>
              <a:rPr lang="en-US" dirty="0"/>
              <a:t>Non-uniform bias</a:t>
            </a:r>
          </a:p>
        </p:txBody>
      </p:sp>
      <p:sp>
        <p:nvSpPr>
          <p:cNvPr id="3" name="Content Placeholder 2">
            <a:extLst>
              <a:ext uri="{FF2B5EF4-FFF2-40B4-BE49-F238E27FC236}">
                <a16:creationId xmlns:a16="http://schemas.microsoft.com/office/drawing/2014/main" id="{FE2E72B0-19F7-E8C7-0F41-446488624470}"/>
              </a:ext>
            </a:extLst>
          </p:cNvPr>
          <p:cNvSpPr>
            <a:spLocks noGrp="1"/>
          </p:cNvSpPr>
          <p:nvPr>
            <p:ph idx="1"/>
          </p:nvPr>
        </p:nvSpPr>
        <p:spPr>
          <a:xfrm>
            <a:off x="680321" y="2336873"/>
            <a:ext cx="5321645" cy="3599316"/>
          </a:xfrm>
        </p:spPr>
        <p:txBody>
          <a:bodyPr/>
          <a:lstStyle/>
          <a:p>
            <a:r>
              <a:rPr lang="en-US" dirty="0"/>
              <a:t>The difference of the probability of success between groups is not constant across ability levels. In other words, there is an interaction effect between group membership and ability. For example, the item favors males of low ability while favoring females of higher ability.</a:t>
            </a:r>
          </a:p>
          <a:p>
            <a:endParaRPr lang="en-US" dirty="0"/>
          </a:p>
        </p:txBody>
      </p:sp>
      <p:pic>
        <p:nvPicPr>
          <p:cNvPr id="2050" name="Picture 2" descr="Uniform DIF">
            <a:extLst>
              <a:ext uri="{FF2B5EF4-FFF2-40B4-BE49-F238E27FC236}">
                <a16:creationId xmlns:a16="http://schemas.microsoft.com/office/drawing/2014/main" id="{FCD76997-45FC-DFAB-9045-4467645D5A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7975" y="2447317"/>
            <a:ext cx="5281823" cy="334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142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D50D-498F-DC98-E41D-2F4D62C5885B}"/>
              </a:ext>
            </a:extLst>
          </p:cNvPr>
          <p:cNvSpPr>
            <a:spLocks noGrp="1"/>
          </p:cNvSpPr>
          <p:nvPr>
            <p:ph type="title"/>
          </p:nvPr>
        </p:nvSpPr>
        <p:spPr/>
        <p:txBody>
          <a:bodyPr/>
          <a:lstStyle/>
          <a:p>
            <a:r>
              <a:rPr lang="en-US" dirty="0"/>
              <a:t>DIF</a:t>
            </a:r>
          </a:p>
        </p:txBody>
      </p:sp>
      <p:sp>
        <p:nvSpPr>
          <p:cNvPr id="3" name="Content Placeholder 2">
            <a:extLst>
              <a:ext uri="{FF2B5EF4-FFF2-40B4-BE49-F238E27FC236}">
                <a16:creationId xmlns:a16="http://schemas.microsoft.com/office/drawing/2014/main" id="{33AE2448-565B-4E34-DACA-CD83AF39B453}"/>
              </a:ext>
            </a:extLst>
          </p:cNvPr>
          <p:cNvSpPr>
            <a:spLocks noGrp="1"/>
          </p:cNvSpPr>
          <p:nvPr>
            <p:ph idx="1"/>
          </p:nvPr>
        </p:nvSpPr>
        <p:spPr>
          <a:xfrm>
            <a:off x="680321" y="2336872"/>
            <a:ext cx="10109599" cy="4002967"/>
          </a:xfrm>
        </p:spPr>
        <p:txBody>
          <a:bodyPr>
            <a:normAutofit/>
          </a:bodyPr>
          <a:lstStyle/>
          <a:p>
            <a:r>
              <a:rPr lang="en-US" sz="2800" dirty="0">
                <a:solidFill>
                  <a:srgbClr val="FFC000"/>
                </a:solidFill>
              </a:rPr>
              <a:t>Non-IRT DIF</a:t>
            </a:r>
          </a:p>
          <a:p>
            <a:pPr lvl="1"/>
            <a:r>
              <a:rPr lang="en-US" sz="2800" dirty="0"/>
              <a:t>Cochran Mantel Haenszel (CMH) or Mantel Haenszel (MH) test.</a:t>
            </a:r>
          </a:p>
          <a:p>
            <a:pPr lvl="1"/>
            <a:r>
              <a:rPr lang="en-US" sz="2800" dirty="0"/>
              <a:t>Logistic regression</a:t>
            </a:r>
          </a:p>
          <a:p>
            <a:r>
              <a:rPr lang="en-US" sz="2800" dirty="0">
                <a:solidFill>
                  <a:srgbClr val="FFC000"/>
                </a:solidFill>
              </a:rPr>
              <a:t>IRT-based DIF</a:t>
            </a:r>
          </a:p>
          <a:p>
            <a:pPr lvl="1"/>
            <a:r>
              <a:rPr lang="en-US" sz="2800" dirty="0"/>
              <a:t>Lord’s model</a:t>
            </a:r>
          </a:p>
          <a:p>
            <a:pPr lvl="1"/>
            <a:r>
              <a:rPr lang="en-US" sz="2800" dirty="0"/>
              <a:t>Raju’s method</a:t>
            </a:r>
          </a:p>
          <a:p>
            <a:endParaRPr lang="en-US" sz="2800" dirty="0"/>
          </a:p>
        </p:txBody>
      </p:sp>
    </p:spTree>
    <p:extLst>
      <p:ext uri="{BB962C8B-B14F-4D97-AF65-F5344CB8AC3E}">
        <p14:creationId xmlns:p14="http://schemas.microsoft.com/office/powerpoint/2010/main" val="1667366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AC0B1-5C46-D0E1-A89B-8A1E03C3F8EE}"/>
              </a:ext>
            </a:extLst>
          </p:cNvPr>
          <p:cNvSpPr>
            <a:spLocks noGrp="1"/>
          </p:cNvSpPr>
          <p:nvPr>
            <p:ph type="title"/>
          </p:nvPr>
        </p:nvSpPr>
        <p:spPr/>
        <p:txBody>
          <a:bodyPr/>
          <a:lstStyle/>
          <a:p>
            <a:r>
              <a:rPr lang="en-US" dirty="0"/>
              <a:t>CMH using SAS</a:t>
            </a:r>
          </a:p>
        </p:txBody>
      </p:sp>
      <p:sp>
        <p:nvSpPr>
          <p:cNvPr id="3" name="Content Placeholder 2">
            <a:extLst>
              <a:ext uri="{FF2B5EF4-FFF2-40B4-BE49-F238E27FC236}">
                <a16:creationId xmlns:a16="http://schemas.microsoft.com/office/drawing/2014/main" id="{8FDDE49F-3702-AB61-57F2-B44D1485ADFC}"/>
              </a:ext>
            </a:extLst>
          </p:cNvPr>
          <p:cNvSpPr>
            <a:spLocks noGrp="1"/>
          </p:cNvSpPr>
          <p:nvPr>
            <p:ph idx="1"/>
          </p:nvPr>
        </p:nvSpPr>
        <p:spPr/>
        <p:txBody>
          <a:bodyPr>
            <a:noAutofit/>
          </a:bodyPr>
          <a:lstStyle/>
          <a:p>
            <a:pPr marL="0" indent="0">
              <a:buNone/>
            </a:pPr>
            <a:r>
              <a:rPr lang="en-US" dirty="0"/>
              <a:t>/* Use </a:t>
            </a:r>
            <a:r>
              <a:rPr lang="en-US" dirty="0" err="1"/>
              <a:t>IRT_demo.jmp</a:t>
            </a:r>
            <a:r>
              <a:rPr lang="en-US" dirty="0"/>
              <a:t> </a:t>
            </a:r>
          </a:p>
          <a:p>
            <a:pPr marL="0" indent="0">
              <a:buNone/>
            </a:pPr>
            <a:r>
              <a:rPr lang="en-US" dirty="0"/>
              <a:t>Non-IRT DIF method 1a: CMH procedure</a:t>
            </a:r>
          </a:p>
          <a:p>
            <a:pPr marL="0" indent="0">
              <a:buNone/>
            </a:pPr>
            <a:r>
              <a:rPr lang="en-US" dirty="0"/>
              <a:t>Student ability is NOT taken into account. NOT recommended!</a:t>
            </a:r>
          </a:p>
          <a:p>
            <a:pPr marL="0" indent="0">
              <a:buNone/>
            </a:pPr>
            <a:r>
              <a:rPr lang="en-US" dirty="0"/>
              <a:t>Check whether gender would make a difference in the item score </a:t>
            </a:r>
          </a:p>
          <a:p>
            <a:pPr marL="0" indent="0">
              <a:buNone/>
            </a:pPr>
            <a:r>
              <a:rPr lang="en-US" dirty="0"/>
              <a:t>regardless of student ability in terms of total score*/</a:t>
            </a:r>
          </a:p>
          <a:p>
            <a:pPr marL="0" indent="0">
              <a:buNone/>
            </a:pPr>
            <a:r>
              <a:rPr lang="en-US" dirty="0"/>
              <a:t>PROC FREQ DATA=ALEX.IRT;</a:t>
            </a:r>
          </a:p>
          <a:p>
            <a:pPr marL="0" indent="0">
              <a:buNone/>
            </a:pPr>
            <a:r>
              <a:rPr lang="en-US" dirty="0"/>
              <a:t>/* You can do a batch of items using (item1-item2) */</a:t>
            </a:r>
          </a:p>
          <a:p>
            <a:pPr marL="0" indent="0">
              <a:buNone/>
            </a:pPr>
            <a:r>
              <a:rPr lang="en-US" dirty="0"/>
              <a:t>TABLES Gender * item20 /CMH </a:t>
            </a:r>
            <a:r>
              <a:rPr lang="en-US" dirty="0" err="1"/>
              <a:t>noprint</a:t>
            </a:r>
            <a:r>
              <a:rPr lang="en-US" dirty="0"/>
              <a:t>;</a:t>
            </a:r>
          </a:p>
          <a:p>
            <a:pPr marL="0" indent="0">
              <a:buNone/>
            </a:pPr>
            <a:r>
              <a:rPr lang="en-US" dirty="0"/>
              <a:t>RUN;</a:t>
            </a:r>
          </a:p>
        </p:txBody>
      </p:sp>
    </p:spTree>
    <p:extLst>
      <p:ext uri="{BB962C8B-B14F-4D97-AF65-F5344CB8AC3E}">
        <p14:creationId xmlns:p14="http://schemas.microsoft.com/office/powerpoint/2010/main" val="4251796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D50D-498F-DC98-E41D-2F4D62C5885B}"/>
              </a:ext>
            </a:extLst>
          </p:cNvPr>
          <p:cNvSpPr>
            <a:spLocks noGrp="1"/>
          </p:cNvSpPr>
          <p:nvPr>
            <p:ph type="title"/>
          </p:nvPr>
        </p:nvSpPr>
        <p:spPr/>
        <p:txBody>
          <a:bodyPr/>
          <a:lstStyle/>
          <a:p>
            <a:r>
              <a:rPr lang="en-US" dirty="0"/>
              <a:t>CMH using SAS</a:t>
            </a:r>
          </a:p>
        </p:txBody>
      </p:sp>
      <p:sp>
        <p:nvSpPr>
          <p:cNvPr id="3" name="Content Placeholder 2">
            <a:extLst>
              <a:ext uri="{FF2B5EF4-FFF2-40B4-BE49-F238E27FC236}">
                <a16:creationId xmlns:a16="http://schemas.microsoft.com/office/drawing/2014/main" id="{33AE2448-565B-4E34-DACA-CD83AF39B453}"/>
              </a:ext>
            </a:extLst>
          </p:cNvPr>
          <p:cNvSpPr>
            <a:spLocks noGrp="1"/>
          </p:cNvSpPr>
          <p:nvPr>
            <p:ph idx="1"/>
          </p:nvPr>
        </p:nvSpPr>
        <p:spPr>
          <a:xfrm>
            <a:off x="368808" y="2336872"/>
            <a:ext cx="4727448" cy="4002967"/>
          </a:xfrm>
        </p:spPr>
        <p:txBody>
          <a:bodyPr>
            <a:noAutofit/>
          </a:bodyPr>
          <a:lstStyle/>
          <a:p>
            <a:r>
              <a:rPr lang="en-US" sz="2800" dirty="0"/>
              <a:t>Null hypothesis: There is no relationship between gender and the item responses </a:t>
            </a:r>
            <a:r>
              <a:rPr lang="en-US" sz="2800" dirty="0">
                <a:solidFill>
                  <a:srgbClr val="FFC000"/>
                </a:solidFill>
              </a:rPr>
              <a:t>regardless of </a:t>
            </a:r>
            <a:r>
              <a:rPr lang="en-US" sz="2800" dirty="0"/>
              <a:t>student ability.</a:t>
            </a:r>
          </a:p>
          <a:p>
            <a:r>
              <a:rPr lang="en-US" sz="2800" dirty="0"/>
              <a:t>p = .9851, failed to reject the null </a:t>
            </a:r>
            <a:r>
              <a:rPr lang="en-US" sz="2800" dirty="0">
                <a:sym typeface="Wingdings" pitchFamily="2" charset="2"/>
              </a:rPr>
              <a:t> no gender bias.</a:t>
            </a:r>
          </a:p>
          <a:p>
            <a:r>
              <a:rPr lang="en-US" sz="2800" dirty="0">
                <a:sym typeface="Wingdings" pitchFamily="2" charset="2"/>
              </a:rPr>
              <a:t>Logit = .989 (1: no difference)</a:t>
            </a:r>
            <a:endParaRPr lang="en-US" sz="2800" dirty="0"/>
          </a:p>
        </p:txBody>
      </p:sp>
      <p:pic>
        <p:nvPicPr>
          <p:cNvPr id="5" name="Picture 4">
            <a:extLst>
              <a:ext uri="{FF2B5EF4-FFF2-40B4-BE49-F238E27FC236}">
                <a16:creationId xmlns:a16="http://schemas.microsoft.com/office/drawing/2014/main" id="{454A4E87-2010-3AA9-F7A8-3E39545427A8}"/>
              </a:ext>
            </a:extLst>
          </p:cNvPr>
          <p:cNvPicPr>
            <a:picLocks noChangeAspect="1"/>
          </p:cNvPicPr>
          <p:nvPr/>
        </p:nvPicPr>
        <p:blipFill>
          <a:blip r:embed="rId2"/>
          <a:stretch>
            <a:fillRect/>
          </a:stretch>
        </p:blipFill>
        <p:spPr>
          <a:xfrm>
            <a:off x="5337716" y="2089657"/>
            <a:ext cx="5637470" cy="4347717"/>
          </a:xfrm>
          <a:prstGeom prst="rect">
            <a:avLst/>
          </a:prstGeom>
        </p:spPr>
      </p:pic>
    </p:spTree>
    <p:extLst>
      <p:ext uri="{BB962C8B-B14F-4D97-AF65-F5344CB8AC3E}">
        <p14:creationId xmlns:p14="http://schemas.microsoft.com/office/powerpoint/2010/main" val="147170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D50D-498F-DC98-E41D-2F4D62C5885B}"/>
              </a:ext>
            </a:extLst>
          </p:cNvPr>
          <p:cNvSpPr>
            <a:spLocks noGrp="1"/>
          </p:cNvSpPr>
          <p:nvPr>
            <p:ph type="title"/>
          </p:nvPr>
        </p:nvSpPr>
        <p:spPr/>
        <p:txBody>
          <a:bodyPr/>
          <a:lstStyle/>
          <a:p>
            <a:r>
              <a:rPr lang="en-US" dirty="0"/>
              <a:t>CMH using SAS</a:t>
            </a:r>
          </a:p>
        </p:txBody>
      </p:sp>
      <p:sp>
        <p:nvSpPr>
          <p:cNvPr id="3" name="Content Placeholder 2">
            <a:extLst>
              <a:ext uri="{FF2B5EF4-FFF2-40B4-BE49-F238E27FC236}">
                <a16:creationId xmlns:a16="http://schemas.microsoft.com/office/drawing/2014/main" id="{33AE2448-565B-4E34-DACA-CD83AF39B453}"/>
              </a:ext>
            </a:extLst>
          </p:cNvPr>
          <p:cNvSpPr>
            <a:spLocks noGrp="1"/>
          </p:cNvSpPr>
          <p:nvPr>
            <p:ph idx="1"/>
          </p:nvPr>
        </p:nvSpPr>
        <p:spPr>
          <a:xfrm>
            <a:off x="680321" y="2117416"/>
            <a:ext cx="10511935" cy="4502840"/>
          </a:xfrm>
        </p:spPr>
        <p:txBody>
          <a:bodyPr>
            <a:normAutofit fontScale="92500" lnSpcReduction="10000"/>
          </a:bodyPr>
          <a:lstStyle/>
          <a:p>
            <a:pPr marL="0" indent="0">
              <a:buNone/>
            </a:pPr>
            <a:r>
              <a:rPr lang="en-US" dirty="0"/>
              <a:t>Non-IRT DIF method 1b: CMH procedure</a:t>
            </a:r>
          </a:p>
          <a:p>
            <a:pPr marL="0" indent="0">
              <a:buNone/>
            </a:pPr>
            <a:r>
              <a:rPr lang="en-US" dirty="0"/>
              <a:t>Student ability is taken into account </a:t>
            </a:r>
          </a:p>
          <a:p>
            <a:pPr marL="0" indent="0">
              <a:buNone/>
            </a:pPr>
            <a:r>
              <a:rPr lang="en-US" dirty="0"/>
              <a:t>Students were stratified on total scores using PROC RANK */</a:t>
            </a:r>
          </a:p>
          <a:p>
            <a:pPr marL="0" indent="0">
              <a:buNone/>
            </a:pPr>
            <a:r>
              <a:rPr lang="en-US" dirty="0"/>
              <a:t>PROC RANK DATA=ALEX.IRT OUT=DIF group=5;</a:t>
            </a:r>
          </a:p>
          <a:p>
            <a:pPr marL="0" indent="0">
              <a:buNone/>
            </a:pPr>
            <a:r>
              <a:rPr lang="en-US" dirty="0"/>
              <a:t>VAR total;</a:t>
            </a:r>
          </a:p>
          <a:p>
            <a:pPr marL="0" indent="0">
              <a:buNone/>
            </a:pPr>
            <a:r>
              <a:rPr lang="en-US" dirty="0"/>
              <a:t>RANKS stratum;</a:t>
            </a:r>
          </a:p>
          <a:p>
            <a:pPr marL="0" indent="0">
              <a:buNone/>
            </a:pPr>
            <a:r>
              <a:rPr lang="en-US" dirty="0"/>
              <a:t>RUN;</a:t>
            </a:r>
          </a:p>
          <a:p>
            <a:pPr marL="0" indent="0">
              <a:buNone/>
            </a:pPr>
            <a:r>
              <a:rPr lang="en-US" dirty="0"/>
              <a:t>PROC FREQ DATA=DIF;</a:t>
            </a:r>
          </a:p>
          <a:p>
            <a:pPr marL="0" indent="0">
              <a:buNone/>
            </a:pPr>
            <a:r>
              <a:rPr lang="en-US" dirty="0"/>
              <a:t>/* You can do a batch of items using (item1-item2) */</a:t>
            </a:r>
          </a:p>
          <a:p>
            <a:pPr marL="0" indent="0">
              <a:buNone/>
            </a:pPr>
            <a:r>
              <a:rPr lang="en-US" dirty="0"/>
              <a:t>TABLES stratum * Gender * item20 /CMH </a:t>
            </a:r>
            <a:r>
              <a:rPr lang="en-US" dirty="0" err="1"/>
              <a:t>noprint</a:t>
            </a:r>
            <a:r>
              <a:rPr lang="en-US" dirty="0"/>
              <a:t>;</a:t>
            </a:r>
          </a:p>
          <a:p>
            <a:pPr marL="0" indent="0">
              <a:buNone/>
            </a:pPr>
            <a:r>
              <a:rPr lang="en-US" dirty="0"/>
              <a:t>RUN;</a:t>
            </a:r>
          </a:p>
        </p:txBody>
      </p:sp>
    </p:spTree>
    <p:extLst>
      <p:ext uri="{BB962C8B-B14F-4D97-AF65-F5344CB8AC3E}">
        <p14:creationId xmlns:p14="http://schemas.microsoft.com/office/powerpoint/2010/main" val="2810634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D50D-498F-DC98-E41D-2F4D62C5885B}"/>
              </a:ext>
            </a:extLst>
          </p:cNvPr>
          <p:cNvSpPr>
            <a:spLocks noGrp="1"/>
          </p:cNvSpPr>
          <p:nvPr>
            <p:ph type="title"/>
          </p:nvPr>
        </p:nvSpPr>
        <p:spPr/>
        <p:txBody>
          <a:bodyPr/>
          <a:lstStyle/>
          <a:p>
            <a:r>
              <a:rPr lang="en-US" dirty="0"/>
              <a:t>CMH using SAS</a:t>
            </a:r>
          </a:p>
        </p:txBody>
      </p:sp>
      <p:sp>
        <p:nvSpPr>
          <p:cNvPr id="3" name="Content Placeholder 2">
            <a:extLst>
              <a:ext uri="{FF2B5EF4-FFF2-40B4-BE49-F238E27FC236}">
                <a16:creationId xmlns:a16="http://schemas.microsoft.com/office/drawing/2014/main" id="{33AE2448-565B-4E34-DACA-CD83AF39B453}"/>
              </a:ext>
            </a:extLst>
          </p:cNvPr>
          <p:cNvSpPr>
            <a:spLocks noGrp="1"/>
          </p:cNvSpPr>
          <p:nvPr>
            <p:ph idx="1"/>
          </p:nvPr>
        </p:nvSpPr>
        <p:spPr>
          <a:xfrm>
            <a:off x="368808" y="2336872"/>
            <a:ext cx="3666743" cy="4002967"/>
          </a:xfrm>
        </p:spPr>
        <p:txBody>
          <a:bodyPr>
            <a:normAutofit/>
          </a:bodyPr>
          <a:lstStyle/>
          <a:p>
            <a:r>
              <a:rPr lang="en-US" dirty="0"/>
              <a:t>Null hypothesis: There is no relationship between gender and the item responses across different strata of student ability in terms of the total score.</a:t>
            </a:r>
          </a:p>
          <a:p>
            <a:r>
              <a:rPr lang="en-US" dirty="0"/>
              <a:t>Fail to reject the null </a:t>
            </a:r>
            <a:r>
              <a:rPr lang="en-US" dirty="0">
                <a:sym typeface="Wingdings" pitchFamily="2" charset="2"/>
              </a:rPr>
              <a:t> no gender bias.</a:t>
            </a:r>
            <a:endParaRPr lang="en-US" dirty="0"/>
          </a:p>
        </p:txBody>
      </p:sp>
      <p:pic>
        <p:nvPicPr>
          <p:cNvPr id="4" name="Picture 3">
            <a:extLst>
              <a:ext uri="{FF2B5EF4-FFF2-40B4-BE49-F238E27FC236}">
                <a16:creationId xmlns:a16="http://schemas.microsoft.com/office/drawing/2014/main" id="{31E5B146-B151-C9B3-E7F5-C6F53110BF80}"/>
              </a:ext>
            </a:extLst>
          </p:cNvPr>
          <p:cNvPicPr>
            <a:picLocks noChangeAspect="1"/>
          </p:cNvPicPr>
          <p:nvPr/>
        </p:nvPicPr>
        <p:blipFill>
          <a:blip r:embed="rId2"/>
          <a:stretch>
            <a:fillRect/>
          </a:stretch>
        </p:blipFill>
        <p:spPr>
          <a:xfrm>
            <a:off x="4160520" y="1293697"/>
            <a:ext cx="7772400" cy="4851561"/>
          </a:xfrm>
          <a:prstGeom prst="rect">
            <a:avLst/>
          </a:prstGeom>
        </p:spPr>
      </p:pic>
    </p:spTree>
    <p:extLst>
      <p:ext uri="{BB962C8B-B14F-4D97-AF65-F5344CB8AC3E}">
        <p14:creationId xmlns:p14="http://schemas.microsoft.com/office/powerpoint/2010/main" val="1874851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D50D-498F-DC98-E41D-2F4D62C5885B}"/>
              </a:ext>
            </a:extLst>
          </p:cNvPr>
          <p:cNvSpPr>
            <a:spLocks noGrp="1"/>
          </p:cNvSpPr>
          <p:nvPr>
            <p:ph type="title"/>
          </p:nvPr>
        </p:nvSpPr>
        <p:spPr/>
        <p:txBody>
          <a:bodyPr/>
          <a:lstStyle/>
          <a:p>
            <a:r>
              <a:rPr lang="en-US" dirty="0"/>
              <a:t>CMH using SAS</a:t>
            </a:r>
          </a:p>
        </p:txBody>
      </p:sp>
      <p:sp>
        <p:nvSpPr>
          <p:cNvPr id="3" name="Content Placeholder 2">
            <a:extLst>
              <a:ext uri="{FF2B5EF4-FFF2-40B4-BE49-F238E27FC236}">
                <a16:creationId xmlns:a16="http://schemas.microsoft.com/office/drawing/2014/main" id="{33AE2448-565B-4E34-DACA-CD83AF39B453}"/>
              </a:ext>
            </a:extLst>
          </p:cNvPr>
          <p:cNvSpPr>
            <a:spLocks noGrp="1"/>
          </p:cNvSpPr>
          <p:nvPr>
            <p:ph idx="1"/>
          </p:nvPr>
        </p:nvSpPr>
        <p:spPr>
          <a:xfrm>
            <a:off x="368808" y="2336872"/>
            <a:ext cx="3666743" cy="4002967"/>
          </a:xfrm>
        </p:spPr>
        <p:txBody>
          <a:bodyPr>
            <a:normAutofit/>
          </a:bodyPr>
          <a:lstStyle/>
          <a:p>
            <a:r>
              <a:rPr lang="en-US" dirty="0"/>
              <a:t>The odds ratio is 1.61, meaning that the odds of male students answering the question correctly to this item are slightly higher than that of female students (1 : difference, &gt; 1: more likely, &lt; 1: less likely)</a:t>
            </a:r>
          </a:p>
        </p:txBody>
      </p:sp>
      <p:pic>
        <p:nvPicPr>
          <p:cNvPr id="4" name="Picture 3">
            <a:extLst>
              <a:ext uri="{FF2B5EF4-FFF2-40B4-BE49-F238E27FC236}">
                <a16:creationId xmlns:a16="http://schemas.microsoft.com/office/drawing/2014/main" id="{31E5B146-B151-C9B3-E7F5-C6F53110BF80}"/>
              </a:ext>
            </a:extLst>
          </p:cNvPr>
          <p:cNvPicPr>
            <a:picLocks noChangeAspect="1"/>
          </p:cNvPicPr>
          <p:nvPr/>
        </p:nvPicPr>
        <p:blipFill>
          <a:blip r:embed="rId2"/>
          <a:stretch>
            <a:fillRect/>
          </a:stretch>
        </p:blipFill>
        <p:spPr>
          <a:xfrm>
            <a:off x="4160520" y="1293697"/>
            <a:ext cx="7772400" cy="4851561"/>
          </a:xfrm>
          <a:prstGeom prst="rect">
            <a:avLst/>
          </a:prstGeom>
        </p:spPr>
      </p:pic>
      <p:cxnSp>
        <p:nvCxnSpPr>
          <p:cNvPr id="6" name="Straight Arrow Connector 5">
            <a:extLst>
              <a:ext uri="{FF2B5EF4-FFF2-40B4-BE49-F238E27FC236}">
                <a16:creationId xmlns:a16="http://schemas.microsoft.com/office/drawing/2014/main" id="{8C20D5BC-8592-D41A-A4C2-DAA87D02F68E}"/>
              </a:ext>
            </a:extLst>
          </p:cNvPr>
          <p:cNvCxnSpPr/>
          <p:nvPr/>
        </p:nvCxnSpPr>
        <p:spPr>
          <a:xfrm>
            <a:off x="5816338" y="3289955"/>
            <a:ext cx="1216058" cy="999241"/>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099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952F-DC97-CF07-FDE9-CB650EE398BD}"/>
              </a:ext>
            </a:extLst>
          </p:cNvPr>
          <p:cNvSpPr>
            <a:spLocks noGrp="1"/>
          </p:cNvSpPr>
          <p:nvPr>
            <p:ph type="title"/>
          </p:nvPr>
        </p:nvSpPr>
        <p:spPr/>
        <p:txBody>
          <a:bodyPr/>
          <a:lstStyle/>
          <a:p>
            <a:r>
              <a:rPr lang="en-US" dirty="0"/>
              <a:t>Logistic regression using SAS: Uniform DIF</a:t>
            </a:r>
          </a:p>
        </p:txBody>
      </p:sp>
      <p:sp>
        <p:nvSpPr>
          <p:cNvPr id="3" name="Content Placeholder 2">
            <a:extLst>
              <a:ext uri="{FF2B5EF4-FFF2-40B4-BE49-F238E27FC236}">
                <a16:creationId xmlns:a16="http://schemas.microsoft.com/office/drawing/2014/main" id="{3DBD3168-67C8-0B30-F02A-5783DA52DADA}"/>
              </a:ext>
            </a:extLst>
          </p:cNvPr>
          <p:cNvSpPr>
            <a:spLocks noGrp="1"/>
          </p:cNvSpPr>
          <p:nvPr>
            <p:ph idx="1"/>
          </p:nvPr>
        </p:nvSpPr>
        <p:spPr>
          <a:xfrm>
            <a:off x="680321" y="2336872"/>
            <a:ext cx="9938911" cy="3990775"/>
          </a:xfrm>
        </p:spPr>
        <p:txBody>
          <a:bodyPr>
            <a:normAutofit/>
          </a:bodyPr>
          <a:lstStyle/>
          <a:p>
            <a:pPr marL="0" indent="0">
              <a:buNone/>
            </a:pPr>
            <a:r>
              <a:rPr lang="en-US" sz="2800" dirty="0"/>
              <a:t>/* Non-IRT DIF method 2a: logistic regression */</a:t>
            </a:r>
          </a:p>
          <a:p>
            <a:pPr marL="0" indent="0">
              <a:buNone/>
            </a:pPr>
            <a:r>
              <a:rPr lang="en-US" sz="2800" dirty="0"/>
              <a:t>/* Model 2a looks at uniform DIF without the interaction </a:t>
            </a:r>
          </a:p>
          <a:p>
            <a:pPr marL="0" indent="0">
              <a:buNone/>
            </a:pPr>
            <a:r>
              <a:rPr lang="en-US" sz="2800" dirty="0"/>
              <a:t>between gender and student ability*/</a:t>
            </a:r>
          </a:p>
          <a:p>
            <a:pPr marL="0" indent="0">
              <a:buNone/>
            </a:pPr>
            <a:r>
              <a:rPr lang="en-US" sz="2800" dirty="0"/>
              <a:t>PROC LOGISTIC DATA=DIF; </a:t>
            </a:r>
          </a:p>
          <a:p>
            <a:pPr marL="0" indent="0">
              <a:buNone/>
            </a:pPr>
            <a:r>
              <a:rPr lang="en-US" sz="2800" dirty="0"/>
              <a:t>class gender;</a:t>
            </a:r>
          </a:p>
          <a:p>
            <a:pPr marL="0" indent="0">
              <a:buNone/>
            </a:pPr>
            <a:r>
              <a:rPr lang="en-US" sz="2800" dirty="0"/>
              <a:t>MODEL item20=total gender / LINK=logit;</a:t>
            </a:r>
          </a:p>
          <a:p>
            <a:pPr marL="0" indent="0">
              <a:buNone/>
            </a:pPr>
            <a:r>
              <a:rPr lang="en-US" sz="2800" dirty="0"/>
              <a:t>RUN;</a:t>
            </a:r>
          </a:p>
        </p:txBody>
      </p:sp>
    </p:spTree>
    <p:extLst>
      <p:ext uri="{BB962C8B-B14F-4D97-AF65-F5344CB8AC3E}">
        <p14:creationId xmlns:p14="http://schemas.microsoft.com/office/powerpoint/2010/main" val="2020345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952F-DC97-CF07-FDE9-CB650EE398BD}"/>
              </a:ext>
            </a:extLst>
          </p:cNvPr>
          <p:cNvSpPr>
            <a:spLocks noGrp="1"/>
          </p:cNvSpPr>
          <p:nvPr>
            <p:ph type="title"/>
          </p:nvPr>
        </p:nvSpPr>
        <p:spPr/>
        <p:txBody>
          <a:bodyPr/>
          <a:lstStyle/>
          <a:p>
            <a:r>
              <a:rPr lang="en-US" dirty="0"/>
              <a:t>Logistic regression using SAS</a:t>
            </a:r>
          </a:p>
        </p:txBody>
      </p:sp>
      <p:sp>
        <p:nvSpPr>
          <p:cNvPr id="3" name="Content Placeholder 2">
            <a:extLst>
              <a:ext uri="{FF2B5EF4-FFF2-40B4-BE49-F238E27FC236}">
                <a16:creationId xmlns:a16="http://schemas.microsoft.com/office/drawing/2014/main" id="{3DBD3168-67C8-0B30-F02A-5783DA52DADA}"/>
              </a:ext>
            </a:extLst>
          </p:cNvPr>
          <p:cNvSpPr>
            <a:spLocks noGrp="1"/>
          </p:cNvSpPr>
          <p:nvPr>
            <p:ph idx="1"/>
          </p:nvPr>
        </p:nvSpPr>
        <p:spPr>
          <a:xfrm>
            <a:off x="680321" y="2336872"/>
            <a:ext cx="4281823" cy="3990775"/>
          </a:xfrm>
        </p:spPr>
        <p:txBody>
          <a:bodyPr>
            <a:normAutofit/>
          </a:bodyPr>
          <a:lstStyle/>
          <a:p>
            <a:r>
              <a:rPr lang="en-US" sz="2800" dirty="0"/>
              <a:t>Null hypothesis: </a:t>
            </a:r>
            <a:r>
              <a:rPr lang="en-US" sz="2800"/>
              <a:t>Gender cannot </a:t>
            </a:r>
            <a:r>
              <a:rPr lang="en-US" sz="2800" dirty="0"/>
              <a:t>predict item score </a:t>
            </a:r>
            <a:r>
              <a:rPr lang="en-US" sz="2800" dirty="0">
                <a:solidFill>
                  <a:srgbClr val="FFC000"/>
                </a:solidFill>
              </a:rPr>
              <a:t>without</a:t>
            </a:r>
            <a:r>
              <a:rPr lang="en-US" sz="2800" dirty="0"/>
              <a:t> taking student ability into account</a:t>
            </a:r>
          </a:p>
          <a:p>
            <a:r>
              <a:rPr lang="en-US" sz="2800" dirty="0"/>
              <a:t>Failed to reject (p = .5)</a:t>
            </a:r>
          </a:p>
          <a:p>
            <a:r>
              <a:rPr lang="en-US" sz="2800" dirty="0"/>
              <a:t>No gender bias</a:t>
            </a:r>
          </a:p>
        </p:txBody>
      </p:sp>
      <p:pic>
        <p:nvPicPr>
          <p:cNvPr id="4" name="Picture 3">
            <a:extLst>
              <a:ext uri="{FF2B5EF4-FFF2-40B4-BE49-F238E27FC236}">
                <a16:creationId xmlns:a16="http://schemas.microsoft.com/office/drawing/2014/main" id="{B444FFDC-7739-3FBD-FF20-27D71F270784}"/>
              </a:ext>
            </a:extLst>
          </p:cNvPr>
          <p:cNvPicPr>
            <a:picLocks noChangeAspect="1"/>
          </p:cNvPicPr>
          <p:nvPr/>
        </p:nvPicPr>
        <p:blipFill>
          <a:blip r:embed="rId2"/>
          <a:stretch>
            <a:fillRect/>
          </a:stretch>
        </p:blipFill>
        <p:spPr>
          <a:xfrm>
            <a:off x="5153914" y="1672731"/>
            <a:ext cx="6565900" cy="4927600"/>
          </a:xfrm>
          <a:prstGeom prst="rect">
            <a:avLst/>
          </a:prstGeom>
        </p:spPr>
      </p:pic>
    </p:spTree>
    <p:extLst>
      <p:ext uri="{BB962C8B-B14F-4D97-AF65-F5344CB8AC3E}">
        <p14:creationId xmlns:p14="http://schemas.microsoft.com/office/powerpoint/2010/main" val="2035919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952F-DC97-CF07-FDE9-CB650EE398BD}"/>
              </a:ext>
            </a:extLst>
          </p:cNvPr>
          <p:cNvSpPr>
            <a:spLocks noGrp="1"/>
          </p:cNvSpPr>
          <p:nvPr>
            <p:ph type="title"/>
          </p:nvPr>
        </p:nvSpPr>
        <p:spPr/>
        <p:txBody>
          <a:bodyPr/>
          <a:lstStyle/>
          <a:p>
            <a:r>
              <a:rPr lang="en-US" dirty="0"/>
              <a:t>Logistic regression using SAS</a:t>
            </a:r>
          </a:p>
        </p:txBody>
      </p:sp>
      <p:sp>
        <p:nvSpPr>
          <p:cNvPr id="3" name="Content Placeholder 2">
            <a:extLst>
              <a:ext uri="{FF2B5EF4-FFF2-40B4-BE49-F238E27FC236}">
                <a16:creationId xmlns:a16="http://schemas.microsoft.com/office/drawing/2014/main" id="{3DBD3168-67C8-0B30-F02A-5783DA52DADA}"/>
              </a:ext>
            </a:extLst>
          </p:cNvPr>
          <p:cNvSpPr>
            <a:spLocks noGrp="1"/>
          </p:cNvSpPr>
          <p:nvPr>
            <p:ph idx="1"/>
          </p:nvPr>
        </p:nvSpPr>
        <p:spPr>
          <a:xfrm>
            <a:off x="680321" y="2336872"/>
            <a:ext cx="9902335" cy="3990775"/>
          </a:xfrm>
        </p:spPr>
        <p:txBody>
          <a:bodyPr>
            <a:normAutofit/>
          </a:bodyPr>
          <a:lstStyle/>
          <a:p>
            <a:pPr marL="0" indent="0">
              <a:buNone/>
            </a:pPr>
            <a:r>
              <a:rPr lang="en-US" sz="2800" dirty="0"/>
              <a:t>/* Non-IRT DIF method 2b: logistic regression */</a:t>
            </a:r>
          </a:p>
          <a:p>
            <a:pPr marL="0" indent="0">
              <a:buNone/>
            </a:pPr>
            <a:r>
              <a:rPr lang="en-US" sz="2800" dirty="0"/>
              <a:t>/* Model 2b looks at non-uniform DIF. The interaction </a:t>
            </a:r>
          </a:p>
          <a:p>
            <a:pPr marL="0" indent="0">
              <a:buNone/>
            </a:pPr>
            <a:r>
              <a:rPr lang="en-US" sz="2800" dirty="0"/>
              <a:t>between student ability and gender is taken into account*/</a:t>
            </a:r>
          </a:p>
          <a:p>
            <a:pPr marL="0" indent="0">
              <a:buNone/>
            </a:pPr>
            <a:r>
              <a:rPr lang="en-US" sz="2800" dirty="0"/>
              <a:t>PROC LOGISTIC DATA=DIF;</a:t>
            </a:r>
          </a:p>
          <a:p>
            <a:pPr marL="0" indent="0">
              <a:buNone/>
            </a:pPr>
            <a:r>
              <a:rPr lang="en-US" sz="2800" dirty="0"/>
              <a:t>class gender;</a:t>
            </a:r>
          </a:p>
          <a:p>
            <a:pPr marL="0" indent="0">
              <a:buNone/>
            </a:pPr>
            <a:r>
              <a:rPr lang="en-US" sz="2800" dirty="0"/>
              <a:t>MODEL item20=total gender total*gender / LINK=logit;</a:t>
            </a:r>
          </a:p>
          <a:p>
            <a:pPr marL="0" indent="0">
              <a:buNone/>
            </a:pPr>
            <a:r>
              <a:rPr lang="en-US" sz="2800" dirty="0"/>
              <a:t>RUN;</a:t>
            </a:r>
          </a:p>
        </p:txBody>
      </p:sp>
    </p:spTree>
    <p:extLst>
      <p:ext uri="{BB962C8B-B14F-4D97-AF65-F5344CB8AC3E}">
        <p14:creationId xmlns:p14="http://schemas.microsoft.com/office/powerpoint/2010/main" val="1121811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952F-DC97-CF07-FDE9-CB650EE398BD}"/>
              </a:ext>
            </a:extLst>
          </p:cNvPr>
          <p:cNvSpPr>
            <a:spLocks noGrp="1"/>
          </p:cNvSpPr>
          <p:nvPr>
            <p:ph type="title"/>
          </p:nvPr>
        </p:nvSpPr>
        <p:spPr/>
        <p:txBody>
          <a:bodyPr/>
          <a:lstStyle/>
          <a:p>
            <a:r>
              <a:rPr lang="en-US" dirty="0"/>
              <a:t>Logistic regression using SAS</a:t>
            </a:r>
          </a:p>
        </p:txBody>
      </p:sp>
      <p:sp>
        <p:nvSpPr>
          <p:cNvPr id="3" name="Content Placeholder 2">
            <a:extLst>
              <a:ext uri="{FF2B5EF4-FFF2-40B4-BE49-F238E27FC236}">
                <a16:creationId xmlns:a16="http://schemas.microsoft.com/office/drawing/2014/main" id="{3DBD3168-67C8-0B30-F02A-5783DA52DADA}"/>
              </a:ext>
            </a:extLst>
          </p:cNvPr>
          <p:cNvSpPr>
            <a:spLocks noGrp="1"/>
          </p:cNvSpPr>
          <p:nvPr>
            <p:ph idx="1"/>
          </p:nvPr>
        </p:nvSpPr>
        <p:spPr>
          <a:xfrm>
            <a:off x="680322" y="2336872"/>
            <a:ext cx="5086494" cy="3990775"/>
          </a:xfrm>
        </p:spPr>
        <p:txBody>
          <a:bodyPr>
            <a:normAutofit/>
          </a:bodyPr>
          <a:lstStyle/>
          <a:p>
            <a:pPr marL="0" indent="0">
              <a:buNone/>
            </a:pPr>
            <a:r>
              <a:rPr lang="en-US" sz="2800" dirty="0"/>
              <a:t>No gender effect</a:t>
            </a:r>
          </a:p>
          <a:p>
            <a:pPr marL="0" indent="0">
              <a:buNone/>
            </a:pPr>
            <a:r>
              <a:rPr lang="en-US" sz="2800" dirty="0"/>
              <a:t>No interaction effect of gender and ability (in terms of ranking of total score)</a:t>
            </a:r>
          </a:p>
        </p:txBody>
      </p:sp>
      <p:pic>
        <p:nvPicPr>
          <p:cNvPr id="4" name="Picture 3">
            <a:extLst>
              <a:ext uri="{FF2B5EF4-FFF2-40B4-BE49-F238E27FC236}">
                <a16:creationId xmlns:a16="http://schemas.microsoft.com/office/drawing/2014/main" id="{7245228E-A1A7-AF28-62E1-C4BC46403C30}"/>
              </a:ext>
            </a:extLst>
          </p:cNvPr>
          <p:cNvPicPr>
            <a:picLocks noChangeAspect="1"/>
          </p:cNvPicPr>
          <p:nvPr/>
        </p:nvPicPr>
        <p:blipFill>
          <a:blip r:embed="rId2"/>
          <a:stretch>
            <a:fillRect/>
          </a:stretch>
        </p:blipFill>
        <p:spPr>
          <a:xfrm>
            <a:off x="6096000" y="2336872"/>
            <a:ext cx="4711700" cy="3822700"/>
          </a:xfrm>
          <a:prstGeom prst="rect">
            <a:avLst/>
          </a:prstGeom>
        </p:spPr>
      </p:pic>
    </p:spTree>
    <p:extLst>
      <p:ext uri="{BB962C8B-B14F-4D97-AF65-F5344CB8AC3E}">
        <p14:creationId xmlns:p14="http://schemas.microsoft.com/office/powerpoint/2010/main" val="3299855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3D36-DC71-4D1C-21EC-379185EDD652}"/>
              </a:ext>
            </a:extLst>
          </p:cNvPr>
          <p:cNvSpPr>
            <a:spLocks noGrp="1"/>
          </p:cNvSpPr>
          <p:nvPr>
            <p:ph type="title"/>
          </p:nvPr>
        </p:nvSpPr>
        <p:spPr/>
        <p:txBody>
          <a:bodyPr/>
          <a:lstStyle/>
          <a:p>
            <a:r>
              <a:rPr lang="en-US" dirty="0"/>
              <a:t>Non-IRT DIF method in R: CMH or MH</a:t>
            </a:r>
          </a:p>
        </p:txBody>
      </p:sp>
      <p:sp>
        <p:nvSpPr>
          <p:cNvPr id="3" name="Content Placeholder 2">
            <a:extLst>
              <a:ext uri="{FF2B5EF4-FFF2-40B4-BE49-F238E27FC236}">
                <a16:creationId xmlns:a16="http://schemas.microsoft.com/office/drawing/2014/main" id="{A0546213-F0B1-3DBE-853A-222A47D20E05}"/>
              </a:ext>
            </a:extLst>
          </p:cNvPr>
          <p:cNvSpPr>
            <a:spLocks noGrp="1"/>
          </p:cNvSpPr>
          <p:nvPr>
            <p:ph idx="1"/>
          </p:nvPr>
        </p:nvSpPr>
        <p:spPr>
          <a:xfrm>
            <a:off x="558401" y="2202760"/>
            <a:ext cx="10999615" cy="4356536"/>
          </a:xfrm>
        </p:spPr>
        <p:txBody>
          <a:bodyPr>
            <a:noAutofit/>
          </a:bodyPr>
          <a:lstStyle/>
          <a:p>
            <a:pPr marL="0" marR="0" indent="0">
              <a:spcBef>
                <a:spcPts val="0"/>
              </a:spcBef>
              <a:spcAft>
                <a:spcPts val="0"/>
              </a:spcAft>
              <a:buNone/>
            </a:pP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install.packages</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readxl</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a:t>
            </a:r>
          </a:p>
          <a:p>
            <a:pPr marL="0" marR="0" indent="0">
              <a:spcBef>
                <a:spcPts val="0"/>
              </a:spcBef>
              <a:spcAft>
                <a:spcPts val="0"/>
              </a:spcAft>
              <a:buNone/>
            </a:pPr>
            <a:r>
              <a:rPr lang="en-US" kern="100" dirty="0">
                <a:effectLst/>
                <a:latin typeface="Calibri" panose="020F0502020204030204" pitchFamily="34" charset="0"/>
                <a:ea typeface="PMingLiU" panose="02020500000000000000" pitchFamily="18" charset="-120"/>
                <a:cs typeface="Times New Roman" panose="02020603050405020304" pitchFamily="18" charset="0"/>
              </a:rPr>
              <a:t>library("</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readxl</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a:t>
            </a:r>
          </a:p>
          <a:p>
            <a:pPr marL="0" marR="0" indent="0">
              <a:spcBef>
                <a:spcPts val="0"/>
              </a:spcBef>
              <a:spcAft>
                <a:spcPts val="0"/>
              </a:spcAft>
              <a:buNone/>
            </a:pP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df</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 &lt;- </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read_excel</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file.choose</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 # use </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IQ.xlsx</a:t>
            </a:r>
            <a:endParaRPr lang="en-US" kern="100" dirty="0">
              <a:effectLst/>
              <a:latin typeface="Calibri" panose="020F0502020204030204" pitchFamily="34" charset="0"/>
              <a:ea typeface="PMingLiU" panose="02020500000000000000" pitchFamily="18" charset="-120"/>
              <a:cs typeface="Times New Roman" panose="02020603050405020304" pitchFamily="18" charset="0"/>
            </a:endParaRPr>
          </a:p>
          <a:p>
            <a:pPr marL="0" marR="0" indent="0">
              <a:spcBef>
                <a:spcPts val="0"/>
              </a:spcBef>
              <a:spcAft>
                <a:spcPts val="0"/>
              </a:spcAft>
              <a:buNone/>
            </a:pPr>
            <a:r>
              <a:rPr lang="en-US" kern="100" dirty="0">
                <a:effectLst/>
                <a:latin typeface="Calibri" panose="020F0502020204030204" pitchFamily="34" charset="0"/>
                <a:ea typeface="PMingLiU" panose="02020500000000000000" pitchFamily="18" charset="-120"/>
                <a:cs typeface="Times New Roman" panose="02020603050405020304" pitchFamily="18" charset="0"/>
              </a:rPr>
              <a:t># run 25 iterations to suppress </a:t>
            </a:r>
          </a:p>
          <a:p>
            <a:pPr marL="0" marR="0" indent="0">
              <a:spcBef>
                <a:spcPts val="0"/>
              </a:spcBef>
              <a:spcAft>
                <a:spcPts val="0"/>
              </a:spcAft>
              <a:buNone/>
            </a:pP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install.packages</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difR</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a:t>
            </a:r>
          </a:p>
          <a:p>
            <a:pPr marL="0" marR="0" indent="0">
              <a:spcBef>
                <a:spcPts val="0"/>
              </a:spcBef>
              <a:spcAft>
                <a:spcPts val="0"/>
              </a:spcAft>
              <a:buNone/>
            </a:pPr>
            <a:r>
              <a:rPr lang="en-US" kern="100" dirty="0">
                <a:effectLst/>
                <a:latin typeface="Calibri" panose="020F0502020204030204" pitchFamily="34" charset="0"/>
                <a:ea typeface="PMingLiU" panose="02020500000000000000" pitchFamily="18" charset="-120"/>
                <a:cs typeface="Times New Roman" panose="02020603050405020304" pitchFamily="18" charset="0"/>
              </a:rPr>
              <a:t>library(</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difR</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a:t>
            </a:r>
          </a:p>
          <a:p>
            <a:pPr marL="0" marR="0" indent="0">
              <a:spcBef>
                <a:spcPts val="0"/>
              </a:spcBef>
              <a:spcAft>
                <a:spcPts val="0"/>
              </a:spcAft>
              <a:buNone/>
            </a:pPr>
            <a:r>
              <a:rPr lang="en-US" kern="100" dirty="0">
                <a:effectLst/>
                <a:latin typeface="Calibri" panose="020F0502020204030204" pitchFamily="34" charset="0"/>
                <a:ea typeface="PMingLiU" panose="02020500000000000000" pitchFamily="18" charset="-120"/>
                <a:cs typeface="Times New Roman" panose="02020603050405020304" pitchFamily="18" charset="0"/>
              </a:rPr>
              <a:t># drop the age variable</a:t>
            </a:r>
          </a:p>
          <a:p>
            <a:pPr marL="0" marR="0" indent="0">
              <a:spcBef>
                <a:spcPts val="0"/>
              </a:spcBef>
              <a:spcAft>
                <a:spcPts val="0"/>
              </a:spcAft>
              <a:buNone/>
            </a:pPr>
            <a:r>
              <a:rPr lang="en-US" kern="100" dirty="0">
                <a:effectLst/>
                <a:latin typeface="Calibri" panose="020F0502020204030204" pitchFamily="34" charset="0"/>
                <a:ea typeface="PMingLiU" panose="02020500000000000000" pitchFamily="18" charset="-120"/>
                <a:cs typeface="Times New Roman" panose="02020603050405020304" pitchFamily="18" charset="0"/>
              </a:rPr>
              <a:t>df2 &lt;- </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df</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 -27]</a:t>
            </a:r>
          </a:p>
          <a:p>
            <a:pPr marL="0" marR="0" indent="0">
              <a:spcBef>
                <a:spcPts val="0"/>
              </a:spcBef>
              <a:spcAft>
                <a:spcPts val="0"/>
              </a:spcAft>
              <a:buNone/>
            </a:pPr>
            <a:r>
              <a:rPr lang="en-US" kern="100" dirty="0">
                <a:effectLst/>
                <a:latin typeface="Calibri" panose="020F0502020204030204" pitchFamily="34" charset="0"/>
                <a:ea typeface="PMingLiU" panose="02020500000000000000" pitchFamily="18" charset="-120"/>
                <a:cs typeface="Times New Roman" panose="02020603050405020304" pitchFamily="18" charset="0"/>
              </a:rPr>
              <a:t># if gender is ‘male’ and ‘female’, they must be converted to numeric like 1 and 2</a:t>
            </a:r>
          </a:p>
          <a:p>
            <a:pPr marL="0" marR="0" indent="0">
              <a:spcBef>
                <a:spcPts val="0"/>
              </a:spcBef>
              <a:spcAft>
                <a:spcPts val="0"/>
              </a:spcAft>
              <a:buNone/>
            </a:pPr>
            <a:r>
              <a:rPr lang="en-US" kern="100" dirty="0">
                <a:effectLst/>
                <a:latin typeface="Calibri" panose="020F0502020204030204" pitchFamily="34" charset="0"/>
                <a:ea typeface="PMingLiU" panose="02020500000000000000" pitchFamily="18" charset="-120"/>
                <a:cs typeface="Times New Roman" panose="02020603050405020304" pitchFamily="18" charset="0"/>
              </a:rPr>
              <a:t># iteratively locate DIF-free item(s) as anchor(s), and then the located DIF-free item(s) are used to identify DIF items. Analogy: iteratively select best papers as the reference to grade other papers </a:t>
            </a:r>
          </a:p>
          <a:p>
            <a:pPr marL="0" marR="0" indent="0">
              <a:spcBef>
                <a:spcPts val="0"/>
              </a:spcBef>
              <a:spcAft>
                <a:spcPts val="0"/>
              </a:spcAft>
              <a:buNone/>
            </a:pPr>
            <a:r>
              <a:rPr lang="en-US" kern="100" dirty="0">
                <a:effectLst/>
                <a:latin typeface="Calibri" panose="020F0502020204030204" pitchFamily="34" charset="0"/>
                <a:ea typeface="PMingLiU" panose="02020500000000000000" pitchFamily="18" charset="-120"/>
                <a:cs typeface="Times New Roman" panose="02020603050405020304" pitchFamily="18" charset="0"/>
              </a:rPr>
              <a:t>MHDIF &lt;- </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difMH</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(df2, group='gender', </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focal.name</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=1, purify=TRUE, </a:t>
            </a:r>
            <a:r>
              <a:rPr lang="en-US" kern="100" dirty="0" err="1">
                <a:effectLst/>
                <a:latin typeface="Calibri" panose="020F0502020204030204" pitchFamily="34" charset="0"/>
                <a:ea typeface="PMingLiU" panose="02020500000000000000" pitchFamily="18" charset="-120"/>
                <a:cs typeface="Times New Roman" panose="02020603050405020304" pitchFamily="18" charset="0"/>
              </a:rPr>
              <a:t>nrIter</a:t>
            </a:r>
            <a:r>
              <a:rPr lang="en-US" kern="100" dirty="0">
                <a:effectLst/>
                <a:latin typeface="Calibri" panose="020F0502020204030204" pitchFamily="34" charset="0"/>
                <a:ea typeface="PMingLiU" panose="02020500000000000000" pitchFamily="18" charset="-120"/>
                <a:cs typeface="Times New Roman" panose="02020603050405020304" pitchFamily="18" charset="0"/>
              </a:rPr>
              <a:t>=25)</a:t>
            </a:r>
          </a:p>
          <a:p>
            <a:pPr marL="0" marR="0" indent="0">
              <a:spcBef>
                <a:spcPts val="0"/>
              </a:spcBef>
              <a:spcAft>
                <a:spcPts val="0"/>
              </a:spcAft>
              <a:buNone/>
            </a:pPr>
            <a:endParaRPr lang="en-US" kern="100" dirty="0" err="1">
              <a:effectLst/>
              <a:latin typeface="Calibri" panose="020F0502020204030204" pitchFamily="34"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414760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546213-F0B1-3DBE-853A-222A47D20E05}"/>
              </a:ext>
            </a:extLst>
          </p:cNvPr>
          <p:cNvSpPr>
            <a:spLocks noGrp="1"/>
          </p:cNvSpPr>
          <p:nvPr>
            <p:ph idx="1"/>
          </p:nvPr>
        </p:nvSpPr>
        <p:spPr>
          <a:xfrm>
            <a:off x="8591206" y="2340864"/>
            <a:ext cx="3113114" cy="4120896"/>
          </a:xfrm>
        </p:spPr>
        <p:txBody>
          <a:bodyPr>
            <a:normAutofit/>
          </a:bodyPr>
          <a:lstStyle/>
          <a:p>
            <a:pPr marL="0" indent="0">
              <a:buNone/>
            </a:pPr>
            <a:r>
              <a:rPr lang="en-US" sz="2800" dirty="0"/>
              <a:t>The non-IRT MH method identified 2 items as DIF items.</a:t>
            </a:r>
          </a:p>
        </p:txBody>
      </p:sp>
      <p:pic>
        <p:nvPicPr>
          <p:cNvPr id="7" name="Picture 6">
            <a:extLst>
              <a:ext uri="{FF2B5EF4-FFF2-40B4-BE49-F238E27FC236}">
                <a16:creationId xmlns:a16="http://schemas.microsoft.com/office/drawing/2014/main" id="{51547908-F327-DD01-1C13-59176C9269F1}"/>
              </a:ext>
            </a:extLst>
          </p:cNvPr>
          <p:cNvPicPr>
            <a:picLocks noChangeAspect="1"/>
          </p:cNvPicPr>
          <p:nvPr/>
        </p:nvPicPr>
        <p:blipFill>
          <a:blip r:embed="rId2"/>
          <a:stretch>
            <a:fillRect/>
          </a:stretch>
        </p:blipFill>
        <p:spPr>
          <a:xfrm>
            <a:off x="680321" y="12700"/>
            <a:ext cx="4928856" cy="6858000"/>
          </a:xfrm>
          <a:prstGeom prst="rect">
            <a:avLst/>
          </a:prstGeom>
        </p:spPr>
      </p:pic>
      <p:pic>
        <p:nvPicPr>
          <p:cNvPr id="8" name="Picture 7">
            <a:extLst>
              <a:ext uri="{FF2B5EF4-FFF2-40B4-BE49-F238E27FC236}">
                <a16:creationId xmlns:a16="http://schemas.microsoft.com/office/drawing/2014/main" id="{9553F2EE-9BF7-AF19-CF61-3D9B19FCF6E9}"/>
              </a:ext>
            </a:extLst>
          </p:cNvPr>
          <p:cNvPicPr>
            <a:picLocks noChangeAspect="1"/>
          </p:cNvPicPr>
          <p:nvPr/>
        </p:nvPicPr>
        <p:blipFill>
          <a:blip r:embed="rId3"/>
          <a:stretch>
            <a:fillRect/>
          </a:stretch>
        </p:blipFill>
        <p:spPr>
          <a:xfrm>
            <a:off x="5760342" y="24384"/>
            <a:ext cx="2679700" cy="6845300"/>
          </a:xfrm>
          <a:prstGeom prst="rect">
            <a:avLst/>
          </a:prstGeom>
        </p:spPr>
      </p:pic>
      <p:sp>
        <p:nvSpPr>
          <p:cNvPr id="10" name="Title 9">
            <a:extLst>
              <a:ext uri="{FF2B5EF4-FFF2-40B4-BE49-F238E27FC236}">
                <a16:creationId xmlns:a16="http://schemas.microsoft.com/office/drawing/2014/main" id="{11F325D4-7E18-031A-B137-EAB99282C3AD}"/>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771866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EA69-ED4F-FB91-A46A-67DDF18047C7}"/>
              </a:ext>
            </a:extLst>
          </p:cNvPr>
          <p:cNvSpPr>
            <a:spLocks noGrp="1"/>
          </p:cNvSpPr>
          <p:nvPr>
            <p:ph type="title"/>
          </p:nvPr>
        </p:nvSpPr>
        <p:spPr/>
        <p:txBody>
          <a:bodyPr/>
          <a:lstStyle/>
          <a:p>
            <a:r>
              <a:rPr lang="en-US" dirty="0"/>
              <a:t>IRT DIF method in R: </a:t>
            </a:r>
            <a:br>
              <a:rPr lang="en-US" dirty="0"/>
            </a:br>
            <a:r>
              <a:rPr lang="en-US" dirty="0"/>
              <a:t>Lord’s 2PL Model</a:t>
            </a:r>
          </a:p>
        </p:txBody>
      </p:sp>
      <p:sp>
        <p:nvSpPr>
          <p:cNvPr id="3" name="Content Placeholder 2">
            <a:extLst>
              <a:ext uri="{FF2B5EF4-FFF2-40B4-BE49-F238E27FC236}">
                <a16:creationId xmlns:a16="http://schemas.microsoft.com/office/drawing/2014/main" id="{D0D2E659-28DF-0DA4-3B6A-6C1F40E59623}"/>
              </a:ext>
            </a:extLst>
          </p:cNvPr>
          <p:cNvSpPr>
            <a:spLocks noGrp="1"/>
          </p:cNvSpPr>
          <p:nvPr>
            <p:ph idx="1"/>
          </p:nvPr>
        </p:nvSpPr>
        <p:spPr>
          <a:xfrm>
            <a:off x="680321" y="2336872"/>
            <a:ext cx="5244991" cy="4137079"/>
          </a:xfrm>
        </p:spPr>
        <p:txBody>
          <a:bodyPr>
            <a:normAutofit/>
          </a:bodyPr>
          <a:lstStyle/>
          <a:p>
            <a:r>
              <a:rPr lang="en-US" sz="2800" dirty="0"/>
              <a:t>IRTDIF &lt;- </a:t>
            </a:r>
            <a:r>
              <a:rPr lang="en-US" sz="2800" dirty="0" err="1"/>
              <a:t>difLord</a:t>
            </a:r>
            <a:r>
              <a:rPr lang="en-US" sz="2800" dirty="0"/>
              <a:t>(df2, group='gender', </a:t>
            </a:r>
            <a:r>
              <a:rPr lang="en-US" sz="2800" dirty="0" err="1"/>
              <a:t>focal.name</a:t>
            </a:r>
            <a:r>
              <a:rPr lang="en-US" sz="2800" dirty="0"/>
              <a:t> =1, model='2PL',purify=TRUE, </a:t>
            </a:r>
            <a:r>
              <a:rPr lang="en-US" sz="2800" dirty="0" err="1"/>
              <a:t>nrIter</a:t>
            </a:r>
            <a:r>
              <a:rPr lang="en-US" sz="2800" dirty="0"/>
              <a:t>=25)</a:t>
            </a:r>
          </a:p>
          <a:p>
            <a:r>
              <a:rPr lang="en-US" sz="2800" dirty="0"/>
              <a:t>23 out of 25 items are identified as DIF items!</a:t>
            </a:r>
          </a:p>
          <a:p>
            <a:r>
              <a:rPr lang="en-US" sz="2800" dirty="0"/>
              <a:t>Is Lord’s model over-sensitive? My Lord!</a:t>
            </a:r>
          </a:p>
        </p:txBody>
      </p:sp>
      <p:pic>
        <p:nvPicPr>
          <p:cNvPr id="4" name="Picture 3">
            <a:extLst>
              <a:ext uri="{FF2B5EF4-FFF2-40B4-BE49-F238E27FC236}">
                <a16:creationId xmlns:a16="http://schemas.microsoft.com/office/drawing/2014/main" id="{8C25523F-DC9F-E67A-61F4-11A9F043E594}"/>
              </a:ext>
            </a:extLst>
          </p:cNvPr>
          <p:cNvPicPr>
            <a:picLocks noChangeAspect="1"/>
          </p:cNvPicPr>
          <p:nvPr/>
        </p:nvPicPr>
        <p:blipFill>
          <a:blip r:embed="rId2"/>
          <a:stretch>
            <a:fillRect/>
          </a:stretch>
        </p:blipFill>
        <p:spPr>
          <a:xfrm>
            <a:off x="6096000" y="95250"/>
            <a:ext cx="5930900" cy="6667500"/>
          </a:xfrm>
          <a:prstGeom prst="rect">
            <a:avLst/>
          </a:prstGeom>
        </p:spPr>
      </p:pic>
    </p:spTree>
    <p:extLst>
      <p:ext uri="{BB962C8B-B14F-4D97-AF65-F5344CB8AC3E}">
        <p14:creationId xmlns:p14="http://schemas.microsoft.com/office/powerpoint/2010/main" val="1116100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A48E1-1EEA-C824-6380-5F68D418BDDB}"/>
              </a:ext>
            </a:extLst>
          </p:cNvPr>
          <p:cNvSpPr>
            <a:spLocks noGrp="1"/>
          </p:cNvSpPr>
          <p:nvPr>
            <p:ph type="title"/>
          </p:nvPr>
        </p:nvSpPr>
        <p:spPr/>
        <p:txBody>
          <a:bodyPr/>
          <a:lstStyle/>
          <a:p>
            <a:r>
              <a:rPr lang="en-US" dirty="0"/>
              <a:t>Compare Non-IRT and IRT DIFs</a:t>
            </a:r>
          </a:p>
        </p:txBody>
      </p:sp>
      <p:sp>
        <p:nvSpPr>
          <p:cNvPr id="3" name="Content Placeholder 2">
            <a:extLst>
              <a:ext uri="{FF2B5EF4-FFF2-40B4-BE49-F238E27FC236}">
                <a16:creationId xmlns:a16="http://schemas.microsoft.com/office/drawing/2014/main" id="{36C4AA43-AF7E-13EB-9E7E-AFF9E4B58663}"/>
              </a:ext>
            </a:extLst>
          </p:cNvPr>
          <p:cNvSpPr>
            <a:spLocks noGrp="1"/>
          </p:cNvSpPr>
          <p:nvPr>
            <p:ph idx="1"/>
          </p:nvPr>
        </p:nvSpPr>
        <p:spPr>
          <a:xfrm>
            <a:off x="680321" y="2336873"/>
            <a:ext cx="5769247" cy="3599316"/>
          </a:xfrm>
        </p:spPr>
        <p:txBody>
          <a:bodyPr>
            <a:normAutofit/>
          </a:bodyPr>
          <a:lstStyle/>
          <a:p>
            <a:pPr marL="0" indent="0">
              <a:buNone/>
            </a:pPr>
            <a:r>
              <a:rPr lang="en-US" sz="3200" kern="100" dirty="0">
                <a:effectLst/>
                <a:latin typeface="Calibri" panose="020F0502020204030204" pitchFamily="34" charset="0"/>
                <a:ea typeface="PMingLiU" panose="02020500000000000000" pitchFamily="18" charset="-120"/>
                <a:cs typeface="Times New Roman" panose="02020603050405020304" pitchFamily="18" charset="0"/>
              </a:rPr>
              <a:t>ALL3 &lt;- </a:t>
            </a:r>
            <a:r>
              <a:rPr lang="en-US" sz="3200" kern="100" dirty="0" err="1">
                <a:effectLst/>
                <a:latin typeface="Calibri" panose="020F0502020204030204" pitchFamily="34" charset="0"/>
                <a:ea typeface="PMingLiU" panose="02020500000000000000" pitchFamily="18" charset="-120"/>
                <a:cs typeface="Times New Roman" panose="02020603050405020304" pitchFamily="18" charset="0"/>
              </a:rPr>
              <a:t>dichoDif</a:t>
            </a:r>
            <a:r>
              <a:rPr lang="en-US" sz="3200" kern="100" dirty="0">
                <a:effectLst/>
                <a:latin typeface="Calibri" panose="020F0502020204030204" pitchFamily="34" charset="0"/>
                <a:ea typeface="PMingLiU" panose="02020500000000000000" pitchFamily="18" charset="-120"/>
                <a:cs typeface="Times New Roman" panose="02020603050405020304" pitchFamily="18" charset="0"/>
              </a:rPr>
              <a:t>(df2, group='gender', </a:t>
            </a:r>
            <a:r>
              <a:rPr lang="en-US" sz="3200" kern="100" dirty="0" err="1">
                <a:effectLst/>
                <a:latin typeface="Calibri" panose="020F0502020204030204" pitchFamily="34" charset="0"/>
                <a:ea typeface="PMingLiU" panose="02020500000000000000" pitchFamily="18" charset="-120"/>
                <a:cs typeface="Times New Roman" panose="02020603050405020304" pitchFamily="18" charset="0"/>
              </a:rPr>
              <a:t>focal.name</a:t>
            </a:r>
            <a:r>
              <a:rPr lang="en-US" sz="3200" kern="100" dirty="0">
                <a:effectLst/>
                <a:latin typeface="Calibri" panose="020F0502020204030204" pitchFamily="34" charset="0"/>
                <a:ea typeface="PMingLiU" panose="02020500000000000000" pitchFamily="18" charset="-120"/>
                <a:cs typeface="Times New Roman" panose="02020603050405020304" pitchFamily="18" charset="0"/>
              </a:rPr>
              <a:t> =1, method=c('</a:t>
            </a:r>
            <a:r>
              <a:rPr lang="en-US" sz="3200" kern="100" dirty="0" err="1">
                <a:effectLst/>
                <a:latin typeface="Calibri" panose="020F0502020204030204" pitchFamily="34" charset="0"/>
                <a:ea typeface="PMingLiU" panose="02020500000000000000" pitchFamily="18" charset="-120"/>
                <a:cs typeface="Times New Roman" panose="02020603050405020304" pitchFamily="18" charset="0"/>
              </a:rPr>
              <a:t>MH','Lord','Raju</a:t>
            </a:r>
            <a:r>
              <a:rPr lang="en-US" sz="3200" kern="100" dirty="0">
                <a:effectLst/>
                <a:latin typeface="Calibri" panose="020F0502020204030204" pitchFamily="34" charset="0"/>
                <a:ea typeface="PMingLiU" panose="02020500000000000000" pitchFamily="18" charset="-120"/>
                <a:cs typeface="Times New Roman" panose="02020603050405020304" pitchFamily="18" charset="0"/>
              </a:rPr>
              <a:t>'),model='2PL', purify=TRUE, </a:t>
            </a:r>
            <a:r>
              <a:rPr lang="en-US" sz="3200" kern="100" dirty="0" err="1">
                <a:effectLst/>
                <a:latin typeface="Calibri" panose="020F0502020204030204" pitchFamily="34" charset="0"/>
                <a:ea typeface="PMingLiU" panose="02020500000000000000" pitchFamily="18" charset="-120"/>
                <a:cs typeface="Times New Roman" panose="02020603050405020304" pitchFamily="18" charset="0"/>
              </a:rPr>
              <a:t>nrIter</a:t>
            </a:r>
            <a:r>
              <a:rPr lang="en-US" sz="3200" kern="100" dirty="0">
                <a:effectLst/>
                <a:latin typeface="Calibri" panose="020F0502020204030204" pitchFamily="34" charset="0"/>
                <a:ea typeface="PMingLiU" panose="02020500000000000000" pitchFamily="18" charset="-120"/>
                <a:cs typeface="Times New Roman" panose="02020603050405020304" pitchFamily="18" charset="0"/>
              </a:rPr>
              <a:t>=25)</a:t>
            </a:r>
          </a:p>
          <a:p>
            <a:endParaRPr lang="en-US" dirty="0"/>
          </a:p>
        </p:txBody>
      </p:sp>
      <p:pic>
        <p:nvPicPr>
          <p:cNvPr id="4" name="Picture 3">
            <a:extLst>
              <a:ext uri="{FF2B5EF4-FFF2-40B4-BE49-F238E27FC236}">
                <a16:creationId xmlns:a16="http://schemas.microsoft.com/office/drawing/2014/main" id="{4B5E8C2D-DA0D-BA85-872A-AF3FBC50F524}"/>
              </a:ext>
            </a:extLst>
          </p:cNvPr>
          <p:cNvPicPr>
            <a:picLocks noChangeAspect="1"/>
          </p:cNvPicPr>
          <p:nvPr/>
        </p:nvPicPr>
        <p:blipFill>
          <a:blip r:embed="rId2"/>
          <a:stretch>
            <a:fillRect/>
          </a:stretch>
        </p:blipFill>
        <p:spPr>
          <a:xfrm>
            <a:off x="7226554" y="292100"/>
            <a:ext cx="3517900" cy="6273800"/>
          </a:xfrm>
          <a:prstGeom prst="rect">
            <a:avLst/>
          </a:prstGeom>
        </p:spPr>
      </p:pic>
    </p:spTree>
    <p:extLst>
      <p:ext uri="{BB962C8B-B14F-4D97-AF65-F5344CB8AC3E}">
        <p14:creationId xmlns:p14="http://schemas.microsoft.com/office/powerpoint/2010/main" val="648644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A73FD-F1FD-C1D9-E848-0EBB731764A5}"/>
              </a:ext>
            </a:extLst>
          </p:cNvPr>
          <p:cNvSpPr>
            <a:spLocks noGrp="1"/>
          </p:cNvSpPr>
          <p:nvPr>
            <p:ph type="title"/>
          </p:nvPr>
        </p:nvSpPr>
        <p:spPr/>
        <p:txBody>
          <a:bodyPr/>
          <a:lstStyle/>
          <a:p>
            <a:r>
              <a:rPr lang="en-US" dirty="0"/>
              <a:t>Assumptions of DIF (1)</a:t>
            </a:r>
          </a:p>
        </p:txBody>
      </p:sp>
      <p:sp>
        <p:nvSpPr>
          <p:cNvPr id="3" name="Content Placeholder 2">
            <a:extLst>
              <a:ext uri="{FF2B5EF4-FFF2-40B4-BE49-F238E27FC236}">
                <a16:creationId xmlns:a16="http://schemas.microsoft.com/office/drawing/2014/main" id="{71F36DF0-B35B-4A63-8E36-32281E94AA8F}"/>
              </a:ext>
            </a:extLst>
          </p:cNvPr>
          <p:cNvSpPr>
            <a:spLocks noGrp="1"/>
          </p:cNvSpPr>
          <p:nvPr>
            <p:ph idx="1"/>
          </p:nvPr>
        </p:nvSpPr>
        <p:spPr>
          <a:xfrm>
            <a:off x="523911" y="2216556"/>
            <a:ext cx="10376700" cy="4051895"/>
          </a:xfrm>
        </p:spPr>
        <p:txBody>
          <a:bodyPr>
            <a:noAutofit/>
          </a:bodyPr>
          <a:lstStyle/>
          <a:p>
            <a:r>
              <a:rPr lang="en-US" sz="2800" dirty="0"/>
              <a:t>It is assumed that test items measure a single trait. What if there are </a:t>
            </a:r>
            <a:r>
              <a:rPr lang="en-US" sz="2800" dirty="0">
                <a:solidFill>
                  <a:srgbClr val="FFC000"/>
                </a:solidFill>
              </a:rPr>
              <a:t>multiple traits </a:t>
            </a:r>
            <a:r>
              <a:rPr lang="en-US" sz="2800" dirty="0"/>
              <a:t>behind the scene? </a:t>
            </a:r>
          </a:p>
          <a:p>
            <a:r>
              <a:rPr lang="en-US" sz="2800" dirty="0"/>
              <a:t>A math test may consist of items in both numeric and essay forms. A tester who is low in math skills but high in reading skills may answer difficult math questions expressed in a numeric form correctly, but fail to answer easy questions expressed in an essay form. This dual-trait situation is unavoidable because almost all tests require reading skills. </a:t>
            </a:r>
          </a:p>
          <a:p>
            <a:r>
              <a:rPr lang="en-US" sz="2800" dirty="0"/>
              <a:t>When a skill involves multiple traits other than the content and the language, DIF may not be useful. </a:t>
            </a:r>
          </a:p>
        </p:txBody>
      </p:sp>
    </p:spTree>
    <p:extLst>
      <p:ext uri="{BB962C8B-B14F-4D97-AF65-F5344CB8AC3E}">
        <p14:creationId xmlns:p14="http://schemas.microsoft.com/office/powerpoint/2010/main" val="4068061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A73FD-F1FD-C1D9-E848-0EBB731764A5}"/>
              </a:ext>
            </a:extLst>
          </p:cNvPr>
          <p:cNvSpPr>
            <a:spLocks noGrp="1"/>
          </p:cNvSpPr>
          <p:nvPr>
            <p:ph type="title"/>
          </p:nvPr>
        </p:nvSpPr>
        <p:spPr/>
        <p:txBody>
          <a:bodyPr/>
          <a:lstStyle/>
          <a:p>
            <a:r>
              <a:rPr lang="en-US" dirty="0"/>
              <a:t>Assumptions of DIF (2)</a:t>
            </a:r>
          </a:p>
        </p:txBody>
      </p:sp>
      <p:sp>
        <p:nvSpPr>
          <p:cNvPr id="3" name="Content Placeholder 2">
            <a:extLst>
              <a:ext uri="{FF2B5EF4-FFF2-40B4-BE49-F238E27FC236}">
                <a16:creationId xmlns:a16="http://schemas.microsoft.com/office/drawing/2014/main" id="{71F36DF0-B35B-4A63-8E36-32281E94AA8F}"/>
              </a:ext>
            </a:extLst>
          </p:cNvPr>
          <p:cNvSpPr>
            <a:spLocks noGrp="1"/>
          </p:cNvSpPr>
          <p:nvPr>
            <p:ph idx="1"/>
          </p:nvPr>
        </p:nvSpPr>
        <p:spPr/>
        <p:txBody>
          <a:bodyPr>
            <a:normAutofit/>
          </a:bodyPr>
          <a:lstStyle/>
          <a:p>
            <a:r>
              <a:rPr lang="en-US" sz="2800" dirty="0"/>
              <a:t>It is assumed that the overall test is fair and only several items are biased. Therefore the total score is used as a reference to classify testers into high and low ability groups. However, what if more than half of the items are biased? If so, then </a:t>
            </a:r>
            <a:r>
              <a:rPr lang="en-US" sz="2800" dirty="0">
                <a:solidFill>
                  <a:srgbClr val="FFC000"/>
                </a:solidFill>
              </a:rPr>
              <a:t>item anchoring </a:t>
            </a:r>
            <a:r>
              <a:rPr lang="en-US" sz="2800" dirty="0"/>
              <a:t>and </a:t>
            </a:r>
            <a:r>
              <a:rPr lang="en-US" sz="2800" dirty="0">
                <a:solidFill>
                  <a:srgbClr val="FFC000"/>
                </a:solidFill>
              </a:rPr>
              <a:t>item purification </a:t>
            </a:r>
            <a:r>
              <a:rPr lang="en-US" sz="2800" dirty="0"/>
              <a:t>will not work.</a:t>
            </a:r>
          </a:p>
          <a:p>
            <a:endParaRPr lang="en-US" dirty="0"/>
          </a:p>
          <a:p>
            <a:endParaRPr lang="en-US" dirty="0"/>
          </a:p>
        </p:txBody>
      </p:sp>
    </p:spTree>
    <p:extLst>
      <p:ext uri="{BB962C8B-B14F-4D97-AF65-F5344CB8AC3E}">
        <p14:creationId xmlns:p14="http://schemas.microsoft.com/office/powerpoint/2010/main" val="3919204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A73FD-F1FD-C1D9-E848-0EBB731764A5}"/>
              </a:ext>
            </a:extLst>
          </p:cNvPr>
          <p:cNvSpPr>
            <a:spLocks noGrp="1"/>
          </p:cNvSpPr>
          <p:nvPr>
            <p:ph type="title"/>
          </p:nvPr>
        </p:nvSpPr>
        <p:spPr/>
        <p:txBody>
          <a:bodyPr/>
          <a:lstStyle/>
          <a:p>
            <a:r>
              <a:rPr lang="en-US" dirty="0"/>
              <a:t>Assumptions of DIF (3)</a:t>
            </a:r>
          </a:p>
        </p:txBody>
      </p:sp>
      <p:sp>
        <p:nvSpPr>
          <p:cNvPr id="3" name="Content Placeholder 2">
            <a:extLst>
              <a:ext uri="{FF2B5EF4-FFF2-40B4-BE49-F238E27FC236}">
                <a16:creationId xmlns:a16="http://schemas.microsoft.com/office/drawing/2014/main" id="{71F36DF0-B35B-4A63-8E36-32281E94AA8F}"/>
              </a:ext>
            </a:extLst>
          </p:cNvPr>
          <p:cNvSpPr>
            <a:spLocks noGrp="1"/>
          </p:cNvSpPr>
          <p:nvPr>
            <p:ph idx="1"/>
          </p:nvPr>
        </p:nvSpPr>
        <p:spPr/>
        <p:txBody>
          <a:bodyPr>
            <a:normAutofit/>
          </a:bodyPr>
          <a:lstStyle/>
          <a:p>
            <a:r>
              <a:rPr lang="en-US" sz="2800" dirty="0"/>
              <a:t>It is assumed that abilities are equivalently distributed across groups. Therefore, certain test score differences are due to unfair questions rather than genuine group differences. </a:t>
            </a:r>
            <a:r>
              <a:rPr lang="en-US" sz="2800" dirty="0">
                <a:solidFill>
                  <a:srgbClr val="FFC000"/>
                </a:solidFill>
              </a:rPr>
              <a:t>Statistical disparity </a:t>
            </a:r>
            <a:r>
              <a:rPr lang="en-US" sz="2800" dirty="0"/>
              <a:t>does not necessarily imply bias and unfairness. It should be open to scientific investigation rather than settling down by political correctness.</a:t>
            </a:r>
          </a:p>
          <a:p>
            <a:endParaRPr lang="en-US" dirty="0"/>
          </a:p>
        </p:txBody>
      </p:sp>
    </p:spTree>
    <p:extLst>
      <p:ext uri="{BB962C8B-B14F-4D97-AF65-F5344CB8AC3E}">
        <p14:creationId xmlns:p14="http://schemas.microsoft.com/office/powerpoint/2010/main" val="3429092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42672-373F-418E-1667-FD8C826197AD}"/>
              </a:ext>
            </a:extLst>
          </p:cNvPr>
          <p:cNvSpPr>
            <a:spLocks noGrp="1"/>
          </p:cNvSpPr>
          <p:nvPr>
            <p:ph type="title"/>
          </p:nvPr>
        </p:nvSpPr>
        <p:spPr/>
        <p:txBody>
          <a:bodyPr/>
          <a:lstStyle/>
          <a:p>
            <a:r>
              <a:rPr lang="en-US" dirty="0"/>
              <a:t>Criticisms of DIF</a:t>
            </a:r>
          </a:p>
        </p:txBody>
      </p:sp>
      <p:sp>
        <p:nvSpPr>
          <p:cNvPr id="3" name="Content Placeholder 2">
            <a:extLst>
              <a:ext uri="{FF2B5EF4-FFF2-40B4-BE49-F238E27FC236}">
                <a16:creationId xmlns:a16="http://schemas.microsoft.com/office/drawing/2014/main" id="{29A61E35-43FF-70EE-EE80-14B7895EFDEF}"/>
              </a:ext>
            </a:extLst>
          </p:cNvPr>
          <p:cNvSpPr>
            <a:spLocks noGrp="1"/>
          </p:cNvSpPr>
          <p:nvPr>
            <p:ph idx="1"/>
          </p:nvPr>
        </p:nvSpPr>
        <p:spPr>
          <a:xfrm>
            <a:off x="680321" y="2336872"/>
            <a:ext cx="10146175" cy="4149272"/>
          </a:xfrm>
        </p:spPr>
        <p:txBody>
          <a:bodyPr>
            <a:normAutofit/>
          </a:bodyPr>
          <a:lstStyle/>
          <a:p>
            <a:r>
              <a:rPr lang="en-US" dirty="0"/>
              <a:t>Hills (1999) is stated that many years of DIF research (e.g. </a:t>
            </a:r>
            <a:r>
              <a:rPr lang="en-US" dirty="0" err="1"/>
              <a:t>Roznowski</a:t>
            </a:r>
            <a:r>
              <a:rPr lang="en-US" dirty="0"/>
              <a:t> &amp; Reith, 1999) has never demonstrated that removing biased items could remove the test bias and bring mean scores together. An exception is the differences in mean scores on intellectual tests for males and females, where the differences were very small in the first place. </a:t>
            </a:r>
          </a:p>
          <a:p>
            <a:r>
              <a:rPr lang="en-US" dirty="0" err="1"/>
              <a:t>Reise</a:t>
            </a:r>
            <a:r>
              <a:rPr lang="en-US" dirty="0"/>
              <a:t> and Flannery (1996) asserted that in personality psychology the solution for the response bias </a:t>
            </a:r>
            <a:r>
              <a:rPr lang="en-US" dirty="0">
                <a:solidFill>
                  <a:srgbClr val="FFC000"/>
                </a:solidFill>
              </a:rPr>
              <a:t>(over-correction) </a:t>
            </a:r>
            <a:r>
              <a:rPr lang="en-US" dirty="0"/>
              <a:t>was worse than the problem.</a:t>
            </a:r>
          </a:p>
          <a:p>
            <a:r>
              <a:rPr lang="en-US" dirty="0"/>
              <a:t>Challenging items are removed and everyone can get an “A”! The test has </a:t>
            </a:r>
            <a:r>
              <a:rPr lang="en-US" dirty="0">
                <a:solidFill>
                  <a:srgbClr val="FFC000"/>
                </a:solidFill>
              </a:rPr>
              <a:t>no discriminant ability</a:t>
            </a:r>
            <a:r>
              <a:rPr lang="en-US" dirty="0"/>
              <a:t>.</a:t>
            </a:r>
          </a:p>
        </p:txBody>
      </p:sp>
    </p:spTree>
    <p:extLst>
      <p:ext uri="{BB962C8B-B14F-4D97-AF65-F5344CB8AC3E}">
        <p14:creationId xmlns:p14="http://schemas.microsoft.com/office/powerpoint/2010/main" val="141431054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423</TotalTime>
  <Words>1255</Words>
  <Application>Microsoft Macintosh PowerPoint</Application>
  <PresentationFormat>Widescreen</PresentationFormat>
  <Paragraphs>101</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Trebuchet MS</vt:lpstr>
      <vt:lpstr>Berlin</vt:lpstr>
      <vt:lpstr>Bias detection: Differential item functioning</vt:lpstr>
      <vt:lpstr>Statistical disparity &lt;&gt; Bias</vt:lpstr>
      <vt:lpstr>Uniform bias</vt:lpstr>
      <vt:lpstr>Non-uniform bias</vt:lpstr>
      <vt:lpstr>DIF</vt:lpstr>
      <vt:lpstr>CMH using SAS</vt:lpstr>
      <vt:lpstr>CMH using SAS</vt:lpstr>
      <vt:lpstr>CMH using SAS</vt:lpstr>
      <vt:lpstr>CMH using SAS</vt:lpstr>
      <vt:lpstr>CMH using SAS</vt:lpstr>
      <vt:lpstr>Logistic regression using SAS: Uniform DIF</vt:lpstr>
      <vt:lpstr>Logistic regression using SAS</vt:lpstr>
      <vt:lpstr>Logistic regression using SAS</vt:lpstr>
      <vt:lpstr>Logistic regression using SAS</vt:lpstr>
      <vt:lpstr>Non-IRT DIF method in R: CMH or MH</vt:lpstr>
      <vt:lpstr>PowerPoint Presentation</vt:lpstr>
      <vt:lpstr>IRT DIF method in R:  Lord’s 2PL Model</vt:lpstr>
      <vt:lpstr>Compare Non-IRT and IRT DIFs</vt:lpstr>
      <vt:lpstr>Assumptions of DIF (1)</vt:lpstr>
      <vt:lpstr>Assumptions of DIF (2)</vt:lpstr>
      <vt:lpstr>Assumptions of DIF (3)</vt:lpstr>
      <vt:lpstr>Criticisms of DIF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Alex Yu 余創豪</dc:creator>
  <cp:lastModifiedBy>Chong Ho Alex Yu 余創豪</cp:lastModifiedBy>
  <cp:revision>51</cp:revision>
  <dcterms:created xsi:type="dcterms:W3CDTF">2023-05-15T21:08:56Z</dcterms:created>
  <dcterms:modified xsi:type="dcterms:W3CDTF">2023-06-21T02:40:09Z</dcterms:modified>
</cp:coreProperties>
</file>