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308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9" r:id="rId50"/>
    <p:sldId id="303" r:id="rId51"/>
    <p:sldId id="304" r:id="rId52"/>
    <p:sldId id="305" r:id="rId53"/>
    <p:sldId id="306" r:id="rId54"/>
  </p:sldIdLst>
  <p:sldSz cx="12192000" cy="6858000"/>
  <p:notesSz cx="12192000" cy="6858000"/>
  <p:embeddedFontLs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JWHKCR+Wingdings" panose="05000000000000000000" charset="2"/>
      <p:regular r:id="rId59"/>
    </p:embeddedFont>
    <p:embeddedFont>
      <p:font typeface="Calibri Light" panose="020F0302020204030204" pitchFamily="34" charset="0"/>
      <p:regular r:id="rId60"/>
      <p: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114" y="24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u.edu/hc/en-us/articles/221901528-Downloads-Free-University-Softwar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u.edu/hc/en-us/articles/221901528-Downloads-Free-University-Softwar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odamid.oda.sas.com/SASLogon/login?service=https://odamid.oda.sas.com/SASODAControlCenter/j_spring_cas_security_check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51836" y="3044190"/>
            <a:ext cx="7905954" cy="12789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70"/>
              </a:lnSpc>
              <a:spcBef>
                <a:spcPts val="0"/>
              </a:spcBef>
              <a:spcAft>
                <a:spcPts val="0"/>
              </a:spcAft>
            </a:pPr>
            <a:r>
              <a:rPr sz="8000" spc="-68" dirty="0">
                <a:solidFill>
                  <a:srgbClr val="262626"/>
                </a:solidFill>
                <a:latin typeface="Calibri Light"/>
                <a:cs typeface="Calibri Light"/>
              </a:rPr>
              <a:t>Introduction</a:t>
            </a:r>
            <a:r>
              <a:rPr sz="8000" spc="-62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8000" spc="-124" dirty="0">
                <a:solidFill>
                  <a:srgbClr val="262626"/>
                </a:solidFill>
                <a:latin typeface="Calibri Light"/>
                <a:cs typeface="Calibri Light"/>
              </a:rPr>
              <a:t>to</a:t>
            </a:r>
            <a:r>
              <a:rPr sz="8000" spc="25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8000" spc="-62" dirty="0">
                <a:solidFill>
                  <a:srgbClr val="262626"/>
                </a:solidFill>
                <a:latin typeface="Calibri Light"/>
                <a:cs typeface="Calibri Light"/>
              </a:rPr>
              <a:t>SAS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04739" y="1882709"/>
            <a:ext cx="2441487" cy="657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1" dirty="0">
                <a:solidFill>
                  <a:srgbClr val="9B2D1F"/>
                </a:solidFill>
                <a:latin typeface="Calibri"/>
                <a:cs typeface="Calibri"/>
              </a:rPr>
              <a:t>Read</a:t>
            </a:r>
            <a:r>
              <a:rPr sz="2100" spc="10" dirty="0">
                <a:solidFill>
                  <a:srgbClr val="9B2D1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9B2D1F"/>
                </a:solidFill>
                <a:latin typeface="Calibri"/>
                <a:cs typeface="Calibri"/>
              </a:rPr>
              <a:t>and </a:t>
            </a:r>
            <a:r>
              <a:rPr sz="2100" spc="-11" dirty="0">
                <a:solidFill>
                  <a:srgbClr val="9B2D1F"/>
                </a:solidFill>
                <a:latin typeface="Calibri"/>
                <a:cs typeface="Calibri"/>
              </a:rPr>
              <a:t>create</a:t>
            </a:r>
            <a:r>
              <a:rPr sz="2100" dirty="0">
                <a:solidFill>
                  <a:srgbClr val="9B2D1F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9B2D1F"/>
                </a:solidFill>
                <a:latin typeface="Calibri"/>
                <a:cs typeface="Calibri"/>
              </a:rPr>
              <a:t>data</a:t>
            </a:r>
          </a:p>
          <a:p>
            <a:pPr marL="0" marR="0">
              <a:lnSpc>
                <a:spcPts val="231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9B2D1F"/>
                </a:solidFill>
                <a:latin typeface="Calibri"/>
                <a:cs typeface="Calibri"/>
              </a:rPr>
              <a:t>files.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76588" y="1891817"/>
            <a:ext cx="2795909" cy="658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A28E6A"/>
                </a:solidFill>
                <a:latin typeface="Calibri"/>
                <a:cs typeface="Calibri"/>
              </a:rPr>
              <a:t>Manipulate,</a:t>
            </a:r>
            <a:r>
              <a:rPr sz="2100" spc="1620" dirty="0">
                <a:solidFill>
                  <a:srgbClr val="A28E6A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A28E6A"/>
                </a:solidFill>
                <a:latin typeface="Calibri"/>
                <a:cs typeface="Calibri"/>
              </a:rPr>
              <a:t>transform</a:t>
            </a:r>
          </a:p>
          <a:p>
            <a:pPr marL="0" marR="0">
              <a:lnSpc>
                <a:spcPts val="2319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A28E6A"/>
                </a:solidFill>
                <a:latin typeface="Calibri"/>
                <a:cs typeface="Calibri"/>
              </a:rPr>
              <a:t>data.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94816" y="2545040"/>
            <a:ext cx="186035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Course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0287" y="3166541"/>
            <a:ext cx="2709949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1" dirty="0">
                <a:solidFill>
                  <a:srgbClr val="FFFFFF"/>
                </a:solidFill>
                <a:latin typeface="Calibri Light"/>
                <a:cs typeface="Calibri Light"/>
              </a:rPr>
              <a:t>Objectives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04739" y="3811840"/>
            <a:ext cx="2557923" cy="657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4" dirty="0">
                <a:solidFill>
                  <a:srgbClr val="956251"/>
                </a:solidFill>
                <a:latin typeface="Calibri"/>
                <a:cs typeface="Calibri"/>
              </a:rPr>
              <a:t>Create</a:t>
            </a:r>
            <a:r>
              <a:rPr sz="2100" spc="1671" dirty="0">
                <a:solidFill>
                  <a:srgbClr val="956251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956251"/>
                </a:solidFill>
                <a:latin typeface="Calibri"/>
                <a:cs typeface="Calibri"/>
              </a:rPr>
              <a:t>basic</a:t>
            </a:r>
            <a:r>
              <a:rPr sz="2100" spc="1659" dirty="0">
                <a:solidFill>
                  <a:srgbClr val="956251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956251"/>
                </a:solidFill>
                <a:latin typeface="Calibri"/>
                <a:cs typeface="Calibri"/>
              </a:rPr>
              <a:t>detail</a:t>
            </a:r>
          </a:p>
          <a:p>
            <a:pPr marL="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956251"/>
                </a:solidFill>
                <a:latin typeface="Calibri"/>
                <a:cs typeface="Calibri"/>
              </a:rPr>
              <a:t>and</a:t>
            </a:r>
            <a:r>
              <a:rPr sz="2100" spc="279" dirty="0">
                <a:solidFill>
                  <a:srgbClr val="956251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956251"/>
                </a:solidFill>
                <a:latin typeface="Calibri"/>
                <a:cs typeface="Calibri"/>
              </a:rPr>
              <a:t>summary</a:t>
            </a:r>
            <a:r>
              <a:rPr sz="2100" spc="279" dirty="0">
                <a:solidFill>
                  <a:srgbClr val="956251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956251"/>
                </a:solidFill>
                <a:latin typeface="Calibri"/>
                <a:cs typeface="Calibri"/>
              </a:rPr>
              <a:t>reports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298813" y="4008435"/>
            <a:ext cx="2944282" cy="950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918485"/>
                </a:solidFill>
                <a:latin typeface="Calibri"/>
                <a:cs typeface="Calibri"/>
              </a:rPr>
              <a:t>Identify</a:t>
            </a:r>
            <a:r>
              <a:rPr sz="2100" spc="2611" dirty="0">
                <a:solidFill>
                  <a:srgbClr val="918485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918485"/>
                </a:solidFill>
                <a:latin typeface="Calibri"/>
                <a:cs typeface="Calibri"/>
              </a:rPr>
              <a:t>and</a:t>
            </a:r>
            <a:r>
              <a:rPr sz="2100" spc="2611" dirty="0">
                <a:solidFill>
                  <a:srgbClr val="918485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918485"/>
                </a:solidFill>
                <a:latin typeface="Calibri"/>
                <a:cs typeface="Calibri"/>
              </a:rPr>
              <a:t>correct</a:t>
            </a:r>
          </a:p>
          <a:p>
            <a:pPr marL="0" marR="0">
              <a:lnSpc>
                <a:spcPts val="231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20" dirty="0">
                <a:solidFill>
                  <a:srgbClr val="918485"/>
                </a:solidFill>
                <a:latin typeface="Calibri"/>
                <a:cs typeface="Calibri"/>
              </a:rPr>
              <a:t>syntax</a:t>
            </a:r>
            <a:r>
              <a:rPr sz="2100" spc="484" dirty="0">
                <a:solidFill>
                  <a:srgbClr val="918485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918485"/>
                </a:solidFill>
                <a:latin typeface="Calibri"/>
                <a:cs typeface="Calibri"/>
              </a:rPr>
              <a:t>and</a:t>
            </a:r>
            <a:r>
              <a:rPr sz="2100" spc="448" dirty="0">
                <a:solidFill>
                  <a:srgbClr val="918485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918485"/>
                </a:solidFill>
                <a:latin typeface="Calibri"/>
                <a:cs typeface="Calibri"/>
              </a:rPr>
              <a:t>programming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918485"/>
                </a:solidFill>
                <a:latin typeface="Calibri"/>
                <a:cs typeface="Calibri"/>
              </a:rPr>
              <a:t>logic</a:t>
            </a:r>
            <a:r>
              <a:rPr sz="2100" spc="15" dirty="0">
                <a:solidFill>
                  <a:srgbClr val="918485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918485"/>
                </a:solidFill>
                <a:latin typeface="Calibri"/>
                <a:cs typeface="Calibri"/>
              </a:rPr>
              <a:t>errors.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404739" y="4398289"/>
            <a:ext cx="724348" cy="364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956251"/>
                </a:solidFill>
                <a:latin typeface="Calibri"/>
                <a:cs typeface="Calibri"/>
              </a:rPr>
              <a:t>using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438010" y="4398289"/>
            <a:ext cx="662812" cy="364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956251"/>
                </a:solidFill>
                <a:latin typeface="Calibri"/>
                <a:cs typeface="Calibri"/>
              </a:rPr>
              <a:t>Base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412101" y="4398289"/>
            <a:ext cx="552255" cy="364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956251"/>
                </a:solidFill>
                <a:latin typeface="Calibri"/>
                <a:cs typeface="Calibri"/>
              </a:rPr>
              <a:t>SAS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404739" y="4691441"/>
            <a:ext cx="1449176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956251"/>
                </a:solidFill>
                <a:latin typeface="Calibri"/>
                <a:cs typeface="Calibri"/>
              </a:rPr>
              <a:t>procedures.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94021" y="950555"/>
            <a:ext cx="342090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Programs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6319" y="1997914"/>
            <a:ext cx="9460776" cy="34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spc="-47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use SAS programs</a:t>
            </a:r>
            <a:r>
              <a:rPr sz="20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access,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manage,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analyze, or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present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data. For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36319" y="5046549"/>
            <a:ext cx="10684367" cy="8614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creates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new SAS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 existing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 dataset</a:t>
            </a:r>
            <a:r>
              <a:rPr sz="20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then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prints a listing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new dataset.</a:t>
            </a:r>
          </a:p>
          <a:p>
            <a:pPr marL="0" marR="0">
              <a:lnSpc>
                <a:spcPts val="2446"/>
              </a:lnSpc>
              <a:spcBef>
                <a:spcPts val="1637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SAS</a:t>
            </a:r>
            <a:r>
              <a:rPr sz="20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a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 that is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formatted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a </a:t>
            </a:r>
            <a:r>
              <a:rPr sz="2000" spc="-31" dirty="0">
                <a:solidFill>
                  <a:srgbClr val="404040"/>
                </a:solidFill>
                <a:latin typeface="Calibri"/>
                <a:cs typeface="Calibri"/>
              </a:rPr>
              <a:t>way</a:t>
            </a:r>
            <a:r>
              <a:rPr sz="20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that SAS can understand.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85592" y="950555"/>
            <a:ext cx="723700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Components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of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Programs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16482" y="2106789"/>
            <a:ext cx="7986493" cy="95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Our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sample</a:t>
            </a:r>
            <a:r>
              <a:rPr sz="20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program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contains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steps: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17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b="1" spc="1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step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a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PROC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  <a:p>
            <a:pPr marL="0" marR="0">
              <a:lnSpc>
                <a:spcPts val="2449"/>
              </a:lnSpc>
              <a:spcBef>
                <a:spcPts val="2351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These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types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steps,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alone or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combined,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form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most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 programs.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70221" y="4637418"/>
            <a:ext cx="3209701" cy="9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324"/>
              </a:lnSpc>
              <a:spcBef>
                <a:spcPts val="0"/>
              </a:spcBef>
              <a:spcAft>
                <a:spcPts val="0"/>
              </a:spcAft>
            </a:pPr>
            <a:r>
              <a:rPr sz="6000" dirty="0">
                <a:solidFill>
                  <a:srgbClr val="262626"/>
                </a:solidFill>
                <a:latin typeface="Calibri Light"/>
                <a:cs typeface="Calibri Light"/>
              </a:rPr>
              <a:t>D</a:t>
            </a:r>
            <a:r>
              <a:rPr sz="6000" spc="-1469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6000" spc="-342" dirty="0">
                <a:solidFill>
                  <a:srgbClr val="262626"/>
                </a:solidFill>
                <a:latin typeface="Calibri Light"/>
                <a:cs typeface="Calibri Light"/>
              </a:rPr>
              <a:t>ATA</a:t>
            </a:r>
            <a:r>
              <a:rPr sz="6000" spc="224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6000" spc="-70" dirty="0">
                <a:solidFill>
                  <a:srgbClr val="262626"/>
                </a:solidFill>
                <a:latin typeface="Calibri Light"/>
                <a:cs typeface="Calibri Light"/>
              </a:rPr>
              <a:t>Step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06214" y="4637418"/>
            <a:ext cx="3325010" cy="9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324"/>
              </a:lnSpc>
              <a:spcBef>
                <a:spcPts val="0"/>
              </a:spcBef>
              <a:spcAft>
                <a:spcPts val="0"/>
              </a:spcAft>
            </a:pPr>
            <a:r>
              <a:rPr sz="6000" spc="-68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6000" spc="-34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6000" spc="-70" dirty="0">
                <a:solidFill>
                  <a:srgbClr val="262626"/>
                </a:solidFill>
                <a:latin typeface="Calibri Light"/>
                <a:cs typeface="Calibri Light"/>
              </a:rPr>
              <a:t>Step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778" y="941461"/>
            <a:ext cx="4768007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programs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consist of </a:t>
            </a:r>
            <a:r>
              <a:rPr sz="2200" b="1" spc="-11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0000"/>
                </a:solidFill>
                <a:latin typeface="Calibri"/>
                <a:cs typeface="Calibri"/>
              </a:rPr>
              <a:t>statements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05778" y="2321951"/>
            <a:ext cx="4168992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 SAS </a:t>
            </a:r>
            <a:r>
              <a:rPr sz="2200" spc="-18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200" spc="4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has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two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important</a:t>
            </a:r>
          </a:p>
          <a:p>
            <a:pPr marL="0" marR="0">
              <a:lnSpc>
                <a:spcPts val="2424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characteristics: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9806" y="2343201"/>
            <a:ext cx="3752267" cy="14047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FFFFFF"/>
                </a:solidFill>
                <a:latin typeface="Calibri Light"/>
                <a:cs typeface="Calibri Light"/>
              </a:rPr>
              <a:t>Characteristics</a:t>
            </a:r>
          </a:p>
          <a:p>
            <a:pPr marL="993622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of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SAS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9406" y="3587456"/>
            <a:ext cx="249078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1" dirty="0">
                <a:solidFill>
                  <a:srgbClr val="FFFFFF"/>
                </a:solidFill>
                <a:latin typeface="Calibri Light"/>
                <a:cs typeface="Calibri Light"/>
              </a:rPr>
              <a:t>Programs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05778" y="4009273"/>
            <a:ext cx="4347383" cy="1912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It usually begins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 SAS</a:t>
            </a:r>
            <a:r>
              <a:rPr sz="2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000000"/>
                </a:solidFill>
                <a:latin typeface="Calibri"/>
                <a:cs typeface="Calibri"/>
              </a:rPr>
              <a:t>keyword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  <a:p>
            <a:pPr marL="0" marR="0">
              <a:lnSpc>
                <a:spcPts val="2683"/>
              </a:lnSpc>
              <a:spcBef>
                <a:spcPts val="9393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It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always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ends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 a</a:t>
            </a:r>
            <a:r>
              <a:rPr sz="22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semicolon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21682" y="950555"/>
            <a:ext cx="276687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Question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30245" y="950555"/>
            <a:ext cx="5956839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4" dirty="0">
                <a:solidFill>
                  <a:srgbClr val="404040"/>
                </a:solidFill>
                <a:latin typeface="Calibri Light"/>
                <a:cs typeface="Calibri Light"/>
              </a:rPr>
              <a:t>Layout</a:t>
            </a:r>
            <a:r>
              <a:rPr sz="48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for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0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0" dirty="0">
                <a:solidFill>
                  <a:srgbClr val="404040"/>
                </a:solidFill>
                <a:latin typeface="Calibri Light"/>
                <a:cs typeface="Calibri Light"/>
              </a:rPr>
              <a:t>Programs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3469" y="2554107"/>
            <a:ext cx="5892264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in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free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format.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This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means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93469" y="3225048"/>
            <a:ext cx="5468117" cy="1719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they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begin and end anywhere on a line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one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continue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over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several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lines</a:t>
            </a:r>
          </a:p>
          <a:p>
            <a:pPr marL="0" marR="0">
              <a:lnSpc>
                <a:spcPts val="2683"/>
              </a:lnSpc>
              <a:spcBef>
                <a:spcPts val="254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several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 on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line.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29226" y="251638"/>
            <a:ext cx="2850518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000000"/>
                </a:solidFill>
                <a:latin typeface="Calibri"/>
                <a:cs typeface="Calibri"/>
              </a:rPr>
              <a:t>Question 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69794" y="477887"/>
            <a:ext cx="4749359" cy="1278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Each</a:t>
            </a:r>
            <a:r>
              <a:rPr sz="2000" spc="16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time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000000"/>
                </a:solidFill>
                <a:latin typeface="Calibri"/>
                <a:cs typeface="Calibri"/>
              </a:rPr>
              <a:t>step</a:t>
            </a:r>
            <a:r>
              <a:rPr sz="2000" spc="17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000" spc="1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executed,</a:t>
            </a:r>
            <a:r>
              <a:rPr sz="2000" spc="17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000" spc="15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generates</a:t>
            </a:r>
          </a:p>
          <a:p>
            <a:pPr marL="0" marR="0">
              <a:lnSpc>
                <a:spcPts val="2446"/>
              </a:lnSpc>
              <a:spcBef>
                <a:spcPts val="1266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000" spc="5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log</a:t>
            </a:r>
            <a:r>
              <a:rPr sz="2000" spc="5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sz="2000" spc="5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000" spc="5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processing</a:t>
            </a:r>
            <a:r>
              <a:rPr sz="2000" spc="5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activities</a:t>
            </a:r>
            <a:r>
              <a:rPr sz="2000" spc="5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sz="2000" spc="52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446"/>
              </a:lnSpc>
              <a:spcBef>
                <a:spcPts val="126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results of the processing.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90736" y="2424898"/>
            <a:ext cx="2550921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2856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Log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Messages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69794" y="2610344"/>
            <a:ext cx="4749359" cy="1278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000" spc="6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000" spc="6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log</a:t>
            </a:r>
            <a:r>
              <a:rPr sz="2000" spc="60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collects</a:t>
            </a:r>
            <a:r>
              <a:rPr sz="2000" spc="6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messages</a:t>
            </a:r>
            <a:r>
              <a:rPr sz="2000" spc="6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about</a:t>
            </a:r>
            <a:r>
              <a:rPr sz="2000" spc="59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446"/>
              </a:lnSpc>
              <a:spcBef>
                <a:spcPts val="126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processing</a:t>
            </a:r>
            <a:r>
              <a:rPr sz="2000" spc="3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sz="2000" spc="27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000" spc="30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programs</a:t>
            </a:r>
            <a:r>
              <a:rPr sz="2000" spc="28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sz="2000" spc="29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about</a:t>
            </a:r>
            <a:r>
              <a:rPr sz="2000" spc="29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0000"/>
                </a:solidFill>
                <a:latin typeface="Calibri"/>
                <a:cs typeface="Calibri"/>
              </a:rPr>
              <a:t>any</a:t>
            </a:r>
          </a:p>
          <a:p>
            <a:pPr marL="0" marR="0">
              <a:lnSpc>
                <a:spcPts val="2449"/>
              </a:lnSpc>
              <a:spcBef>
                <a:spcPts val="1261"/>
              </a:spcBef>
              <a:spcAft>
                <a:spcPts val="0"/>
              </a:spcAft>
            </a:pP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errors</a:t>
            </a:r>
            <a:r>
              <a:rPr sz="20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0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31" dirty="0">
                <a:solidFill>
                  <a:srgbClr val="000000"/>
                </a:solidFill>
                <a:latin typeface="Calibri"/>
                <a:cs typeface="Calibri"/>
              </a:rPr>
              <a:t>occur.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70936" y="4509756"/>
            <a:ext cx="4749608" cy="1745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Note:</a:t>
            </a:r>
            <a:r>
              <a:rPr sz="2000" spc="68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Though</a:t>
            </a:r>
            <a:r>
              <a:rPr sz="2000" spc="6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000" spc="68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RUN</a:t>
            </a:r>
            <a:r>
              <a:rPr sz="2000" b="1" spc="6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000" spc="69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000" spc="67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not</a:t>
            </a:r>
          </a:p>
          <a:p>
            <a:pPr marL="0" marR="0">
              <a:lnSpc>
                <a:spcPts val="2446"/>
              </a:lnSpc>
              <a:spcBef>
                <a:spcPts val="1266"/>
              </a:spcBef>
              <a:spcAft>
                <a:spcPts val="0"/>
              </a:spcAft>
            </a:pP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always</a:t>
            </a:r>
            <a:r>
              <a:rPr sz="2000" spc="72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required</a:t>
            </a:r>
            <a:r>
              <a:rPr sz="2000" spc="72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between</a:t>
            </a:r>
            <a:r>
              <a:rPr sz="2000" spc="70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000000"/>
                </a:solidFill>
                <a:latin typeface="Calibri"/>
                <a:cs typeface="Calibri"/>
              </a:rPr>
              <a:t>steps</a:t>
            </a:r>
            <a:r>
              <a:rPr sz="2000" spc="7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000" spc="71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000" spc="7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</a:p>
          <a:p>
            <a:pPr marL="0" marR="0">
              <a:lnSpc>
                <a:spcPts val="2446"/>
              </a:lnSpc>
              <a:spcBef>
                <a:spcPts val="126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program,</a:t>
            </a:r>
            <a:r>
              <a:rPr sz="2000" spc="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using</a:t>
            </a:r>
            <a:r>
              <a:rPr sz="2000" spc="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it</a:t>
            </a:r>
            <a:r>
              <a:rPr sz="2000" spc="4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can</a:t>
            </a:r>
            <a:r>
              <a:rPr sz="2000" spc="4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000000"/>
                </a:solidFill>
                <a:latin typeface="Calibri"/>
                <a:cs typeface="Calibri"/>
              </a:rPr>
              <a:t>make</a:t>
            </a:r>
            <a:r>
              <a:rPr sz="2000" spc="5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000" spc="5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000" spc="5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program</a:t>
            </a:r>
          </a:p>
          <a:p>
            <a:pPr marL="0" marR="0">
              <a:lnSpc>
                <a:spcPts val="2446"/>
              </a:lnSpc>
              <a:spcBef>
                <a:spcPts val="1225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easier </a:t>
            </a:r>
            <a:r>
              <a:rPr sz="2000" spc="-21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0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read and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debug.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40226" y="718044"/>
            <a:ext cx="8402945" cy="1568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sample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program creates</a:t>
            </a:r>
            <a:r>
              <a:rPr sz="20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Clinic.Admit2</a:t>
            </a:r>
            <a:r>
              <a:rPr sz="2000" b="1" spc="-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the D</a:t>
            </a:r>
            <a:r>
              <a:rPr sz="2000" spc="-4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2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000" spc="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000" spc="-4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2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000" spc="4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step</a:t>
            </a:r>
            <a:r>
              <a:rPr sz="2000" spc="3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produces</a:t>
            </a:r>
            <a:r>
              <a:rPr sz="2000" spc="3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messages</a:t>
            </a:r>
            <a:r>
              <a:rPr sz="2000" spc="3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3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000" spc="3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log,</a:t>
            </a:r>
            <a:r>
              <a:rPr sz="2000" spc="3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but</a:t>
            </a:r>
            <a:r>
              <a:rPr sz="2000" spc="3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000" spc="3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does</a:t>
            </a:r>
            <a:r>
              <a:rPr sz="2000" spc="3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2000" spc="3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000" spc="3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</a:p>
          <a:p>
            <a:pPr marL="91439" marR="0">
              <a:lnSpc>
                <a:spcPts val="2449"/>
              </a:lnSpc>
              <a:spcBef>
                <a:spcPts val="2351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report or other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output.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5352" y="1022818"/>
            <a:ext cx="2760278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68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Results</a:t>
            </a:r>
            <a:r>
              <a:rPr sz="4800" spc="-3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of</a:t>
            </a:r>
          </a:p>
          <a:p>
            <a:pPr marL="0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Processing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40226" y="2547225"/>
            <a:ext cx="8402800" cy="958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000" spc="9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000" spc="9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creates</a:t>
            </a:r>
            <a:r>
              <a:rPr sz="2000" spc="9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9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following</a:t>
            </a:r>
            <a:r>
              <a:rPr sz="2000" spc="9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HTML</a:t>
            </a:r>
            <a:r>
              <a:rPr sz="2000" spc="9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report</a:t>
            </a:r>
            <a:r>
              <a:rPr sz="2000" spc="9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9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9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000" spc="9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9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</a:p>
          <a:p>
            <a:pPr marL="91439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Clinic.Admit2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46296" y="4821606"/>
            <a:ext cx="5046649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Other</a:t>
            </a:r>
            <a:r>
              <a:rPr sz="4800" spc="-67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262626"/>
                </a:solidFill>
                <a:latin typeface="Calibri Light"/>
                <a:cs typeface="Calibri Light"/>
              </a:rPr>
              <a:t>Sample</a:t>
            </a:r>
            <a:r>
              <a:rPr sz="4800" spc="-21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14417" y="950555"/>
            <a:ext cx="318072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0" dirty="0">
                <a:solidFill>
                  <a:srgbClr val="404040"/>
                </a:solidFill>
                <a:latin typeface="Calibri Light"/>
                <a:cs typeface="Calibri Light"/>
              </a:rPr>
              <a:t>Libraries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29204" y="2910185"/>
            <a:ext cx="8658648" cy="745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Every</a:t>
            </a:r>
            <a:r>
              <a:rPr sz="2400" spc="2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400" spc="22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file</a:t>
            </a:r>
            <a:r>
              <a:rPr sz="2400" spc="2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2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Calibri"/>
                <a:cs typeface="Calibri"/>
              </a:rPr>
              <a:t>stored</a:t>
            </a:r>
            <a:r>
              <a:rPr sz="2400" spc="24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2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19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21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400" spc="22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FFFFFF"/>
                </a:solidFill>
                <a:latin typeface="Calibri"/>
                <a:cs typeface="Calibri"/>
              </a:rPr>
              <a:t>library,</a:t>
            </a:r>
            <a:r>
              <a:rPr sz="2400" spc="24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which</a:t>
            </a:r>
            <a:r>
              <a:rPr sz="2400" spc="2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22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21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collection</a:t>
            </a:r>
            <a:r>
              <a:rPr sz="2400" spc="21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2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files</a:t>
            </a:r>
            <a:r>
              <a:rPr sz="2400" dirty="0" smtClean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lang="en-US" sz="2400" dirty="0" smtClean="0">
                <a:solidFill>
                  <a:srgbClr val="FFFFFF"/>
                </a:solidFill>
                <a:latin typeface="Calibri"/>
                <a:cs typeface="Calibri"/>
              </a:rPr>
              <a:t> It is like a folder in your desktop computer.</a:t>
            </a:r>
            <a:endParaRPr sz="2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9204" y="4330299"/>
            <a:ext cx="8661595" cy="745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400" spc="7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2400" spc="9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library</a:t>
            </a:r>
            <a:r>
              <a:rPr sz="2400" spc="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6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highest</a:t>
            </a:r>
            <a:r>
              <a:rPr sz="2400" spc="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level</a:t>
            </a:r>
            <a:r>
              <a:rPr sz="24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7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organization</a:t>
            </a:r>
            <a:r>
              <a:rPr sz="24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9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within SAS.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21682" y="950555"/>
            <a:ext cx="276687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Question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9336" y="950555"/>
            <a:ext cx="981024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Storing</a:t>
            </a: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Files</a:t>
            </a:r>
            <a:r>
              <a:rPr sz="4800" spc="-4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2" dirty="0">
                <a:solidFill>
                  <a:srgbClr val="404040"/>
                </a:solidFill>
                <a:latin typeface="Calibri Light"/>
                <a:cs typeface="Calibri Light"/>
              </a:rPr>
              <a:t>Temporarily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or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Permanently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2733" y="2508236"/>
            <a:ext cx="10782963" cy="95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0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1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don't</a:t>
            </a:r>
            <a:r>
              <a:rPr sz="2000" spc="1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00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  <a:r>
              <a:rPr sz="20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0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0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1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0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</a:t>
            </a:r>
            <a:r>
              <a:rPr sz="2000" spc="1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(or</a:t>
            </a:r>
            <a:r>
              <a:rPr sz="20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0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1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000" spc="1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  <a:r>
              <a:rPr sz="2000" spc="1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0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8" dirty="0">
                <a:solidFill>
                  <a:srgbClr val="404040"/>
                </a:solidFill>
                <a:latin typeface="Calibri"/>
                <a:cs typeface="Calibri"/>
              </a:rPr>
              <a:t>Work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),</a:t>
            </a:r>
          </a:p>
          <a:p>
            <a:pPr marL="91439" marR="0">
              <a:lnSpc>
                <a:spcPts val="2449"/>
              </a:lnSpc>
              <a:spcBef>
                <a:spcPts val="2351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file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stored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the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temporary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library.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2733" y="3727690"/>
            <a:ext cx="10783392" cy="1568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end the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session,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temporary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all of its files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deleted.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spc="-18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4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000" spc="3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files</a:t>
            </a:r>
            <a:r>
              <a:rPr sz="2000" spc="2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permanently</a:t>
            </a:r>
            <a:r>
              <a:rPr sz="2000" spc="2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2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2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000" spc="2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library,</a:t>
            </a:r>
            <a:r>
              <a:rPr sz="2000" spc="28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2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000" spc="2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2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library</a:t>
            </a:r>
            <a:r>
              <a:rPr sz="2000" spc="2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000" spc="2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other</a:t>
            </a:r>
            <a:r>
              <a:rPr sz="2000" spc="2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than</a:t>
            </a:r>
            <a:r>
              <a:rPr sz="2000" spc="2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2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</a:p>
          <a:p>
            <a:pPr marL="91439" marR="0">
              <a:lnSpc>
                <a:spcPts val="2446"/>
              </a:lnSpc>
              <a:spcBef>
                <a:spcPts val="2355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library name </a:t>
            </a:r>
            <a:r>
              <a:rPr sz="2000" b="1" spc="-17" dirty="0">
                <a:solidFill>
                  <a:srgbClr val="404040"/>
                </a:solidFill>
                <a:latin typeface="Calibri"/>
                <a:cs typeface="Calibri"/>
              </a:rPr>
              <a:t>Work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9246" y="950555"/>
            <a:ext cx="517045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Referencing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Files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9024" y="2129292"/>
            <a:ext cx="10152532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permanent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programs,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use a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two-level</a:t>
            </a:r>
            <a:r>
              <a:rPr sz="2200" b="1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9024" y="3470666"/>
            <a:ext cx="1610311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86348" y="677124"/>
            <a:ext cx="5774531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Referencing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Temporary</a:t>
            </a:r>
          </a:p>
          <a:p>
            <a:pPr marL="1731264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Files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25211" y="2717278"/>
            <a:ext cx="6191348" cy="27878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spc="-18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6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  <a:r>
              <a:rPr sz="2000" spc="4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temporary</a:t>
            </a:r>
            <a:r>
              <a:rPr sz="2000" spc="4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000" spc="4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files,</a:t>
            </a:r>
            <a:r>
              <a:rPr sz="2000" spc="4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4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000" spc="4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000" spc="4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694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default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libref</a:t>
            </a:r>
            <a:r>
              <a:rPr sz="2000" i="1" spc="-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8" dirty="0">
                <a:solidFill>
                  <a:srgbClr val="404040"/>
                </a:solidFill>
                <a:latin typeface="Calibri"/>
                <a:cs typeface="Calibri"/>
              </a:rPr>
              <a:t>Work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 a period, and the filename.</a:t>
            </a:r>
          </a:p>
          <a:p>
            <a:pPr marL="0" marR="0">
              <a:lnSpc>
                <a:spcPts val="2446"/>
              </a:lnSpc>
              <a:spcBef>
                <a:spcPts val="2355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Alternatively,</a:t>
            </a:r>
            <a:r>
              <a:rPr sz="2000" spc="10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10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000" spc="10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10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10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one-level</a:t>
            </a:r>
            <a:r>
              <a:rPr sz="2000" b="1" spc="10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000" b="1" spc="10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(the</a:t>
            </a:r>
          </a:p>
          <a:p>
            <a:pPr marL="91694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filename</a:t>
            </a:r>
            <a:r>
              <a:rPr sz="2000" spc="5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only)</a:t>
            </a:r>
            <a:r>
              <a:rPr sz="2000" spc="5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5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  <a:r>
              <a:rPr sz="2000" spc="5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4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file</a:t>
            </a:r>
            <a:r>
              <a:rPr sz="2000" spc="5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5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4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temporary</a:t>
            </a:r>
            <a:r>
              <a:rPr sz="2000" spc="5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</a:p>
          <a:p>
            <a:pPr marL="91694" marR="0">
              <a:lnSpc>
                <a:spcPts val="2446"/>
              </a:lnSpc>
              <a:spcBef>
                <a:spcPts val="2406"/>
              </a:spcBef>
              <a:spcAft>
                <a:spcPts val="0"/>
              </a:spcAft>
            </a:pP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library.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87114" y="950555"/>
            <a:ext cx="423601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Question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4</a:t>
            </a: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63516" y="718044"/>
            <a:ext cx="2158872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1680" y="1334603"/>
            <a:ext cx="3251994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Rules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fo</a:t>
            </a:r>
            <a:r>
              <a:rPr sz="4800" spc="-11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4800" spc="-11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</a:p>
          <a:p>
            <a:pPr marL="71628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Names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63516" y="1327644"/>
            <a:ext cx="3354249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be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32 characters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63516" y="1936954"/>
            <a:ext cx="7692280" cy="34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2000" spc="3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begin</a:t>
            </a:r>
            <a:r>
              <a:rPr sz="2000" spc="3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000" spc="3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3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letter</a:t>
            </a:r>
            <a:r>
              <a:rPr sz="2000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(A–Z,</a:t>
            </a:r>
            <a:r>
              <a:rPr sz="2000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either</a:t>
            </a:r>
            <a:r>
              <a:rPr sz="2000" spc="3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uppercase</a:t>
            </a:r>
            <a:r>
              <a:rPr sz="2000" spc="3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000" spc="3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lowercase)</a:t>
            </a:r>
            <a:r>
              <a:rPr sz="2000" spc="38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000" spc="3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263516" y="2547225"/>
            <a:ext cx="7639417" cy="958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44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underscore (_)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continue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combination of numbers,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letters,</a:t>
            </a:r>
            <a:r>
              <a:rPr sz="20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underscores.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12309" y="950555"/>
            <a:ext cx="338554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7" dirty="0">
                <a:solidFill>
                  <a:srgbClr val="404040"/>
                </a:solidFill>
                <a:latin typeface="Calibri Light"/>
                <a:cs typeface="Calibri Light"/>
              </a:rPr>
              <a:t>Data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Sets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29204" y="2910185"/>
            <a:ext cx="8657708" cy="732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4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2400" spc="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set is a</a:t>
            </a:r>
            <a:r>
              <a:rPr sz="24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file</a:t>
            </a:r>
            <a:r>
              <a:rPr sz="2400" spc="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consists</a:t>
            </a:r>
            <a:r>
              <a:rPr sz="24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two</a:t>
            </a:r>
            <a:r>
              <a:rPr sz="24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parts: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descriptor </a:t>
            </a:r>
            <a:r>
              <a:rPr sz="2400" dirty="0" smtClean="0">
                <a:solidFill>
                  <a:srgbClr val="FFFFFF"/>
                </a:solidFill>
                <a:latin typeface="Calibri"/>
                <a:cs typeface="Calibri"/>
              </a:rPr>
              <a:t>portion</a:t>
            </a:r>
            <a:r>
              <a:rPr lang="en-US" sz="2400" dirty="0" smtClean="0">
                <a:solidFill>
                  <a:srgbClr val="FFFFFF"/>
                </a:solidFill>
                <a:latin typeface="Calibri"/>
                <a:cs typeface="Calibri"/>
              </a:rPr>
              <a:t> (meta-data or data of data)</a:t>
            </a:r>
            <a:r>
              <a:rPr sz="2400" dirty="0" smtClean="0">
                <a:solidFill>
                  <a:srgbClr val="FFFFFF"/>
                </a:solidFill>
                <a:latin typeface="Calibri"/>
                <a:cs typeface="Calibri"/>
              </a:rPr>
              <a:t> and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24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portion.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29204" y="4330299"/>
            <a:ext cx="8660626" cy="745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8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5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many</a:t>
            </a:r>
            <a:r>
              <a:rPr sz="2400" spc="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procedures</a:t>
            </a:r>
            <a:r>
              <a:rPr sz="2400" spc="4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some</a:t>
            </a:r>
            <a:r>
              <a:rPr sz="2400" spc="5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spc="-57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28" dirty="0">
                <a:solidFill>
                  <a:srgbClr val="FFFFFF"/>
                </a:solidFill>
                <a:latin typeface="Calibri"/>
                <a:cs typeface="Calibri"/>
              </a:rPr>
              <a:t>ATA</a:t>
            </a:r>
            <a:r>
              <a:rPr sz="2400" spc="16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7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400" spc="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statements,</a:t>
            </a:r>
            <a:r>
              <a:rPr sz="2400" spc="4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24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 in the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form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 a SAS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set </a:t>
            </a:r>
            <a:r>
              <a:rPr sz="2400" spc="-23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 processed.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85410" y="1583954"/>
            <a:ext cx="6681475" cy="1720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44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9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descriptor</a:t>
            </a:r>
            <a:r>
              <a:rPr sz="2200" spc="9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portion</a:t>
            </a:r>
            <a:r>
              <a:rPr sz="2200" spc="9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9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9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9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9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9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</a:p>
          <a:p>
            <a:pPr marL="91440" marR="0">
              <a:lnSpc>
                <a:spcPts val="2683"/>
              </a:lnSpc>
              <a:spcBef>
                <a:spcPts val="2597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information about the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set,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including</a:t>
            </a:r>
          </a:p>
          <a:p>
            <a:pPr marL="0" marR="0">
              <a:lnSpc>
                <a:spcPts val="2680"/>
              </a:lnSpc>
              <a:spcBef>
                <a:spcPts val="255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 of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1812" y="2572980"/>
            <a:ext cx="2708374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5" dirty="0">
                <a:solidFill>
                  <a:srgbClr val="FFFFFF"/>
                </a:solidFill>
                <a:latin typeface="Calibri Light"/>
                <a:cs typeface="Calibri Light"/>
              </a:rPr>
              <a:t>Descriptor</a:t>
            </a:r>
          </a:p>
          <a:p>
            <a:pPr marL="367284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Portion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85410" y="3596015"/>
            <a:ext cx="5667244" cy="1049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date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time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was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observations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85410" y="4937389"/>
            <a:ext cx="3063794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variables.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32705" y="950555"/>
            <a:ext cx="314525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7" dirty="0">
                <a:solidFill>
                  <a:srgbClr val="404040"/>
                </a:solidFill>
                <a:latin typeface="Calibri Light"/>
                <a:cs typeface="Calibri Light"/>
              </a:rPr>
              <a:t>Data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Portion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444379"/>
            <a:ext cx="10626954" cy="1720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name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404040"/>
                </a:solidFill>
                <a:latin typeface="Calibri"/>
                <a:cs typeface="Calibri"/>
              </a:rPr>
              <a:t>Jones</a:t>
            </a:r>
            <a:r>
              <a:rPr sz="2200" b="1" i="1" spc="-67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a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value,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weight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404040"/>
                </a:solidFill>
                <a:latin typeface="Calibri"/>
                <a:cs typeface="Calibri"/>
              </a:rPr>
              <a:t>158.3</a:t>
            </a:r>
            <a:r>
              <a:rPr sz="2200" b="1" i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a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value, and so on.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b="1" spc="-21" dirty="0">
                <a:solidFill>
                  <a:srgbClr val="404040"/>
                </a:solidFill>
                <a:latin typeface="Calibri"/>
                <a:cs typeface="Calibri"/>
              </a:rPr>
              <a:t>Rows</a:t>
            </a:r>
            <a:r>
              <a:rPr sz="2200" b="1" spc="1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(called</a:t>
            </a:r>
            <a:r>
              <a:rPr sz="2200" spc="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observations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)</a:t>
            </a:r>
            <a:r>
              <a:rPr sz="2200" spc="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200" spc="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collections</a:t>
            </a:r>
            <a:r>
              <a:rPr sz="2200" spc="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200" spc="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usually</a:t>
            </a:r>
            <a:r>
              <a:rPr sz="2200" spc="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relate</a:t>
            </a:r>
          </a:p>
          <a:p>
            <a:pPr marL="91744" marR="0">
              <a:lnSpc>
                <a:spcPts val="2680"/>
              </a:lnSpc>
              <a:spcBef>
                <a:spcPts val="2552"/>
              </a:spcBef>
              <a:spcAft>
                <a:spcPts val="0"/>
              </a:spcAft>
            </a:pP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single object.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4456440"/>
            <a:ext cx="10134899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 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Jones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, 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M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48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, and 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128.6</a:t>
            </a:r>
            <a:r>
              <a:rPr sz="2200" i="1" spc="-6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constitute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single observation in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show.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13378" y="950555"/>
            <a:ext cx="462081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4" dirty="0">
                <a:solidFill>
                  <a:srgbClr val="404040"/>
                </a:solidFill>
                <a:latin typeface="Calibri Light"/>
                <a:cs typeface="Calibri Light"/>
              </a:rPr>
              <a:t>Attributes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29204" y="2809937"/>
            <a:ext cx="8659028" cy="950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59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descriptor</a:t>
            </a:r>
            <a:r>
              <a:rPr sz="2100" spc="59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portion</a:t>
            </a:r>
            <a:r>
              <a:rPr sz="2100" spc="59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contains</a:t>
            </a:r>
            <a:r>
              <a:rPr sz="2100" spc="59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sz="2100" spc="60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about</a:t>
            </a:r>
            <a:r>
              <a:rPr sz="2100" spc="58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59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attributes</a:t>
            </a:r>
            <a:r>
              <a:rPr sz="2100" spc="59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100" spc="59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</a:p>
          <a:p>
            <a:pPr marL="0" marR="0">
              <a:lnSpc>
                <a:spcPts val="231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100" spc="5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100" spc="5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5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2100" spc="56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set.</a:t>
            </a:r>
            <a:r>
              <a:rPr sz="2100" spc="5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5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attribute</a:t>
            </a:r>
            <a:r>
              <a:rPr sz="2100" spc="5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sz="2100" spc="5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includes</a:t>
            </a:r>
            <a:r>
              <a:rPr sz="2100" spc="5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5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variable's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name, type, length,</a:t>
            </a:r>
            <a:r>
              <a:rPr sz="2100" spc="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FFFFFF"/>
                </a:solidFill>
                <a:latin typeface="Calibri"/>
                <a:cs typeface="Calibri"/>
              </a:rPr>
              <a:t>format,</a:t>
            </a:r>
            <a:r>
              <a:rPr sz="2100" spc="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informat,</a:t>
            </a:r>
            <a:r>
              <a:rPr sz="2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and label.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29204" y="4229923"/>
            <a:ext cx="8660883" cy="950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100" spc="34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example,</a:t>
            </a:r>
            <a:r>
              <a:rPr sz="2100" spc="3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100" spc="3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might</a:t>
            </a:r>
            <a:r>
              <a:rPr sz="2100" spc="3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2100" spc="3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100" spc="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combine</a:t>
            </a:r>
            <a:r>
              <a:rPr sz="2100" spc="3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100" spc="3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2100" spc="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sets</a:t>
            </a:r>
            <a:r>
              <a:rPr sz="2100" spc="33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100" spc="3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FFFFFF"/>
                </a:solidFill>
                <a:latin typeface="Calibri"/>
                <a:cs typeface="Calibri"/>
              </a:rPr>
              <a:t>contain</a:t>
            </a:r>
            <a:r>
              <a:rPr sz="2100" spc="3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same-</a:t>
            </a:r>
          </a:p>
          <a:p>
            <a:pPr marL="0" marR="0">
              <a:lnSpc>
                <a:spcPts val="231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named</a:t>
            </a:r>
            <a:r>
              <a:rPr sz="21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variables.</a:t>
            </a:r>
            <a:r>
              <a:rPr sz="2100" spc="1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100" spc="1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21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case,</a:t>
            </a:r>
            <a:r>
              <a:rPr sz="2100" spc="1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variables</a:t>
            </a:r>
            <a:r>
              <a:rPr sz="21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sz="2100" spc="13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100" spc="12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1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same</a:t>
            </a:r>
            <a:r>
              <a:rPr sz="2100" spc="1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type</a:t>
            </a:r>
            <a:r>
              <a:rPr sz="2100" spc="1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(character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100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numeric).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36507" y="677124"/>
            <a:ext cx="2376189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7" dirty="0">
                <a:solidFill>
                  <a:srgbClr val="404040"/>
                </a:solidFill>
                <a:latin typeface="Calibri Light"/>
                <a:cs typeface="Calibri Light"/>
              </a:rPr>
              <a:t>Attribute</a:t>
            </a:r>
          </a:p>
          <a:p>
            <a:pPr marL="59435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65947" y="2730105"/>
            <a:ext cx="4172562" cy="2787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20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1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partial</a:t>
            </a:r>
            <a:r>
              <a:rPr sz="2000" spc="1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listing</a:t>
            </a:r>
            <a:r>
              <a:rPr sz="2000" spc="1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1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attribute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information</a:t>
            </a:r>
            <a:r>
              <a:rPr sz="2000" spc="4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4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descriptor</a:t>
            </a:r>
            <a:r>
              <a:rPr sz="2000" spc="4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portion</a:t>
            </a:r>
          </a:p>
          <a:p>
            <a:pPr marL="0" marR="0">
              <a:lnSpc>
                <a:spcPts val="2446"/>
              </a:lnSpc>
              <a:spcBef>
                <a:spcPts val="2355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1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000" spc="1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000" spc="20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Clinic.Insure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000" spc="1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Let's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look</a:t>
            </a:r>
            <a:r>
              <a:rPr sz="2000" spc="5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000" spc="5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5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000" spc="5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type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000" spc="5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5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</a:p>
          <a:p>
            <a:pPr marL="0" marR="0">
              <a:lnSpc>
                <a:spcPts val="2449"/>
              </a:lnSpc>
              <a:spcBef>
                <a:spcPts val="2351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attributes.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12286" y="799796"/>
            <a:ext cx="8858091" cy="9589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19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names</a:t>
            </a:r>
            <a:r>
              <a:rPr sz="2000" spc="1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follow</a:t>
            </a:r>
            <a:r>
              <a:rPr sz="2000" spc="1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exactly</a:t>
            </a:r>
            <a:r>
              <a:rPr sz="20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same</a:t>
            </a:r>
            <a:r>
              <a:rPr sz="2000" spc="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rules</a:t>
            </a:r>
            <a:r>
              <a:rPr sz="2000" spc="1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000" spc="1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000" spc="1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000" spc="1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names.</a:t>
            </a:r>
            <a:r>
              <a:rPr sz="2000" spc="1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000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</a:p>
          <a:p>
            <a:pPr marL="0" marR="0">
              <a:lnSpc>
                <a:spcPts val="2446"/>
              </a:lnSpc>
              <a:spcBef>
                <a:spcPts val="2405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names, variable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5327" y="1347139"/>
            <a:ext cx="2162286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</a:p>
          <a:p>
            <a:pPr marL="245363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Name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12286" y="2019540"/>
            <a:ext cx="3354503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be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32 characters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12286" y="2629521"/>
            <a:ext cx="8732756" cy="958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begin with a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letter</a:t>
            </a:r>
            <a:r>
              <a:rPr sz="20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(A–Z, either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uppercase or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lowercase) or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 underscore (_)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continue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combination of numbers,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letters,</a:t>
            </a:r>
            <a:r>
              <a:rPr sz="20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underscores.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8610" y="762621"/>
            <a:ext cx="5062079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variable's</a:t>
            </a:r>
            <a:r>
              <a:rPr sz="20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type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either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000" b="1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or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7986" y="1106003"/>
            <a:ext cx="2161282" cy="1404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</a:p>
          <a:p>
            <a:pPr marL="400786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00" dirty="0">
                <a:solidFill>
                  <a:srgbClr val="404040"/>
                </a:solidFill>
                <a:latin typeface="Calibri Light"/>
                <a:cs typeface="Calibri Light"/>
              </a:rPr>
              <a:t>Type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18610" y="1372221"/>
            <a:ext cx="8067516" cy="1568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Character variables,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such as Name (shown below), can contain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0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  <a:p>
            <a:pPr marL="0" marR="0">
              <a:lnSpc>
                <a:spcPts val="2449"/>
              </a:lnSpc>
              <a:spcBef>
                <a:spcPts val="2351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Numeric variables,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such as Policy and 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0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(shown below), can contain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</a:p>
          <a:p>
            <a:pPr marL="91440" marR="0">
              <a:lnSpc>
                <a:spcPts val="2446"/>
              </a:lnSpc>
              <a:spcBef>
                <a:spcPts val="2355"/>
              </a:spcBef>
              <a:spcAft>
                <a:spcPts val="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0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values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(the digits 0 through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9, +, -, ., and E 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scientific</a:t>
            </a:r>
            <a:r>
              <a:rPr sz="20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notation).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21682" y="950555"/>
            <a:ext cx="276687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Question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6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27648" y="950555"/>
            <a:ext cx="5544616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Question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 smtClean="0">
                <a:solidFill>
                  <a:srgbClr val="404040"/>
                </a:solidFill>
                <a:latin typeface="Calibri Light"/>
                <a:cs typeface="Calibri Light"/>
              </a:rPr>
              <a:t>6</a:t>
            </a:r>
            <a:r>
              <a:rPr lang="en-US" sz="4800" dirty="0" smtClean="0">
                <a:solidFill>
                  <a:srgbClr val="404040"/>
                </a:solidFill>
                <a:latin typeface="Calibri Light"/>
                <a:cs typeface="Calibri Light"/>
              </a:rPr>
              <a:t>b</a:t>
            </a:r>
            <a:endParaRPr sz="4800" dirty="0">
              <a:solidFill>
                <a:srgbClr val="404040"/>
              </a:solidFill>
              <a:latin typeface="Calibri Light"/>
              <a:cs typeface="Calibri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5440" y="2420888"/>
            <a:ext cx="106571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 want to print the variables of a data set. Which of the following is/are valid?</a:t>
            </a:r>
          </a:p>
          <a:p>
            <a:endParaRPr lang="en-US" sz="2800" dirty="0"/>
          </a:p>
          <a:p>
            <a:pPr marL="342900" indent="-342900">
              <a:buAutoNum type="alphaLcPeriod"/>
            </a:pPr>
            <a:r>
              <a:rPr lang="en-US" sz="2800" dirty="0" smtClean="0"/>
              <a:t>Proc print; </a:t>
            </a:r>
            <a:r>
              <a:rPr lang="en-US" sz="2800" dirty="0" err="1" smtClean="0"/>
              <a:t>var</a:t>
            </a:r>
            <a:r>
              <a:rPr lang="en-US" sz="2800" dirty="0" smtClean="0"/>
              <a:t> _all_;</a:t>
            </a:r>
          </a:p>
          <a:p>
            <a:pPr marL="342900" indent="-342900">
              <a:buAutoNum type="alphaLcPeriod"/>
            </a:pPr>
            <a:r>
              <a:rPr lang="en-US" sz="2800" dirty="0" smtClean="0"/>
              <a:t>Proc print; </a:t>
            </a:r>
            <a:r>
              <a:rPr lang="en-US" sz="2800" dirty="0" err="1" smtClean="0"/>
              <a:t>var</a:t>
            </a:r>
            <a:r>
              <a:rPr lang="en-US" sz="2800" dirty="0" smtClean="0"/>
              <a:t> _numeric_;</a:t>
            </a:r>
          </a:p>
          <a:p>
            <a:pPr marL="342900" indent="-342900">
              <a:buAutoNum type="alphaLcPeriod"/>
            </a:pPr>
            <a:r>
              <a:rPr lang="en-US" sz="2800" dirty="0" smtClean="0"/>
              <a:t>Proc print; </a:t>
            </a:r>
            <a:r>
              <a:rPr lang="en-US" sz="2800" dirty="0" err="1" smtClean="0"/>
              <a:t>var</a:t>
            </a:r>
            <a:r>
              <a:rPr lang="en-US" sz="2800" dirty="0" smtClean="0"/>
              <a:t> _char_;</a:t>
            </a:r>
          </a:p>
          <a:p>
            <a:pPr marL="342900" indent="-342900">
              <a:buAutoNum type="alphaLcPeriod"/>
            </a:pPr>
            <a:r>
              <a:rPr lang="en-US" sz="2800" dirty="0" smtClean="0"/>
              <a:t>None. It is invalid to start any variable name with an underscore (“_”)</a:t>
            </a:r>
          </a:p>
          <a:p>
            <a:pPr marL="342900" indent="-342900">
              <a:buAutoNum type="alphaLcPeriod"/>
            </a:pPr>
            <a:r>
              <a:rPr lang="en-US" sz="2800" dirty="0" smtClean="0"/>
              <a:t>All can work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237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21682" y="950555"/>
            <a:ext cx="276687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Question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59852" y="1298626"/>
            <a:ext cx="3650641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Missing </a:t>
            </a:r>
            <a:r>
              <a:rPr sz="4800" spc="-82" dirty="0">
                <a:solidFill>
                  <a:srgbClr val="404040"/>
                </a:solidFill>
                <a:latin typeface="Calibri Light"/>
                <a:cs typeface="Calibri Light"/>
              </a:rPr>
              <a:t>Values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80959" y="2413367"/>
            <a:ext cx="4526727" cy="958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1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variable's</a:t>
            </a:r>
            <a:r>
              <a:rPr sz="200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type</a:t>
            </a:r>
            <a:r>
              <a:rPr sz="20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determines</a:t>
            </a:r>
            <a:r>
              <a:rPr sz="2000" spc="1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2000" spc="1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missing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values 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a variable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displayed.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80959" y="3632948"/>
            <a:ext cx="4528429" cy="958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2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000" spc="2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000" spc="2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such</a:t>
            </a:r>
            <a:r>
              <a:rPr sz="2000" spc="2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000" spc="2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Name,</a:t>
            </a:r>
            <a:r>
              <a:rPr sz="20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</a:p>
          <a:p>
            <a:pPr marL="9144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blank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represents</a:t>
            </a:r>
            <a:r>
              <a:rPr sz="20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missing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80959" y="4852148"/>
            <a:ext cx="4528429" cy="9586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7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000" spc="7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000" spc="7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such</a:t>
            </a:r>
            <a:r>
              <a:rPr sz="2000" spc="7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000" spc="6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Age,</a:t>
            </a:r>
            <a:r>
              <a:rPr sz="2000" spc="6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</a:p>
          <a:p>
            <a:pPr marL="91440" marR="0">
              <a:lnSpc>
                <a:spcPts val="2446"/>
              </a:lnSpc>
              <a:spcBef>
                <a:spcPts val="2355"/>
              </a:spcBef>
              <a:spcAft>
                <a:spcPts val="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period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represents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missing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21682" y="950555"/>
            <a:ext cx="276687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Question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8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95854" y="946644"/>
            <a:ext cx="9348751" cy="2787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variable's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(the number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bytes used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0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it) is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related</a:t>
            </a:r>
            <a:r>
              <a:rPr sz="20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its type.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the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example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below,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 has a length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20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characters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uses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bytes of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storage.</a:t>
            </a:r>
          </a:p>
          <a:p>
            <a:pPr marL="0" marR="0">
              <a:lnSpc>
                <a:spcPts val="2446"/>
              </a:lnSpc>
              <a:spcBef>
                <a:spcPts val="2356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000" spc="1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0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0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000" spc="1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1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000" spc="1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000" spc="1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1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8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000" spc="1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0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0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(no</a:t>
            </a:r>
            <a:r>
              <a:rPr sz="2000" spc="1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matter</a:t>
            </a:r>
            <a:r>
              <a:rPr sz="20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20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many</a:t>
            </a:r>
          </a:p>
          <a:p>
            <a:pPr marL="91439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digits</a:t>
            </a:r>
            <a:r>
              <a:rPr sz="2000" spc="2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they</a:t>
            </a:r>
            <a:r>
              <a:rPr sz="2000" spc="2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contain)</a:t>
            </a:r>
            <a:r>
              <a:rPr sz="2000" spc="2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2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stored</a:t>
            </a:r>
            <a:r>
              <a:rPr sz="2000" spc="2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000" spc="2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floating-point</a:t>
            </a:r>
            <a:r>
              <a:rPr sz="20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numbers</a:t>
            </a:r>
            <a:r>
              <a:rPr sz="2000" spc="2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2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8</a:t>
            </a:r>
            <a:r>
              <a:rPr sz="2000" spc="2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bytes</a:t>
            </a:r>
            <a:r>
              <a:rPr sz="20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2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storage,</a:t>
            </a:r>
            <a:r>
              <a:rPr sz="20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unless</a:t>
            </a:r>
          </a:p>
          <a:p>
            <a:pPr marL="91439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you specify a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different</a:t>
            </a:r>
            <a:r>
              <a:rPr sz="20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length.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1992" y="1208492"/>
            <a:ext cx="2161282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</a:p>
          <a:p>
            <a:pPr marL="149351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Length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21682" y="950555"/>
            <a:ext cx="276687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Question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9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82975" y="1114919"/>
            <a:ext cx="8392273" cy="1568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Formats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attributes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affect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way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written.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 software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offers</a:t>
            </a:r>
            <a:r>
              <a:rPr sz="20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variety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character,</a:t>
            </a:r>
            <a:r>
              <a:rPr sz="20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numeric, and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time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formats.</a:t>
            </a:r>
          </a:p>
          <a:p>
            <a:pPr marL="0" marR="0">
              <a:lnSpc>
                <a:spcPts val="2446"/>
              </a:lnSpc>
              <a:spcBef>
                <a:spcPts val="2356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spc="-73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000" spc="-4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also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0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0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your own formats.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0768" y="1453856"/>
            <a:ext cx="2161282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</a:p>
          <a:p>
            <a:pPr marL="100584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Format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82975" y="2944100"/>
            <a:ext cx="8276449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spc="-18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write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out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using a particular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form, you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select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appropriate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format.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489" y="203567"/>
            <a:ext cx="11977086" cy="1568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display the value</a:t>
            </a:r>
            <a:r>
              <a:rPr sz="20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404040"/>
                </a:solidFill>
                <a:latin typeface="Calibri"/>
                <a:cs typeface="Calibri"/>
              </a:rPr>
              <a:t>1234</a:t>
            </a:r>
            <a:r>
              <a:rPr sz="2000" b="1" i="1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$1234.00</a:t>
            </a:r>
            <a:r>
              <a:rPr sz="2000" b="1" spc="-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report, you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use the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DOLLAR8.2</a:t>
            </a:r>
            <a:r>
              <a:rPr sz="20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sz="2000" b="1" spc="-34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shown below).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spc="-49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2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000" spc="2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2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maximum</a:t>
            </a:r>
            <a:r>
              <a:rPr sz="2000" spc="2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width</a:t>
            </a:r>
            <a:r>
              <a:rPr sz="2000" spc="2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sz="2000" b="1" i="1" dirty="0">
                <a:solidFill>
                  <a:srgbClr val="404040"/>
                </a:solidFill>
                <a:latin typeface="Calibri"/>
                <a:cs typeface="Calibri"/>
              </a:rPr>
              <a:t>w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)</a:t>
            </a:r>
            <a:r>
              <a:rPr sz="2000" spc="2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2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2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0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0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written.</a:t>
            </a:r>
            <a:r>
              <a:rPr sz="20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2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2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might</a:t>
            </a:r>
            <a:r>
              <a:rPr sz="20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also</a:t>
            </a:r>
            <a:r>
              <a:rPr sz="2000" spc="2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</a:t>
            </a:r>
            <a:r>
              <a:rPr sz="2000" spc="2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000" spc="2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2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  <a:r>
              <a:rPr sz="2000" spc="2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</a:p>
          <a:p>
            <a:pPr marL="91440" marR="0">
              <a:lnSpc>
                <a:spcPts val="2446"/>
              </a:lnSpc>
              <a:spcBef>
                <a:spcPts val="2356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decimal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places (</a:t>
            </a:r>
            <a:r>
              <a:rPr sz="2000" b="1" i="1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)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written.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3489" y="2032748"/>
            <a:ext cx="11978211" cy="95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3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000" spc="3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3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display</a:t>
            </a:r>
            <a:r>
              <a:rPr sz="2000" spc="38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000" spc="3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404040"/>
                </a:solidFill>
                <a:latin typeface="Calibri"/>
                <a:cs typeface="Calibri"/>
              </a:rPr>
              <a:t>5678</a:t>
            </a:r>
            <a:r>
              <a:rPr sz="2000" b="1" i="1" spc="3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000" spc="3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5,678.00</a:t>
            </a:r>
            <a:r>
              <a:rPr sz="2000" b="1" spc="3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3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3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report,</a:t>
            </a:r>
            <a:r>
              <a:rPr sz="2000" spc="3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3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000" spc="3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3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COMMA8.2</a:t>
            </a:r>
            <a:r>
              <a:rPr sz="2000" b="1" spc="3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format,</a:t>
            </a:r>
            <a:r>
              <a:rPr sz="2000" spc="3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which</a:t>
            </a:r>
          </a:p>
          <a:p>
            <a:pPr marL="91440" marR="0">
              <a:lnSpc>
                <a:spcPts val="2449"/>
              </a:lnSpc>
              <a:spcBef>
                <a:spcPts val="2351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width</a:t>
            </a:r>
            <a:r>
              <a:rPr sz="2000" b="1" spc="-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8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including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2 decimal</a:t>
            </a:r>
            <a:r>
              <a:rPr sz="2000" b="1" spc="-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places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3489" y="3252202"/>
            <a:ext cx="7246884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spc="-49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permanently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assign a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0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variable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a SAS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3489" y="3861802"/>
            <a:ext cx="11693917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you can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temporarily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specify a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format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PROC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step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determine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way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values appear in output.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13810" y="784592"/>
            <a:ext cx="8688975" cy="958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Whereas</a:t>
            </a:r>
            <a:r>
              <a:rPr sz="20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formats</a:t>
            </a:r>
            <a:r>
              <a:rPr sz="2000" b="1" spc="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write</a:t>
            </a:r>
            <a:r>
              <a:rPr sz="20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000" spc="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out</a:t>
            </a:r>
            <a:r>
              <a:rPr sz="2000" b="1" spc="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000" spc="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0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some</a:t>
            </a:r>
            <a:r>
              <a:rPr sz="2000" spc="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particular</a:t>
            </a:r>
            <a:r>
              <a:rPr sz="2000" spc="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form,</a:t>
            </a:r>
            <a:r>
              <a:rPr sz="2000" spc="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informats</a:t>
            </a:r>
            <a:r>
              <a:rPr sz="2000" b="1" spc="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read</a:t>
            </a:r>
          </a:p>
          <a:p>
            <a:pPr marL="9144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values in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certain forms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2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0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standard</a:t>
            </a:r>
            <a:r>
              <a:rPr sz="20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SAS values.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1649" y="1039582"/>
            <a:ext cx="2297608" cy="1404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151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4" dirty="0">
                <a:solidFill>
                  <a:srgbClr val="404040"/>
                </a:solidFill>
                <a:latin typeface="Calibri Light"/>
                <a:cs typeface="Calibri Light"/>
              </a:rPr>
              <a:t>Informat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13810" y="2004046"/>
            <a:ext cx="8687713" cy="1568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Informats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determine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how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values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read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SAS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set.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spc="-73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000" spc="-4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000" spc="4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2000" b="1" spc="4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4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informats</a:t>
            </a:r>
            <a:r>
              <a:rPr sz="2000" spc="4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4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read</a:t>
            </a:r>
            <a:r>
              <a:rPr sz="2000" spc="4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000" spc="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000" spc="4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000" spc="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contain</a:t>
            </a:r>
            <a:r>
              <a:rPr sz="2000" spc="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letters</a:t>
            </a:r>
            <a:r>
              <a:rPr sz="2000" spc="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000" spc="4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other</a:t>
            </a:r>
          </a:p>
          <a:p>
            <a:pPr marL="91440" marR="0">
              <a:lnSpc>
                <a:spcPts val="2449"/>
              </a:lnSpc>
              <a:spcBef>
                <a:spcPts val="2351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special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characters.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21497" y="4978253"/>
            <a:ext cx="60885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3082" y="1031480"/>
            <a:ext cx="11522245" cy="1568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numeric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$1,234.00</a:t>
            </a:r>
            <a:r>
              <a:rPr sz="2000" b="1" spc="-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contains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special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characters,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dollar sign ($) and a comma (,).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spc="-73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000" spc="-4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000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0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2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0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informat</a:t>
            </a:r>
            <a:r>
              <a:rPr sz="2000" spc="2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read</a:t>
            </a:r>
            <a:r>
              <a:rPr sz="2000" spc="2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2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000" spc="2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while</a:t>
            </a:r>
            <a:r>
              <a:rPr sz="2000" spc="2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removing</a:t>
            </a:r>
            <a:r>
              <a:rPr sz="2000" spc="2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2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dollar</a:t>
            </a:r>
            <a:r>
              <a:rPr sz="2000" spc="20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sign</a:t>
            </a:r>
            <a:r>
              <a:rPr sz="2000" spc="2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comma,</a:t>
            </a:r>
            <a:r>
              <a:rPr sz="2000" spc="2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then</a:t>
            </a:r>
            <a:r>
              <a:rPr sz="2000" spc="2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000" spc="2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440" marR="0">
              <a:lnSpc>
                <a:spcPts val="2446"/>
              </a:lnSpc>
              <a:spcBef>
                <a:spcPts val="2355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resulting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a standard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value.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3082" y="2860534"/>
            <a:ext cx="5767666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000" spc="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below,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COMMA10.</a:t>
            </a:r>
            <a:r>
              <a:rPr sz="2000" spc="-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informat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specified.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17545" y="946644"/>
            <a:ext cx="9336598" cy="2787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variable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label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which consists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descriptive</a:t>
            </a:r>
            <a:r>
              <a:rPr sz="20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text</a:t>
            </a:r>
            <a:r>
              <a:rPr sz="20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up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256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characters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long.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0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default,</a:t>
            </a:r>
            <a:r>
              <a:rPr sz="2000" spc="2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many</a:t>
            </a:r>
            <a:r>
              <a:rPr sz="2000" spc="2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reports</a:t>
            </a:r>
            <a:r>
              <a:rPr sz="2000" spc="2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identify</a:t>
            </a:r>
            <a:r>
              <a:rPr sz="2000" spc="2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000" spc="2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000" spc="20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their</a:t>
            </a:r>
            <a:r>
              <a:rPr sz="2000" spc="20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names.</a:t>
            </a:r>
            <a:r>
              <a:rPr sz="20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49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might</a:t>
            </a:r>
            <a:r>
              <a:rPr sz="2000" spc="2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want</a:t>
            </a:r>
            <a:r>
              <a:rPr sz="2000" spc="2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display</a:t>
            </a:r>
          </a:p>
          <a:p>
            <a:pPr marL="91439" marR="0">
              <a:lnSpc>
                <a:spcPts val="2446"/>
              </a:lnSpc>
              <a:spcBef>
                <a:spcPts val="2356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more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descriptive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information about the variable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by assigning</a:t>
            </a:r>
            <a:r>
              <a:rPr sz="20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label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variable.</a:t>
            </a:r>
          </a:p>
          <a:p>
            <a:pPr marL="0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1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000" spc="1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1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000" spc="1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label</a:t>
            </a:r>
            <a:r>
              <a:rPr sz="2000" spc="1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Policy</a:t>
            </a:r>
            <a:r>
              <a:rPr sz="2000" spc="1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000" spc="1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Policy</a:t>
            </a:r>
            <a:r>
              <a:rPr sz="2000" b="1" spc="1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000" spc="1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000" spc="1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000" spc="1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37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000" b="1" spc="1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Balance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000" spc="1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</a:p>
          <a:p>
            <a:pPr marL="91439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000" b="1" spc="-11" dirty="0">
                <a:solidFill>
                  <a:srgbClr val="404040"/>
                </a:solidFill>
                <a:latin typeface="Calibri"/>
                <a:cs typeface="Calibri"/>
              </a:rPr>
              <a:t>Patient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 Name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display these</a:t>
            </a:r>
            <a:r>
              <a:rPr sz="20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labels</a:t>
            </a:r>
            <a:r>
              <a:rPr sz="20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reports.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4190" y="1334603"/>
            <a:ext cx="2161282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</a:p>
          <a:p>
            <a:pPr marL="330708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404040"/>
                </a:solidFill>
                <a:latin typeface="Calibri Light"/>
                <a:cs typeface="Calibri Light"/>
              </a:rPr>
              <a:t>Label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70805" y="950555"/>
            <a:ext cx="307045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Question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1" dirty="0">
                <a:solidFill>
                  <a:srgbClr val="404040"/>
                </a:solidFill>
                <a:latin typeface="Calibri Light"/>
                <a:cs typeface="Calibri Light"/>
              </a:rPr>
              <a:t>10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31464" y="993044"/>
            <a:ext cx="1670018" cy="716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Components</a:t>
            </a:r>
          </a:p>
          <a:p>
            <a:pPr marL="384047" marR="0">
              <a:lnSpc>
                <a:spcPts val="253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of SAS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74740" y="993044"/>
            <a:ext cx="1898761" cy="716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Characteristics</a:t>
            </a:r>
          </a:p>
          <a:p>
            <a:pPr marL="493776" marR="0">
              <a:lnSpc>
                <a:spcPts val="253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of SAS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7493" y="1153318"/>
            <a:ext cx="1481520" cy="7169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0461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</a:p>
          <a:p>
            <a:pPr marL="0" marR="0">
              <a:lnSpc>
                <a:spcPts val="253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Installation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26535" y="1634648"/>
            <a:ext cx="1287970" cy="395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Programs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79540" y="1634648"/>
            <a:ext cx="1287970" cy="395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Programs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24010" y="2735503"/>
            <a:ext cx="2476470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404040"/>
                </a:solidFill>
                <a:latin typeface="Calibri Light"/>
                <a:cs typeface="Calibri Light"/>
              </a:rPr>
              <a:t>Summary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56208" y="2809017"/>
            <a:ext cx="1912575" cy="716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Processing</a:t>
            </a:r>
            <a:r>
              <a:rPr sz="2300" spc="-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</a:p>
          <a:p>
            <a:pPr marL="317296" marR="0">
              <a:lnSpc>
                <a:spcPts val="2532"/>
              </a:lnSpc>
              <a:spcBef>
                <a:spcPts val="0"/>
              </a:spcBef>
              <a:spcAft>
                <a:spcPts val="0"/>
              </a:spcAft>
            </a:pP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Programs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836030" y="2839497"/>
            <a:ext cx="1575435" cy="716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spc="-11" dirty="0">
                <a:solidFill>
                  <a:srgbClr val="FFFFFF"/>
                </a:solidFill>
                <a:latin typeface="Calibri"/>
                <a:cs typeface="Calibri"/>
              </a:rPr>
              <a:t>Referencing</a:t>
            </a:r>
          </a:p>
          <a:p>
            <a:pPr marL="187452" marR="0">
              <a:lnSpc>
                <a:spcPts val="253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SAS Files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332988" y="2969291"/>
            <a:ext cx="1663753" cy="395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SAS Libraries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31189" y="4464336"/>
            <a:ext cx="1762069" cy="716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868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Overview</a:t>
            </a:r>
            <a:r>
              <a:rPr sz="2300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</a:p>
          <a:p>
            <a:pPr marL="0" marR="0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SAS 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2300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Sets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496055" y="4464336"/>
            <a:ext cx="1352407" cy="716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9728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spc="-17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</a:p>
          <a:p>
            <a:pPr marL="0" marR="0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sz="2300" spc="-12" dirty="0">
                <a:solidFill>
                  <a:srgbClr val="FFFFFF"/>
                </a:solidFill>
                <a:latin typeface="Calibri"/>
                <a:cs typeface="Calibri"/>
              </a:rPr>
              <a:t>Attributes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78096" y="2420653"/>
            <a:ext cx="6732058" cy="2000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94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Q1: C</a:t>
            </a:r>
            <a:r>
              <a:rPr sz="3600" spc="16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Q2: A</a:t>
            </a:r>
            <a:r>
              <a:rPr sz="3600" spc="16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Q3: D</a:t>
            </a:r>
            <a:r>
              <a:rPr sz="3600" spc="16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Q4: D</a:t>
            </a:r>
            <a:r>
              <a:rPr sz="3600" spc="16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Q5: D</a:t>
            </a:r>
          </a:p>
          <a:p>
            <a:pPr marL="0" marR="0">
              <a:lnSpc>
                <a:spcPts val="4394"/>
              </a:lnSpc>
              <a:spcBef>
                <a:spcPts val="6662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Q6: C</a:t>
            </a:r>
            <a:r>
              <a:rPr sz="3600" spc="16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Q7: B</a:t>
            </a:r>
            <a:r>
              <a:rPr sz="3600" spc="16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Q8: A</a:t>
            </a:r>
            <a:r>
              <a:rPr sz="3600" spc="16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Q9: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3600" spc="16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Q10: C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15898" y="2863520"/>
            <a:ext cx="222244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Answers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10785" y="950555"/>
            <a:ext cx="338915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Access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to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9504" y="2584436"/>
            <a:ext cx="5564032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APU license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(Only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r>
              <a:rPr sz="20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Microsoft Windows)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9504" y="3194520"/>
            <a:ext cx="8768136" cy="9586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1"/>
              </a:lnSpc>
              <a:spcBef>
                <a:spcPts val="0"/>
              </a:spcBef>
              <a:spcAft>
                <a:spcPts val="0"/>
              </a:spcAft>
            </a:pPr>
            <a:r>
              <a:rPr sz="2000" u="sng" dirty="0">
                <a:solidFill>
                  <a:srgbClr val="CC9900"/>
                </a:solidFill>
                <a:latin typeface="Calibri"/>
                <a:cs typeface="Calibri"/>
                <a:hlinkClick r:id="rId3"/>
              </a:rPr>
              <a:t>https://support.apu.edu/hc/en-us/articles/221901528-Downloads-Free-University-</a:t>
            </a:r>
          </a:p>
          <a:p>
            <a:pPr marL="0" marR="0">
              <a:lnSpc>
                <a:spcPts val="2441"/>
              </a:lnSpc>
              <a:spcBef>
                <a:spcPts val="2352"/>
              </a:spcBef>
              <a:spcAft>
                <a:spcPts val="0"/>
              </a:spcAft>
            </a:pPr>
            <a:r>
              <a:rPr sz="2000" u="sng" dirty="0">
                <a:solidFill>
                  <a:srgbClr val="CC9900"/>
                </a:solidFill>
                <a:latin typeface="Calibri"/>
                <a:cs typeface="Calibri"/>
                <a:hlinkClick r:id="rId3"/>
              </a:rPr>
              <a:t>Software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19504" y="4413490"/>
            <a:ext cx="502004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</a:t>
            </a:r>
            <a:r>
              <a:rPr sz="2000" spc="-27" dirty="0">
                <a:solidFill>
                  <a:srgbClr val="404040"/>
                </a:solidFill>
                <a:latin typeface="Calibri"/>
                <a:cs typeface="Calibri"/>
              </a:rPr>
              <a:t>take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several</a:t>
            </a:r>
            <a:r>
              <a:rPr sz="20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hours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download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install</a:t>
            </a:r>
            <a:r>
              <a:rPr sz="2000" dirty="0" smtClean="0">
                <a:solidFill>
                  <a:srgbClr val="404040"/>
                </a:solidFill>
                <a:latin typeface="Calibri"/>
                <a:cs typeface="Calibri"/>
              </a:rPr>
              <a:t>!</a:t>
            </a:r>
            <a:endParaRPr lang="en-US" sz="2000" dirty="0" smtClean="0">
              <a:solidFill>
                <a:srgbClr val="40404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27448" y="950555"/>
            <a:ext cx="1029714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46"/>
              </a:lnSpc>
            </a:pPr>
            <a:r>
              <a:rPr lang="en-US" sz="4800" dirty="0">
                <a:solidFill>
                  <a:srgbClr val="404040"/>
                </a:solidFill>
                <a:cs typeface="Calibri"/>
              </a:rPr>
              <a:t>Which components should be installed?</a:t>
            </a:r>
            <a:endParaRPr lang="en-US" sz="4800" dirty="0">
              <a:solidFill>
                <a:srgbClr val="404040"/>
              </a:solidFill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9504" y="3194520"/>
            <a:ext cx="8768136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1"/>
              </a:lnSpc>
              <a:spcBef>
                <a:spcPts val="0"/>
              </a:spcBef>
              <a:spcAft>
                <a:spcPts val="0"/>
              </a:spcAft>
            </a:pPr>
            <a:endParaRPr sz="2000" u="sng" dirty="0">
              <a:solidFill>
                <a:srgbClr val="CC9900"/>
              </a:solidFill>
              <a:latin typeface="Calibri"/>
              <a:cs typeface="Calibri"/>
              <a:hlinkClick r:id="rId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9504" y="2072537"/>
            <a:ext cx="9773040" cy="2893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Recommended: Accept the default (left all checked boxes as is) although you do not need all of them.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See the list “SAS modules for installation” in the Lecture 1 folder.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You definitely need Base SAS, SAS/STAT, SAS/GRAPH. It is nice to have SAS Add-on for Microsoft Excel if your Excel is 64-bit.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04040"/>
                </a:solidFill>
                <a:latin typeface="Calibri"/>
                <a:cs typeface="Calibri"/>
              </a:rPr>
              <a:t>For 553 you need SAS Enterprise Guide and Enterprise Miner.</a:t>
            </a:r>
          </a:p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solidFill>
                <a:srgbClr val="40404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89468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34053" y="827746"/>
            <a:ext cx="454006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Create</a:t>
            </a:r>
            <a:r>
              <a:rPr sz="4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an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Account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90853" y="2284994"/>
            <a:ext cx="10170182" cy="1039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Official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website: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https://www.sas.com/en_us/software/on-demand-for-academics.html</a:t>
            </a:r>
          </a:p>
          <a:p>
            <a:pPr marL="0" marR="0">
              <a:lnSpc>
                <a:spcPts val="2680"/>
              </a:lnSpc>
              <a:spcBef>
                <a:spcPts val="252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Click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 </a:t>
            </a:r>
            <a:r>
              <a:rPr sz="2200" spc="-27" dirty="0">
                <a:solidFill>
                  <a:srgbClr val="404040"/>
                </a:solidFill>
                <a:latin typeface="Calibri"/>
                <a:cs typeface="Calibri"/>
              </a:rPr>
              <a:t>“Access</a:t>
            </a:r>
            <a:r>
              <a:rPr sz="22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Now”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90853" y="3609350"/>
            <a:ext cx="6679632" cy="17032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login page,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click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“Don’t</a:t>
            </a:r>
            <a:r>
              <a:rPr sz="2200" spc="-4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Profile”</a:t>
            </a:r>
          </a:p>
          <a:p>
            <a:pPr marL="0" marR="0">
              <a:lnSpc>
                <a:spcPts val="2680"/>
              </a:lnSpc>
              <a:spcBef>
                <a:spcPts val="2542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Fill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info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profile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page,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then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click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“create</a:t>
            </a:r>
            <a:r>
              <a:rPr sz="2200" spc="-18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profile”</a:t>
            </a:r>
          </a:p>
          <a:p>
            <a:pPr marL="0" marR="0">
              <a:lnSpc>
                <a:spcPts val="2680"/>
              </a:lnSpc>
              <a:spcBef>
                <a:spcPts val="252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Wait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verification email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90853" y="5597281"/>
            <a:ext cx="10112670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JWHKCR+Wingdings"/>
                <a:cs typeface="JWHKC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Click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 the link in verification email,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then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enter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your APU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email and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password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68597" y="950555"/>
            <a:ext cx="487160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Sign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into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Studio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10894" y="5021566"/>
            <a:ext cx="4204468" cy="3492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Sign in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link:</a:t>
            </a:r>
            <a:r>
              <a:rPr sz="20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sng" dirty="0">
                <a:solidFill>
                  <a:srgbClr val="CC9900"/>
                </a:solidFill>
                <a:latin typeface="Calibri"/>
                <a:cs typeface="Calibri"/>
                <a:hlinkClick r:id="rId3"/>
              </a:rPr>
              <a:t>http://odamid.oda.sas.com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73397" y="950555"/>
            <a:ext cx="42627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Upload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17" dirty="0">
                <a:solidFill>
                  <a:srgbClr val="404040"/>
                </a:solidFill>
                <a:latin typeface="Calibri Light"/>
                <a:cs typeface="Calibri Light"/>
              </a:rPr>
              <a:t>Your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Files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61288" y="5333732"/>
            <a:ext cx="6486962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SAS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program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files</a:t>
            </a:r>
            <a:r>
              <a:rPr sz="20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sz="20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0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files</a:t>
            </a:r>
            <a:r>
              <a:rPr sz="20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will be sent</a:t>
            </a:r>
            <a:r>
              <a:rPr sz="20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along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this</a:t>
            </a:r>
            <a:r>
              <a:rPr sz="20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course.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1867</Words>
  <Application>Microsoft Office PowerPoint</Application>
  <PresentationFormat>Widescreen</PresentationFormat>
  <Paragraphs>235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Calibri</vt:lpstr>
      <vt:lpstr>JWHKCR+Wingdings</vt:lpstr>
      <vt:lpstr>Times New Roman</vt:lpstr>
      <vt:lpstr>Calibri Light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lastModifiedBy>Owner</cp:lastModifiedBy>
  <cp:revision>12</cp:revision>
  <dcterms:modified xsi:type="dcterms:W3CDTF">2021-09-08T06:18:37Z</dcterms:modified>
</cp:coreProperties>
</file>