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332" r:id="rId21"/>
    <p:sldId id="333" r:id="rId22"/>
    <p:sldId id="325" r:id="rId23"/>
    <p:sldId id="326" r:id="rId24"/>
    <p:sldId id="327" r:id="rId25"/>
    <p:sldId id="275" r:id="rId26"/>
    <p:sldId id="276" r:id="rId27"/>
    <p:sldId id="328" r:id="rId28"/>
    <p:sldId id="317" r:id="rId29"/>
    <p:sldId id="318" r:id="rId30"/>
    <p:sldId id="312" r:id="rId31"/>
    <p:sldId id="277" r:id="rId32"/>
    <p:sldId id="278" r:id="rId33"/>
    <p:sldId id="319" r:id="rId34"/>
    <p:sldId id="279" r:id="rId35"/>
    <p:sldId id="280" r:id="rId36"/>
    <p:sldId id="281" r:id="rId37"/>
    <p:sldId id="282" r:id="rId38"/>
    <p:sldId id="283" r:id="rId39"/>
    <p:sldId id="284" r:id="rId40"/>
    <p:sldId id="285" r:id="rId41"/>
    <p:sldId id="286" r:id="rId42"/>
    <p:sldId id="287" r:id="rId43"/>
    <p:sldId id="288" r:id="rId44"/>
    <p:sldId id="289" r:id="rId45"/>
    <p:sldId id="290" r:id="rId46"/>
    <p:sldId id="291" r:id="rId47"/>
    <p:sldId id="292" r:id="rId48"/>
    <p:sldId id="334" r:id="rId49"/>
    <p:sldId id="335" r:id="rId50"/>
    <p:sldId id="293" r:id="rId51"/>
    <p:sldId id="294" r:id="rId52"/>
    <p:sldId id="295" r:id="rId53"/>
    <p:sldId id="296" r:id="rId54"/>
    <p:sldId id="297" r:id="rId55"/>
    <p:sldId id="298" r:id="rId56"/>
    <p:sldId id="299" r:id="rId57"/>
    <p:sldId id="300" r:id="rId58"/>
    <p:sldId id="301" r:id="rId59"/>
    <p:sldId id="302" r:id="rId60"/>
    <p:sldId id="303" r:id="rId61"/>
    <p:sldId id="304" r:id="rId62"/>
    <p:sldId id="305" r:id="rId63"/>
    <p:sldId id="306" r:id="rId64"/>
    <p:sldId id="307" r:id="rId65"/>
    <p:sldId id="308" r:id="rId66"/>
    <p:sldId id="309" r:id="rId67"/>
    <p:sldId id="310" r:id="rId68"/>
    <p:sldId id="311" r:id="rId69"/>
    <p:sldId id="320" r:id="rId70"/>
    <p:sldId id="330" r:id="rId71"/>
    <p:sldId id="331" r:id="rId72"/>
    <p:sldId id="329" r:id="rId73"/>
    <p:sldId id="324" r:id="rId74"/>
    <p:sldId id="321" r:id="rId75"/>
    <p:sldId id="322" r:id="rId76"/>
    <p:sldId id="323" r:id="rId77"/>
  </p:sldIdLst>
  <p:sldSz cx="12192000" cy="6858000"/>
  <p:notesSz cx="12192000" cy="6858000"/>
  <p:embeddedFontLst>
    <p:embeddedFont>
      <p:font typeface="DBARFJ+Wingdings" panose="05000000000000000000" charset="2"/>
      <p:regular r:id="rId78"/>
    </p:embeddedFont>
    <p:embeddedFont>
      <p:font typeface="Calibri Light" panose="020F0302020204030204" pitchFamily="34" charset="0"/>
      <p:regular r:id="rId79"/>
      <p:italic r:id="rId80"/>
    </p:embeddedFont>
    <p:embeddedFont>
      <p:font typeface="Calibri" panose="020F0502020204030204" pitchFamily="34" charset="0"/>
      <p:regular r:id="rId81"/>
      <p:bold r:id="rId82"/>
      <p:italic r:id="rId83"/>
      <p:boldItalic r:id="rId8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114" y="174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font" Target="fonts/font7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font" Target="fonts/font2.fntdata"/><Relationship Id="rId87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font" Target="fonts/font5.fntdata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font" Target="fonts/font3.fntdata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font" Target="fonts/font6.fntdata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font" Target="fonts/font1.fntdata"/><Relationship Id="rId81" Type="http://schemas.openxmlformats.org/officeDocument/2006/relationships/font" Target="fonts/font4.fntdata"/><Relationship Id="rId86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9/16/2021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57120" y="3044190"/>
            <a:ext cx="8693748" cy="12789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770"/>
              </a:lnSpc>
              <a:spcBef>
                <a:spcPts val="0"/>
              </a:spcBef>
              <a:spcAft>
                <a:spcPts val="0"/>
              </a:spcAft>
            </a:pPr>
            <a:r>
              <a:rPr sz="8000" spc="-73" dirty="0">
                <a:solidFill>
                  <a:srgbClr val="262626"/>
                </a:solidFill>
                <a:latin typeface="Calibri Light"/>
                <a:cs typeface="Calibri Light"/>
              </a:rPr>
              <a:t>Getting</a:t>
            </a:r>
            <a:r>
              <a:rPr sz="8000" spc="-67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8000" dirty="0">
                <a:solidFill>
                  <a:srgbClr val="262626"/>
                </a:solidFill>
                <a:latin typeface="Calibri Light"/>
                <a:cs typeface="Calibri Light"/>
              </a:rPr>
              <a:t>D</a:t>
            </a:r>
            <a:r>
              <a:rPr sz="8000" spc="-1854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8000" spc="-95" dirty="0">
                <a:solidFill>
                  <a:srgbClr val="262626"/>
                </a:solidFill>
                <a:latin typeface="Calibri Light"/>
                <a:cs typeface="Calibri Light"/>
              </a:rPr>
              <a:t>ata</a:t>
            </a:r>
            <a:r>
              <a:rPr sz="8000" spc="-28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8000" spc="-97" dirty="0">
                <a:solidFill>
                  <a:srgbClr val="262626"/>
                </a:solidFill>
                <a:latin typeface="Calibri Light"/>
                <a:cs typeface="Calibri Light"/>
              </a:rPr>
              <a:t>into</a:t>
            </a:r>
            <a:r>
              <a:rPr sz="8000" spc="-17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8000" spc="-62" dirty="0">
                <a:solidFill>
                  <a:srgbClr val="262626"/>
                </a:solidFill>
                <a:latin typeface="Calibri Light"/>
                <a:cs typeface="Calibri Light"/>
              </a:rPr>
              <a:t>SAS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58841" y="4775240"/>
            <a:ext cx="2401732" cy="395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81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spc="201" dirty="0" smtClean="0">
                <a:solidFill>
                  <a:srgbClr val="696464"/>
                </a:solidFill>
                <a:latin typeface="Calibri Light"/>
                <a:cs typeface="Calibri Light"/>
              </a:rPr>
              <a:t>YU</a:t>
            </a:r>
            <a:endParaRPr sz="2600" spc="188" dirty="0">
              <a:solidFill>
                <a:srgbClr val="696464"/>
              </a:solidFill>
              <a:latin typeface="Calibri Light"/>
              <a:cs typeface="Calibri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402834" y="305675"/>
            <a:ext cx="6701532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Read </a:t>
            </a:r>
            <a:r>
              <a:rPr sz="2000" spc="-12" dirty="0">
                <a:solidFill>
                  <a:srgbClr val="000000"/>
                </a:solidFill>
                <a:latin typeface="Calibri"/>
                <a:cs typeface="Calibri"/>
              </a:rPr>
              <a:t>data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 delimited by </a:t>
            </a:r>
            <a:r>
              <a:rPr sz="2000" b="1" dirty="0">
                <a:solidFill>
                  <a:srgbClr val="000000"/>
                </a:solidFill>
                <a:latin typeface="Calibri"/>
                <a:cs typeface="Calibri"/>
              </a:rPr>
              <a:t>blanks,</a:t>
            </a:r>
            <a:r>
              <a:rPr sz="2000" b="1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dirty="0" smtClean="0">
                <a:solidFill>
                  <a:srgbClr val="000000"/>
                </a:solidFill>
                <a:latin typeface="Calibri"/>
                <a:cs typeface="Calibri"/>
              </a:rPr>
              <a:t>commas</a:t>
            </a:r>
            <a:r>
              <a:rPr lang="en-US" sz="2000" b="1" spc="-15" dirty="0" smtClean="0">
                <a:solidFill>
                  <a:srgbClr val="000000"/>
                </a:solidFill>
                <a:latin typeface="Calibri"/>
                <a:cs typeface="Calibri"/>
              </a:rPr>
              <a:t>, </a:t>
            </a:r>
            <a:r>
              <a:rPr sz="2000" b="1" spc="-15" dirty="0" smtClean="0">
                <a:solidFill>
                  <a:srgbClr val="000000"/>
                </a:solidFill>
                <a:latin typeface="Calibri"/>
                <a:cs typeface="Calibri"/>
              </a:rPr>
              <a:t>any</a:t>
            </a:r>
            <a:r>
              <a:rPr sz="2000" b="1" spc="10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0000"/>
                </a:solidFill>
                <a:latin typeface="Calibri"/>
                <a:cs typeface="Calibri"/>
              </a:rPr>
              <a:t>delimiters </a:t>
            </a:r>
            <a:r>
              <a:rPr lang="en-US" sz="2000" dirty="0" smtClean="0">
                <a:solidFill>
                  <a:srgbClr val="000000"/>
                </a:solidFill>
                <a:latin typeface="Calibri"/>
                <a:cs typeface="Calibri"/>
              </a:rPr>
              <a:t>or </a:t>
            </a:r>
            <a:r>
              <a:rPr lang="en-US" sz="2000" b="1" dirty="0" smtClean="0">
                <a:solidFill>
                  <a:srgbClr val="000000"/>
                </a:solidFill>
                <a:latin typeface="Calibri"/>
                <a:cs typeface="Calibri"/>
              </a:rPr>
              <a:t>no delimiters</a:t>
            </a:r>
            <a:r>
              <a:rPr lang="en-US" sz="2000" dirty="0" smtClean="0">
                <a:solidFill>
                  <a:srgbClr val="000000"/>
                </a:solidFill>
                <a:latin typeface="Calibri"/>
                <a:cs typeface="Calibri"/>
              </a:rPr>
              <a:t>.</a:t>
            </a:r>
            <a:endParaRPr sz="20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02834" y="1600531"/>
            <a:ext cx="6525814" cy="15048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Read </a:t>
            </a:r>
            <a:r>
              <a:rPr sz="2000" spc="-12" dirty="0">
                <a:solidFill>
                  <a:srgbClr val="000000"/>
                </a:solidFill>
                <a:latin typeface="Calibri"/>
                <a:cs typeface="Calibri"/>
              </a:rPr>
              <a:t>data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 in </a:t>
            </a:r>
            <a:r>
              <a:rPr sz="2000" b="1" dirty="0">
                <a:solidFill>
                  <a:srgbClr val="000000"/>
                </a:solidFill>
                <a:latin typeface="Calibri"/>
                <a:cs typeface="Calibri"/>
              </a:rPr>
              <a:t>fixed fields</a:t>
            </a:r>
            <a:r>
              <a:rPr sz="2000" b="1" spc="-1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using</a:t>
            </a:r>
            <a:r>
              <a:rPr sz="2000" spc="-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column</a:t>
            </a:r>
            <a:r>
              <a:rPr sz="2000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input</a:t>
            </a:r>
          </a:p>
          <a:p>
            <a:pPr marL="0" marR="0">
              <a:lnSpc>
                <a:spcPts val="2446"/>
              </a:lnSpc>
              <a:spcBef>
                <a:spcPts val="6654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Read </a:t>
            </a:r>
            <a:r>
              <a:rPr sz="2000" spc="-12" dirty="0">
                <a:solidFill>
                  <a:srgbClr val="000000"/>
                </a:solidFill>
                <a:latin typeface="Calibri"/>
                <a:cs typeface="Calibri"/>
              </a:rPr>
              <a:t>data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 using</a:t>
            </a:r>
            <a:r>
              <a:rPr sz="2000" spc="-1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spc="-11" dirty="0">
                <a:solidFill>
                  <a:srgbClr val="000000"/>
                </a:solidFill>
                <a:latin typeface="Calibri"/>
                <a:cs typeface="Calibri"/>
              </a:rPr>
              <a:t>formatted</a:t>
            </a:r>
            <a:r>
              <a:rPr sz="2000" b="1" spc="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input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44524" y="1904579"/>
            <a:ext cx="1955303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7" dirty="0">
                <a:solidFill>
                  <a:srgbClr val="FFFFFF"/>
                </a:solidFill>
                <a:latin typeface="Calibri Light"/>
                <a:cs typeface="Calibri Light"/>
              </a:rPr>
              <a:t>Outline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15416" y="3275697"/>
            <a:ext cx="3173647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Readings:</a:t>
            </a:r>
            <a:r>
              <a:rPr sz="2800" spc="52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Base</a:t>
            </a:r>
            <a:r>
              <a:rPr sz="2800" spc="51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Exam</a:t>
            </a:r>
            <a:r>
              <a:rPr sz="2800" spc="53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 smtClean="0">
                <a:solidFill>
                  <a:srgbClr val="FFFFFF"/>
                </a:solidFill>
                <a:latin typeface="Calibri"/>
                <a:cs typeface="Calibri"/>
              </a:rPr>
              <a:t>Guide</a:t>
            </a:r>
            <a:endParaRPr sz="28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02834" y="3912094"/>
            <a:ext cx="5535350" cy="26600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spc="-14" dirty="0">
                <a:solidFill>
                  <a:srgbClr val="000000"/>
                </a:solidFill>
                <a:latin typeface="Calibri"/>
                <a:cs typeface="Calibri"/>
              </a:rPr>
              <a:t>Create</a:t>
            </a:r>
            <a:r>
              <a:rPr sz="2000" spc="1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internal SAS</a:t>
            </a:r>
            <a:r>
              <a:rPr sz="200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12" dirty="0">
                <a:solidFill>
                  <a:srgbClr val="000000"/>
                </a:solidFill>
                <a:latin typeface="Calibri"/>
                <a:cs typeface="Calibri"/>
              </a:rPr>
              <a:t>data</a:t>
            </a:r>
            <a:r>
              <a:rPr sz="20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using </a:t>
            </a:r>
            <a:r>
              <a:rPr sz="2000" b="1" spc="-40" dirty="0">
                <a:solidFill>
                  <a:srgbClr val="000000"/>
                </a:solidFill>
                <a:latin typeface="Calibri"/>
                <a:cs typeface="Calibri"/>
              </a:rPr>
              <a:t>DATALINES</a:t>
            </a:r>
            <a:r>
              <a:rPr sz="2000" b="1" spc="3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14" dirty="0">
                <a:solidFill>
                  <a:srgbClr val="000000"/>
                </a:solidFill>
                <a:latin typeface="Calibri"/>
                <a:cs typeface="Calibri"/>
              </a:rPr>
              <a:t>statement</a:t>
            </a:r>
          </a:p>
          <a:p>
            <a:pPr marL="0" marR="0">
              <a:lnSpc>
                <a:spcPts val="2446"/>
              </a:lnSpc>
              <a:spcBef>
                <a:spcPts val="6654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Assign SAS</a:t>
            </a:r>
            <a:r>
              <a:rPr sz="200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library and </a:t>
            </a:r>
            <a:r>
              <a:rPr sz="2000" spc="-12" dirty="0">
                <a:solidFill>
                  <a:srgbClr val="000000"/>
                </a:solidFill>
                <a:latin typeface="Calibri"/>
                <a:cs typeface="Calibri"/>
              </a:rPr>
              <a:t>create</a:t>
            </a:r>
            <a:r>
              <a:rPr sz="2000" spc="1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0000"/>
                </a:solidFill>
                <a:latin typeface="Calibri"/>
                <a:cs typeface="Calibri"/>
              </a:rPr>
              <a:t>permanent</a:t>
            </a:r>
            <a:r>
              <a:rPr sz="2000" b="1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12" dirty="0">
                <a:solidFill>
                  <a:srgbClr val="000000"/>
                </a:solidFill>
                <a:latin typeface="Calibri"/>
                <a:cs typeface="Calibri"/>
              </a:rPr>
              <a:t>data</a:t>
            </a:r>
            <a:r>
              <a:rPr sz="20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set</a:t>
            </a:r>
          </a:p>
          <a:p>
            <a:pPr marL="0" marR="0">
              <a:lnSpc>
                <a:spcPts val="2446"/>
              </a:lnSpc>
              <a:spcBef>
                <a:spcPts val="6651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Use </a:t>
            </a:r>
            <a:r>
              <a:rPr sz="2000" b="1" dirty="0">
                <a:solidFill>
                  <a:srgbClr val="000000"/>
                </a:solidFill>
                <a:latin typeface="Calibri"/>
                <a:cs typeface="Calibri"/>
              </a:rPr>
              <a:t>PROC IMPORT</a:t>
            </a:r>
            <a:r>
              <a:rPr sz="2000" b="1" spc="-1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23" dirty="0">
                <a:solidFill>
                  <a:srgbClr val="000000"/>
                </a:solidFill>
                <a:latin typeface="Calibri"/>
                <a:cs typeface="Calibri"/>
              </a:rPr>
              <a:t>to</a:t>
            </a:r>
            <a:r>
              <a:rPr sz="2000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import </a:t>
            </a:r>
            <a:r>
              <a:rPr sz="2000" spc="-10" dirty="0">
                <a:solidFill>
                  <a:srgbClr val="000000"/>
                </a:solidFill>
                <a:latin typeface="Calibri"/>
                <a:cs typeface="Calibri"/>
              </a:rPr>
              <a:t>Excel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12" dirty="0">
                <a:solidFill>
                  <a:srgbClr val="000000"/>
                </a:solidFill>
                <a:latin typeface="Calibri"/>
                <a:cs typeface="Calibri"/>
              </a:rPr>
              <a:t>data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775704" y="677124"/>
            <a:ext cx="4559657" cy="14041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3276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52" dirty="0">
                <a:solidFill>
                  <a:srgbClr val="404040"/>
                </a:solidFill>
                <a:latin typeface="Calibri Light"/>
                <a:cs typeface="Calibri Light"/>
              </a:rPr>
              <a:t>Blank-Delimited</a:t>
            </a:r>
          </a:p>
          <a:p>
            <a:pPr marL="0" marR="0">
              <a:lnSpc>
                <a:spcPts val="4896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1" dirty="0">
                <a:solidFill>
                  <a:srgbClr val="404040"/>
                </a:solidFill>
                <a:latin typeface="Calibri Light"/>
                <a:cs typeface="Calibri Light"/>
              </a:rPr>
              <a:t>Raw</a:t>
            </a: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91" dirty="0">
                <a:solidFill>
                  <a:srgbClr val="404040"/>
                </a:solidFill>
                <a:latin typeface="Calibri Light"/>
                <a:cs typeface="Calibri Light"/>
              </a:rPr>
              <a:t>Data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4" dirty="0">
                <a:solidFill>
                  <a:srgbClr val="404040"/>
                </a:solidFill>
                <a:latin typeface="Calibri Light"/>
                <a:cs typeface="Calibri Light"/>
              </a:rPr>
              <a:t>Example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449567" y="2280773"/>
            <a:ext cx="4620072" cy="9953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spc="-62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400" spc="6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need </a:t>
            </a:r>
            <a:r>
              <a:rPr sz="2400" spc="-23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4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read the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values</a:t>
            </a:r>
            <a:r>
              <a:rPr sz="24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</a:p>
          <a:p>
            <a:pPr marL="0" marR="0">
              <a:lnSpc>
                <a:spcPts val="2929"/>
              </a:lnSpc>
              <a:spcBef>
                <a:spcPts val="1678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DBARFJ+Wingdings"/>
                <a:cs typeface="DBARFJ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gender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449567" y="3451205"/>
            <a:ext cx="732978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DBARFJ+Wingdings"/>
                <a:cs typeface="DBARFJ+Wingdings"/>
              </a:rPr>
              <a:t>▪</a:t>
            </a:r>
            <a:r>
              <a:rPr sz="2400" spc="-11" dirty="0">
                <a:solidFill>
                  <a:srgbClr val="404040"/>
                </a:solidFill>
                <a:latin typeface="Calibri"/>
                <a:cs typeface="Calibri"/>
              </a:rPr>
              <a:t>age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449567" y="4036675"/>
            <a:ext cx="5352087" cy="21661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DBARFJ+Wingdings"/>
                <a:cs typeface="DBARFJ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number of bank credit </a:t>
            </a:r>
            <a:r>
              <a:rPr sz="2400" spc="-12" dirty="0">
                <a:solidFill>
                  <a:srgbClr val="404040"/>
                </a:solidFill>
                <a:latin typeface="Calibri"/>
                <a:cs typeface="Calibri"/>
              </a:rPr>
              <a:t>cards</a:t>
            </a:r>
          </a:p>
          <a:p>
            <a:pPr marL="0" marR="0">
              <a:lnSpc>
                <a:spcPts val="2929"/>
              </a:lnSpc>
              <a:spcBef>
                <a:spcPts val="1678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DBARFJ+Wingdings"/>
                <a:cs typeface="DBARFJ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bank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card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use per month</a:t>
            </a:r>
          </a:p>
          <a:p>
            <a:pPr marL="0" marR="0">
              <a:lnSpc>
                <a:spcPts val="2932"/>
              </a:lnSpc>
              <a:spcBef>
                <a:spcPts val="1676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DBARFJ+Wingdings"/>
                <a:cs typeface="DBARFJ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number of department </a:t>
            </a:r>
            <a:r>
              <a:rPr sz="2400" spc="-21" dirty="0">
                <a:solidFill>
                  <a:srgbClr val="404040"/>
                </a:solidFill>
                <a:latin typeface="Calibri"/>
                <a:cs typeface="Calibri"/>
              </a:rPr>
              <a:t>store</a:t>
            </a:r>
            <a:r>
              <a:rPr sz="24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credit </a:t>
            </a:r>
            <a:r>
              <a:rPr sz="2400" spc="-11" dirty="0">
                <a:solidFill>
                  <a:srgbClr val="404040"/>
                </a:solidFill>
                <a:latin typeface="Calibri"/>
                <a:cs typeface="Calibri"/>
              </a:rPr>
              <a:t>cards</a:t>
            </a:r>
          </a:p>
          <a:p>
            <a:pPr marL="0" marR="0">
              <a:lnSpc>
                <a:spcPts val="2929"/>
              </a:lnSpc>
              <a:spcBef>
                <a:spcPts val="173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DBARFJ+Wingdings"/>
                <a:cs typeface="DBARFJ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department </a:t>
            </a:r>
            <a:r>
              <a:rPr sz="2400" spc="-21" dirty="0">
                <a:solidFill>
                  <a:srgbClr val="404040"/>
                </a:solidFill>
                <a:latin typeface="Calibri"/>
                <a:cs typeface="Calibri"/>
              </a:rPr>
              <a:t>store</a:t>
            </a:r>
            <a:r>
              <a:rPr sz="24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card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use per month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550409" y="519313"/>
            <a:ext cx="5523814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General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form,</a:t>
            </a:r>
            <a:r>
              <a:rPr sz="2200" spc="3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INPUT </a:t>
            </a:r>
            <a:r>
              <a:rPr sz="2200" spc="-17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  <a:r>
              <a:rPr sz="2200" spc="5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using list input: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550409" y="1189583"/>
            <a:ext cx="2409728" cy="3789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INPUT</a:t>
            </a:r>
            <a:r>
              <a:rPr sz="2200" b="1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i="1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sz="2200" i="1" spc="-92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&lt;$&gt;;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50409" y="1860687"/>
            <a:ext cx="873052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where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458970" y="2531247"/>
            <a:ext cx="7587626" cy="1049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DBARFJ+Wingdings"/>
                <a:cs typeface="DBARFJ+Wingdings"/>
              </a:rPr>
              <a:t>▪</a:t>
            </a:r>
            <a:r>
              <a:rPr sz="2200" i="1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sz="2200" i="1" spc="-36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specifies</a:t>
            </a:r>
            <a:r>
              <a:rPr sz="2200" spc="3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sz="22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whose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value</a:t>
            </a:r>
            <a:r>
              <a:rPr sz="2200" spc="4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INPUT</a:t>
            </a:r>
            <a:r>
              <a:rPr sz="2200" b="1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</a:p>
          <a:p>
            <a:pPr marL="91439" marR="0">
              <a:lnSpc>
                <a:spcPts val="2680"/>
              </a:lnSpc>
              <a:spcBef>
                <a:spcPts val="2602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is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read.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04036" y="2935401"/>
            <a:ext cx="2355750" cy="7826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4" dirty="0">
                <a:solidFill>
                  <a:srgbClr val="FFFFFF"/>
                </a:solidFill>
                <a:latin typeface="Calibri Light"/>
                <a:cs typeface="Calibri Light"/>
              </a:rPr>
              <a:t>List</a:t>
            </a:r>
            <a:r>
              <a:rPr sz="4800" spc="-33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43" dirty="0">
                <a:solidFill>
                  <a:srgbClr val="FFFFFF"/>
                </a:solidFill>
                <a:latin typeface="Calibri Light"/>
                <a:cs typeface="Calibri Light"/>
              </a:rPr>
              <a:t>Input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458970" y="3872748"/>
            <a:ext cx="6013368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DBARFJ+Wingdings"/>
                <a:cs typeface="DBARFJ+Wingdings"/>
              </a:rPr>
              <a:t>▪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$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specifies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that</a:t>
            </a:r>
            <a:r>
              <a:rPr sz="22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 variable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is a </a:t>
            </a:r>
            <a:r>
              <a:rPr sz="2200" b="1" spc="-11" dirty="0">
                <a:solidFill>
                  <a:srgbClr val="404040"/>
                </a:solidFill>
                <a:latin typeface="Calibri"/>
                <a:cs typeface="Calibri"/>
              </a:rPr>
              <a:t>character</a:t>
            </a:r>
            <a:r>
              <a:rPr sz="2200" b="1" spc="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variable.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072129" y="950555"/>
            <a:ext cx="6301382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72" dirty="0">
                <a:solidFill>
                  <a:srgbClr val="404040"/>
                </a:solidFill>
                <a:latin typeface="Calibri Light"/>
                <a:cs typeface="Calibri Light"/>
              </a:rPr>
              <a:t>Exercise</a:t>
            </a: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—</a:t>
            </a:r>
            <a:r>
              <a:rPr sz="4800" spc="-49" dirty="0">
                <a:solidFill>
                  <a:srgbClr val="404040"/>
                </a:solidFill>
                <a:latin typeface="Calibri Light"/>
                <a:cs typeface="Calibri Light"/>
              </a:rPr>
              <a:t>Blank</a:t>
            </a: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55" dirty="0">
                <a:solidFill>
                  <a:srgbClr val="404040"/>
                </a:solidFill>
                <a:latin typeface="Calibri Light"/>
                <a:cs typeface="Calibri Light"/>
              </a:rPr>
              <a:t>Delimiter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97280" y="2058904"/>
            <a:ext cx="7413171" cy="18734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DBARFJ+Wingdings"/>
                <a:cs typeface="DBARFJ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Import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400" spc="-27" dirty="0">
                <a:solidFill>
                  <a:srgbClr val="404040"/>
                </a:solidFill>
                <a:latin typeface="Calibri"/>
                <a:cs typeface="Calibri"/>
              </a:rPr>
              <a:t>raw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“Lecture2_Data_Blanks.</a:t>
            </a:r>
            <a:r>
              <a:rPr sz="2400" spc="28" dirty="0">
                <a:solidFill>
                  <a:srgbClr val="404040"/>
                </a:solidFill>
                <a:latin typeface="Calibri"/>
                <a:cs typeface="Calibri"/>
              </a:rPr>
              <a:t>txt”</a:t>
            </a:r>
            <a:r>
              <a:rPr sz="2400" spc="-7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into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SAS</a:t>
            </a:r>
          </a:p>
          <a:p>
            <a:pPr marL="0" marR="0">
              <a:lnSpc>
                <a:spcPts val="2929"/>
              </a:lnSpc>
              <a:spcBef>
                <a:spcPts val="288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DBARFJ+Wingdings"/>
                <a:cs typeface="DBARFJ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Name</a:t>
            </a:r>
            <a:r>
              <a:rPr sz="2400" spc="118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400" spc="116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variables</a:t>
            </a:r>
            <a:r>
              <a:rPr sz="2400" spc="11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from</a:t>
            </a:r>
            <a:r>
              <a:rPr sz="2400" spc="118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left</a:t>
            </a:r>
            <a:r>
              <a:rPr sz="2400" spc="11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400" spc="119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right</a:t>
            </a:r>
            <a:r>
              <a:rPr sz="2400" spc="11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as</a:t>
            </a:r>
            <a:r>
              <a:rPr sz="2400" spc="116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31" dirty="0">
                <a:solidFill>
                  <a:srgbClr val="404040"/>
                </a:solidFill>
                <a:latin typeface="Calibri"/>
                <a:cs typeface="Calibri"/>
              </a:rPr>
              <a:t>“name”,</a:t>
            </a:r>
          </a:p>
          <a:p>
            <a:pPr marL="91744" marR="0">
              <a:lnSpc>
                <a:spcPts val="2929"/>
              </a:lnSpc>
              <a:spcBef>
                <a:spcPts val="2882"/>
              </a:spcBef>
              <a:spcAft>
                <a:spcPts val="0"/>
              </a:spcAft>
            </a:pP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“gender</a:t>
            </a:r>
            <a:r>
              <a:rPr sz="2400" spc="-4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12" dirty="0">
                <a:solidFill>
                  <a:srgbClr val="404040"/>
                </a:solidFill>
                <a:latin typeface="Calibri"/>
                <a:cs typeface="Calibri"/>
              </a:rPr>
              <a:t>”,</a:t>
            </a:r>
            <a:r>
              <a:rPr sz="2400" spc="9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“age”,</a:t>
            </a:r>
            <a:r>
              <a:rPr sz="24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“weight”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97280" y="4253717"/>
            <a:ext cx="4133710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DBARFJ+Wingdings"/>
                <a:cs typeface="DBARFJ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Print out</a:t>
            </a:r>
            <a:r>
              <a:rPr sz="2400" spc="-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 imported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set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97280" y="4984948"/>
            <a:ext cx="4574980" cy="4105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2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Note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r>
              <a:rPr sz="24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Missing</a:t>
            </a:r>
            <a:r>
              <a:rPr sz="2400" spc="-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values</a:t>
            </a:r>
            <a:r>
              <a:rPr sz="24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24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400" spc="-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periods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789553" y="279410"/>
            <a:ext cx="800061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Note: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789553" y="882914"/>
            <a:ext cx="7247541" cy="15859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alibri"/>
                <a:cs typeface="Calibri"/>
              </a:rPr>
              <a:t>1.</a:t>
            </a:r>
            <a:r>
              <a:rPr sz="2200" spc="1430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Change your INFILE</a:t>
            </a:r>
            <a:r>
              <a:rPr sz="2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path according </a:t>
            </a:r>
            <a:r>
              <a:rPr sz="2200" spc="-3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 green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comments</a:t>
            </a:r>
          </a:p>
          <a:p>
            <a:pPr marL="0" marR="0">
              <a:lnSpc>
                <a:spcPts val="2680"/>
              </a:lnSpc>
              <a:spcBef>
                <a:spcPts val="2024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alibri"/>
                <a:cs typeface="Calibri"/>
              </a:rPr>
              <a:t>2.</a:t>
            </a:r>
            <a:r>
              <a:rPr sz="2200" spc="1430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200" spc="-62" dirty="0">
                <a:solidFill>
                  <a:srgbClr val="404040"/>
                </a:solidFill>
                <a:latin typeface="Calibri"/>
                <a:cs typeface="Calibri"/>
              </a:rPr>
              <a:t>Two</a:t>
            </a:r>
            <a:r>
              <a:rPr sz="2200" spc="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7" dirty="0">
                <a:solidFill>
                  <a:srgbClr val="404040"/>
                </a:solidFill>
                <a:latin typeface="Calibri"/>
                <a:cs typeface="Calibri"/>
              </a:rPr>
              <a:t>ways</a:t>
            </a:r>
            <a:r>
              <a:rPr sz="2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4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write comments</a:t>
            </a:r>
            <a:r>
              <a:rPr sz="2200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in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(not </a:t>
            </a:r>
            <a:r>
              <a:rPr sz="2200" spc="-18" dirty="0">
                <a:solidFill>
                  <a:srgbClr val="404040"/>
                </a:solidFill>
                <a:latin typeface="Calibri"/>
                <a:cs typeface="Calibri"/>
              </a:rPr>
              <a:t>executed)</a:t>
            </a:r>
          </a:p>
          <a:p>
            <a:pPr marL="3173348" marR="0">
              <a:lnSpc>
                <a:spcPts val="2680"/>
              </a:lnSpc>
              <a:spcBef>
                <a:spcPts val="2071"/>
              </a:spcBef>
              <a:spcAft>
                <a:spcPts val="0"/>
              </a:spcAft>
            </a:pPr>
            <a:r>
              <a:rPr sz="2200" spc="-21" dirty="0">
                <a:solidFill>
                  <a:srgbClr val="267D03"/>
                </a:solidFill>
                <a:latin typeface="Calibri"/>
                <a:cs typeface="Calibri"/>
              </a:rPr>
              <a:t>*COMMENT;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74317" y="1027390"/>
            <a:ext cx="1414462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3" dirty="0">
                <a:solidFill>
                  <a:srgbClr val="404040"/>
                </a:solidFill>
                <a:latin typeface="Calibri Light"/>
                <a:cs typeface="Calibri Light"/>
              </a:rPr>
              <a:t>Code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815073" y="2693516"/>
            <a:ext cx="1909921" cy="3789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267D03"/>
                </a:solidFill>
                <a:latin typeface="Calibri"/>
                <a:cs typeface="Calibri"/>
              </a:rPr>
              <a:t>/*COMMENT*/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172458" y="950555"/>
            <a:ext cx="4065187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95" dirty="0">
                <a:solidFill>
                  <a:srgbClr val="404040"/>
                </a:solidFill>
                <a:latin typeface="Calibri Light"/>
                <a:cs typeface="Calibri Light"/>
              </a:rPr>
              <a:t>Proc</a:t>
            </a:r>
            <a:r>
              <a:rPr sz="4800" spc="-2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3" dirty="0">
                <a:solidFill>
                  <a:srgbClr val="404040"/>
                </a:solidFill>
                <a:latin typeface="Calibri Light"/>
                <a:cs typeface="Calibri Light"/>
              </a:rPr>
              <a:t>Print</a:t>
            </a:r>
            <a:r>
              <a:rPr sz="4800" spc="-3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7" dirty="0">
                <a:solidFill>
                  <a:srgbClr val="404040"/>
                </a:solidFill>
                <a:latin typeface="Calibri Light"/>
                <a:cs typeface="Calibri Light"/>
              </a:rPr>
              <a:t>Result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82039" y="5618364"/>
            <a:ext cx="10286405" cy="348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Note: In </a:t>
            </a:r>
            <a:r>
              <a:rPr sz="2000" b="1" dirty="0">
                <a:solidFill>
                  <a:srgbClr val="000000"/>
                </a:solidFill>
                <a:latin typeface="Calibri"/>
                <a:cs typeface="Calibri"/>
              </a:rPr>
              <a:t>SAS datasets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, missing</a:t>
            </a:r>
            <a:r>
              <a:rPr sz="2000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character value is in</a:t>
            </a:r>
            <a:r>
              <a:rPr sz="200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blank, while</a:t>
            </a:r>
            <a:r>
              <a:rPr sz="20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missing numeric value is in</a:t>
            </a:r>
            <a:r>
              <a:rPr sz="200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period.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735582" y="873770"/>
            <a:ext cx="5386822" cy="6864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Because list input,</a:t>
            </a:r>
            <a:r>
              <a:rPr sz="2200" spc="1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000000"/>
                </a:solidFill>
                <a:latin typeface="Calibri"/>
                <a:cs typeface="Calibri"/>
              </a:rPr>
              <a:t>by</a:t>
            </a:r>
            <a:r>
              <a:rPr sz="2200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1" dirty="0">
                <a:solidFill>
                  <a:srgbClr val="000000"/>
                </a:solidFill>
                <a:latin typeface="Calibri"/>
                <a:cs typeface="Calibri"/>
              </a:rPr>
              <a:t>default,</a:t>
            </a:r>
            <a:r>
              <a:rPr sz="2200" spc="3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does not specify</a:t>
            </a:r>
          </a:p>
          <a:p>
            <a:pPr marL="0" marR="0">
              <a:lnSpc>
                <a:spcPts val="2424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column</a:t>
            </a:r>
            <a:r>
              <a:rPr sz="22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locations,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35582" y="2203587"/>
            <a:ext cx="5656562" cy="346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1. all fields </a:t>
            </a:r>
            <a:r>
              <a:rPr lang="en-US" sz="2200" b="1" spc="-10" dirty="0" smtClean="0">
                <a:solidFill>
                  <a:srgbClr val="000000"/>
                </a:solidFill>
                <a:latin typeface="Calibri"/>
                <a:cs typeface="Calibri"/>
              </a:rPr>
              <a:t>should</a:t>
            </a:r>
            <a:r>
              <a:rPr sz="2200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be </a:t>
            </a:r>
            <a:r>
              <a:rPr sz="2200" spc="-12" dirty="0">
                <a:solidFill>
                  <a:srgbClr val="000000"/>
                </a:solidFill>
                <a:latin typeface="Calibri"/>
                <a:cs typeface="Calibri"/>
              </a:rPr>
              <a:t>separated</a:t>
            </a:r>
            <a:r>
              <a:rPr sz="2200" spc="2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000000"/>
                </a:solidFill>
                <a:latin typeface="Calibri"/>
                <a:cs typeface="Calibri"/>
              </a:rPr>
              <a:t>by</a:t>
            </a:r>
            <a:r>
              <a:rPr sz="2200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21" dirty="0">
                <a:solidFill>
                  <a:srgbClr val="000000"/>
                </a:solidFill>
                <a:latin typeface="Calibri"/>
                <a:cs typeface="Calibri"/>
              </a:rPr>
              <a:t>at</a:t>
            </a:r>
            <a:r>
              <a:rPr sz="2200" spc="1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least</a:t>
            </a:r>
            <a:r>
              <a:rPr sz="2200" spc="2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000000"/>
                </a:solidFill>
                <a:latin typeface="Calibri"/>
                <a:cs typeface="Calibri"/>
              </a:rPr>
              <a:t>one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298815" y="2486753"/>
            <a:ext cx="3387264" cy="12908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75"/>
              </a:lnSpc>
              <a:spcBef>
                <a:spcPts val="0"/>
              </a:spcBef>
              <a:spcAft>
                <a:spcPts val="0"/>
              </a:spcAft>
            </a:pPr>
            <a:r>
              <a:rPr sz="4400" spc="-62" dirty="0">
                <a:solidFill>
                  <a:srgbClr val="404040"/>
                </a:solidFill>
                <a:latin typeface="Calibri Light"/>
                <a:cs typeface="Calibri Light"/>
              </a:rPr>
              <a:t>Disadvantages</a:t>
            </a:r>
          </a:p>
          <a:p>
            <a:pPr marL="277367" marR="0">
              <a:lnSpc>
                <a:spcPts val="4488"/>
              </a:lnSpc>
              <a:spcBef>
                <a:spcPts val="0"/>
              </a:spcBef>
              <a:spcAft>
                <a:spcPts val="0"/>
              </a:spcAft>
            </a:pPr>
            <a:r>
              <a:rPr sz="4400" spc="-47" dirty="0">
                <a:solidFill>
                  <a:srgbClr val="404040"/>
                </a:solidFill>
                <a:latin typeface="Calibri Light"/>
                <a:cs typeface="Calibri Light"/>
              </a:rPr>
              <a:t>of</a:t>
            </a:r>
            <a:r>
              <a:rPr sz="4400" spc="-4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400" spc="-58" dirty="0">
                <a:solidFill>
                  <a:srgbClr val="404040"/>
                </a:solidFill>
                <a:latin typeface="Calibri Light"/>
                <a:cs typeface="Calibri Light"/>
              </a:rPr>
              <a:t>List</a:t>
            </a:r>
            <a:r>
              <a:rPr sz="4400" spc="-5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400" spc="-40" dirty="0">
                <a:solidFill>
                  <a:srgbClr val="404040"/>
                </a:solidFill>
                <a:latin typeface="Calibri Light"/>
                <a:cs typeface="Calibri Light"/>
              </a:rPr>
              <a:t>Input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735582" y="2511435"/>
            <a:ext cx="5152506" cy="346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blank or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other </a:t>
            </a:r>
            <a:r>
              <a:rPr sz="2200" dirty="0" smtClean="0">
                <a:solidFill>
                  <a:srgbClr val="000000"/>
                </a:solidFill>
                <a:latin typeface="Calibri"/>
                <a:cs typeface="Calibri"/>
              </a:rPr>
              <a:t>delimiter</a:t>
            </a:r>
            <a:endParaRPr sz="22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35582" y="3686820"/>
            <a:ext cx="5524028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2. fields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must</a:t>
            </a:r>
            <a:r>
              <a:rPr sz="2200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be read </a:t>
            </a:r>
            <a:r>
              <a:rPr sz="2200" b="1" dirty="0">
                <a:solidFill>
                  <a:srgbClr val="000000"/>
                </a:solidFill>
                <a:latin typeface="Calibri"/>
                <a:cs typeface="Calibri"/>
              </a:rPr>
              <a:t>in order</a:t>
            </a:r>
            <a:r>
              <a:rPr sz="2200" b="1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from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left</a:t>
            </a:r>
            <a:r>
              <a:rPr sz="2200" spc="2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30" dirty="0">
                <a:solidFill>
                  <a:srgbClr val="000000"/>
                </a:solidFill>
                <a:latin typeface="Calibri"/>
                <a:cs typeface="Calibri"/>
              </a:rPr>
              <a:t>to</a:t>
            </a:r>
            <a:r>
              <a:rPr sz="2200" spc="3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right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735582" y="5016637"/>
            <a:ext cx="4147384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3.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you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 cannot</a:t>
            </a:r>
            <a:r>
              <a:rPr sz="2200" spc="1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skip or re-read fields.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958838" y="2462744"/>
            <a:ext cx="4609802" cy="14040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335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52" dirty="0">
                <a:solidFill>
                  <a:srgbClr val="262626"/>
                </a:solidFill>
                <a:latin typeface="Calibri Light"/>
                <a:cs typeface="Calibri Light"/>
              </a:rPr>
              <a:t>Comma-Delimited</a:t>
            </a:r>
          </a:p>
          <a:p>
            <a:pPr marL="0" marR="0">
              <a:lnSpc>
                <a:spcPts val="4896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2" dirty="0">
                <a:solidFill>
                  <a:srgbClr val="262626"/>
                </a:solidFill>
                <a:latin typeface="Calibri Light"/>
                <a:cs typeface="Calibri Light"/>
              </a:rPr>
              <a:t>Raw</a:t>
            </a:r>
            <a:r>
              <a:rPr sz="4800" spc="-46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4800" spc="-87" dirty="0">
                <a:solidFill>
                  <a:srgbClr val="262626"/>
                </a:solidFill>
                <a:latin typeface="Calibri Light"/>
                <a:cs typeface="Calibri Light"/>
              </a:rPr>
              <a:t>Data</a:t>
            </a:r>
            <a:r>
              <a:rPr sz="4800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4800" spc="-66" dirty="0">
                <a:solidFill>
                  <a:srgbClr val="262626"/>
                </a:solidFill>
                <a:latin typeface="Calibri Light"/>
                <a:cs typeface="Calibri Light"/>
              </a:rPr>
              <a:t>Example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605782" y="409839"/>
            <a:ext cx="3345841" cy="1049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General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form,</a:t>
            </a:r>
            <a:r>
              <a:rPr sz="2200" spc="3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DLM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=</a:t>
            </a:r>
            <a:r>
              <a:rPr sz="22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option:</a:t>
            </a:r>
          </a:p>
          <a:p>
            <a:pPr marL="0" marR="0">
              <a:lnSpc>
                <a:spcPts val="2680"/>
              </a:lnSpc>
              <a:spcBef>
                <a:spcPts val="2602"/>
              </a:spcBef>
              <a:spcAft>
                <a:spcPts val="0"/>
              </a:spcAft>
            </a:pP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DLM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=delimiter(s)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605782" y="1751340"/>
            <a:ext cx="7463189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where delimiter(s)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specifies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 delimiter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3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2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list input, and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must</a:t>
            </a:r>
            <a:r>
              <a:rPr sz="20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be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605782" y="2399397"/>
            <a:ext cx="3139926" cy="348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enclosed in quotation marks.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04976" y="2690672"/>
            <a:ext cx="2617663" cy="14047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7" dirty="0">
                <a:solidFill>
                  <a:srgbClr val="FFFFFF"/>
                </a:solidFill>
                <a:latin typeface="Calibri Light"/>
                <a:cs typeface="Calibri Light"/>
              </a:rPr>
              <a:t>Use</a:t>
            </a:r>
            <a:r>
              <a:rPr sz="4800" spc="-46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43" dirty="0">
                <a:solidFill>
                  <a:srgbClr val="FFFFFF"/>
                </a:solidFill>
                <a:latin typeface="Calibri Light"/>
                <a:cs typeface="Calibri Light"/>
              </a:rPr>
              <a:t>DLM=</a:t>
            </a:r>
          </a:p>
          <a:p>
            <a:pPr marL="406908" marR="0">
              <a:lnSpc>
                <a:spcPts val="489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51" dirty="0">
                <a:solidFill>
                  <a:srgbClr val="FFFFFF"/>
                </a:solidFill>
                <a:latin typeface="Calibri Light"/>
                <a:cs typeface="Calibri Light"/>
              </a:rPr>
              <a:t>Option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791332" y="950555"/>
            <a:ext cx="6863655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72" dirty="0">
                <a:solidFill>
                  <a:srgbClr val="404040"/>
                </a:solidFill>
                <a:latin typeface="Calibri Light"/>
                <a:cs typeface="Calibri Light"/>
              </a:rPr>
              <a:t>Exercise</a:t>
            </a:r>
            <a:r>
              <a:rPr sz="4800" spc="-49" dirty="0">
                <a:solidFill>
                  <a:srgbClr val="404040"/>
                </a:solidFill>
                <a:latin typeface="Calibri Light"/>
                <a:cs typeface="Calibri Light"/>
              </a:rPr>
              <a:t>—Comma</a:t>
            </a: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55" dirty="0">
                <a:solidFill>
                  <a:srgbClr val="404040"/>
                </a:solidFill>
                <a:latin typeface="Calibri Light"/>
                <a:cs typeface="Calibri Light"/>
              </a:rPr>
              <a:t>Delimiter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55166" y="2760198"/>
            <a:ext cx="9430791" cy="18735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DBARFJ+Wingdings"/>
                <a:cs typeface="DBARFJ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Import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400" spc="-27" dirty="0">
                <a:solidFill>
                  <a:srgbClr val="404040"/>
                </a:solidFill>
                <a:latin typeface="Calibri"/>
                <a:cs typeface="Calibri"/>
              </a:rPr>
              <a:t>raw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“Lecture2_Data_Commas.csv”</a:t>
            </a:r>
            <a:r>
              <a:rPr sz="2400" spc="-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into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SAS</a:t>
            </a:r>
          </a:p>
          <a:p>
            <a:pPr marL="0" marR="0">
              <a:lnSpc>
                <a:spcPts val="2932"/>
              </a:lnSpc>
              <a:spcBef>
                <a:spcPts val="2878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DBARFJ+Wingdings"/>
                <a:cs typeface="DBARFJ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Name</a:t>
            </a:r>
            <a:r>
              <a:rPr sz="2400" spc="-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 variables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from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left </a:t>
            </a:r>
            <a:r>
              <a:rPr sz="2400" spc="-23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4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right as </a:t>
            </a:r>
            <a:r>
              <a:rPr sz="2400" spc="-30" dirty="0">
                <a:solidFill>
                  <a:srgbClr val="404040"/>
                </a:solidFill>
                <a:latin typeface="Calibri"/>
                <a:cs typeface="Calibri"/>
              </a:rPr>
              <a:t>“name”,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“gender</a:t>
            </a:r>
            <a:r>
              <a:rPr sz="2400" spc="-4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12" dirty="0">
                <a:solidFill>
                  <a:srgbClr val="404040"/>
                </a:solidFill>
                <a:latin typeface="Calibri"/>
                <a:cs typeface="Calibri"/>
              </a:rPr>
              <a:t>”,</a:t>
            </a:r>
            <a:r>
              <a:rPr sz="2400" spc="9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“age”,</a:t>
            </a:r>
            <a:r>
              <a:rPr sz="24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“weight”</a:t>
            </a:r>
          </a:p>
          <a:p>
            <a:pPr marL="0" marR="0">
              <a:lnSpc>
                <a:spcPts val="2929"/>
              </a:lnSpc>
              <a:spcBef>
                <a:spcPts val="2882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DBARFJ+Wingdings"/>
                <a:cs typeface="DBARFJ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Print out</a:t>
            </a:r>
            <a:r>
              <a:rPr sz="2400" spc="-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 imported</a:t>
            </a:r>
            <a:r>
              <a:rPr sz="2400" spc="-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set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515867" y="5305913"/>
            <a:ext cx="7123799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Repeat</a:t>
            </a:r>
            <a:r>
              <a:rPr sz="2400" spc="15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400" spc="14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same</a:t>
            </a:r>
            <a:r>
              <a:rPr sz="2400" spc="16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exercise</a:t>
            </a:r>
            <a:r>
              <a:rPr sz="2400" spc="17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2" dirty="0">
                <a:solidFill>
                  <a:srgbClr val="FFFFFF"/>
                </a:solidFill>
                <a:latin typeface="Calibri"/>
                <a:cs typeface="Calibri"/>
              </a:rPr>
              <a:t>by</a:t>
            </a:r>
            <a:r>
              <a:rPr sz="2400" spc="17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importing</a:t>
            </a:r>
            <a:r>
              <a:rPr sz="2400" spc="1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400" spc="14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7" dirty="0">
                <a:solidFill>
                  <a:srgbClr val="FFFFFF"/>
                </a:solidFill>
                <a:latin typeface="Calibri"/>
                <a:cs typeface="Calibri"/>
              </a:rPr>
              <a:t>text</a:t>
            </a:r>
            <a:r>
              <a:rPr sz="2400" spc="16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dataset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95172" y="5440603"/>
            <a:ext cx="1415093" cy="7826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4" dirty="0">
                <a:solidFill>
                  <a:srgbClr val="FFFFFF"/>
                </a:solidFill>
                <a:latin typeface="Calibri Light"/>
                <a:cs typeface="Calibri Light"/>
              </a:rPr>
              <a:t>Code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515867" y="6037433"/>
            <a:ext cx="3864619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“Lecture2_Data_Commas.</a:t>
            </a:r>
            <a:r>
              <a:rPr sz="2400" spc="25" dirty="0">
                <a:solidFill>
                  <a:srgbClr val="FFFFFF"/>
                </a:solidFill>
                <a:latin typeface="Calibri"/>
                <a:cs typeface="Calibri"/>
              </a:rPr>
              <a:t>txt”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739385" y="950555"/>
            <a:ext cx="2933719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DSD</a:t>
            </a:r>
            <a:r>
              <a:rPr sz="4800" spc="-49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51" dirty="0">
                <a:solidFill>
                  <a:srgbClr val="404040"/>
                </a:solidFill>
                <a:latin typeface="Calibri Light"/>
                <a:cs typeface="Calibri Light"/>
              </a:rPr>
              <a:t>Option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54633" y="2525877"/>
            <a:ext cx="3533919" cy="3789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DBARFJ+Wingdings"/>
                <a:cs typeface="DBARFJ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DSD: delimiter</a:t>
            </a:r>
            <a:r>
              <a:rPr sz="22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sensitive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8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54633" y="3196981"/>
            <a:ext cx="7330833" cy="17199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DBARFJ+Wingdings"/>
                <a:cs typeface="DBARFJ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With </a:t>
            </a:r>
            <a:r>
              <a:rPr sz="2200" spc="-52" dirty="0">
                <a:solidFill>
                  <a:srgbClr val="404040"/>
                </a:solidFill>
                <a:latin typeface="Calibri"/>
                <a:cs typeface="Calibri"/>
              </a:rPr>
              <a:t>DLM=‘,’</a:t>
            </a:r>
            <a:r>
              <a:rPr sz="2200" spc="6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31" dirty="0">
                <a:solidFill>
                  <a:srgbClr val="404040"/>
                </a:solidFill>
                <a:latin typeface="Calibri"/>
                <a:cs typeface="Calibri"/>
              </a:rPr>
              <a:t>only,</a:t>
            </a:r>
            <a:r>
              <a:rPr sz="2200" spc="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  <a:r>
              <a:rPr sz="22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reads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two</a:t>
            </a:r>
            <a:r>
              <a:rPr sz="2200" spc="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consecutive</a:t>
            </a:r>
            <a:r>
              <a:rPr sz="22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commas</a:t>
            </a:r>
            <a:r>
              <a:rPr sz="22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as one.</a:t>
            </a:r>
          </a:p>
          <a:p>
            <a:pPr marL="0" marR="0">
              <a:lnSpc>
                <a:spcPts val="2680"/>
              </a:lnSpc>
              <a:spcBef>
                <a:spcPts val="2599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DBARFJ+Wingdings"/>
                <a:cs typeface="DBARFJ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With</a:t>
            </a:r>
            <a:r>
              <a:rPr sz="2200" spc="7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DSD</a:t>
            </a:r>
            <a:r>
              <a:rPr sz="2200" spc="79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option,</a:t>
            </a:r>
            <a:r>
              <a:rPr sz="2200" spc="79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  <a:r>
              <a:rPr sz="2200" spc="7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reads</a:t>
            </a:r>
            <a:r>
              <a:rPr sz="2200" spc="79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two</a:t>
            </a:r>
            <a:r>
              <a:rPr sz="2200" spc="8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consecutive</a:t>
            </a:r>
            <a:r>
              <a:rPr sz="2200" spc="7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commas</a:t>
            </a:r>
            <a:r>
              <a:rPr sz="2200" spc="80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</a:p>
          <a:p>
            <a:pPr marL="91439" marR="0">
              <a:lnSpc>
                <a:spcPts val="2680"/>
              </a:lnSpc>
              <a:spcBef>
                <a:spcPts val="2551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missing value.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41857" y="5399136"/>
            <a:ext cx="1414462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6" dirty="0">
                <a:solidFill>
                  <a:srgbClr val="FFFFFF"/>
                </a:solidFill>
                <a:latin typeface="Calibri Light"/>
                <a:cs typeface="Calibri Light"/>
              </a:rPr>
              <a:t>Code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476878" y="5660090"/>
            <a:ext cx="7751881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Compare the result with DSD</a:t>
            </a:r>
            <a:r>
              <a:rPr sz="2400" spc="-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option and without</a:t>
            </a:r>
            <a:r>
              <a:rPr sz="2400" spc="-1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DSD option!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619743" y="2916606"/>
            <a:ext cx="2471021" cy="14045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94" dirty="0">
                <a:solidFill>
                  <a:srgbClr val="262626"/>
                </a:solidFill>
                <a:latin typeface="Calibri Light"/>
                <a:cs typeface="Calibri Light"/>
              </a:rPr>
              <a:t>Proc</a:t>
            </a:r>
            <a:r>
              <a:rPr sz="4800" spc="-20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4800" spc="-72" dirty="0">
                <a:solidFill>
                  <a:srgbClr val="262626"/>
                </a:solidFill>
                <a:latin typeface="Calibri Light"/>
                <a:cs typeface="Calibri Light"/>
              </a:rPr>
              <a:t>Print</a:t>
            </a:r>
          </a:p>
          <a:p>
            <a:pPr marL="423672" marR="0">
              <a:lnSpc>
                <a:spcPts val="4897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3" dirty="0">
                <a:solidFill>
                  <a:srgbClr val="262626"/>
                </a:solidFill>
                <a:latin typeface="Calibri Light"/>
                <a:cs typeface="Calibri Light"/>
              </a:rPr>
              <a:t>Result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114290" y="950555"/>
            <a:ext cx="2240160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6" dirty="0">
                <a:solidFill>
                  <a:srgbClr val="404040"/>
                </a:solidFill>
                <a:latin typeface="Calibri Light"/>
                <a:cs typeface="Calibri Light"/>
              </a:rPr>
              <a:t>Warning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21053" y="2144883"/>
            <a:ext cx="8935294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 field delimiter</a:t>
            </a:r>
            <a:r>
              <a:rPr sz="2400" spc="-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must </a:t>
            </a:r>
            <a:r>
              <a:rPr sz="2400" b="1" spc="-23" dirty="0">
                <a:solidFill>
                  <a:srgbClr val="404040"/>
                </a:solidFill>
                <a:latin typeface="Calibri"/>
                <a:cs typeface="Calibri"/>
              </a:rPr>
              <a:t>NOT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be a character</a:t>
            </a:r>
            <a:r>
              <a:rPr sz="2400" spc="-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that occurs</a:t>
            </a:r>
            <a:r>
              <a:rPr sz="2400" spc="-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in a</a:t>
            </a:r>
            <a:r>
              <a:rPr sz="2400" spc="-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value.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21053" y="5420517"/>
            <a:ext cx="6299944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Notice that the values</a:t>
            </a:r>
            <a:r>
              <a:rPr sz="24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4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Salary</a:t>
            </a:r>
            <a:r>
              <a:rPr sz="2400" spc="-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1" dirty="0">
                <a:solidFill>
                  <a:srgbClr val="404040"/>
                </a:solidFill>
                <a:latin typeface="Calibri"/>
                <a:cs typeface="Calibri"/>
              </a:rPr>
              <a:t>contain</a:t>
            </a:r>
            <a:r>
              <a:rPr sz="24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commas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41525" y="950555"/>
            <a:ext cx="8327830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Other</a:t>
            </a:r>
            <a:r>
              <a:rPr sz="4800" spc="-68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55" dirty="0">
                <a:solidFill>
                  <a:srgbClr val="404040"/>
                </a:solidFill>
                <a:latin typeface="Calibri Light"/>
                <a:cs typeface="Calibri Light"/>
              </a:rPr>
              <a:t>Delimiter</a:t>
            </a:r>
            <a:r>
              <a:rPr sz="4800" spc="-36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2" dirty="0">
                <a:solidFill>
                  <a:srgbClr val="404040"/>
                </a:solidFill>
                <a:latin typeface="Calibri Light"/>
                <a:cs typeface="Calibri Light"/>
              </a:rPr>
              <a:t>Raw</a:t>
            </a: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87" dirty="0">
                <a:solidFill>
                  <a:srgbClr val="404040"/>
                </a:solidFill>
                <a:latin typeface="Calibri Light"/>
                <a:cs typeface="Calibri Light"/>
              </a:rPr>
              <a:t>Data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7" dirty="0">
                <a:solidFill>
                  <a:srgbClr val="404040"/>
                </a:solidFill>
                <a:latin typeface="Calibri Light"/>
                <a:cs typeface="Calibri Light"/>
              </a:rPr>
              <a:t>Exercise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92480" y="2285375"/>
            <a:ext cx="7357809" cy="17197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DBARFJ+Wingdings"/>
                <a:cs typeface="DBARFJ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Import 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raw</a:t>
            </a:r>
            <a:r>
              <a:rPr sz="22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8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“Lecture2_Data_Other_Del.</a:t>
            </a:r>
            <a:r>
              <a:rPr sz="2200" spc="23" dirty="0">
                <a:solidFill>
                  <a:srgbClr val="404040"/>
                </a:solidFill>
                <a:latin typeface="Calibri"/>
                <a:cs typeface="Calibri"/>
              </a:rPr>
              <a:t>txt”</a:t>
            </a:r>
            <a:r>
              <a:rPr sz="2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into</a:t>
            </a:r>
            <a:r>
              <a:rPr sz="22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</a:p>
          <a:p>
            <a:pPr marL="0" marR="0">
              <a:lnSpc>
                <a:spcPts val="2680"/>
              </a:lnSpc>
              <a:spcBef>
                <a:spcPts val="2599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DBARFJ+Wingdings"/>
                <a:cs typeface="DBARFJ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Name</a:t>
            </a:r>
            <a:r>
              <a:rPr sz="2200" spc="45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44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variables</a:t>
            </a:r>
            <a:r>
              <a:rPr sz="2200" spc="44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from</a:t>
            </a:r>
            <a:r>
              <a:rPr sz="2200" spc="46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left</a:t>
            </a:r>
            <a:r>
              <a:rPr sz="2200" spc="46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47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right</a:t>
            </a:r>
            <a:r>
              <a:rPr sz="2200" spc="4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as</a:t>
            </a:r>
            <a:r>
              <a:rPr sz="2200" spc="44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31" dirty="0">
                <a:solidFill>
                  <a:srgbClr val="404040"/>
                </a:solidFill>
                <a:latin typeface="Calibri"/>
                <a:cs typeface="Calibri"/>
              </a:rPr>
              <a:t>“name”,</a:t>
            </a:r>
            <a:r>
              <a:rPr sz="2200" spc="48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“gender</a:t>
            </a:r>
            <a:r>
              <a:rPr sz="2200" spc="-40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7" dirty="0">
                <a:solidFill>
                  <a:srgbClr val="404040"/>
                </a:solidFill>
                <a:latin typeface="Calibri"/>
                <a:cs typeface="Calibri"/>
              </a:rPr>
              <a:t>”,</a:t>
            </a:r>
          </a:p>
          <a:p>
            <a:pPr marL="91439" marR="0">
              <a:lnSpc>
                <a:spcPts val="2683"/>
              </a:lnSpc>
              <a:spcBef>
                <a:spcPts val="2547"/>
              </a:spcBef>
              <a:spcAft>
                <a:spcPts val="0"/>
              </a:spcAft>
            </a:pPr>
            <a:r>
              <a:rPr sz="2200" spc="-47" dirty="0">
                <a:solidFill>
                  <a:srgbClr val="404040"/>
                </a:solidFill>
                <a:latin typeface="Calibri"/>
                <a:cs typeface="Calibri"/>
              </a:rPr>
              <a:t>“age”,</a:t>
            </a:r>
            <a:r>
              <a:rPr sz="2200" spc="7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“weight”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92480" y="4297309"/>
            <a:ext cx="3801876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DBARFJ+Wingdings"/>
                <a:cs typeface="DBARFJ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Print out 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imported </a:t>
            </a:r>
            <a:r>
              <a:rPr sz="2200" spc="-18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set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92480" y="4967869"/>
            <a:ext cx="7360508" cy="10494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Note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r>
              <a:rPr sz="2200" spc="8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62" dirty="0">
                <a:solidFill>
                  <a:srgbClr val="404040"/>
                </a:solidFill>
                <a:latin typeface="Calibri"/>
                <a:cs typeface="Calibri"/>
              </a:rPr>
              <a:t>Two</a:t>
            </a:r>
            <a:r>
              <a:rPr sz="2200" spc="15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consecutive</a:t>
            </a:r>
            <a:r>
              <a:rPr sz="2200" spc="8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colons</a:t>
            </a:r>
            <a:r>
              <a:rPr sz="2200" spc="8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should</a:t>
            </a:r>
            <a:r>
              <a:rPr sz="2200" spc="6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denote</a:t>
            </a:r>
            <a:r>
              <a:rPr sz="2200" spc="8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200" spc="8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missing</a:t>
            </a:r>
            <a:r>
              <a:rPr sz="2200" spc="6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value</a:t>
            </a:r>
            <a:r>
              <a:rPr sz="2200" spc="8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</a:p>
          <a:p>
            <a:pPr marL="0" marR="0">
              <a:lnSpc>
                <a:spcPts val="2680"/>
              </a:lnSpc>
              <a:spcBef>
                <a:spcPts val="2601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between.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18134" y="5416815"/>
            <a:ext cx="1414462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6" dirty="0">
                <a:solidFill>
                  <a:srgbClr val="FFFFFF"/>
                </a:solidFill>
                <a:latin typeface="Calibri Light"/>
                <a:cs typeface="Calibri Light"/>
              </a:rPr>
              <a:t>Code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172458" y="950555"/>
            <a:ext cx="4065187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95" dirty="0">
                <a:solidFill>
                  <a:srgbClr val="404040"/>
                </a:solidFill>
                <a:latin typeface="Calibri Light"/>
                <a:cs typeface="Calibri Light"/>
              </a:rPr>
              <a:t>Proc</a:t>
            </a:r>
            <a:r>
              <a:rPr sz="4800" spc="-2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3" dirty="0">
                <a:solidFill>
                  <a:srgbClr val="404040"/>
                </a:solidFill>
                <a:latin typeface="Calibri Light"/>
                <a:cs typeface="Calibri Light"/>
              </a:rPr>
              <a:t>Print</a:t>
            </a:r>
            <a:r>
              <a:rPr sz="4800" spc="-3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7" dirty="0">
                <a:solidFill>
                  <a:srgbClr val="404040"/>
                </a:solidFill>
                <a:latin typeface="Calibri Light"/>
                <a:cs typeface="Calibri Light"/>
              </a:rPr>
              <a:t>Result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548680"/>
            <a:ext cx="11046926" cy="492443"/>
          </a:xfrm>
        </p:spPr>
        <p:txBody>
          <a:bodyPr/>
          <a:lstStyle/>
          <a:p>
            <a:r>
              <a:rPr lang="en-US" sz="3200" dirty="0" smtClean="0"/>
              <a:t>Easy/lazy way to deal with any delimiter and missing values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7408" y="1628800"/>
            <a:ext cx="8856984" cy="212365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Use Excel to import the data. Excel can be read by virtually any statistical programs (e.g. SAS, SPSS, Tableau, R, Python…etc.)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Open the text file into Excel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Accept the default “Delimited”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Specify the delimiter.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7928" y="2564904"/>
            <a:ext cx="5485714" cy="412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541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548680"/>
            <a:ext cx="11046926" cy="492443"/>
          </a:xfrm>
        </p:spPr>
        <p:txBody>
          <a:bodyPr/>
          <a:lstStyle/>
          <a:p>
            <a:r>
              <a:rPr lang="en-US" sz="3200" dirty="0" smtClean="0"/>
              <a:t>Easy/lazy way to deal with any delimiter and missing values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7408" y="1268760"/>
            <a:ext cx="8856984" cy="175432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Define the variable as text or general (numeric). Click Finish.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Name the variable header.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The file is ready to be imported into any system.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376" y="2492896"/>
            <a:ext cx="5485714" cy="412380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6080" y="2459562"/>
            <a:ext cx="3323809" cy="20952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38900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66750" y="476672"/>
            <a:ext cx="8327830" cy="7299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spc="-46" dirty="0" smtClean="0">
                <a:solidFill>
                  <a:srgbClr val="404040"/>
                </a:solidFill>
                <a:latin typeface="Calibri Light"/>
                <a:cs typeface="Calibri Light"/>
              </a:rPr>
              <a:t>The best delimiter is…</a:t>
            </a:r>
            <a:endParaRPr sz="4800" spc="-67" dirty="0">
              <a:solidFill>
                <a:srgbClr val="404040"/>
              </a:solidFill>
              <a:latin typeface="Calibri Light"/>
              <a:cs typeface="Calibri Ligh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83432" y="1412776"/>
            <a:ext cx="10438482" cy="25853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7200" marR="0" indent="-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404040"/>
                </a:solidFill>
                <a:latin typeface="Calibri"/>
                <a:cs typeface="Calibri"/>
              </a:rPr>
              <a:t>No delimiter! Why?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404040"/>
                </a:solidFill>
                <a:latin typeface="Calibri"/>
                <a:cs typeface="Calibri"/>
              </a:rPr>
              <a:t>When you have an extra comma, semi-colon, or missing a comma, semi-colon anywhere, the whole data set will be off! You may spend hours to fix the file. 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404040"/>
                </a:solidFill>
                <a:latin typeface="Calibri"/>
                <a:cs typeface="Calibri"/>
              </a:rPr>
              <a:t>It is common for test vendors (e.g. Pearson) to put all test data side by side without any delimiter.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484" y="4193181"/>
            <a:ext cx="7560840" cy="170503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947428" y="6093296"/>
            <a:ext cx="10474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indent="-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04040"/>
                </a:solidFill>
                <a:cs typeface="Calibri"/>
              </a:rPr>
              <a:t>But how can I know the position at the end? Should I count it?</a:t>
            </a:r>
          </a:p>
        </p:txBody>
      </p:sp>
    </p:spTree>
    <p:extLst>
      <p:ext uri="{BB962C8B-B14F-4D97-AF65-F5344CB8AC3E}">
        <p14:creationId xmlns:p14="http://schemas.microsoft.com/office/powerpoint/2010/main" val="2540363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839416" y="152661"/>
            <a:ext cx="9505056" cy="7566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spc="-46" dirty="0" smtClean="0">
                <a:solidFill>
                  <a:srgbClr val="404040"/>
                </a:solidFill>
                <a:latin typeface="Calibri Light"/>
                <a:cs typeface="Calibri Light"/>
              </a:rPr>
              <a:t>Use </a:t>
            </a:r>
            <a:r>
              <a:rPr lang="en-US" sz="4800" spc="-46" dirty="0" err="1" smtClean="0">
                <a:solidFill>
                  <a:srgbClr val="404040"/>
                </a:solidFill>
                <a:latin typeface="Calibri Light"/>
                <a:cs typeface="Calibri Light"/>
              </a:rPr>
              <a:t>Notetab</a:t>
            </a:r>
            <a:r>
              <a:rPr lang="en-US" sz="4800" spc="-46" dirty="0" smtClean="0">
                <a:solidFill>
                  <a:srgbClr val="404040"/>
                </a:solidFill>
                <a:latin typeface="Calibri Light"/>
                <a:cs typeface="Calibri Light"/>
              </a:rPr>
              <a:t> Light (Freeware)</a:t>
            </a:r>
            <a:endParaRPr sz="4800" spc="-67" dirty="0">
              <a:solidFill>
                <a:srgbClr val="404040"/>
              </a:solidFill>
              <a:latin typeface="Calibri Light"/>
              <a:cs typeface="Calibri Ligh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1384" y="1772816"/>
            <a:ext cx="2376264" cy="38779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>
              <a:spcBef>
                <a:spcPts val="0"/>
              </a:spcBef>
              <a:spcAft>
                <a:spcPts val="0"/>
              </a:spcAft>
            </a:pPr>
            <a:r>
              <a:rPr lang="en-US" sz="2800" dirty="0" smtClean="0">
                <a:solidFill>
                  <a:srgbClr val="404040"/>
                </a:solidFill>
                <a:latin typeface="Calibri"/>
                <a:cs typeface="Calibri"/>
              </a:rPr>
              <a:t>When I select the test scores, I can see the </a:t>
            </a:r>
            <a:r>
              <a:rPr lang="en-US" sz="2800" b="1" dirty="0" smtClean="0">
                <a:solidFill>
                  <a:srgbClr val="404040"/>
                </a:solidFill>
                <a:latin typeface="Calibri"/>
                <a:cs typeface="Calibri"/>
              </a:rPr>
              <a:t>selection size </a:t>
            </a:r>
            <a:r>
              <a:rPr lang="en-US" sz="2800" dirty="0" smtClean="0">
                <a:solidFill>
                  <a:srgbClr val="404040"/>
                </a:solidFill>
                <a:latin typeface="Calibri"/>
                <a:cs typeface="Calibri"/>
              </a:rPr>
              <a:t>at the bottom of </a:t>
            </a:r>
            <a:r>
              <a:rPr lang="en-US" sz="2800" dirty="0" err="1" smtClean="0">
                <a:solidFill>
                  <a:srgbClr val="404040"/>
                </a:solidFill>
                <a:latin typeface="Calibri"/>
                <a:cs typeface="Calibri"/>
              </a:rPr>
              <a:t>Notetab</a:t>
            </a:r>
            <a:r>
              <a:rPr lang="en-US" sz="2800" dirty="0" smtClean="0">
                <a:solidFill>
                  <a:srgbClr val="404040"/>
                </a:solidFill>
                <a:latin typeface="Calibri"/>
                <a:cs typeface="Calibri"/>
              </a:rPr>
              <a:t> Light. In this file, there are 62 questions.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3712" y="991898"/>
            <a:ext cx="8438095" cy="584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747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927648" y="620688"/>
            <a:ext cx="8327830" cy="7299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spc="-46" dirty="0" smtClean="0">
                <a:solidFill>
                  <a:srgbClr val="404040"/>
                </a:solidFill>
                <a:latin typeface="Calibri Light"/>
                <a:cs typeface="Calibri Light"/>
              </a:rPr>
              <a:t>SAS Program</a:t>
            </a:r>
            <a:endParaRPr sz="4800" spc="-67" dirty="0">
              <a:solidFill>
                <a:srgbClr val="404040"/>
              </a:solidFill>
              <a:latin typeface="Calibri Light"/>
              <a:cs typeface="Calibri Ligh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1384" y="1772816"/>
            <a:ext cx="10225136" cy="34470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04040"/>
                </a:solidFill>
                <a:cs typeface="Calibri"/>
              </a:rPr>
              <a:t>See the program “</a:t>
            </a:r>
            <a:r>
              <a:rPr lang="en-US" sz="2800" dirty="0" err="1">
                <a:solidFill>
                  <a:srgbClr val="404040"/>
                </a:solidFill>
                <a:cs typeface="Calibri"/>
              </a:rPr>
              <a:t>Read_score.sas</a:t>
            </a:r>
            <a:r>
              <a:rPr lang="en-US" sz="2800" dirty="0">
                <a:solidFill>
                  <a:srgbClr val="404040"/>
                </a:solidFill>
                <a:cs typeface="Calibri"/>
              </a:rPr>
              <a:t>” </a:t>
            </a:r>
            <a:endParaRPr lang="en-US" sz="2800" dirty="0" smtClean="0">
              <a:solidFill>
                <a:srgbClr val="404040"/>
              </a:solidFill>
              <a:latin typeface="Calibri"/>
              <a:cs typeface="Calibri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404040"/>
                </a:solidFill>
                <a:latin typeface="Calibri"/>
                <a:cs typeface="Calibri"/>
              </a:rPr>
              <a:t>In the SAS Program the data are read by: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b="1" dirty="0"/>
              <a:t>data</a:t>
            </a:r>
            <a:r>
              <a:rPr lang="en-US" sz="2800" dirty="0"/>
              <a:t> one; input ID$</a:t>
            </a:r>
            <a:r>
              <a:rPr lang="en-US" sz="2800" b="1" dirty="0"/>
              <a:t>1</a:t>
            </a:r>
            <a:r>
              <a:rPr lang="en-US" sz="2800" dirty="0"/>
              <a:t>-</a:t>
            </a:r>
            <a:r>
              <a:rPr lang="en-US" sz="2800" b="1" dirty="0"/>
              <a:t>4</a:t>
            </a:r>
            <a:r>
              <a:rPr lang="en-US" sz="2800" dirty="0"/>
              <a:t> @</a:t>
            </a:r>
            <a:r>
              <a:rPr lang="en-US" sz="2800" b="1" dirty="0"/>
              <a:t>6</a:t>
            </a:r>
            <a:r>
              <a:rPr lang="en-US" sz="2800" dirty="0"/>
              <a:t> (Q1-Q62) (</a:t>
            </a:r>
            <a:r>
              <a:rPr lang="en-US" sz="2800" b="1" dirty="0"/>
              <a:t>1.0</a:t>
            </a:r>
            <a:r>
              <a:rPr lang="en-US" sz="2800" dirty="0" smtClean="0"/>
              <a:t>);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404040"/>
                </a:solidFill>
                <a:latin typeface="Calibri"/>
                <a:cs typeface="Calibri"/>
              </a:rPr>
              <a:t>SAS read the ID first. 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404040"/>
                </a:solidFill>
                <a:latin typeface="Calibri"/>
                <a:cs typeface="Calibri"/>
              </a:rPr>
              <a:t>At Column 6 it starts reading the test scores.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404040"/>
                </a:solidFill>
                <a:latin typeface="Calibri"/>
                <a:cs typeface="Calibri"/>
              </a:rPr>
              <a:t>There is no delimiter. SAS read the scores one by one until the end (Column 62). 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404040"/>
                </a:solidFill>
                <a:latin typeface="Calibri"/>
                <a:cs typeface="Calibri"/>
              </a:rPr>
              <a:t>(1.0)= 1 means read one column at one time. 0 means no decimal.</a:t>
            </a:r>
          </a:p>
        </p:txBody>
      </p:sp>
    </p:spTree>
    <p:extLst>
      <p:ext uri="{BB962C8B-B14F-4D97-AF65-F5344CB8AC3E}">
        <p14:creationId xmlns:p14="http://schemas.microsoft.com/office/powerpoint/2010/main" val="952823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035163" y="904902"/>
            <a:ext cx="3633555" cy="11757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77"/>
              </a:lnSpc>
              <a:spcBef>
                <a:spcPts val="0"/>
              </a:spcBef>
              <a:spcAft>
                <a:spcPts val="0"/>
              </a:spcAft>
            </a:pPr>
            <a:r>
              <a:rPr sz="4000" spc="-62" dirty="0">
                <a:solidFill>
                  <a:srgbClr val="404040"/>
                </a:solidFill>
                <a:latin typeface="Calibri Light"/>
                <a:cs typeface="Calibri Light"/>
              </a:rPr>
              <a:t>Raw</a:t>
            </a:r>
            <a:r>
              <a:rPr sz="4000" spc="-37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000" spc="-82" dirty="0">
                <a:solidFill>
                  <a:srgbClr val="404040"/>
                </a:solidFill>
                <a:latin typeface="Calibri Light"/>
                <a:cs typeface="Calibri Light"/>
              </a:rPr>
              <a:t>Data</a:t>
            </a:r>
            <a:r>
              <a:rPr sz="40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000" spc="-43" dirty="0">
                <a:solidFill>
                  <a:srgbClr val="404040"/>
                </a:solidFill>
                <a:latin typeface="Calibri Light"/>
                <a:cs typeface="Calibri Light"/>
              </a:rPr>
              <a:t>in</a:t>
            </a:r>
            <a:r>
              <a:rPr sz="4000" spc="-69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000" spc="-61" dirty="0">
                <a:solidFill>
                  <a:srgbClr val="404040"/>
                </a:solidFill>
                <a:latin typeface="Calibri Light"/>
                <a:cs typeface="Calibri Light"/>
              </a:rPr>
              <a:t>Fixed</a:t>
            </a:r>
          </a:p>
          <a:p>
            <a:pPr marL="278892" marR="0">
              <a:lnSpc>
                <a:spcPts val="4080"/>
              </a:lnSpc>
              <a:spcBef>
                <a:spcPts val="0"/>
              </a:spcBef>
              <a:spcAft>
                <a:spcPts val="0"/>
              </a:spcAft>
            </a:pPr>
            <a:r>
              <a:rPr sz="4000" spc="-46" dirty="0">
                <a:solidFill>
                  <a:srgbClr val="404040"/>
                </a:solidFill>
                <a:latin typeface="Calibri Light"/>
                <a:cs typeface="Calibri Light"/>
              </a:rPr>
              <a:t>Fields</a:t>
            </a:r>
            <a:r>
              <a:rPr sz="4000" spc="-66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000" spc="-62" dirty="0">
                <a:solidFill>
                  <a:srgbClr val="404040"/>
                </a:solidFill>
                <a:latin typeface="Calibri Light"/>
                <a:cs typeface="Calibri Light"/>
              </a:rPr>
              <a:t>Example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825993" y="2914152"/>
            <a:ext cx="4043501" cy="10491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DBARFJ+Wingdings"/>
                <a:cs typeface="DBARFJ+Wingdings"/>
              </a:rPr>
              <a:t>▪</a:t>
            </a:r>
            <a:r>
              <a:rPr sz="2200" spc="-17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200" spc="18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that</a:t>
            </a:r>
            <a:r>
              <a:rPr sz="2200" spc="16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is</a:t>
            </a:r>
            <a:r>
              <a:rPr sz="2200" spc="1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arranged</a:t>
            </a:r>
            <a:r>
              <a:rPr sz="2200" spc="1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200" spc="1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columns</a:t>
            </a:r>
          </a:p>
          <a:p>
            <a:pPr marL="91440" marR="0">
              <a:lnSpc>
                <a:spcPts val="2680"/>
              </a:lnSpc>
              <a:spcBef>
                <a:spcPts val="2599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or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fixed</a:t>
            </a:r>
            <a:r>
              <a:rPr sz="22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fields.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825993" y="4254982"/>
            <a:ext cx="4043834" cy="1049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DBARFJ+Wingdings"/>
                <a:cs typeface="DBARFJ+Wingdings"/>
              </a:rPr>
              <a:t>▪</a:t>
            </a:r>
            <a:r>
              <a:rPr sz="2200" spc="-86" dirty="0">
                <a:solidFill>
                  <a:srgbClr val="404040"/>
                </a:solidFill>
                <a:latin typeface="Calibri"/>
                <a:cs typeface="Calibri"/>
              </a:rPr>
              <a:t>Yo</a:t>
            </a:r>
            <a:r>
              <a:rPr sz="2200" spc="-49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</a:t>
            </a:r>
            <a:r>
              <a:rPr sz="2200" spc="28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can</a:t>
            </a:r>
            <a:r>
              <a:rPr sz="2200" spc="29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specify</a:t>
            </a:r>
            <a:r>
              <a:rPr sz="2200" spc="27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200" spc="28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beginning</a:t>
            </a:r>
            <a:r>
              <a:rPr sz="2200" spc="26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</a:p>
          <a:p>
            <a:pPr marL="91440" marR="0">
              <a:lnSpc>
                <a:spcPts val="2680"/>
              </a:lnSpc>
              <a:spcBef>
                <a:spcPts val="2600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ending column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3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200" spc="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each field.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63552" y="727276"/>
            <a:ext cx="7200800" cy="7566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spc="-49" dirty="0" smtClean="0">
                <a:solidFill>
                  <a:srgbClr val="404040"/>
                </a:solidFill>
                <a:latin typeface="Calibri Light"/>
                <a:cs typeface="Calibri Light"/>
              </a:rPr>
              <a:t>I can feel your pain!</a:t>
            </a:r>
            <a:endParaRPr sz="4800" spc="-44" dirty="0">
              <a:solidFill>
                <a:srgbClr val="404040"/>
              </a:solidFill>
              <a:latin typeface="Calibri Light"/>
              <a:cs typeface="Calibri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5400" y="2050624"/>
            <a:ext cx="4680520" cy="12926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>
              <a:spcBef>
                <a:spcPts val="0"/>
              </a:spcBef>
              <a:spcAft>
                <a:spcPts val="0"/>
              </a:spcAft>
            </a:pPr>
            <a:r>
              <a:rPr lang="en-US" sz="2800" spc="-49" dirty="0" smtClean="0">
                <a:solidFill>
                  <a:srgbClr val="404040"/>
                </a:solidFill>
                <a:latin typeface="Calibri"/>
                <a:cs typeface="Calibri"/>
              </a:rPr>
              <a:t>Programming could be very frustrating. You could </a:t>
            </a:r>
            <a:r>
              <a:rPr lang="en-US" sz="2800" spc="-49" dirty="0" smtClean="0">
                <a:solidFill>
                  <a:srgbClr val="404040"/>
                </a:solidFill>
                <a:latin typeface="Calibri"/>
                <a:cs typeface="Calibri"/>
              </a:rPr>
              <a:t>get stuck by </a:t>
            </a:r>
            <a:r>
              <a:rPr lang="en-US" sz="2800" spc="-49" dirty="0" smtClean="0">
                <a:solidFill>
                  <a:srgbClr val="404040"/>
                </a:solidFill>
                <a:latin typeface="Calibri"/>
                <a:cs typeface="Calibri"/>
              </a:rPr>
              <a:t>one minor error</a:t>
            </a:r>
            <a:r>
              <a:rPr lang="en-US" sz="2800" spc="-49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  <a:endParaRPr lang="en-US" sz="2800" spc="-49" dirty="0" smtClean="0">
              <a:solidFill>
                <a:srgbClr val="404040"/>
              </a:solidFill>
              <a:latin typeface="Calibri"/>
              <a:cs typeface="Calibri"/>
            </a:endParaRPr>
          </a:p>
        </p:txBody>
      </p:sp>
      <p:pic>
        <p:nvPicPr>
          <p:cNvPr id="1026" name="Picture 2" descr="CODING FRUSTRATION: JUST ME?. If a professional programmer ever tells… | by  Josiah Tindana | Medi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63952" y="1700808"/>
            <a:ext cx="5962650" cy="469582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127448" y="692696"/>
            <a:ext cx="7200800" cy="7566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spc="-49" dirty="0" smtClean="0">
                <a:solidFill>
                  <a:srgbClr val="404040"/>
                </a:solidFill>
                <a:latin typeface="Calibri Light"/>
                <a:cs typeface="Calibri Light"/>
              </a:rPr>
              <a:t>Point and click</a:t>
            </a:r>
            <a:endParaRPr sz="4800" spc="-44" dirty="0">
              <a:solidFill>
                <a:srgbClr val="404040"/>
              </a:solidFill>
              <a:latin typeface="Calibri Light"/>
              <a:cs typeface="Calibri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5400" y="1682074"/>
            <a:ext cx="6696744" cy="21544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7200" marR="0" indent="-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b="1" spc="-49" dirty="0" smtClean="0">
                <a:solidFill>
                  <a:srgbClr val="FF0000"/>
                </a:solidFill>
                <a:latin typeface="Calibri"/>
                <a:cs typeface="Calibri"/>
              </a:rPr>
              <a:t>Good news! </a:t>
            </a:r>
            <a:r>
              <a:rPr lang="en-US" sz="2800" spc="-49" dirty="0" smtClean="0">
                <a:solidFill>
                  <a:srgbClr val="404040"/>
                </a:solidFill>
                <a:latin typeface="Calibri"/>
                <a:cs typeface="Calibri"/>
              </a:rPr>
              <a:t>There are always alternate ways. Rather than spending hours to debug the program, try other ways, or try the easier way first! Why not?</a:t>
            </a:r>
            <a:endParaRPr lang="en-US" sz="2800" spc="-23" dirty="0">
              <a:solidFill>
                <a:srgbClr val="404040"/>
              </a:solidFill>
              <a:latin typeface="Calibri"/>
              <a:cs typeface="Calibri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spc="-23" dirty="0" smtClean="0">
                <a:solidFill>
                  <a:srgbClr val="404040"/>
                </a:solidFill>
                <a:latin typeface="Calibri"/>
                <a:cs typeface="Calibri"/>
              </a:rPr>
              <a:t>Use </a:t>
            </a:r>
            <a:r>
              <a:rPr lang="en-US" sz="2800" b="1" spc="-23" dirty="0" smtClean="0">
                <a:solidFill>
                  <a:srgbClr val="404040"/>
                </a:solidFill>
                <a:latin typeface="Calibri"/>
                <a:cs typeface="Calibri"/>
              </a:rPr>
              <a:t>Import Data </a:t>
            </a:r>
            <a:r>
              <a:rPr lang="en-US" sz="2800" spc="-23" dirty="0" smtClean="0">
                <a:solidFill>
                  <a:srgbClr val="404040"/>
                </a:solidFill>
                <a:latin typeface="Calibri"/>
                <a:cs typeface="Calibri"/>
              </a:rPr>
              <a:t>from </a:t>
            </a:r>
            <a:r>
              <a:rPr lang="en-US" sz="2800" b="1" spc="-23" dirty="0" smtClean="0">
                <a:solidFill>
                  <a:srgbClr val="404040"/>
                </a:solidFill>
                <a:latin typeface="Calibri"/>
                <a:cs typeface="Calibri"/>
              </a:rPr>
              <a:t>File</a:t>
            </a:r>
            <a:r>
              <a:rPr lang="en-US" sz="2800" spc="-23" dirty="0" smtClean="0">
                <a:solidFill>
                  <a:srgbClr val="404040"/>
                </a:solidFill>
                <a:latin typeface="Calibri"/>
                <a:cs typeface="Calibri"/>
              </a:rPr>
              <a:t>.</a:t>
            </a:r>
            <a:endParaRPr lang="en-US" sz="2800" spc="-49" dirty="0" smtClean="0">
              <a:solidFill>
                <a:srgbClr val="404040"/>
              </a:solidFill>
              <a:latin typeface="Calibri"/>
              <a:cs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184" y="913419"/>
            <a:ext cx="3528392" cy="531028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52" name="Picture 4" descr="C:\Users\Owner\AppData\Local\Temp\SNAGHTML41adde9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7448" y="4149080"/>
            <a:ext cx="5572125" cy="209550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432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927648" y="950555"/>
            <a:ext cx="7200800" cy="7566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spc="-49" dirty="0" smtClean="0">
                <a:solidFill>
                  <a:srgbClr val="404040"/>
                </a:solidFill>
                <a:latin typeface="Calibri Light"/>
                <a:cs typeface="Calibri Light"/>
              </a:rPr>
              <a:t>Point and click</a:t>
            </a:r>
            <a:endParaRPr sz="4800" spc="-44" dirty="0">
              <a:solidFill>
                <a:srgbClr val="404040"/>
              </a:solidFill>
              <a:latin typeface="Calibri Light"/>
              <a:cs typeface="Calibri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5400" y="2050624"/>
            <a:ext cx="3960440" cy="861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7200" marR="0" indent="-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spc="-49" dirty="0" smtClean="0">
                <a:solidFill>
                  <a:srgbClr val="404040"/>
                </a:solidFill>
                <a:latin typeface="Calibri"/>
                <a:cs typeface="Calibri"/>
              </a:rPr>
              <a:t>Select Comma Separated Values (CSV)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3872" y="1916832"/>
            <a:ext cx="6143341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556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757058" y="476672"/>
            <a:ext cx="10873208" cy="17235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7200" marR="0" indent="-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spc="-49" dirty="0" smtClean="0">
                <a:solidFill>
                  <a:srgbClr val="404040"/>
                </a:solidFill>
                <a:latin typeface="Calibri"/>
                <a:cs typeface="Calibri"/>
              </a:rPr>
              <a:t>Specify the file location by </a:t>
            </a:r>
            <a:r>
              <a:rPr lang="en-US" sz="2800" b="1" spc="-49" dirty="0" smtClean="0">
                <a:solidFill>
                  <a:srgbClr val="404040"/>
                </a:solidFill>
                <a:latin typeface="Calibri"/>
                <a:cs typeface="Calibri"/>
              </a:rPr>
              <a:t>Browse</a:t>
            </a:r>
            <a:r>
              <a:rPr lang="en-US" sz="2800" spc="-4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lang="en-US" sz="2800" spc="-49" dirty="0" smtClean="0">
                <a:solidFill>
                  <a:srgbClr val="404040"/>
                </a:solidFill>
                <a:latin typeface="Calibri"/>
                <a:cs typeface="Calibri"/>
              </a:rPr>
              <a:t>and then click </a:t>
            </a:r>
            <a:r>
              <a:rPr lang="en-US" sz="2800" b="1" spc="-49" dirty="0" smtClean="0">
                <a:solidFill>
                  <a:srgbClr val="404040"/>
                </a:solidFill>
                <a:latin typeface="Calibri"/>
                <a:cs typeface="Calibri"/>
              </a:rPr>
              <a:t>Next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spc="-49" dirty="0" smtClean="0">
                <a:solidFill>
                  <a:srgbClr val="404040"/>
                </a:solidFill>
                <a:latin typeface="Calibri"/>
                <a:cs typeface="Calibri"/>
              </a:rPr>
              <a:t>Specify the </a:t>
            </a:r>
            <a:r>
              <a:rPr lang="en-US" sz="2800" b="1" spc="-49" dirty="0" smtClean="0">
                <a:solidFill>
                  <a:srgbClr val="404040"/>
                </a:solidFill>
                <a:latin typeface="Calibri"/>
                <a:cs typeface="Calibri"/>
              </a:rPr>
              <a:t>library</a:t>
            </a:r>
            <a:r>
              <a:rPr lang="en-US" sz="2800" spc="-49" dirty="0" smtClean="0">
                <a:solidFill>
                  <a:srgbClr val="404040"/>
                </a:solidFill>
                <a:latin typeface="Calibri"/>
                <a:cs typeface="Calibri"/>
              </a:rPr>
              <a:t> and the </a:t>
            </a:r>
            <a:r>
              <a:rPr lang="en-US" sz="2800" b="1" spc="-49" dirty="0" smtClean="0">
                <a:solidFill>
                  <a:srgbClr val="404040"/>
                </a:solidFill>
                <a:latin typeface="Calibri"/>
                <a:cs typeface="Calibri"/>
              </a:rPr>
              <a:t>file (member) </a:t>
            </a:r>
            <a:r>
              <a:rPr lang="en-US" sz="2800" spc="-49" dirty="0" smtClean="0">
                <a:solidFill>
                  <a:srgbClr val="404040"/>
                </a:solidFill>
                <a:latin typeface="Calibri"/>
                <a:cs typeface="Calibri"/>
              </a:rPr>
              <a:t>name. By default the library is WORK.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spc="-49" dirty="0" smtClean="0">
                <a:solidFill>
                  <a:srgbClr val="404040"/>
                </a:solidFill>
                <a:latin typeface="Calibri"/>
                <a:cs typeface="Calibri"/>
              </a:rPr>
              <a:t>Click Finish.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376" y="2609519"/>
            <a:ext cx="5714286" cy="408571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3662" y="2609519"/>
            <a:ext cx="5714286" cy="40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186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497070" y="950555"/>
            <a:ext cx="3418401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9" dirty="0">
                <a:solidFill>
                  <a:srgbClr val="404040"/>
                </a:solidFill>
                <a:latin typeface="Calibri Light"/>
                <a:cs typeface="Calibri Light"/>
              </a:rPr>
              <a:t>Column</a:t>
            </a:r>
            <a:r>
              <a:rPr sz="4800" spc="-4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4" dirty="0">
                <a:solidFill>
                  <a:srgbClr val="404040"/>
                </a:solidFill>
                <a:latin typeface="Calibri Light"/>
                <a:cs typeface="Calibri Light"/>
              </a:rPr>
              <a:t>Input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89024" y="1908288"/>
            <a:ext cx="10110268" cy="348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spc="-49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000" spc="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can use column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input </a:t>
            </a:r>
            <a:r>
              <a:rPr sz="2000" spc="-23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0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read the values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Item,</a:t>
            </a:r>
            <a:r>
              <a:rPr sz="2000" spc="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IDnum,</a:t>
            </a: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InStock, and</a:t>
            </a:r>
            <a:r>
              <a:rPr sz="2000" spc="-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BackOrd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from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000" spc="-23" dirty="0">
                <a:solidFill>
                  <a:srgbClr val="404040"/>
                </a:solidFill>
                <a:latin typeface="Calibri"/>
                <a:cs typeface="Calibri"/>
              </a:rPr>
              <a:t>raw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89024" y="2365198"/>
            <a:ext cx="1956841" cy="34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9"/>
              </a:lnSpc>
              <a:spcBef>
                <a:spcPts val="0"/>
              </a:spcBef>
              <a:spcAft>
                <a:spcPts val="0"/>
              </a:spcAft>
            </a:pPr>
            <a:r>
              <a:rPr sz="2000" spc="-12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0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file</a:t>
            </a:r>
            <a:r>
              <a:rPr sz="20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“Invent</a:t>
            </a:r>
            <a:r>
              <a:rPr sz="2000" spc="-37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93" dirty="0">
                <a:solidFill>
                  <a:srgbClr val="404040"/>
                </a:solidFill>
                <a:latin typeface="Calibri"/>
                <a:cs typeface="Calibri"/>
              </a:rPr>
              <a:t>”.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89024" y="4194923"/>
            <a:ext cx="9770967" cy="8059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Note:</a:t>
            </a:r>
            <a:r>
              <a:rPr sz="2000" b="1" spc="-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INPUT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4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  <a:r>
              <a:rPr sz="2000" spc="5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lists</a:t>
            </a:r>
            <a:r>
              <a:rPr sz="20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variables</a:t>
            </a:r>
            <a:r>
              <a:rPr sz="20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with their corresponding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column</a:t>
            </a:r>
            <a:r>
              <a:rPr sz="2000" b="1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locations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  <a:r>
              <a:rPr sz="2000" spc="-4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Column</a:t>
            </a:r>
          </a:p>
          <a:p>
            <a:pPr marL="0" marR="0">
              <a:lnSpc>
                <a:spcPts val="2446"/>
              </a:lnSpc>
              <a:spcBef>
                <a:spcPts val="1153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input can</a:t>
            </a:r>
            <a:r>
              <a:rPr sz="2000" spc="-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read fields in </a:t>
            </a:r>
            <a:r>
              <a:rPr sz="2000" b="1" spc="-15" dirty="0">
                <a:solidFill>
                  <a:srgbClr val="404040"/>
                </a:solidFill>
                <a:latin typeface="Calibri"/>
                <a:cs typeface="Calibri"/>
              </a:rPr>
              <a:t>any</a:t>
            </a:r>
            <a:r>
              <a:rPr sz="2000" b="1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order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98430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221479" y="781695"/>
            <a:ext cx="7935834" cy="7183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spc="-56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2200" spc="21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don’t</a:t>
            </a:r>
            <a:r>
              <a:rPr sz="2200" spc="17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have</a:t>
            </a:r>
            <a:r>
              <a:rPr sz="2200" spc="1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200" spc="20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worry</a:t>
            </a:r>
            <a:r>
              <a:rPr sz="2200" spc="1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about</a:t>
            </a:r>
            <a:r>
              <a:rPr sz="2200" spc="1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missing</a:t>
            </a:r>
            <a:r>
              <a:rPr sz="2200" spc="1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values.</a:t>
            </a:r>
            <a:r>
              <a:rPr sz="2200" spc="16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If</a:t>
            </a:r>
            <a:r>
              <a:rPr sz="2200" spc="17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2200" spc="17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do</a:t>
            </a:r>
            <a:r>
              <a:rPr sz="2200" spc="17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not</a:t>
            </a:r>
            <a:r>
              <a:rPr sz="2200" spc="17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Calibri"/>
                <a:cs typeface="Calibri"/>
              </a:rPr>
              <a:t>have</a:t>
            </a:r>
            <a:r>
              <a:rPr sz="2200" spc="1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</a:p>
          <a:p>
            <a:pPr marL="0" marR="0">
              <a:lnSpc>
                <a:spcPts val="2676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value,</a:t>
            </a:r>
            <a:r>
              <a:rPr sz="2200" spc="1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can</a:t>
            </a:r>
            <a:r>
              <a:rPr sz="2200" spc="3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7" dirty="0">
                <a:solidFill>
                  <a:srgbClr val="FFFFFF"/>
                </a:solidFill>
                <a:latin typeface="Calibri"/>
                <a:cs typeface="Calibri"/>
              </a:rPr>
              <a:t>leave</a:t>
            </a:r>
            <a:r>
              <a:rPr sz="2200" b="1" spc="3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FFFFFF"/>
                </a:solidFill>
                <a:latin typeface="Calibri"/>
                <a:cs typeface="Calibri"/>
              </a:rPr>
              <a:t>it blank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43127" y="2154606"/>
            <a:ext cx="2995842" cy="20263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72" dirty="0">
                <a:solidFill>
                  <a:srgbClr val="FFFFFF"/>
                </a:solidFill>
                <a:latin typeface="Calibri Light"/>
                <a:cs typeface="Calibri Light"/>
              </a:rPr>
              <a:t>Advantages</a:t>
            </a:r>
          </a:p>
          <a:p>
            <a:pPr marL="138988" marR="0">
              <a:lnSpc>
                <a:spcPts val="4897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6" dirty="0">
                <a:solidFill>
                  <a:srgbClr val="FFFFFF"/>
                </a:solidFill>
                <a:latin typeface="Calibri Light"/>
                <a:cs typeface="Calibri Light"/>
              </a:rPr>
              <a:t>of</a:t>
            </a:r>
            <a:r>
              <a:rPr sz="4800" spc="-63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49" dirty="0">
                <a:solidFill>
                  <a:srgbClr val="FFFFFF"/>
                </a:solidFill>
                <a:latin typeface="Calibri Light"/>
                <a:cs typeface="Calibri Light"/>
              </a:rPr>
              <a:t>Column</a:t>
            </a:r>
          </a:p>
          <a:p>
            <a:pPr marL="742441" marR="0">
              <a:lnSpc>
                <a:spcPts val="4896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4" dirty="0">
                <a:solidFill>
                  <a:srgbClr val="FFFFFF"/>
                </a:solidFill>
                <a:latin typeface="Calibri Light"/>
                <a:cs typeface="Calibri Light"/>
              </a:rPr>
              <a:t>Input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221479" y="2299690"/>
            <a:ext cx="7936839" cy="7189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When</a:t>
            </a:r>
            <a:r>
              <a:rPr sz="2200" spc="66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2200" spc="7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write</a:t>
            </a:r>
            <a:r>
              <a:rPr sz="2200" spc="68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your</a:t>
            </a:r>
            <a:r>
              <a:rPr sz="2200" spc="69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INPUT</a:t>
            </a:r>
            <a:r>
              <a:rPr sz="2200" spc="67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1" dirty="0">
                <a:solidFill>
                  <a:srgbClr val="FFFFFF"/>
                </a:solidFill>
                <a:latin typeface="Calibri"/>
                <a:cs typeface="Calibri"/>
              </a:rPr>
              <a:t>statement,</a:t>
            </a:r>
            <a:r>
              <a:rPr sz="2200" spc="69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2200" spc="7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can</a:t>
            </a:r>
            <a:r>
              <a:rPr sz="2200" spc="68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choose</a:t>
            </a:r>
            <a:r>
              <a:rPr sz="2200" spc="68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which</a:t>
            </a:r>
          </a:p>
          <a:p>
            <a:pPr marL="0" marR="0">
              <a:lnSpc>
                <a:spcPts val="2677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variables</a:t>
            </a:r>
            <a:r>
              <a:rPr sz="2200" spc="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200" spc="2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read, and in what</a:t>
            </a:r>
            <a:r>
              <a:rPr sz="2200" spc="2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order </a:t>
            </a:r>
            <a:r>
              <a:rPr sz="2200" spc="-28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200" spc="2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read</a:t>
            </a:r>
            <a:r>
              <a:rPr sz="2200" spc="1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them.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221479" y="3647541"/>
            <a:ext cx="7937020" cy="10603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This</a:t>
            </a:r>
            <a:r>
              <a:rPr sz="2200" spc="9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input</a:t>
            </a:r>
            <a:r>
              <a:rPr sz="2200" spc="10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method</a:t>
            </a:r>
            <a:r>
              <a:rPr sz="2200" spc="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can</a:t>
            </a:r>
            <a:r>
              <a:rPr sz="2200" spc="11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read</a:t>
            </a:r>
            <a:r>
              <a:rPr sz="2200" spc="10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character</a:t>
            </a:r>
            <a:r>
              <a:rPr sz="2200" spc="12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2200" spc="8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standard</a:t>
            </a:r>
            <a:r>
              <a:rPr sz="2200" b="1" spc="11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numeric</a:t>
            </a:r>
            <a:r>
              <a:rPr sz="2200" spc="10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values,</a:t>
            </a:r>
          </a:p>
          <a:p>
            <a:pPr marL="0" marR="0">
              <a:lnSpc>
                <a:spcPts val="2677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such</a:t>
            </a:r>
            <a:r>
              <a:rPr sz="2200" spc="31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as</a:t>
            </a:r>
            <a:r>
              <a:rPr sz="2200" spc="33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positive</a:t>
            </a:r>
            <a:r>
              <a:rPr sz="2200" spc="3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or</a:t>
            </a:r>
            <a:r>
              <a:rPr sz="2200" spc="31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negative</a:t>
            </a:r>
            <a:r>
              <a:rPr sz="2200" spc="3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numbers</a:t>
            </a:r>
            <a:r>
              <a:rPr sz="2200" spc="35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2200" spc="3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numbers</a:t>
            </a:r>
            <a:r>
              <a:rPr sz="2200" spc="33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2200" spc="32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exponential</a:t>
            </a:r>
          </a:p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spc="-11" dirty="0">
                <a:solidFill>
                  <a:srgbClr val="FFFFFF"/>
                </a:solidFill>
                <a:latin typeface="Calibri"/>
                <a:cs typeface="Calibri"/>
              </a:rPr>
              <a:t>form.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221479" y="5166243"/>
            <a:ext cx="7936052" cy="10598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Note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sz="2200" spc="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Column</a:t>
            </a:r>
            <a:r>
              <a:rPr sz="2200" spc="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input</a:t>
            </a:r>
            <a:r>
              <a:rPr sz="2200" spc="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FFFFFF"/>
                </a:solidFill>
                <a:latin typeface="Calibri"/>
                <a:cs typeface="Calibri"/>
              </a:rPr>
              <a:t>cannot</a:t>
            </a:r>
            <a:r>
              <a:rPr sz="2200" b="1" spc="12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FFFFFF"/>
                </a:solidFill>
                <a:latin typeface="Calibri"/>
                <a:cs typeface="Calibri"/>
              </a:rPr>
              <a:t>handle</a:t>
            </a:r>
            <a:r>
              <a:rPr sz="2200" b="1" spc="13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numeric</a:t>
            </a:r>
            <a:r>
              <a:rPr sz="2200" spc="12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values</a:t>
            </a:r>
            <a:r>
              <a:rPr sz="2200" spc="1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sz="2200" spc="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commas</a:t>
            </a:r>
            <a:r>
              <a:rPr sz="2200" spc="14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or</a:t>
            </a:r>
          </a:p>
          <a:p>
            <a:pPr marL="0" marR="0">
              <a:lnSpc>
                <a:spcPts val="2676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dollar</a:t>
            </a:r>
            <a:r>
              <a:rPr sz="2200" spc="5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signs</a:t>
            </a:r>
            <a:r>
              <a:rPr sz="2200" spc="7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or</a:t>
            </a:r>
            <a:r>
              <a:rPr sz="2200" spc="5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other</a:t>
            </a:r>
            <a:r>
              <a:rPr sz="2200" spc="6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special</a:t>
            </a:r>
            <a:r>
              <a:rPr sz="22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symbols.</a:t>
            </a:r>
            <a:r>
              <a:rPr sz="2200" spc="6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E.g.</a:t>
            </a:r>
            <a:r>
              <a:rPr sz="2200" spc="5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86" dirty="0">
                <a:solidFill>
                  <a:srgbClr val="FFFFFF"/>
                </a:solidFill>
                <a:latin typeface="Calibri"/>
                <a:cs typeface="Calibri"/>
              </a:rPr>
              <a:t>Yo</a:t>
            </a:r>
            <a:r>
              <a:rPr sz="2200" spc="-49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2200" spc="7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can</a:t>
            </a:r>
            <a:r>
              <a:rPr sz="2200" spc="8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read</a:t>
            </a:r>
            <a:r>
              <a:rPr sz="2200" spc="6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1" dirty="0">
                <a:solidFill>
                  <a:srgbClr val="FFFFFF"/>
                </a:solidFill>
                <a:latin typeface="Calibri"/>
                <a:cs typeface="Calibri"/>
              </a:rPr>
              <a:t>dates</a:t>
            </a:r>
            <a:r>
              <a:rPr sz="22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only</a:t>
            </a:r>
            <a:r>
              <a:rPr sz="2200" spc="6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as</a:t>
            </a:r>
          </a:p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character</a:t>
            </a:r>
            <a:r>
              <a:rPr sz="22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values</a:t>
            </a:r>
            <a:r>
              <a:rPr sz="22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when using</a:t>
            </a:r>
            <a:r>
              <a:rPr sz="2200" spc="1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column</a:t>
            </a:r>
            <a:r>
              <a:rPr sz="2200" spc="2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input</a:t>
            </a:r>
            <a:r>
              <a:rPr sz="2200" spc="1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method.</a:t>
            </a:r>
            <a:r>
              <a:rPr sz="22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(Next</a:t>
            </a:r>
            <a:r>
              <a:rPr sz="22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part)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335360" y="906978"/>
            <a:ext cx="3096344" cy="47397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7200" marR="0" indent="-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404040"/>
                </a:solidFill>
                <a:latin typeface="Calibri"/>
                <a:cs typeface="Calibri"/>
              </a:rPr>
              <a:t>How can you know the exact column position?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404040"/>
                </a:solidFill>
                <a:latin typeface="Calibri"/>
                <a:cs typeface="Calibri"/>
              </a:rPr>
              <a:t>Counting? 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404040"/>
                </a:solidFill>
                <a:latin typeface="Calibri"/>
                <a:cs typeface="Calibri"/>
              </a:rPr>
              <a:t>Use </a:t>
            </a:r>
            <a:r>
              <a:rPr lang="en-US" sz="2800" b="1" dirty="0" err="1" smtClean="0">
                <a:solidFill>
                  <a:srgbClr val="404040"/>
                </a:solidFill>
                <a:latin typeface="Calibri"/>
                <a:cs typeface="Calibri"/>
              </a:rPr>
              <a:t>Notetab</a:t>
            </a:r>
            <a:r>
              <a:rPr lang="en-US" sz="2800" b="1" dirty="0" smtClean="0">
                <a:solidFill>
                  <a:srgbClr val="404040"/>
                </a:solidFill>
                <a:latin typeface="Calibri"/>
                <a:cs typeface="Calibri"/>
              </a:rPr>
              <a:t> Light </a:t>
            </a:r>
            <a:r>
              <a:rPr lang="en-US" sz="2800" dirty="0" smtClean="0">
                <a:solidFill>
                  <a:srgbClr val="404040"/>
                </a:solidFill>
                <a:latin typeface="Calibri"/>
                <a:cs typeface="Calibri"/>
              </a:rPr>
              <a:t>Place the cursor at the positon and look at the bottom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404040"/>
                </a:solidFill>
                <a:latin typeface="Calibri"/>
                <a:cs typeface="Calibri"/>
              </a:rPr>
              <a:t>e.g. 1 row 25 column</a:t>
            </a:r>
            <a:endParaRPr sz="2800" dirty="0">
              <a:solidFill>
                <a:srgbClr val="404040"/>
              </a:solidFill>
              <a:latin typeface="Calibri"/>
              <a:cs typeface="Calibri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7728" y="568492"/>
            <a:ext cx="8438095" cy="58476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262629" y="950555"/>
            <a:ext cx="5892998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72" dirty="0">
                <a:solidFill>
                  <a:srgbClr val="404040"/>
                </a:solidFill>
                <a:latin typeface="Calibri Light"/>
                <a:cs typeface="Calibri Light"/>
              </a:rPr>
              <a:t>Exercise</a:t>
            </a: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—</a:t>
            </a:r>
            <a:r>
              <a:rPr sz="4800" spc="-49" dirty="0">
                <a:solidFill>
                  <a:srgbClr val="404040"/>
                </a:solidFill>
                <a:latin typeface="Calibri Light"/>
                <a:cs typeface="Calibri Light"/>
              </a:rPr>
              <a:t>Column</a:t>
            </a:r>
            <a:r>
              <a:rPr sz="4800" spc="-4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4" dirty="0">
                <a:solidFill>
                  <a:srgbClr val="404040"/>
                </a:solidFill>
                <a:latin typeface="Calibri Light"/>
                <a:cs typeface="Calibri Light"/>
              </a:rPr>
              <a:t>Input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97280" y="2381962"/>
            <a:ext cx="6289993" cy="34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DBARFJ+Wingdings"/>
                <a:cs typeface="DBARFJ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Import</a:t>
            </a:r>
            <a:r>
              <a:rPr sz="2000" spc="-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000" spc="-23" dirty="0">
                <a:solidFill>
                  <a:srgbClr val="404040"/>
                </a:solidFill>
                <a:latin typeface="Calibri"/>
                <a:cs typeface="Calibri"/>
              </a:rPr>
              <a:t>raw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2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0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“Lecture2_Data_Column.</a:t>
            </a:r>
            <a:r>
              <a:rPr sz="2000" spc="23" dirty="0">
                <a:solidFill>
                  <a:srgbClr val="404040"/>
                </a:solidFill>
                <a:latin typeface="Calibri"/>
                <a:cs typeface="Calibri"/>
              </a:rPr>
              <a:t>txt”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4" dirty="0">
                <a:solidFill>
                  <a:srgbClr val="404040"/>
                </a:solidFill>
                <a:latin typeface="Calibri"/>
                <a:cs typeface="Calibri"/>
              </a:rPr>
              <a:t>into</a:t>
            </a:r>
            <a:r>
              <a:rPr sz="20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97280" y="2992233"/>
            <a:ext cx="6419013" cy="9583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DBARFJ+Wingdings"/>
                <a:cs typeface="DBARFJ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Name</a:t>
            </a:r>
            <a:r>
              <a:rPr sz="2000" spc="14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15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variables</a:t>
            </a:r>
            <a:r>
              <a:rPr sz="2000" spc="1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from</a:t>
            </a:r>
            <a:r>
              <a:rPr sz="2000" spc="16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left</a:t>
            </a:r>
            <a:r>
              <a:rPr sz="2000" spc="1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1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000" spc="17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right</a:t>
            </a:r>
            <a:r>
              <a:rPr sz="2000" spc="15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as</a:t>
            </a:r>
            <a:r>
              <a:rPr sz="2000" spc="14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7" dirty="0">
                <a:solidFill>
                  <a:srgbClr val="404040"/>
                </a:solidFill>
                <a:latin typeface="Calibri"/>
                <a:cs typeface="Calibri"/>
              </a:rPr>
              <a:t>“name”,</a:t>
            </a:r>
            <a:r>
              <a:rPr sz="2000" spc="18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2" dirty="0">
                <a:solidFill>
                  <a:srgbClr val="404040"/>
                </a:solidFill>
                <a:latin typeface="Calibri"/>
                <a:cs typeface="Calibri"/>
              </a:rPr>
              <a:t>“gender</a:t>
            </a:r>
            <a:r>
              <a:rPr sz="2000" spc="-3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94" dirty="0">
                <a:solidFill>
                  <a:srgbClr val="404040"/>
                </a:solidFill>
                <a:latin typeface="Calibri"/>
                <a:cs typeface="Calibri"/>
              </a:rPr>
              <a:t>”,</a:t>
            </a:r>
          </a:p>
          <a:p>
            <a:pPr marL="91744" marR="0">
              <a:lnSpc>
                <a:spcPts val="2446"/>
              </a:lnSpc>
              <a:spcBef>
                <a:spcPts val="2353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“weight</a:t>
            </a:r>
            <a:r>
              <a:rPr sz="2000" spc="-3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94" dirty="0">
                <a:solidFill>
                  <a:srgbClr val="404040"/>
                </a:solidFill>
                <a:latin typeface="Calibri"/>
                <a:cs typeface="Calibri"/>
              </a:rPr>
              <a:t>”,</a:t>
            </a:r>
            <a:r>
              <a:rPr sz="2000" spc="8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“DOB”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97280" y="4211687"/>
            <a:ext cx="6419800" cy="15680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DBARFJ+Wingdings"/>
                <a:cs typeface="DBARFJ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Print</a:t>
            </a:r>
            <a:r>
              <a:rPr sz="20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out the imported</a:t>
            </a:r>
            <a:r>
              <a:rPr sz="20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2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0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set</a:t>
            </a:r>
          </a:p>
          <a:p>
            <a:pPr marL="0" marR="0">
              <a:lnSpc>
                <a:spcPts val="2446"/>
              </a:lnSpc>
              <a:spcBef>
                <a:spcPts val="2353"/>
              </a:spcBef>
              <a:spcAft>
                <a:spcPts val="0"/>
              </a:spcAft>
            </a:pP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Note:</a:t>
            </a:r>
            <a:r>
              <a:rPr sz="2000" b="1" spc="4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DOB</a:t>
            </a:r>
            <a:r>
              <a:rPr sz="2000" spc="4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contains</a:t>
            </a:r>
            <a:r>
              <a:rPr sz="2000" spc="44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“/”.</a:t>
            </a:r>
            <a:r>
              <a:rPr sz="2000" spc="4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It</a:t>
            </a:r>
            <a:r>
              <a:rPr sz="2000" spc="42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can</a:t>
            </a:r>
            <a:r>
              <a:rPr sz="2000" spc="43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only</a:t>
            </a:r>
            <a:r>
              <a:rPr sz="2000" spc="44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be</a:t>
            </a:r>
            <a:r>
              <a:rPr sz="2000" spc="43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read</a:t>
            </a:r>
            <a:r>
              <a:rPr sz="2000" spc="45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as</a:t>
            </a:r>
            <a:r>
              <a:rPr sz="2000" spc="43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character</a:t>
            </a:r>
          </a:p>
          <a:p>
            <a:pPr marL="0" marR="0">
              <a:lnSpc>
                <a:spcPts val="2449"/>
              </a:lnSpc>
              <a:spcBef>
                <a:spcPts val="2351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value.</a:t>
            </a:r>
          </a:p>
        </p:txBody>
      </p:sp>
    </p:spTree>
    <p:extLst>
      <p:ext uri="{BB962C8B-B14F-4D97-AF65-F5344CB8AC3E}">
        <p14:creationId xmlns:p14="http://schemas.microsoft.com/office/powerpoint/2010/main" val="2419932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15593" y="5399136"/>
            <a:ext cx="1414462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6" dirty="0">
                <a:solidFill>
                  <a:srgbClr val="FFFFFF"/>
                </a:solidFill>
                <a:latin typeface="Calibri Light"/>
                <a:cs typeface="Calibri Light"/>
              </a:rPr>
              <a:t>Code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660647" y="5613456"/>
            <a:ext cx="5982479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Note: Change the INFILE path in</a:t>
            </a:r>
            <a:r>
              <a:rPr sz="2400" spc="-1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your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own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code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172458" y="950555"/>
            <a:ext cx="4065187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95" dirty="0">
                <a:solidFill>
                  <a:srgbClr val="404040"/>
                </a:solidFill>
                <a:latin typeface="Calibri Light"/>
                <a:cs typeface="Calibri Light"/>
              </a:rPr>
              <a:t>Proc</a:t>
            </a:r>
            <a:r>
              <a:rPr sz="4800" spc="-2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3" dirty="0">
                <a:solidFill>
                  <a:srgbClr val="404040"/>
                </a:solidFill>
                <a:latin typeface="Calibri Light"/>
                <a:cs typeface="Calibri Light"/>
              </a:rPr>
              <a:t>Print</a:t>
            </a:r>
            <a:r>
              <a:rPr sz="4800" spc="-3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7" dirty="0">
                <a:solidFill>
                  <a:srgbClr val="404040"/>
                </a:solidFill>
                <a:latin typeface="Calibri Light"/>
                <a:cs typeface="Calibri Light"/>
              </a:rPr>
              <a:t>Result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117089" y="495228"/>
            <a:ext cx="5645054" cy="1200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46"/>
              </a:lnSpc>
              <a:spcBef>
                <a:spcPts val="0"/>
              </a:spcBef>
              <a:spcAft>
                <a:spcPts val="0"/>
              </a:spcAft>
            </a:pPr>
            <a:r>
              <a:rPr sz="2500" spc="-15" dirty="0">
                <a:solidFill>
                  <a:srgbClr val="000000"/>
                </a:solidFill>
                <a:latin typeface="Calibri"/>
                <a:cs typeface="Calibri"/>
              </a:rPr>
              <a:t>Read</a:t>
            </a:r>
            <a:r>
              <a:rPr sz="2500" spc="4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500" spc="-11" dirty="0">
                <a:solidFill>
                  <a:srgbClr val="000000"/>
                </a:solidFill>
                <a:latin typeface="Calibri"/>
                <a:cs typeface="Calibri"/>
              </a:rPr>
              <a:t>standard</a:t>
            </a:r>
            <a:r>
              <a:rPr sz="2500" spc="4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500" dirty="0">
                <a:solidFill>
                  <a:srgbClr val="000000"/>
                </a:solidFill>
                <a:latin typeface="Calibri"/>
                <a:cs typeface="Calibri"/>
              </a:rPr>
              <a:t>and</a:t>
            </a:r>
            <a:r>
              <a:rPr sz="2500" spc="4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500" dirty="0">
                <a:solidFill>
                  <a:srgbClr val="000000"/>
                </a:solidFill>
                <a:latin typeface="Calibri"/>
                <a:cs typeface="Calibri"/>
              </a:rPr>
              <a:t>nonstandard</a:t>
            </a:r>
            <a:r>
              <a:rPr sz="2500" spc="4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500" dirty="0">
                <a:solidFill>
                  <a:srgbClr val="000000"/>
                </a:solidFill>
                <a:latin typeface="Calibri"/>
                <a:cs typeface="Calibri"/>
              </a:rPr>
              <a:t>numerical</a:t>
            </a:r>
          </a:p>
          <a:p>
            <a:pPr marL="0" marR="0">
              <a:lnSpc>
                <a:spcPts val="3046"/>
              </a:lnSpc>
              <a:spcBef>
                <a:spcPts val="63"/>
              </a:spcBef>
              <a:spcAft>
                <a:spcPts val="0"/>
              </a:spcAft>
            </a:pPr>
            <a:r>
              <a:rPr sz="2500" dirty="0">
                <a:solidFill>
                  <a:srgbClr val="000000"/>
                </a:solidFill>
                <a:latin typeface="Calibri"/>
                <a:cs typeface="Calibri"/>
              </a:rPr>
              <a:t>values,</a:t>
            </a:r>
            <a:r>
              <a:rPr sz="2500" spc="26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500" dirty="0">
                <a:solidFill>
                  <a:srgbClr val="000000"/>
                </a:solidFill>
                <a:latin typeface="Calibri"/>
                <a:cs typeface="Calibri"/>
              </a:rPr>
              <a:t>such</a:t>
            </a:r>
            <a:r>
              <a:rPr sz="2500" spc="2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500" dirty="0">
                <a:solidFill>
                  <a:srgbClr val="000000"/>
                </a:solidFill>
                <a:latin typeface="Calibri"/>
                <a:cs typeface="Calibri"/>
              </a:rPr>
              <a:t>as</a:t>
            </a:r>
            <a:r>
              <a:rPr sz="2500" spc="26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500" dirty="0">
                <a:solidFill>
                  <a:srgbClr val="000000"/>
                </a:solidFill>
                <a:latin typeface="Calibri"/>
                <a:cs typeface="Calibri"/>
              </a:rPr>
              <a:t>numbers</a:t>
            </a:r>
            <a:r>
              <a:rPr sz="2500" spc="26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500" dirty="0">
                <a:solidFill>
                  <a:srgbClr val="000000"/>
                </a:solidFill>
                <a:latin typeface="Calibri"/>
                <a:cs typeface="Calibri"/>
              </a:rPr>
              <a:t>with</a:t>
            </a:r>
            <a:r>
              <a:rPr sz="2500" spc="27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500" dirty="0">
                <a:solidFill>
                  <a:srgbClr val="000000"/>
                </a:solidFill>
                <a:latin typeface="Calibri"/>
                <a:cs typeface="Calibri"/>
              </a:rPr>
              <a:t>dollar</a:t>
            </a:r>
            <a:r>
              <a:rPr sz="2500" spc="27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500" dirty="0">
                <a:solidFill>
                  <a:srgbClr val="000000"/>
                </a:solidFill>
                <a:latin typeface="Calibri"/>
                <a:cs typeface="Calibri"/>
              </a:rPr>
              <a:t>signs</a:t>
            </a:r>
          </a:p>
          <a:p>
            <a:pPr marL="0" marR="0">
              <a:lnSpc>
                <a:spcPts val="3048"/>
              </a:lnSpc>
              <a:spcBef>
                <a:spcPts val="50"/>
              </a:spcBef>
              <a:spcAft>
                <a:spcPts val="0"/>
              </a:spcAft>
            </a:pPr>
            <a:r>
              <a:rPr sz="2500" dirty="0">
                <a:solidFill>
                  <a:srgbClr val="000000"/>
                </a:solidFill>
                <a:latin typeface="Calibri"/>
                <a:cs typeface="Calibri"/>
              </a:rPr>
              <a:t>and commas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609710" y="2114002"/>
            <a:ext cx="2749855" cy="20260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90042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9" dirty="0">
                <a:solidFill>
                  <a:srgbClr val="404040"/>
                </a:solidFill>
                <a:latin typeface="Calibri Light"/>
                <a:cs typeface="Calibri Light"/>
              </a:rPr>
              <a:t>Using</a:t>
            </a:r>
          </a:p>
          <a:p>
            <a:pPr marL="0" marR="0">
              <a:lnSpc>
                <a:spcPts val="4895"/>
              </a:lnSpc>
              <a:spcBef>
                <a:spcPts val="0"/>
              </a:spcBef>
              <a:spcAft>
                <a:spcPts val="0"/>
              </a:spcAft>
            </a:pPr>
            <a:r>
              <a:rPr sz="4800" spc="-76" dirty="0">
                <a:solidFill>
                  <a:srgbClr val="404040"/>
                </a:solidFill>
                <a:latin typeface="Calibri Light"/>
                <a:cs typeface="Calibri Light"/>
              </a:rPr>
              <a:t>Formatted</a:t>
            </a:r>
          </a:p>
          <a:p>
            <a:pPr marL="620521" marR="0">
              <a:lnSpc>
                <a:spcPts val="4898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4" dirty="0">
                <a:solidFill>
                  <a:srgbClr val="404040"/>
                </a:solidFill>
                <a:latin typeface="Calibri Light"/>
                <a:cs typeface="Calibri Light"/>
              </a:rPr>
              <a:t>Input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117089" y="2516687"/>
            <a:ext cx="5645043" cy="12010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46"/>
              </a:lnSpc>
              <a:spcBef>
                <a:spcPts val="0"/>
              </a:spcBef>
              <a:spcAft>
                <a:spcPts val="0"/>
              </a:spcAft>
            </a:pPr>
            <a:r>
              <a:rPr sz="2500" spc="-15" dirty="0">
                <a:solidFill>
                  <a:srgbClr val="000000"/>
                </a:solidFill>
                <a:latin typeface="Calibri"/>
                <a:cs typeface="Calibri"/>
              </a:rPr>
              <a:t>Read</a:t>
            </a:r>
            <a:r>
              <a:rPr sz="2500" spc="9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500" spc="-11" dirty="0">
                <a:solidFill>
                  <a:srgbClr val="000000"/>
                </a:solidFill>
                <a:latin typeface="Calibri"/>
                <a:cs typeface="Calibri"/>
              </a:rPr>
              <a:t>dates</a:t>
            </a:r>
            <a:r>
              <a:rPr sz="2500" spc="9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500" dirty="0">
                <a:solidFill>
                  <a:srgbClr val="000000"/>
                </a:solidFill>
                <a:latin typeface="Calibri"/>
                <a:cs typeface="Calibri"/>
              </a:rPr>
              <a:t>in</a:t>
            </a:r>
            <a:r>
              <a:rPr sz="2500" spc="90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500" spc="-18" dirty="0">
                <a:solidFill>
                  <a:srgbClr val="000000"/>
                </a:solidFill>
                <a:latin typeface="Calibri"/>
                <a:cs typeface="Calibri"/>
              </a:rPr>
              <a:t>different</a:t>
            </a:r>
            <a:r>
              <a:rPr sz="2500" spc="93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500" spc="-10" dirty="0">
                <a:solidFill>
                  <a:srgbClr val="000000"/>
                </a:solidFill>
                <a:latin typeface="Calibri"/>
                <a:cs typeface="Calibri"/>
              </a:rPr>
              <a:t>formats,</a:t>
            </a:r>
            <a:r>
              <a:rPr sz="2500" spc="9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500" spc="-17" dirty="0">
                <a:solidFill>
                  <a:srgbClr val="000000"/>
                </a:solidFill>
                <a:latin typeface="Calibri"/>
                <a:cs typeface="Calibri"/>
              </a:rPr>
              <a:t>unlike</a:t>
            </a:r>
          </a:p>
          <a:p>
            <a:pPr marL="0" marR="0">
              <a:lnSpc>
                <a:spcPts val="3049"/>
              </a:lnSpc>
              <a:spcBef>
                <a:spcPts val="60"/>
              </a:spcBef>
              <a:spcAft>
                <a:spcPts val="0"/>
              </a:spcAft>
            </a:pPr>
            <a:r>
              <a:rPr sz="2500" dirty="0">
                <a:solidFill>
                  <a:srgbClr val="000000"/>
                </a:solidFill>
                <a:latin typeface="Calibri"/>
                <a:cs typeface="Calibri"/>
              </a:rPr>
              <a:t>column</a:t>
            </a:r>
            <a:r>
              <a:rPr sz="2500" spc="2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500" dirty="0">
                <a:solidFill>
                  <a:srgbClr val="000000"/>
                </a:solidFill>
                <a:latin typeface="Calibri"/>
                <a:cs typeface="Calibri"/>
              </a:rPr>
              <a:t>input</a:t>
            </a:r>
            <a:r>
              <a:rPr sz="2500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500" dirty="0">
                <a:solidFill>
                  <a:srgbClr val="000000"/>
                </a:solidFill>
                <a:latin typeface="Calibri"/>
                <a:cs typeface="Calibri"/>
              </a:rPr>
              <a:t>which</a:t>
            </a:r>
            <a:r>
              <a:rPr sz="25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500" dirty="0">
                <a:solidFill>
                  <a:srgbClr val="000000"/>
                </a:solidFill>
                <a:latin typeface="Calibri"/>
                <a:cs typeface="Calibri"/>
              </a:rPr>
              <a:t>can</a:t>
            </a:r>
            <a:r>
              <a:rPr sz="2500" spc="2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500" dirty="0">
                <a:solidFill>
                  <a:srgbClr val="000000"/>
                </a:solidFill>
                <a:latin typeface="Calibri"/>
                <a:cs typeface="Calibri"/>
              </a:rPr>
              <a:t>only</a:t>
            </a:r>
            <a:r>
              <a:rPr sz="2500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500" spc="-10" dirty="0">
                <a:solidFill>
                  <a:srgbClr val="000000"/>
                </a:solidFill>
                <a:latin typeface="Calibri"/>
                <a:cs typeface="Calibri"/>
              </a:rPr>
              <a:t>read</a:t>
            </a:r>
            <a:r>
              <a:rPr sz="2500" spc="4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500" spc="-11" dirty="0">
                <a:solidFill>
                  <a:srgbClr val="000000"/>
                </a:solidFill>
                <a:latin typeface="Calibri"/>
                <a:cs typeface="Calibri"/>
              </a:rPr>
              <a:t>dates</a:t>
            </a:r>
            <a:r>
              <a:rPr sz="2500" spc="3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500" dirty="0">
                <a:solidFill>
                  <a:srgbClr val="000000"/>
                </a:solidFill>
                <a:latin typeface="Calibri"/>
                <a:cs typeface="Calibri"/>
              </a:rPr>
              <a:t>as</a:t>
            </a:r>
          </a:p>
          <a:p>
            <a:pPr marL="0" marR="0">
              <a:lnSpc>
                <a:spcPts val="3046"/>
              </a:lnSpc>
              <a:spcBef>
                <a:spcPts val="52"/>
              </a:spcBef>
              <a:spcAft>
                <a:spcPts val="0"/>
              </a:spcAft>
            </a:pPr>
            <a:r>
              <a:rPr sz="2500" dirty="0">
                <a:solidFill>
                  <a:srgbClr val="000000"/>
                </a:solidFill>
                <a:latin typeface="Calibri"/>
                <a:cs typeface="Calibri"/>
              </a:rPr>
              <a:t>character values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117089" y="4537856"/>
            <a:ext cx="5643456" cy="12013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49"/>
              </a:lnSpc>
              <a:spcBef>
                <a:spcPts val="0"/>
              </a:spcBef>
              <a:spcAft>
                <a:spcPts val="0"/>
              </a:spcAft>
            </a:pPr>
            <a:r>
              <a:rPr sz="2500" spc="-30" dirty="0">
                <a:solidFill>
                  <a:srgbClr val="000000"/>
                </a:solidFill>
                <a:latin typeface="Calibri"/>
                <a:cs typeface="Calibri"/>
              </a:rPr>
              <a:t>Any</a:t>
            </a:r>
            <a:r>
              <a:rPr sz="2500" spc="62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500" dirty="0">
                <a:solidFill>
                  <a:srgbClr val="000000"/>
                </a:solidFill>
                <a:latin typeface="Calibri"/>
                <a:cs typeface="Calibri"/>
              </a:rPr>
              <a:t>time</a:t>
            </a:r>
            <a:r>
              <a:rPr sz="2500" spc="59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500" spc="-15" dirty="0">
                <a:solidFill>
                  <a:srgbClr val="000000"/>
                </a:solidFill>
                <a:latin typeface="Calibri"/>
                <a:cs typeface="Calibri"/>
              </a:rPr>
              <a:t>you</a:t>
            </a:r>
            <a:r>
              <a:rPr sz="2500" spc="59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500" spc="-21" dirty="0">
                <a:solidFill>
                  <a:srgbClr val="000000"/>
                </a:solidFill>
                <a:latin typeface="Calibri"/>
                <a:cs typeface="Calibri"/>
              </a:rPr>
              <a:t>have</a:t>
            </a:r>
            <a:r>
              <a:rPr sz="2500" spc="61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500" dirty="0">
                <a:solidFill>
                  <a:srgbClr val="000000"/>
                </a:solidFill>
                <a:latin typeface="Calibri"/>
                <a:cs typeface="Calibri"/>
              </a:rPr>
              <a:t>nonstandard</a:t>
            </a:r>
            <a:r>
              <a:rPr sz="2500" spc="59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500" spc="-20" dirty="0">
                <a:solidFill>
                  <a:srgbClr val="000000"/>
                </a:solidFill>
                <a:latin typeface="Calibri"/>
                <a:cs typeface="Calibri"/>
              </a:rPr>
              <a:t>data</a:t>
            </a:r>
            <a:r>
              <a:rPr sz="2500" spc="61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500" spc="14" dirty="0">
                <a:solidFill>
                  <a:srgbClr val="000000"/>
                </a:solidFill>
                <a:latin typeface="Calibri"/>
                <a:cs typeface="Calibri"/>
              </a:rPr>
              <a:t>in</a:t>
            </a:r>
          </a:p>
          <a:p>
            <a:pPr marL="0" marR="0">
              <a:lnSpc>
                <a:spcPts val="3046"/>
              </a:lnSpc>
              <a:spcBef>
                <a:spcPts val="64"/>
              </a:spcBef>
              <a:spcAft>
                <a:spcPts val="0"/>
              </a:spcAft>
            </a:pPr>
            <a:r>
              <a:rPr sz="2500" spc="-17" dirty="0">
                <a:solidFill>
                  <a:srgbClr val="000000"/>
                </a:solidFill>
                <a:latin typeface="Calibri"/>
                <a:cs typeface="Calibri"/>
              </a:rPr>
              <a:t>fixed</a:t>
            </a:r>
            <a:r>
              <a:rPr sz="2500" spc="67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500" dirty="0">
                <a:solidFill>
                  <a:srgbClr val="000000"/>
                </a:solidFill>
                <a:latin typeface="Calibri"/>
                <a:cs typeface="Calibri"/>
              </a:rPr>
              <a:t>columns,</a:t>
            </a:r>
            <a:r>
              <a:rPr sz="2500" spc="68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500" dirty="0">
                <a:solidFill>
                  <a:srgbClr val="000000"/>
                </a:solidFill>
                <a:latin typeface="Calibri"/>
                <a:cs typeface="Calibri"/>
              </a:rPr>
              <a:t>consider</a:t>
            </a:r>
            <a:r>
              <a:rPr sz="2500" spc="67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500" dirty="0">
                <a:solidFill>
                  <a:srgbClr val="000000"/>
                </a:solidFill>
                <a:latin typeface="Calibri"/>
                <a:cs typeface="Calibri"/>
              </a:rPr>
              <a:t>using</a:t>
            </a:r>
            <a:r>
              <a:rPr sz="2500" spc="6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500" spc="-15" dirty="0">
                <a:solidFill>
                  <a:srgbClr val="000000"/>
                </a:solidFill>
                <a:latin typeface="Calibri"/>
                <a:cs typeface="Calibri"/>
              </a:rPr>
              <a:t>formatted</a:t>
            </a:r>
          </a:p>
          <a:p>
            <a:pPr marL="0" marR="0">
              <a:lnSpc>
                <a:spcPts val="3046"/>
              </a:lnSpc>
              <a:spcBef>
                <a:spcPts val="51"/>
              </a:spcBef>
              <a:spcAft>
                <a:spcPts val="0"/>
              </a:spcAft>
            </a:pPr>
            <a:r>
              <a:rPr sz="2500" dirty="0">
                <a:solidFill>
                  <a:srgbClr val="000000"/>
                </a:solidFill>
                <a:latin typeface="Calibri"/>
                <a:cs typeface="Calibri"/>
              </a:rPr>
              <a:t>input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048889" y="4821606"/>
            <a:ext cx="6237857" cy="7826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1" dirty="0">
                <a:solidFill>
                  <a:srgbClr val="262626"/>
                </a:solidFill>
                <a:latin typeface="Calibri Light"/>
                <a:cs typeface="Calibri Light"/>
              </a:rPr>
              <a:t>Example:</a:t>
            </a:r>
            <a:r>
              <a:rPr sz="4800" spc="-18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4800" spc="-91" dirty="0">
                <a:solidFill>
                  <a:srgbClr val="262626"/>
                </a:solidFill>
                <a:latin typeface="Calibri Light"/>
                <a:cs typeface="Calibri Light"/>
              </a:rPr>
              <a:t>Data</a:t>
            </a:r>
            <a:r>
              <a:rPr sz="4800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4800" spc="-49" dirty="0">
                <a:solidFill>
                  <a:srgbClr val="262626"/>
                </a:solidFill>
                <a:latin typeface="Calibri Light"/>
                <a:cs typeface="Calibri Light"/>
              </a:rPr>
              <a:t>with</a:t>
            </a:r>
            <a:r>
              <a:rPr sz="4800" spc="-47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4800" spc="-73" dirty="0">
                <a:solidFill>
                  <a:srgbClr val="262626"/>
                </a:solidFill>
                <a:latin typeface="Calibri Light"/>
                <a:cs typeface="Calibri Light"/>
              </a:rPr>
              <a:t>Dates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66979" y="781187"/>
            <a:ext cx="4480812" cy="6863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200" spc="63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8" dirty="0">
                <a:solidFill>
                  <a:srgbClr val="FFFFFF"/>
                </a:solidFill>
                <a:latin typeface="Calibri"/>
                <a:cs typeface="Calibri"/>
              </a:rPr>
              <a:t>date</a:t>
            </a:r>
            <a:r>
              <a:rPr sz="2200" spc="64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2200" spc="62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are</a:t>
            </a:r>
            <a:r>
              <a:rPr sz="2200" spc="6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reading</a:t>
            </a:r>
            <a:r>
              <a:rPr sz="2200" spc="62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sz="2200" spc="62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2200" spc="6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</a:p>
          <a:p>
            <a:pPr marL="0" marR="0">
              <a:lnSpc>
                <a:spcPts val="2423"/>
              </a:lnSpc>
              <a:spcBef>
                <a:spcPts val="0"/>
              </a:spcBef>
              <a:spcAft>
                <a:spcPts val="0"/>
              </a:spcAft>
            </a:pPr>
            <a:r>
              <a:rPr sz="2200" b="1" dirty="0">
                <a:solidFill>
                  <a:srgbClr val="FFFFFF"/>
                </a:solidFill>
                <a:latin typeface="Calibri"/>
                <a:cs typeface="Calibri"/>
              </a:rPr>
              <a:t>mm/dd/yyyy </a:t>
            </a:r>
            <a:r>
              <a:rPr sz="2200" spc="-11" dirty="0">
                <a:solidFill>
                  <a:srgbClr val="FFFFFF"/>
                </a:solidFill>
                <a:latin typeface="Calibri"/>
                <a:cs typeface="Calibri"/>
              </a:rPr>
              <a:t>form.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60145" y="2041535"/>
            <a:ext cx="4533243" cy="9929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10</a:t>
            </a:r>
            <a:r>
              <a:rPr sz="2200" spc="2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means</a:t>
            </a:r>
            <a:r>
              <a:rPr sz="2200" spc="3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this</a:t>
            </a:r>
            <a:r>
              <a:rPr sz="2200" spc="3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8" dirty="0">
                <a:solidFill>
                  <a:srgbClr val="FFFFFF"/>
                </a:solidFill>
                <a:latin typeface="Calibri"/>
                <a:cs typeface="Calibri"/>
              </a:rPr>
              <a:t>date</a:t>
            </a:r>
            <a:r>
              <a:rPr sz="2200" spc="32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form</a:t>
            </a:r>
            <a:r>
              <a:rPr sz="2200" spc="32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23" dirty="0">
                <a:solidFill>
                  <a:srgbClr val="FFFFFF"/>
                </a:solidFill>
                <a:latin typeface="Calibri"/>
                <a:cs typeface="Calibri"/>
              </a:rPr>
              <a:t>takes</a:t>
            </a:r>
            <a:r>
              <a:rPr sz="2200" spc="32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up</a:t>
            </a:r>
            <a:r>
              <a:rPr sz="2200" spc="30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10</a:t>
            </a:r>
          </a:p>
          <a:p>
            <a:pPr marL="0" marR="0">
              <a:lnSpc>
                <a:spcPts val="2423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columns</a:t>
            </a:r>
            <a:r>
              <a:rPr sz="2200" spc="18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including</a:t>
            </a:r>
            <a:r>
              <a:rPr sz="2200" spc="1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8</a:t>
            </a:r>
            <a:r>
              <a:rPr sz="2200" spc="1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digits</a:t>
            </a:r>
            <a:r>
              <a:rPr sz="2200" spc="18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2200" spc="1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2200" spc="1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slash</a:t>
            </a:r>
          </a:p>
          <a:p>
            <a:pPr marL="0" marR="0">
              <a:lnSpc>
                <a:spcPts val="2414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signs.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341486" y="2424898"/>
            <a:ext cx="3261419" cy="14041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55" dirty="0">
                <a:solidFill>
                  <a:srgbClr val="404040"/>
                </a:solidFill>
                <a:latin typeface="Calibri Light"/>
                <a:cs typeface="Calibri Light"/>
              </a:rPr>
              <a:t>MMDDYY10.</a:t>
            </a:r>
          </a:p>
          <a:p>
            <a:pPr marL="486156" marR="0">
              <a:lnSpc>
                <a:spcPts val="4895"/>
              </a:lnSpc>
              <a:spcBef>
                <a:spcPts val="0"/>
              </a:spcBef>
              <a:spcAft>
                <a:spcPts val="0"/>
              </a:spcAft>
            </a:pPr>
            <a:r>
              <a:rPr sz="4800" spc="-73" dirty="0">
                <a:solidFill>
                  <a:srgbClr val="404040"/>
                </a:solidFill>
                <a:latin typeface="Calibri Light"/>
                <a:cs typeface="Calibri Light"/>
              </a:rPr>
              <a:t>Informat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345946" y="3609096"/>
            <a:ext cx="4538048" cy="6863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spc="-12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2200" spc="7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FFFFFF"/>
                </a:solidFill>
                <a:latin typeface="Calibri"/>
                <a:cs typeface="Calibri"/>
              </a:rPr>
              <a:t>example,</a:t>
            </a:r>
            <a:r>
              <a:rPr sz="2200" spc="80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200" spc="78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variable</a:t>
            </a:r>
            <a:r>
              <a:rPr sz="2200" spc="7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DOB</a:t>
            </a:r>
            <a:r>
              <a:rPr sz="2200" spc="78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has</a:t>
            </a:r>
          </a:p>
          <a:p>
            <a:pPr marL="0" marR="0">
              <a:lnSpc>
                <a:spcPts val="2424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values</a:t>
            </a:r>
            <a:r>
              <a:rPr sz="2200" spc="2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25" dirty="0">
                <a:solidFill>
                  <a:srgbClr val="FFFFFF"/>
                </a:solidFill>
                <a:latin typeface="Calibri"/>
                <a:cs typeface="Calibri"/>
              </a:rPr>
              <a:t>like</a:t>
            </a:r>
            <a:r>
              <a:rPr sz="2200" spc="2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10/21/1978.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269858" y="4528957"/>
            <a:ext cx="3478245" cy="10491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Note:</a:t>
            </a:r>
            <a:r>
              <a:rPr sz="2200" spc="6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Informats</a:t>
            </a:r>
            <a:r>
              <a:rPr sz="2200" spc="62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are</a:t>
            </a:r>
            <a:r>
              <a:rPr sz="2200" spc="6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built-in</a:t>
            </a:r>
          </a:p>
          <a:p>
            <a:pPr marL="0" marR="0">
              <a:lnSpc>
                <a:spcPts val="2639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instructions</a:t>
            </a:r>
            <a:r>
              <a:rPr sz="2200" spc="2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that</a:t>
            </a:r>
            <a:r>
              <a:rPr sz="2200" spc="2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tell</a:t>
            </a:r>
            <a:r>
              <a:rPr sz="2200" spc="2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SAS</a:t>
            </a:r>
            <a:r>
              <a:rPr sz="2200" spc="2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how</a:t>
            </a:r>
          </a:p>
          <a:p>
            <a:pPr marL="0" marR="0">
              <a:lnSpc>
                <a:spcPts val="2640"/>
              </a:lnSpc>
              <a:spcBef>
                <a:spcPts val="50"/>
              </a:spcBef>
              <a:spcAft>
                <a:spcPts val="0"/>
              </a:spcAft>
            </a:pPr>
            <a:r>
              <a:rPr sz="2200" spc="-28" dirty="0">
                <a:solidFill>
                  <a:srgbClr val="000000"/>
                </a:solidFill>
                <a:latin typeface="Calibri"/>
                <a:cs typeface="Calibri"/>
              </a:rPr>
              <a:t>to</a:t>
            </a:r>
            <a:r>
              <a:rPr sz="2200" spc="3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read a </a:t>
            </a:r>
            <a:r>
              <a:rPr sz="2200" spc="-18" dirty="0">
                <a:solidFill>
                  <a:srgbClr val="000000"/>
                </a:solidFill>
                <a:latin typeface="Calibri"/>
                <a:cs typeface="Calibri"/>
              </a:rPr>
              <a:t>data</a:t>
            </a:r>
            <a:r>
              <a:rPr sz="22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value.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839467" y="5022987"/>
            <a:ext cx="4530920" cy="686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SAS</a:t>
            </a:r>
            <a:r>
              <a:rPr sz="2200" spc="28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reads</a:t>
            </a:r>
            <a:r>
              <a:rPr sz="2200" spc="29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200" spc="28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FFFFFF"/>
                </a:solidFill>
                <a:latin typeface="Calibri"/>
                <a:cs typeface="Calibri"/>
              </a:rPr>
              <a:t>mm/dd/yyyy</a:t>
            </a:r>
            <a:r>
              <a:rPr sz="2200" b="1" spc="28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8" dirty="0">
                <a:solidFill>
                  <a:srgbClr val="FFFFFF"/>
                </a:solidFill>
                <a:latin typeface="Calibri"/>
                <a:cs typeface="Calibri"/>
              </a:rPr>
              <a:t>date</a:t>
            </a:r>
            <a:r>
              <a:rPr sz="2200" spc="30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</a:p>
          <a:p>
            <a:pPr marL="0" marR="0">
              <a:lnSpc>
                <a:spcPts val="2424"/>
              </a:lnSpc>
              <a:spcBef>
                <a:spcPts val="0"/>
              </a:spcBef>
              <a:spcAft>
                <a:spcPts val="0"/>
              </a:spcAft>
            </a:pPr>
            <a:r>
              <a:rPr sz="2200" spc="-12" dirty="0">
                <a:solidFill>
                  <a:srgbClr val="FFFFFF"/>
                </a:solidFill>
                <a:latin typeface="Calibri"/>
                <a:cs typeface="Calibri"/>
              </a:rPr>
              <a:t>converts</a:t>
            </a:r>
            <a:r>
              <a:rPr sz="2200" spc="3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it </a:t>
            </a:r>
            <a:r>
              <a:rPr sz="2200" spc="-20" dirty="0">
                <a:solidFill>
                  <a:srgbClr val="FFFFFF"/>
                </a:solidFill>
                <a:latin typeface="Calibri"/>
                <a:cs typeface="Calibri"/>
              </a:rPr>
              <a:t>into</a:t>
            </a:r>
            <a:r>
              <a:rPr sz="2200" spc="3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a SAS</a:t>
            </a:r>
            <a:r>
              <a:rPr sz="2200" spc="1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4" dirty="0">
                <a:solidFill>
                  <a:srgbClr val="FFFFFF"/>
                </a:solidFill>
                <a:latin typeface="Calibri"/>
                <a:cs typeface="Calibri"/>
              </a:rPr>
              <a:t>date.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605273" y="950555"/>
            <a:ext cx="3203212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i="1" spc="-105" dirty="0">
                <a:solidFill>
                  <a:srgbClr val="404040"/>
                </a:solidFill>
                <a:latin typeface="Calibri Light"/>
                <a:cs typeface="Calibri Light"/>
              </a:rPr>
              <a:t>w.d</a:t>
            </a:r>
            <a:r>
              <a:rPr sz="4800" i="1" spc="-103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4800" spc="-72" dirty="0">
                <a:solidFill>
                  <a:srgbClr val="404040"/>
                </a:solidFill>
                <a:latin typeface="Calibri Light"/>
                <a:cs typeface="Calibri Light"/>
              </a:rPr>
              <a:t>Informat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684140" y="2504450"/>
            <a:ext cx="3168162" cy="9927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1" dirty="0">
                <a:solidFill>
                  <a:srgbClr val="FFFFFF"/>
                </a:solidFill>
                <a:latin typeface="Calibri"/>
                <a:cs typeface="Calibri"/>
              </a:rPr>
              <a:t>w</a:t>
            </a:r>
            <a:r>
              <a:rPr sz="2200" b="1" i="1" spc="1027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tells</a:t>
            </a:r>
            <a:r>
              <a:rPr sz="2200" spc="108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SAS</a:t>
            </a:r>
            <a:r>
              <a:rPr sz="2200" spc="110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how</a:t>
            </a:r>
            <a:r>
              <a:rPr sz="2200" spc="10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4" dirty="0">
                <a:solidFill>
                  <a:srgbClr val="FFFFFF"/>
                </a:solidFill>
                <a:latin typeface="Calibri"/>
                <a:cs typeface="Calibri"/>
              </a:rPr>
              <a:t>many</a:t>
            </a:r>
          </a:p>
          <a:p>
            <a:pPr marL="0" marR="0">
              <a:lnSpc>
                <a:spcPts val="2424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columns</a:t>
            </a:r>
            <a:r>
              <a:rPr sz="2200" spc="14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200" spc="17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read.</a:t>
            </a:r>
            <a:r>
              <a:rPr sz="2200" spc="1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(Decimal</a:t>
            </a:r>
          </a:p>
          <a:p>
            <a:pPr marL="0" marR="0">
              <a:lnSpc>
                <a:spcPts val="2411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point</a:t>
            </a:r>
            <a:r>
              <a:rPr sz="22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25" dirty="0">
                <a:solidFill>
                  <a:srgbClr val="FFFFFF"/>
                </a:solidFill>
                <a:latin typeface="Calibri"/>
                <a:cs typeface="Calibri"/>
              </a:rPr>
              <a:t>takes</a:t>
            </a:r>
            <a:r>
              <a:rPr sz="2200" spc="2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one column.)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186928" y="2504450"/>
            <a:ext cx="3167312" cy="9927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200" spc="72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optional</a:t>
            </a:r>
            <a:r>
              <a:rPr sz="2200" spc="73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i="1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2200" b="1" i="1" spc="678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tells</a:t>
            </a:r>
            <a:r>
              <a:rPr sz="2200" spc="73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SAS</a:t>
            </a:r>
          </a:p>
          <a:p>
            <a:pPr marL="0" marR="0">
              <a:lnSpc>
                <a:spcPts val="2424"/>
              </a:lnSpc>
              <a:spcBef>
                <a:spcPts val="0"/>
              </a:spcBef>
              <a:spcAft>
                <a:spcPts val="0"/>
              </a:spcAft>
            </a:pP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that</a:t>
            </a:r>
            <a:r>
              <a:rPr sz="2200" spc="94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how</a:t>
            </a:r>
            <a:r>
              <a:rPr sz="2200" spc="92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many</a:t>
            </a:r>
            <a:r>
              <a:rPr sz="2200" spc="9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decimal</a:t>
            </a:r>
          </a:p>
          <a:p>
            <a:pPr marL="0" marR="0">
              <a:lnSpc>
                <a:spcPts val="2411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places in the value.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81404" y="2657739"/>
            <a:ext cx="3167928" cy="6863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200" spc="10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i="1" spc="-34" dirty="0">
                <a:solidFill>
                  <a:srgbClr val="FFFFFF"/>
                </a:solidFill>
                <a:latin typeface="Calibri"/>
                <a:cs typeface="Calibri"/>
              </a:rPr>
              <a:t>w.d</a:t>
            </a:r>
            <a:r>
              <a:rPr sz="2200" b="1" i="1" spc="986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informat</a:t>
            </a:r>
            <a:r>
              <a:rPr sz="2200" spc="10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reads</a:t>
            </a:r>
          </a:p>
          <a:p>
            <a:pPr marL="0" marR="0">
              <a:lnSpc>
                <a:spcPts val="2424"/>
              </a:lnSpc>
              <a:spcBef>
                <a:spcPts val="0"/>
              </a:spcBef>
              <a:spcAft>
                <a:spcPts val="0"/>
              </a:spcAft>
            </a:pP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standard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FFFFFF"/>
                </a:solidFill>
                <a:latin typeface="Calibri"/>
                <a:cs typeface="Calibri"/>
              </a:rPr>
              <a:t>numeric</a:t>
            </a:r>
            <a:r>
              <a:rPr sz="22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values.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428232" y="4580138"/>
            <a:ext cx="3304509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Example: </a:t>
            </a:r>
            <a:r>
              <a:rPr sz="2200" spc="-21" dirty="0">
                <a:solidFill>
                  <a:srgbClr val="FFFFFF"/>
                </a:solidFill>
                <a:latin typeface="Calibri"/>
                <a:cs typeface="Calibri"/>
              </a:rPr>
              <a:t>Value</a:t>
            </a:r>
            <a:r>
              <a:rPr sz="2200" spc="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2.1 </a:t>
            </a:r>
            <a:r>
              <a:rPr sz="2200" spc="-23" dirty="0">
                <a:solidFill>
                  <a:srgbClr val="FFFFFF"/>
                </a:solidFill>
                <a:latin typeface="Calibri"/>
                <a:cs typeface="Calibri"/>
              </a:rPr>
              <a:t>takes</a:t>
            </a:r>
            <a:r>
              <a:rPr sz="2200" spc="3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up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803525" y="4733427"/>
            <a:ext cx="3290578" cy="993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Example: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Variable</a:t>
            </a:r>
            <a:r>
              <a:rPr sz="2200" spc="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“Weight”</a:t>
            </a:r>
          </a:p>
          <a:p>
            <a:pPr marL="0" marR="0">
              <a:lnSpc>
                <a:spcPts val="2423"/>
              </a:lnSpc>
              <a:spcBef>
                <a:spcPts val="0"/>
              </a:spcBef>
              <a:spcAft>
                <a:spcPts val="0"/>
              </a:spcAft>
            </a:pP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contains</a:t>
            </a:r>
            <a:r>
              <a:rPr sz="2200" spc="67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r>
              <a:rPr sz="2200" spc="6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digits</a:t>
            </a:r>
            <a:r>
              <a:rPr sz="2200" spc="6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(such</a:t>
            </a:r>
            <a:r>
              <a:rPr sz="2200" spc="65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as</a:t>
            </a:r>
          </a:p>
          <a:p>
            <a:pPr marL="0" marR="0">
              <a:lnSpc>
                <a:spcPts val="2414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145) has an </a:t>
            </a:r>
            <a:r>
              <a:rPr sz="2200" spc="-12" dirty="0">
                <a:solidFill>
                  <a:srgbClr val="FFFFFF"/>
                </a:solidFill>
                <a:latin typeface="Calibri"/>
                <a:cs typeface="Calibri"/>
              </a:rPr>
              <a:t>informat</a:t>
            </a:r>
            <a:r>
              <a:rPr sz="22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of 3.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428232" y="4887986"/>
            <a:ext cx="3304884" cy="9912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r>
              <a:rPr sz="2200" spc="21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column</a:t>
            </a:r>
            <a:r>
              <a:rPr sz="2200" spc="2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spaces,</a:t>
            </a:r>
            <a:r>
              <a:rPr sz="2200" spc="2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2200" spc="21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digits</a:t>
            </a:r>
            <a:r>
              <a:rPr sz="2200" spc="21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+</a:t>
            </a:r>
          </a:p>
          <a:p>
            <a:pPr marL="0" marR="0">
              <a:lnSpc>
                <a:spcPts val="2412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2200" spc="46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decimal</a:t>
            </a:r>
            <a:r>
              <a:rPr sz="2200" spc="48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place.</a:t>
            </a:r>
            <a:r>
              <a:rPr sz="2200" spc="47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r>
              <a:rPr sz="2200" spc="47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has</a:t>
            </a:r>
            <a:r>
              <a:rPr sz="2200" spc="47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14" dirty="0">
                <a:solidFill>
                  <a:srgbClr val="FFFFFF"/>
                </a:solidFill>
                <a:latin typeface="Calibri"/>
                <a:cs typeface="Calibri"/>
              </a:rPr>
              <a:t>an</a:t>
            </a:r>
          </a:p>
          <a:p>
            <a:pPr marL="0" marR="0">
              <a:lnSpc>
                <a:spcPts val="2412"/>
              </a:lnSpc>
              <a:spcBef>
                <a:spcPts val="0"/>
              </a:spcBef>
              <a:spcAft>
                <a:spcPts val="0"/>
              </a:spcAft>
            </a:pPr>
            <a:r>
              <a:rPr sz="2200" spc="-12" dirty="0">
                <a:solidFill>
                  <a:srgbClr val="FFFFFF"/>
                </a:solidFill>
                <a:latin typeface="Calibri"/>
                <a:cs typeface="Calibri"/>
              </a:rPr>
              <a:t>informat</a:t>
            </a:r>
            <a:r>
              <a:rPr sz="2200" spc="1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of 3.1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591558" y="950555"/>
            <a:ext cx="3228459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i="1" spc="-43" dirty="0">
                <a:solidFill>
                  <a:srgbClr val="404040"/>
                </a:solidFill>
                <a:latin typeface="Calibri Light"/>
                <a:cs typeface="Calibri Light"/>
              </a:rPr>
              <a:t>$w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.</a:t>
            </a:r>
            <a:r>
              <a:rPr sz="4800" spc="-109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4" dirty="0">
                <a:solidFill>
                  <a:srgbClr val="404040"/>
                </a:solidFill>
                <a:latin typeface="Calibri Light"/>
                <a:cs typeface="Calibri Light"/>
              </a:rPr>
              <a:t>Informat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35733" y="2360021"/>
            <a:ext cx="4980947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DBARFJ+Wingdings"/>
                <a:cs typeface="DBARFJ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Reads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 standard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character</a:t>
            </a:r>
            <a:r>
              <a:rPr sz="2400" b="1" spc="-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values.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935733" y="3091541"/>
            <a:ext cx="3557760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DBARFJ+Wingdings"/>
                <a:cs typeface="DBARFJ+Wingdings"/>
              </a:rPr>
              <a:t>▪</a:t>
            </a:r>
            <a:r>
              <a:rPr sz="2400" b="1" i="1" dirty="0">
                <a:solidFill>
                  <a:srgbClr val="404040"/>
                </a:solidFill>
                <a:latin typeface="Calibri"/>
                <a:cs typeface="Calibri"/>
              </a:rPr>
              <a:t>$</a:t>
            </a:r>
            <a:r>
              <a:rPr sz="2400" b="1" i="1" spc="-63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denotes character</a:t>
            </a:r>
            <a:r>
              <a:rPr sz="24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value.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935733" y="3823315"/>
            <a:ext cx="8253890" cy="18735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DBARFJ+Wingdings"/>
                <a:cs typeface="DBARFJ+Wingdings"/>
              </a:rPr>
              <a:t>▪</a:t>
            </a:r>
            <a:r>
              <a:rPr sz="2400" b="1" i="1" dirty="0">
                <a:solidFill>
                  <a:srgbClr val="404040"/>
                </a:solidFill>
                <a:latin typeface="Calibri"/>
                <a:cs typeface="Calibri"/>
              </a:rPr>
              <a:t>w</a:t>
            </a:r>
            <a:r>
              <a:rPr sz="2400" b="1" i="1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specifies</a:t>
            </a:r>
            <a:r>
              <a:rPr sz="2400" spc="-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 width of the input field, i.e.</a:t>
            </a:r>
            <a:r>
              <a:rPr sz="2400" spc="-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how</a:t>
            </a:r>
            <a:r>
              <a:rPr sz="24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many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digits.</a:t>
            </a:r>
          </a:p>
          <a:p>
            <a:pPr marL="0" marR="0">
              <a:lnSpc>
                <a:spcPts val="2929"/>
              </a:lnSpc>
              <a:spcBef>
                <a:spcPts val="288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DBARFJ+Wingdings"/>
                <a:cs typeface="DBARFJ+Wingdings"/>
              </a:rPr>
              <a:t>▪</a:t>
            </a:r>
            <a:r>
              <a:rPr sz="2400" spc="-62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400" spc="6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must specify </a:t>
            </a:r>
            <a:r>
              <a:rPr sz="2400" b="1" i="1" dirty="0">
                <a:solidFill>
                  <a:srgbClr val="404040"/>
                </a:solidFill>
                <a:latin typeface="Calibri"/>
                <a:cs typeface="Calibri"/>
              </a:rPr>
              <a:t>w</a:t>
            </a:r>
            <a:r>
              <a:rPr sz="2400" b="1" i="1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because SAS</a:t>
            </a:r>
            <a:r>
              <a:rPr sz="2400" spc="-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does not supply a</a:t>
            </a:r>
            <a:r>
              <a:rPr sz="2400" spc="-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default</a:t>
            </a:r>
            <a:r>
              <a:rPr sz="24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value.</a:t>
            </a:r>
          </a:p>
          <a:p>
            <a:pPr marL="0" marR="0">
              <a:lnSpc>
                <a:spcPts val="2929"/>
              </a:lnSpc>
              <a:spcBef>
                <a:spcPts val="2883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DBARFJ+Wingdings"/>
                <a:cs typeface="DBARFJ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There</a:t>
            </a:r>
            <a:r>
              <a:rPr sz="24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can be spaces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between </a:t>
            </a:r>
            <a:r>
              <a:rPr sz="2400" b="1" i="1" dirty="0">
                <a:solidFill>
                  <a:srgbClr val="404040"/>
                </a:solidFill>
                <a:latin typeface="Calibri"/>
                <a:cs typeface="Calibri"/>
              </a:rPr>
              <a:t>$</a:t>
            </a:r>
            <a:r>
              <a:rPr sz="2400" b="1" i="1" spc="-62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and </a:t>
            </a:r>
            <a:r>
              <a:rPr sz="2400" b="1" i="1" spc="-108" dirty="0">
                <a:solidFill>
                  <a:srgbClr val="404040"/>
                </a:solidFill>
                <a:latin typeface="Calibri"/>
                <a:cs typeface="Calibri"/>
              </a:rPr>
              <a:t>w.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04087" y="5088850"/>
            <a:ext cx="8629870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8" dirty="0">
                <a:solidFill>
                  <a:srgbClr val="FFFFFF"/>
                </a:solidFill>
                <a:latin typeface="Calibri Light"/>
                <a:cs typeface="Calibri Light"/>
              </a:rPr>
              <a:t>Previous</a:t>
            </a:r>
            <a:r>
              <a:rPr sz="4800" spc="-46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67" dirty="0">
                <a:solidFill>
                  <a:srgbClr val="FFFFFF"/>
                </a:solidFill>
                <a:latin typeface="Calibri Light"/>
                <a:cs typeface="Calibri Light"/>
              </a:rPr>
              <a:t>Exercise</a:t>
            </a:r>
            <a:r>
              <a:rPr sz="4800" spc="-3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47" dirty="0">
                <a:solidFill>
                  <a:srgbClr val="FFFFFF"/>
                </a:solidFill>
                <a:latin typeface="Calibri Light"/>
                <a:cs typeface="Calibri Light"/>
              </a:rPr>
              <a:t>with</a:t>
            </a:r>
            <a:r>
              <a:rPr sz="4800" spc="-5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64" dirty="0">
                <a:solidFill>
                  <a:srgbClr val="FFFFFF"/>
                </a:solidFill>
                <a:latin typeface="Calibri Light"/>
                <a:cs typeface="Calibri Light"/>
              </a:rPr>
              <a:t>SAS</a:t>
            </a:r>
            <a:r>
              <a:rPr sz="4800" spc="-3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74" dirty="0">
                <a:solidFill>
                  <a:srgbClr val="FFFFFF"/>
                </a:solidFill>
                <a:latin typeface="Calibri Light"/>
                <a:cs typeface="Calibri Light"/>
              </a:rPr>
              <a:t>Informat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77240" y="6099307"/>
            <a:ext cx="9663854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Use @ </a:t>
            </a:r>
            <a:r>
              <a:rPr sz="2400" spc="-21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400" spc="1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point 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the starting</a:t>
            </a:r>
            <a:r>
              <a:rPr sz="2400" spc="-1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column,</a:t>
            </a:r>
            <a:r>
              <a:rPr sz="2400" spc="-1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2" dirty="0">
                <a:solidFill>
                  <a:srgbClr val="FFFFFF"/>
                </a:solidFill>
                <a:latin typeface="Calibri"/>
                <a:cs typeface="Calibri"/>
              </a:rPr>
              <a:t>followed</a:t>
            </a:r>
            <a:r>
              <a:rPr sz="2400" spc="2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2" dirty="0">
                <a:solidFill>
                  <a:srgbClr val="FFFFFF"/>
                </a:solidFill>
                <a:latin typeface="Calibri"/>
                <a:cs typeface="Calibri"/>
              </a:rPr>
              <a:t>by</a:t>
            </a:r>
            <a:r>
              <a:rPr sz="2400" spc="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informat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24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each variable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172458" y="950555"/>
            <a:ext cx="4065187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95" dirty="0">
                <a:solidFill>
                  <a:srgbClr val="404040"/>
                </a:solidFill>
                <a:latin typeface="Calibri Light"/>
                <a:cs typeface="Calibri Light"/>
              </a:rPr>
              <a:t>Proc</a:t>
            </a:r>
            <a:r>
              <a:rPr sz="4800" spc="-2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3" dirty="0">
                <a:solidFill>
                  <a:srgbClr val="404040"/>
                </a:solidFill>
                <a:latin typeface="Calibri Light"/>
                <a:cs typeface="Calibri Light"/>
              </a:rPr>
              <a:t>Print</a:t>
            </a:r>
            <a:r>
              <a:rPr sz="4800" spc="-3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7" dirty="0">
                <a:solidFill>
                  <a:srgbClr val="404040"/>
                </a:solidFill>
                <a:latin typeface="Calibri Light"/>
                <a:cs typeface="Calibri Light"/>
              </a:rPr>
              <a:t>Result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607308" y="5749092"/>
            <a:ext cx="5227833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000000"/>
                </a:solidFill>
                <a:latin typeface="Calibri"/>
                <a:cs typeface="Calibri"/>
              </a:rPr>
              <a:t>Note: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DOB</a:t>
            </a:r>
            <a:r>
              <a:rPr sz="240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is in </a:t>
            </a:r>
            <a:r>
              <a:rPr sz="2400" spc="-12" dirty="0">
                <a:solidFill>
                  <a:srgbClr val="000000"/>
                </a:solidFill>
                <a:latin typeface="Calibri"/>
                <a:cs typeface="Calibri"/>
              </a:rPr>
              <a:t>standard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 numeric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values!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948173" y="950555"/>
            <a:ext cx="2513819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4" dirty="0">
                <a:solidFill>
                  <a:srgbClr val="404040"/>
                </a:solidFill>
                <a:latin typeface="Calibri Light"/>
                <a:cs typeface="Calibri Light"/>
              </a:rPr>
              <a:t>SAS</a:t>
            </a:r>
            <a:r>
              <a:rPr sz="4800" spc="-38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0" dirty="0">
                <a:solidFill>
                  <a:srgbClr val="404040"/>
                </a:solidFill>
                <a:latin typeface="Calibri Light"/>
                <a:cs typeface="Calibri Light"/>
              </a:rPr>
              <a:t>Dates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461005" y="2253289"/>
            <a:ext cx="8329245" cy="7740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46"/>
              </a:lnSpc>
              <a:spcBef>
                <a:spcPts val="0"/>
              </a:spcBef>
              <a:spcAft>
                <a:spcPts val="0"/>
              </a:spcAft>
            </a:pPr>
            <a:r>
              <a:rPr sz="2500" spc="-10" dirty="0">
                <a:solidFill>
                  <a:srgbClr val="FFFFFF"/>
                </a:solidFill>
                <a:latin typeface="Calibri"/>
                <a:cs typeface="Calibri"/>
              </a:rPr>
              <a:t>SAS</a:t>
            </a:r>
            <a:r>
              <a:rPr sz="2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0" spc="-15" dirty="0">
                <a:solidFill>
                  <a:srgbClr val="FFFFFF"/>
                </a:solidFill>
                <a:latin typeface="Calibri"/>
                <a:cs typeface="Calibri"/>
              </a:rPr>
              <a:t>stores</a:t>
            </a:r>
            <a:r>
              <a:rPr sz="2500" spc="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0" spc="-11" dirty="0">
                <a:solidFill>
                  <a:srgbClr val="FFFFFF"/>
                </a:solidFill>
                <a:latin typeface="Calibri"/>
                <a:cs typeface="Calibri"/>
              </a:rPr>
              <a:t>dates</a:t>
            </a:r>
            <a:r>
              <a:rPr sz="2500" spc="1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0" dirty="0">
                <a:solidFill>
                  <a:srgbClr val="FFFFFF"/>
                </a:solidFill>
                <a:latin typeface="Calibri"/>
                <a:cs typeface="Calibri"/>
              </a:rPr>
              <a:t>as numeric</a:t>
            </a:r>
            <a:r>
              <a:rPr sz="2500" spc="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0" dirty="0">
                <a:solidFill>
                  <a:srgbClr val="FFFFFF"/>
                </a:solidFill>
                <a:latin typeface="Calibri"/>
                <a:cs typeface="Calibri"/>
              </a:rPr>
              <a:t>values equal </a:t>
            </a:r>
            <a:r>
              <a:rPr sz="2500" spc="-18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5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0" dirty="0">
                <a:solidFill>
                  <a:srgbClr val="FFFFFF"/>
                </a:solidFill>
                <a:latin typeface="Calibri"/>
                <a:cs typeface="Calibri"/>
              </a:rPr>
              <a:t>the number</a:t>
            </a:r>
            <a:r>
              <a:rPr sz="2500" spc="1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5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0" spc="-25" dirty="0">
                <a:solidFill>
                  <a:srgbClr val="FFFFFF"/>
                </a:solidFill>
                <a:latin typeface="Calibri"/>
                <a:cs typeface="Calibri"/>
              </a:rPr>
              <a:t>days</a:t>
            </a:r>
          </a:p>
          <a:p>
            <a:pPr marL="0" marR="0">
              <a:lnSpc>
                <a:spcPts val="2748"/>
              </a:lnSpc>
              <a:spcBef>
                <a:spcPts val="50"/>
              </a:spcBef>
              <a:spcAft>
                <a:spcPts val="0"/>
              </a:spcAft>
            </a:pPr>
            <a:r>
              <a:rPr sz="2500" spc="-14" dirty="0">
                <a:solidFill>
                  <a:srgbClr val="FFFFFF"/>
                </a:solidFill>
                <a:latin typeface="Calibri"/>
                <a:cs typeface="Calibri"/>
              </a:rPr>
              <a:t>from</a:t>
            </a:r>
            <a:r>
              <a:rPr sz="25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0" dirty="0">
                <a:solidFill>
                  <a:srgbClr val="FFFFFF"/>
                </a:solidFill>
                <a:latin typeface="Calibri"/>
                <a:cs typeface="Calibri"/>
              </a:rPr>
              <a:t>January 1, 1960.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461005" y="3605458"/>
            <a:ext cx="8519247" cy="7740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46"/>
              </a:lnSpc>
              <a:spcBef>
                <a:spcPts val="0"/>
              </a:spcBef>
              <a:spcAft>
                <a:spcPts val="0"/>
              </a:spcAft>
            </a:pPr>
            <a:r>
              <a:rPr sz="2500" dirty="0">
                <a:solidFill>
                  <a:srgbClr val="FFFFFF"/>
                </a:solidFill>
                <a:latin typeface="Calibri"/>
                <a:cs typeface="Calibri"/>
              </a:rPr>
              <a:t>If </a:t>
            </a:r>
            <a:r>
              <a:rPr sz="2500" spc="-15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25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0" dirty="0">
                <a:solidFill>
                  <a:srgbClr val="FFFFFF"/>
                </a:solidFill>
                <a:latin typeface="Calibri"/>
                <a:cs typeface="Calibri"/>
              </a:rPr>
              <a:t>read the </a:t>
            </a:r>
            <a:r>
              <a:rPr sz="2500" spc="-10" dirty="0">
                <a:solidFill>
                  <a:srgbClr val="FFFFFF"/>
                </a:solidFill>
                <a:latin typeface="Calibri"/>
                <a:cs typeface="Calibri"/>
              </a:rPr>
              <a:t>value</a:t>
            </a:r>
            <a:r>
              <a:rPr sz="25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0" dirty="0">
                <a:solidFill>
                  <a:srgbClr val="FFFFFF"/>
                </a:solidFill>
                <a:latin typeface="Calibri"/>
                <a:cs typeface="Calibri"/>
              </a:rPr>
              <a:t>01/01/1960</a:t>
            </a:r>
            <a:r>
              <a:rPr sz="2500" spc="6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0" dirty="0">
                <a:solidFill>
                  <a:srgbClr val="FFFFFF"/>
                </a:solidFill>
                <a:latin typeface="Calibri"/>
                <a:cs typeface="Calibri"/>
              </a:rPr>
              <a:t>with the MMDDYY10.</a:t>
            </a:r>
            <a:r>
              <a:rPr sz="2500" spc="2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0" spc="-11" dirty="0">
                <a:solidFill>
                  <a:srgbClr val="FFFFFF"/>
                </a:solidFill>
                <a:latin typeface="Calibri"/>
                <a:cs typeface="Calibri"/>
              </a:rPr>
              <a:t>informat,</a:t>
            </a:r>
          </a:p>
          <a:p>
            <a:pPr marL="0" marR="0">
              <a:lnSpc>
                <a:spcPts val="2748"/>
              </a:lnSpc>
              <a:spcBef>
                <a:spcPts val="50"/>
              </a:spcBef>
              <a:spcAft>
                <a:spcPts val="0"/>
              </a:spcAft>
            </a:pPr>
            <a:r>
              <a:rPr sz="2500" spc="-10" dirty="0">
                <a:solidFill>
                  <a:srgbClr val="FFFFFF"/>
                </a:solidFill>
                <a:latin typeface="Calibri"/>
                <a:cs typeface="Calibri"/>
              </a:rPr>
              <a:t>SAS</a:t>
            </a:r>
            <a:r>
              <a:rPr sz="2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0" spc="-15" dirty="0">
                <a:solidFill>
                  <a:srgbClr val="FFFFFF"/>
                </a:solidFill>
                <a:latin typeface="Calibri"/>
                <a:cs typeface="Calibri"/>
              </a:rPr>
              <a:t>stores</a:t>
            </a:r>
            <a:r>
              <a:rPr sz="2500" spc="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0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2500" spc="-15" dirty="0">
                <a:solidFill>
                  <a:srgbClr val="FFFFFF"/>
                </a:solidFill>
                <a:latin typeface="Calibri"/>
                <a:cs typeface="Calibri"/>
              </a:rPr>
              <a:t>date</a:t>
            </a:r>
            <a:r>
              <a:rPr sz="2500" spc="1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0" spc="-10" dirty="0">
                <a:solidFill>
                  <a:srgbClr val="FFFFFF"/>
                </a:solidFill>
                <a:latin typeface="Calibri"/>
                <a:cs typeface="Calibri"/>
              </a:rPr>
              <a:t>value</a:t>
            </a:r>
            <a:r>
              <a:rPr sz="25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0" dirty="0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sz="2500" b="1" dirty="0">
                <a:solidFill>
                  <a:srgbClr val="FFFFFF"/>
                </a:solidFill>
                <a:latin typeface="Calibri"/>
                <a:cs typeface="Calibri"/>
              </a:rPr>
              <a:t>0</a:t>
            </a:r>
            <a:r>
              <a:rPr sz="25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461005" y="4957500"/>
            <a:ext cx="8618427" cy="7740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46"/>
              </a:lnSpc>
              <a:spcBef>
                <a:spcPts val="0"/>
              </a:spcBef>
              <a:spcAft>
                <a:spcPts val="0"/>
              </a:spcAft>
            </a:pPr>
            <a:r>
              <a:rPr sz="2500" dirty="0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sz="2500" spc="-15" dirty="0">
                <a:solidFill>
                  <a:srgbClr val="FFFFFF"/>
                </a:solidFill>
                <a:latin typeface="Calibri"/>
                <a:cs typeface="Calibri"/>
              </a:rPr>
              <a:t>date</a:t>
            </a:r>
            <a:r>
              <a:rPr sz="2500" spc="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0" dirty="0">
                <a:solidFill>
                  <a:srgbClr val="FFFFFF"/>
                </a:solidFill>
                <a:latin typeface="Calibri"/>
                <a:cs typeface="Calibri"/>
              </a:rPr>
              <a:t>01/02/1960</a:t>
            </a:r>
            <a:r>
              <a:rPr sz="2500" spc="5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0" dirty="0">
                <a:solidFill>
                  <a:srgbClr val="FFFFFF"/>
                </a:solidFill>
                <a:latin typeface="Calibri"/>
                <a:cs typeface="Calibri"/>
              </a:rPr>
              <a:t>read with the same </a:t>
            </a:r>
            <a:r>
              <a:rPr sz="2500" spc="-12" dirty="0">
                <a:solidFill>
                  <a:srgbClr val="FFFFFF"/>
                </a:solidFill>
                <a:latin typeface="Calibri"/>
                <a:cs typeface="Calibri"/>
              </a:rPr>
              <a:t>informat</a:t>
            </a:r>
            <a:r>
              <a:rPr sz="25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0" dirty="0">
                <a:solidFill>
                  <a:srgbClr val="FFFFFF"/>
                </a:solidFill>
                <a:latin typeface="Calibri"/>
                <a:cs typeface="Calibri"/>
              </a:rPr>
              <a:t>would</a:t>
            </a:r>
            <a:r>
              <a:rPr sz="2500" spc="1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0" dirty="0">
                <a:solidFill>
                  <a:srgbClr val="FFFFFF"/>
                </a:solidFill>
                <a:latin typeface="Calibri"/>
                <a:cs typeface="Calibri"/>
              </a:rPr>
              <a:t>result in</a:t>
            </a:r>
          </a:p>
          <a:p>
            <a:pPr marL="0" marR="0">
              <a:lnSpc>
                <a:spcPts val="2748"/>
              </a:lnSpc>
              <a:spcBef>
                <a:spcPts val="50"/>
              </a:spcBef>
              <a:spcAft>
                <a:spcPts val="0"/>
              </a:spcAft>
            </a:pPr>
            <a:r>
              <a:rPr sz="2500" dirty="0">
                <a:solidFill>
                  <a:srgbClr val="FFFFFF"/>
                </a:solidFill>
                <a:latin typeface="Calibri"/>
                <a:cs typeface="Calibri"/>
              </a:rPr>
              <a:t>a SAS </a:t>
            </a:r>
            <a:r>
              <a:rPr sz="2500" spc="-15" dirty="0">
                <a:solidFill>
                  <a:srgbClr val="FFFFFF"/>
                </a:solidFill>
                <a:latin typeface="Calibri"/>
                <a:cs typeface="Calibri"/>
              </a:rPr>
              <a:t>date</a:t>
            </a:r>
            <a:r>
              <a:rPr sz="2500" spc="1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0" spc="-10" dirty="0">
                <a:solidFill>
                  <a:srgbClr val="FFFFFF"/>
                </a:solidFill>
                <a:latin typeface="Calibri"/>
                <a:cs typeface="Calibri"/>
              </a:rPr>
              <a:t>value</a:t>
            </a:r>
            <a:r>
              <a:rPr sz="25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0" dirty="0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sz="2500" b="1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2500" dirty="0">
                <a:solidFill>
                  <a:srgbClr val="FFFFFF"/>
                </a:solidFill>
                <a:latin typeface="Calibri"/>
                <a:cs typeface="Calibri"/>
              </a:rPr>
              <a:t>, </a:t>
            </a:r>
            <a:r>
              <a:rPr sz="2500" spc="-14" dirty="0">
                <a:solidFill>
                  <a:srgbClr val="FFFFFF"/>
                </a:solidFill>
                <a:latin typeface="Calibri"/>
                <a:cs typeface="Calibri"/>
              </a:rPr>
              <a:t>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273173" y="950555"/>
            <a:ext cx="7863669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9" dirty="0">
                <a:solidFill>
                  <a:srgbClr val="404040"/>
                </a:solidFill>
                <a:latin typeface="Calibri Light"/>
                <a:cs typeface="Calibri Light"/>
              </a:rPr>
              <a:t>Use</a:t>
            </a:r>
            <a:r>
              <a:rPr sz="4800" spc="-47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4" dirty="0">
                <a:solidFill>
                  <a:srgbClr val="404040"/>
                </a:solidFill>
                <a:latin typeface="Calibri Light"/>
                <a:cs typeface="Calibri Light"/>
              </a:rPr>
              <a:t>SAS</a:t>
            </a:r>
            <a:r>
              <a:rPr sz="4800" spc="-3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3" dirty="0">
                <a:solidFill>
                  <a:srgbClr val="404040"/>
                </a:solidFill>
                <a:latin typeface="Calibri Light"/>
                <a:cs typeface="Calibri Light"/>
              </a:rPr>
              <a:t>Format</a:t>
            </a:r>
            <a:r>
              <a:rPr sz="4800" spc="-3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99" dirty="0">
                <a:solidFill>
                  <a:srgbClr val="404040"/>
                </a:solidFill>
                <a:latin typeface="Calibri Light"/>
                <a:cs typeface="Calibri Light"/>
              </a:rPr>
              <a:t>to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3" dirty="0">
                <a:solidFill>
                  <a:srgbClr val="404040"/>
                </a:solidFill>
                <a:latin typeface="Calibri Light"/>
                <a:cs typeface="Calibri Light"/>
              </a:rPr>
              <a:t>Display</a:t>
            </a:r>
            <a:r>
              <a:rPr sz="4800" spc="-3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0" dirty="0">
                <a:solidFill>
                  <a:srgbClr val="404040"/>
                </a:solidFill>
                <a:latin typeface="Calibri Light"/>
                <a:cs typeface="Calibri Light"/>
              </a:rPr>
              <a:t>Dates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78558" y="2438373"/>
            <a:ext cx="1074286" cy="4715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13"/>
              </a:lnSpc>
              <a:spcBef>
                <a:spcPts val="0"/>
              </a:spcBef>
              <a:spcAft>
                <a:spcPts val="0"/>
              </a:spcAft>
            </a:pPr>
            <a:r>
              <a:rPr sz="2800" spc="-10" dirty="0">
                <a:solidFill>
                  <a:srgbClr val="000000"/>
                </a:solidFill>
                <a:latin typeface="Calibri"/>
                <a:cs typeface="Calibri"/>
              </a:rPr>
              <a:t>date9.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014470" y="2471527"/>
            <a:ext cx="6790918" cy="29816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9539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Display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dates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in ddmmmyy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format,</a:t>
            </a:r>
            <a:r>
              <a:rPr sz="2400" spc="1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e.g. 18AUG2000</a:t>
            </a:r>
          </a:p>
          <a:p>
            <a:pPr marL="0" marR="0">
              <a:lnSpc>
                <a:spcPts val="2929"/>
              </a:lnSpc>
              <a:spcBef>
                <a:spcPts val="7244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Display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dates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in mm/dd/yyyy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1" dirty="0">
                <a:solidFill>
                  <a:srgbClr val="FFFFFF"/>
                </a:solidFill>
                <a:latin typeface="Calibri"/>
                <a:cs typeface="Calibri"/>
              </a:rPr>
              <a:t>format,</a:t>
            </a:r>
            <a:r>
              <a:rPr sz="2400" spc="1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e.g. 08/18/2000</a:t>
            </a:r>
          </a:p>
          <a:p>
            <a:pPr marL="292608" marR="0">
              <a:lnSpc>
                <a:spcPts val="2932"/>
              </a:lnSpc>
              <a:spcBef>
                <a:spcPts val="7191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Display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dates</a:t>
            </a:r>
            <a:r>
              <a:rPr sz="2400" spc="1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in mm/dd/yy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format.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e.g.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08/18/00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82319" y="3723704"/>
            <a:ext cx="1865350" cy="17577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1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Calibri"/>
                <a:cs typeface="Calibri"/>
              </a:rPr>
              <a:t>mmddyy10.</a:t>
            </a:r>
          </a:p>
          <a:p>
            <a:pPr marL="89916" marR="0">
              <a:lnSpc>
                <a:spcPts val="3413"/>
              </a:lnSpc>
              <a:spcBef>
                <a:spcPts val="6711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Calibri"/>
                <a:cs typeface="Calibri"/>
              </a:rPr>
              <a:t>mmddyy8.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02868" y="5371095"/>
            <a:ext cx="6010371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4" dirty="0">
                <a:solidFill>
                  <a:srgbClr val="FFFFFF"/>
                </a:solidFill>
                <a:latin typeface="Calibri Light"/>
                <a:cs typeface="Calibri Light"/>
              </a:rPr>
              <a:t>SAS</a:t>
            </a:r>
            <a:r>
              <a:rPr sz="4800" spc="-38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73" dirty="0">
                <a:solidFill>
                  <a:srgbClr val="FFFFFF"/>
                </a:solidFill>
                <a:latin typeface="Calibri Light"/>
                <a:cs typeface="Calibri Light"/>
              </a:rPr>
              <a:t>Format</a:t>
            </a:r>
            <a:r>
              <a:rPr sz="4800" spc="-21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50" dirty="0">
                <a:solidFill>
                  <a:srgbClr val="FFFFFF"/>
                </a:solidFill>
                <a:latin typeface="Calibri Light"/>
                <a:cs typeface="Calibri Light"/>
              </a:rPr>
              <a:t>in</a:t>
            </a:r>
            <a:r>
              <a:rPr sz="4800" spc="-37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dirty="0">
                <a:solidFill>
                  <a:srgbClr val="FFFFFF"/>
                </a:solidFill>
                <a:latin typeface="Calibri Light"/>
                <a:cs typeface="Calibri Light"/>
              </a:rPr>
              <a:t>D</a:t>
            </a:r>
            <a:r>
              <a:rPr sz="4800" spc="-1176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282" dirty="0">
                <a:solidFill>
                  <a:srgbClr val="FFFFFF"/>
                </a:solidFill>
                <a:latin typeface="Calibri Light"/>
                <a:cs typeface="Calibri Light"/>
              </a:rPr>
              <a:t>ATA</a:t>
            </a:r>
            <a:r>
              <a:rPr sz="4800" spc="17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64" dirty="0">
                <a:solidFill>
                  <a:srgbClr val="FFFFFF"/>
                </a:solidFill>
                <a:latin typeface="Calibri Light"/>
                <a:cs typeface="Calibri Light"/>
              </a:rPr>
              <a:t>Step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238110" y="5498831"/>
            <a:ext cx="4402484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dirty="0">
                <a:solidFill>
                  <a:srgbClr val="FFFFFF"/>
                </a:solidFill>
                <a:latin typeface="Calibri"/>
                <a:cs typeface="Calibri"/>
              </a:rPr>
              <a:t>Note:</a:t>
            </a:r>
            <a:r>
              <a:rPr sz="2200" b="1" spc="87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Run</a:t>
            </a:r>
            <a:r>
              <a:rPr sz="2200" spc="87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200" spc="86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three</a:t>
            </a:r>
            <a:r>
              <a:rPr sz="2200" spc="88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1" dirty="0">
                <a:solidFill>
                  <a:srgbClr val="FFFFFF"/>
                </a:solidFill>
                <a:latin typeface="Calibri"/>
                <a:cs typeface="Calibri"/>
              </a:rPr>
              <a:t>format</a:t>
            </a:r>
            <a:r>
              <a:rPr sz="2200" spc="8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lines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238110" y="5834110"/>
            <a:ext cx="4393103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respectively and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compare</a:t>
            </a:r>
            <a:r>
              <a:rPr sz="22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200" spc="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results.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223005" y="537297"/>
            <a:ext cx="5901911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4" dirty="0">
                <a:solidFill>
                  <a:srgbClr val="000000"/>
                </a:solidFill>
                <a:latin typeface="Calibri Light"/>
                <a:cs typeface="Calibri Light"/>
              </a:rPr>
              <a:t>SAS</a:t>
            </a:r>
            <a:r>
              <a:rPr sz="4800" spc="-38" dirty="0">
                <a:solidFill>
                  <a:srgbClr val="000000"/>
                </a:solidFill>
                <a:latin typeface="Calibri Light"/>
                <a:cs typeface="Calibri Light"/>
              </a:rPr>
              <a:t> </a:t>
            </a:r>
            <a:r>
              <a:rPr sz="4800" spc="-73" dirty="0">
                <a:solidFill>
                  <a:srgbClr val="000000"/>
                </a:solidFill>
                <a:latin typeface="Calibri Light"/>
                <a:cs typeface="Calibri Light"/>
              </a:rPr>
              <a:t>Format</a:t>
            </a:r>
            <a:r>
              <a:rPr sz="4800" spc="-21" dirty="0">
                <a:solidFill>
                  <a:srgbClr val="000000"/>
                </a:solidFill>
                <a:latin typeface="Calibri Light"/>
                <a:cs typeface="Calibri Light"/>
              </a:rPr>
              <a:t> </a:t>
            </a:r>
            <a:r>
              <a:rPr sz="4800" spc="-50" dirty="0">
                <a:solidFill>
                  <a:srgbClr val="000000"/>
                </a:solidFill>
                <a:latin typeface="Calibri Light"/>
                <a:cs typeface="Calibri Light"/>
              </a:rPr>
              <a:t>in</a:t>
            </a:r>
            <a:r>
              <a:rPr sz="4800" spc="-37" dirty="0">
                <a:solidFill>
                  <a:srgbClr val="000000"/>
                </a:solidFill>
                <a:latin typeface="Calibri Light"/>
                <a:cs typeface="Calibri Light"/>
              </a:rPr>
              <a:t> </a:t>
            </a:r>
            <a:r>
              <a:rPr sz="4800" spc="-95" dirty="0">
                <a:solidFill>
                  <a:srgbClr val="000000"/>
                </a:solidFill>
                <a:latin typeface="Calibri Light"/>
                <a:cs typeface="Calibri Light"/>
              </a:rPr>
              <a:t>Proc</a:t>
            </a:r>
            <a:r>
              <a:rPr sz="4800" spc="-20" dirty="0">
                <a:solidFill>
                  <a:srgbClr val="000000"/>
                </a:solidFill>
                <a:latin typeface="Calibri Light"/>
                <a:cs typeface="Calibri Light"/>
              </a:rPr>
              <a:t> </a:t>
            </a:r>
            <a:r>
              <a:rPr sz="4800" spc="-73" dirty="0">
                <a:solidFill>
                  <a:srgbClr val="000000"/>
                </a:solidFill>
                <a:latin typeface="Calibri Light"/>
                <a:cs typeface="Calibri Light"/>
              </a:rPr>
              <a:t>Print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166617" y="276657"/>
            <a:ext cx="6018838" cy="7826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3" dirty="0">
                <a:solidFill>
                  <a:srgbClr val="404040"/>
                </a:solidFill>
                <a:latin typeface="Calibri Light"/>
                <a:cs typeface="Calibri Light"/>
              </a:rPr>
              <a:t>Results</a:t>
            </a:r>
            <a:r>
              <a:rPr sz="4800" spc="-34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5" dirty="0">
                <a:solidFill>
                  <a:srgbClr val="404040"/>
                </a:solidFill>
                <a:latin typeface="Calibri Light"/>
                <a:cs typeface="Calibri Light"/>
              </a:rPr>
              <a:t>from</a:t>
            </a:r>
            <a:r>
              <a:rPr sz="4800" spc="-28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4</a:t>
            </a:r>
            <a:r>
              <a:rPr sz="4800" spc="-99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94" dirty="0">
                <a:solidFill>
                  <a:srgbClr val="404040"/>
                </a:solidFill>
                <a:latin typeface="Calibri Light"/>
                <a:cs typeface="Calibri Light"/>
              </a:rPr>
              <a:t>Proc</a:t>
            </a:r>
            <a:r>
              <a:rPr sz="4800" spc="-2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2" dirty="0">
                <a:solidFill>
                  <a:srgbClr val="404040"/>
                </a:solidFill>
                <a:latin typeface="Calibri Light"/>
                <a:cs typeface="Calibri Light"/>
              </a:rPr>
              <a:t>Print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5974" y="1246036"/>
            <a:ext cx="9217024" cy="110799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Open the text in Excel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Choose Fixed width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Define the separator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974" y="2492896"/>
            <a:ext cx="5485714" cy="412380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2024" y="2492895"/>
            <a:ext cx="5485714" cy="4123809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2279576" y="404664"/>
            <a:ext cx="6797992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kern="0" smtClean="0">
                <a:solidFill>
                  <a:sysClr val="windowText" lastClr="000000"/>
                </a:solidFill>
              </a:rPr>
              <a:t>Easy/lazy way to read date</a:t>
            </a:r>
            <a:endParaRPr lang="en-US" sz="4000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26958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9576" y="404664"/>
            <a:ext cx="6797992" cy="615553"/>
          </a:xfrm>
        </p:spPr>
        <p:txBody>
          <a:bodyPr/>
          <a:lstStyle/>
          <a:p>
            <a:r>
              <a:rPr lang="en-US" sz="4000" dirty="0" smtClean="0"/>
              <a:t>Easy/lazy way to read date</a:t>
            </a: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5974" y="1246036"/>
            <a:ext cx="9217024" cy="110799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Specify the date variable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Name the header of each variable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Save the file and it is ready to be imported into any program.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400" y="2492896"/>
            <a:ext cx="5485714" cy="412380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064" y="2470303"/>
            <a:ext cx="3600400" cy="298177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4790784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543046" y="950555"/>
            <a:ext cx="5436393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136" dirty="0">
                <a:solidFill>
                  <a:srgbClr val="404040"/>
                </a:solidFill>
                <a:latin typeface="Calibri Light"/>
                <a:cs typeface="Calibri Light"/>
              </a:rPr>
              <a:t>DATALINES</a:t>
            </a:r>
            <a:r>
              <a:rPr sz="4800" spc="18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5" dirty="0">
                <a:solidFill>
                  <a:srgbClr val="404040"/>
                </a:solidFill>
                <a:latin typeface="Calibri Light"/>
                <a:cs typeface="Calibri Light"/>
              </a:rPr>
              <a:t>Statement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02561" y="3582268"/>
            <a:ext cx="2798064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Read</a:t>
            </a:r>
            <a:r>
              <a:rPr sz="2400" spc="98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instream</a:t>
            </a:r>
            <a:r>
              <a:rPr sz="2400" spc="98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000000"/>
                </a:solidFill>
                <a:latin typeface="Calibri"/>
                <a:cs typeface="Calibri"/>
              </a:rPr>
              <a:t>data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559418" y="3582268"/>
            <a:ext cx="2697722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spc="-15" dirty="0">
                <a:solidFill>
                  <a:srgbClr val="000000"/>
                </a:solidFill>
                <a:latin typeface="Calibri"/>
                <a:cs typeface="Calibri"/>
              </a:rPr>
              <a:t>Create</a:t>
            </a:r>
            <a:r>
              <a:rPr sz="2400" spc="13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000000"/>
                </a:solidFill>
                <a:latin typeface="Calibri"/>
                <a:cs typeface="Calibri"/>
              </a:rPr>
              <a:t>data</a:t>
            </a:r>
            <a:r>
              <a:rPr sz="2400" spc="12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and</a:t>
            </a:r>
            <a:r>
              <a:rPr sz="2400" spc="11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000000"/>
                </a:solidFill>
                <a:latin typeface="Calibri"/>
                <a:cs typeface="Calibri"/>
              </a:rPr>
              <a:t>test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53177" y="3749655"/>
            <a:ext cx="2352032" cy="10792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Rather</a:t>
            </a:r>
            <a:r>
              <a:rPr sz="2400" spc="46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than</a:t>
            </a:r>
            <a:r>
              <a:rPr sz="2400" spc="44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000000"/>
                </a:solidFill>
                <a:latin typeface="Calibri"/>
                <a:cs typeface="Calibri"/>
              </a:rPr>
              <a:t>data</a:t>
            </a:r>
          </a:p>
          <a:p>
            <a:pPr marL="0" marR="0">
              <a:lnSpc>
                <a:spcPts val="2639"/>
              </a:lnSpc>
              <a:spcBef>
                <a:spcPts val="5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that</a:t>
            </a:r>
            <a:r>
              <a:rPr sz="2400" spc="72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is</a:t>
            </a:r>
            <a:r>
              <a:rPr sz="2400" spc="71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12" dirty="0">
                <a:solidFill>
                  <a:srgbClr val="000000"/>
                </a:solidFill>
                <a:latin typeface="Calibri"/>
                <a:cs typeface="Calibri"/>
              </a:rPr>
              <a:t>stored</a:t>
            </a:r>
            <a:r>
              <a:rPr sz="2400" spc="73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in</a:t>
            </a:r>
          </a:p>
          <a:p>
            <a:pPr marL="0" marR="0">
              <a:lnSpc>
                <a:spcPts val="262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an external</a:t>
            </a:r>
            <a:r>
              <a:rPr sz="2400" spc="-1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file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702561" y="3917549"/>
            <a:ext cx="2798284" cy="10792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lines</a:t>
            </a:r>
            <a:r>
              <a:rPr sz="2400" spc="62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that</a:t>
            </a:r>
            <a:r>
              <a:rPr sz="2400" spc="62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000000"/>
                </a:solidFill>
                <a:latin typeface="Calibri"/>
                <a:cs typeface="Calibri"/>
              </a:rPr>
              <a:t>you</a:t>
            </a:r>
            <a:r>
              <a:rPr sz="2400" spc="6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enter</a:t>
            </a:r>
          </a:p>
          <a:p>
            <a:pPr marL="0" marR="0">
              <a:lnSpc>
                <a:spcPts val="2627"/>
              </a:lnSpc>
              <a:spcBef>
                <a:spcPts val="5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directly</a:t>
            </a:r>
            <a:r>
              <a:rPr sz="2400" spc="71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in</a:t>
            </a:r>
            <a:r>
              <a:rPr sz="2400" spc="69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your</a:t>
            </a:r>
            <a:r>
              <a:rPr sz="2400" spc="71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SAS</a:t>
            </a:r>
          </a:p>
          <a:p>
            <a:pPr marL="0" marR="0">
              <a:lnSpc>
                <a:spcPts val="2639"/>
              </a:lnSpc>
              <a:spcBef>
                <a:spcPts val="0"/>
              </a:spcBef>
              <a:spcAft>
                <a:spcPts val="0"/>
              </a:spcAft>
            </a:pPr>
            <a:r>
              <a:rPr sz="2400" spc="-14" dirty="0">
                <a:solidFill>
                  <a:srgbClr val="000000"/>
                </a:solidFill>
                <a:latin typeface="Calibri"/>
                <a:cs typeface="Calibri"/>
              </a:rPr>
              <a:t>program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559418" y="3917549"/>
            <a:ext cx="2697077" cy="10792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your</a:t>
            </a:r>
            <a:r>
              <a:rPr sz="2400" spc="19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programming</a:t>
            </a:r>
          </a:p>
          <a:p>
            <a:pPr marL="0" marR="0">
              <a:lnSpc>
                <a:spcPts val="2627"/>
              </a:lnSpc>
              <a:spcBef>
                <a:spcPts val="50"/>
              </a:spcBef>
              <a:spcAft>
                <a:spcPts val="0"/>
              </a:spcAft>
            </a:pPr>
            <a:r>
              <a:rPr sz="2400" spc="-12" dirty="0">
                <a:solidFill>
                  <a:srgbClr val="000000"/>
                </a:solidFill>
                <a:latin typeface="Calibri"/>
                <a:cs typeface="Calibri"/>
              </a:rPr>
              <a:t>statements</a:t>
            </a:r>
            <a:r>
              <a:rPr sz="2400" spc="9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on</a:t>
            </a:r>
            <a:r>
              <a:rPr sz="2400" spc="9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a</a:t>
            </a:r>
            <a:r>
              <a:rPr sz="2400" spc="9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30" dirty="0">
                <a:solidFill>
                  <a:srgbClr val="000000"/>
                </a:solidFill>
                <a:latin typeface="Calibri"/>
                <a:cs typeface="Calibri"/>
              </a:rPr>
              <a:t>few</a:t>
            </a:r>
          </a:p>
          <a:p>
            <a:pPr marL="0" marR="0">
              <a:lnSpc>
                <a:spcPts val="263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observations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426195" y="677124"/>
            <a:ext cx="2871192" cy="14041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136" dirty="0">
                <a:solidFill>
                  <a:srgbClr val="404040"/>
                </a:solidFill>
                <a:latin typeface="Calibri Light"/>
                <a:cs typeface="Calibri Light"/>
              </a:rPr>
              <a:t>DATALINES</a:t>
            </a:r>
          </a:p>
          <a:p>
            <a:pPr marL="269747" marR="0">
              <a:lnSpc>
                <a:spcPts val="4896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4" dirty="0">
                <a:solidFill>
                  <a:srgbClr val="404040"/>
                </a:solidFill>
                <a:latin typeface="Calibri Light"/>
                <a:cs typeface="Calibri Light"/>
              </a:rPr>
              <a:t>Example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112252" y="2634093"/>
            <a:ext cx="3499778" cy="27733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Note:</a:t>
            </a:r>
            <a:r>
              <a:rPr sz="2000" spc="101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Arial"/>
                <a:cs typeface="Arial"/>
              </a:rPr>
              <a:t>A</a:t>
            </a:r>
            <a:r>
              <a:rPr sz="2000" spc="842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04040"/>
                </a:solidFill>
                <a:latin typeface="Arial"/>
                <a:cs typeface="Arial"/>
              </a:rPr>
              <a:t>null</a:t>
            </a:r>
            <a:r>
              <a:rPr sz="2000" b="1" spc="927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04040"/>
                </a:solidFill>
                <a:latin typeface="Arial"/>
                <a:cs typeface="Arial"/>
              </a:rPr>
              <a:t>statement</a:t>
            </a:r>
            <a:r>
              <a:rPr sz="2000" b="1" spc="956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Arial"/>
                <a:cs typeface="Arial"/>
              </a:rPr>
              <a:t>(a</a:t>
            </a:r>
          </a:p>
          <a:p>
            <a:pPr marL="0" marR="0">
              <a:lnSpc>
                <a:spcPts val="2241"/>
              </a:lnSpc>
              <a:spcBef>
                <a:spcPts val="2495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Arial"/>
                <a:cs typeface="Arial"/>
              </a:rPr>
              <a:t>single</a:t>
            </a:r>
            <a:r>
              <a:rPr sz="2000" spc="501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Arial"/>
                <a:cs typeface="Arial"/>
              </a:rPr>
              <a:t>semicolon)</a:t>
            </a:r>
            <a:r>
              <a:rPr sz="2000" spc="501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Arial"/>
                <a:cs typeface="Arial"/>
              </a:rPr>
              <a:t>is</a:t>
            </a:r>
            <a:r>
              <a:rPr sz="2000" spc="492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Arial"/>
                <a:cs typeface="Arial"/>
              </a:rPr>
              <a:t>used</a:t>
            </a:r>
            <a:r>
              <a:rPr sz="2000" spc="488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Arial"/>
                <a:cs typeface="Arial"/>
              </a:rPr>
              <a:t>to</a:t>
            </a:r>
          </a:p>
          <a:p>
            <a:pPr marL="0" marR="0">
              <a:lnSpc>
                <a:spcPts val="2238"/>
              </a:lnSpc>
              <a:spcBef>
                <a:spcPts val="2562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Arial"/>
                <a:cs typeface="Arial"/>
              </a:rPr>
              <a:t>indicate</a:t>
            </a:r>
            <a:r>
              <a:rPr sz="2000" spc="413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sz="2000" spc="413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Arial"/>
                <a:cs typeface="Arial"/>
              </a:rPr>
              <a:t>end</a:t>
            </a:r>
            <a:r>
              <a:rPr sz="2000" spc="411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sz="2000" spc="393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sz="2000" spc="413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Arial"/>
                <a:cs typeface="Arial"/>
              </a:rPr>
              <a:t>input</a:t>
            </a:r>
          </a:p>
          <a:p>
            <a:pPr marL="0" marR="0">
              <a:lnSpc>
                <a:spcPts val="2238"/>
              </a:lnSpc>
              <a:spcBef>
                <a:spcPts val="2561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Arial"/>
                <a:cs typeface="Arial"/>
              </a:rPr>
              <a:t>data,</a:t>
            </a:r>
            <a:r>
              <a:rPr sz="2000" spc="3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Arial"/>
                <a:cs typeface="Arial"/>
              </a:rPr>
              <a:t>which</a:t>
            </a:r>
            <a:r>
              <a:rPr sz="2000" spc="331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04040"/>
                </a:solidFill>
                <a:latin typeface="Arial"/>
                <a:cs typeface="Arial"/>
              </a:rPr>
              <a:t>must</a:t>
            </a:r>
            <a:r>
              <a:rPr sz="2000" b="1" spc="326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04040"/>
                </a:solidFill>
                <a:latin typeface="Arial"/>
                <a:cs typeface="Arial"/>
              </a:rPr>
              <a:t>be</a:t>
            </a:r>
            <a:r>
              <a:rPr sz="2000" b="1" spc="328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04040"/>
                </a:solidFill>
                <a:latin typeface="Arial"/>
                <a:cs typeface="Arial"/>
              </a:rPr>
              <a:t>placed</a:t>
            </a:r>
          </a:p>
          <a:p>
            <a:pPr marL="0" marR="0">
              <a:lnSpc>
                <a:spcPts val="2238"/>
              </a:lnSpc>
              <a:spcBef>
                <a:spcPts val="2564"/>
              </a:spcBef>
              <a:spcAft>
                <a:spcPts val="0"/>
              </a:spcAft>
            </a:pPr>
            <a:r>
              <a:rPr sz="2000" b="1" dirty="0">
                <a:solidFill>
                  <a:srgbClr val="404040"/>
                </a:solidFill>
                <a:latin typeface="Arial"/>
                <a:cs typeface="Arial"/>
              </a:rPr>
              <a:t>at</a:t>
            </a:r>
            <a:r>
              <a:rPr sz="2000" b="1" spc="41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04040"/>
                </a:solidFill>
                <a:latin typeface="Arial"/>
                <a:cs typeface="Arial"/>
              </a:rPr>
              <a:t>a</a:t>
            </a:r>
            <a:r>
              <a:rPr sz="2000" b="1" spc="46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04040"/>
                </a:solidFill>
                <a:latin typeface="Arial"/>
                <a:cs typeface="Arial"/>
              </a:rPr>
              <a:t>new</a:t>
            </a:r>
            <a:r>
              <a:rPr sz="2000" b="1" spc="57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04040"/>
                </a:solidFill>
                <a:latin typeface="Arial"/>
                <a:cs typeface="Arial"/>
              </a:rPr>
              <a:t>line</a:t>
            </a:r>
            <a:r>
              <a:rPr sz="2000" dirty="0">
                <a:solidFill>
                  <a:srgbClr val="404040"/>
                </a:solidFill>
                <a:latin typeface="Arial"/>
                <a:cs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707638" y="950555"/>
            <a:ext cx="5239642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100" dirty="0">
                <a:solidFill>
                  <a:srgbClr val="404040"/>
                </a:solidFill>
                <a:latin typeface="Calibri Light"/>
                <a:cs typeface="Calibri Light"/>
              </a:rPr>
              <a:t>Exercise--DATALINES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24635" y="1863227"/>
            <a:ext cx="7283805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DBARFJ+Wingdings"/>
                <a:cs typeface="DBARFJ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Use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46" dirty="0">
                <a:solidFill>
                  <a:srgbClr val="404040"/>
                </a:solidFill>
                <a:latin typeface="Calibri"/>
                <a:cs typeface="Calibri"/>
              </a:rPr>
              <a:t>DATALINES</a:t>
            </a:r>
            <a:r>
              <a:rPr sz="2200" spc="6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7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  <a:r>
              <a:rPr sz="22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3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enter</a:t>
            </a:r>
            <a:r>
              <a:rPr sz="22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 following </a:t>
            </a:r>
            <a:r>
              <a:rPr sz="2200" spc="-17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into</a:t>
            </a:r>
            <a:r>
              <a:rPr sz="2200" spc="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24635" y="4545431"/>
            <a:ext cx="6824590" cy="17202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DBARFJ+Wingdings"/>
                <a:cs typeface="DBARFJ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Name the</a:t>
            </a:r>
            <a:r>
              <a:rPr sz="22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two</a:t>
            </a:r>
            <a:r>
              <a:rPr sz="2200" spc="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variables</a:t>
            </a:r>
            <a:r>
              <a:rPr sz="2200" spc="-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as </a:t>
            </a:r>
            <a:r>
              <a:rPr sz="2200" spc="-37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stu_name”</a:t>
            </a:r>
            <a:r>
              <a:rPr sz="22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200" spc="-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“math_score”</a:t>
            </a:r>
          </a:p>
          <a:p>
            <a:pPr marL="0" marR="0">
              <a:lnSpc>
                <a:spcPts val="2680"/>
              </a:lnSpc>
              <a:spcBef>
                <a:spcPts val="260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DBARFJ+Wingdings"/>
                <a:cs typeface="DBARFJ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Name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dataset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as “lecture2_stu_math”</a:t>
            </a:r>
          </a:p>
          <a:p>
            <a:pPr marL="0" marR="0">
              <a:lnSpc>
                <a:spcPts val="2680"/>
              </a:lnSpc>
              <a:spcBef>
                <a:spcPts val="2549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DBARFJ+Wingdings"/>
                <a:cs typeface="DBARFJ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Print the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dataset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82953" y="1822283"/>
            <a:ext cx="1414462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6" dirty="0">
                <a:solidFill>
                  <a:srgbClr val="FFFFFF"/>
                </a:solidFill>
                <a:latin typeface="Calibri Light"/>
                <a:cs typeface="Calibri Light"/>
              </a:rPr>
              <a:t>Code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52855" y="3298170"/>
            <a:ext cx="2684797" cy="1141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spc="-49" dirty="0">
                <a:solidFill>
                  <a:srgbClr val="FFFFFF"/>
                </a:solidFill>
                <a:latin typeface="Calibri"/>
                <a:cs typeface="Calibri"/>
              </a:rPr>
              <a:t>DATALINES</a:t>
            </a:r>
            <a:r>
              <a:rPr sz="2400" spc="13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can</a:t>
            </a:r>
            <a:r>
              <a:rPr sz="2400" spc="129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be</a:t>
            </a:r>
          </a:p>
          <a:p>
            <a:pPr marL="0" marR="0">
              <a:lnSpc>
                <a:spcPts val="2929"/>
              </a:lnSpc>
              <a:spcBef>
                <a:spcPts val="288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replaced as CARDS.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352544" y="710769"/>
            <a:ext cx="4860123" cy="4417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78"/>
              </a:lnSpc>
              <a:spcBef>
                <a:spcPts val="0"/>
              </a:spcBef>
              <a:spcAft>
                <a:spcPts val="0"/>
              </a:spcAft>
            </a:pP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SAS dataset</a:t>
            </a:r>
            <a:r>
              <a:rPr sz="2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names</a:t>
            </a:r>
            <a:r>
              <a:rPr sz="2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-21" dirty="0">
                <a:solidFill>
                  <a:srgbClr val="FFFFFF"/>
                </a:solidFill>
                <a:latin typeface="Calibri"/>
                <a:cs typeface="Calibri"/>
              </a:rPr>
              <a:t>have</a:t>
            </a:r>
            <a:r>
              <a:rPr sz="26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two-parts: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82800" y="1525448"/>
            <a:ext cx="1048197" cy="7826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3" dirty="0">
                <a:solidFill>
                  <a:srgbClr val="FFFFFF"/>
                </a:solidFill>
                <a:latin typeface="Calibri Light"/>
                <a:cs typeface="Calibri Light"/>
              </a:rPr>
              <a:t>SAS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94562" y="2147784"/>
            <a:ext cx="2269628" cy="20259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8" dirty="0">
                <a:solidFill>
                  <a:srgbClr val="FFFFFF"/>
                </a:solidFill>
                <a:latin typeface="Calibri Light"/>
                <a:cs typeface="Calibri Light"/>
              </a:rPr>
              <a:t>Datasets</a:t>
            </a:r>
          </a:p>
          <a:p>
            <a:pPr marL="574522" marR="0">
              <a:lnSpc>
                <a:spcPts val="4895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9" dirty="0">
                <a:solidFill>
                  <a:srgbClr val="FFFFFF"/>
                </a:solidFill>
                <a:latin typeface="Calibri Light"/>
                <a:cs typeface="Calibri Light"/>
              </a:rPr>
              <a:t>and</a:t>
            </a:r>
          </a:p>
          <a:p>
            <a:pPr marL="15240" marR="0">
              <a:lnSpc>
                <a:spcPts val="4895"/>
              </a:lnSpc>
              <a:spcBef>
                <a:spcPts val="0"/>
              </a:spcBef>
              <a:spcAft>
                <a:spcPts val="0"/>
              </a:spcAft>
            </a:pPr>
            <a:r>
              <a:rPr sz="4800" spc="-58" dirty="0">
                <a:solidFill>
                  <a:srgbClr val="FFFFFF"/>
                </a:solidFill>
                <a:latin typeface="Calibri Light"/>
                <a:cs typeface="Calibri Light"/>
              </a:rPr>
              <a:t>Libraries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215126" y="2290478"/>
            <a:ext cx="3930774" cy="5962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394"/>
              </a:lnSpc>
              <a:spcBef>
                <a:spcPts val="0"/>
              </a:spcBef>
              <a:spcAft>
                <a:spcPts val="0"/>
              </a:spcAft>
            </a:pPr>
            <a:r>
              <a:rPr sz="3600" b="1" i="1" spc="-12" dirty="0">
                <a:solidFill>
                  <a:srgbClr val="FFFFFF"/>
                </a:solidFill>
                <a:latin typeface="Calibri"/>
                <a:cs typeface="Calibri"/>
              </a:rPr>
              <a:t>libref.dataset-name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352544" y="3606332"/>
            <a:ext cx="4925700" cy="4421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81"/>
              </a:lnSpc>
              <a:spcBef>
                <a:spcPts val="0"/>
              </a:spcBef>
              <a:spcAft>
                <a:spcPts val="0"/>
              </a:spcAft>
            </a:pP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• </a:t>
            </a:r>
            <a:r>
              <a:rPr sz="2600" b="1" i="1" dirty="0">
                <a:solidFill>
                  <a:srgbClr val="FFFFFF"/>
                </a:solidFill>
                <a:latin typeface="Calibri"/>
                <a:cs typeface="Calibri"/>
              </a:rPr>
              <a:t>libref</a:t>
            </a:r>
            <a:r>
              <a:rPr sz="2600" b="1" i="1" spc="-63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(short </a:t>
            </a:r>
            <a:r>
              <a:rPr sz="2600" spc="-28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2600" spc="3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library</a:t>
            </a:r>
            <a:r>
              <a:rPr sz="2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-12" dirty="0">
                <a:solidFill>
                  <a:srgbClr val="FFFFFF"/>
                </a:solidFill>
                <a:latin typeface="Calibri"/>
                <a:cs typeface="Calibri"/>
              </a:rPr>
              <a:t>reference):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352544" y="4109923"/>
            <a:ext cx="6877146" cy="8045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78"/>
              </a:lnSpc>
              <a:spcBef>
                <a:spcPts val="0"/>
              </a:spcBef>
              <a:spcAft>
                <a:spcPts val="0"/>
              </a:spcAft>
            </a:pP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The name of the </a:t>
            </a:r>
            <a:r>
              <a:rPr sz="2600" spc="-25" dirty="0">
                <a:solidFill>
                  <a:srgbClr val="FFFFFF"/>
                </a:solidFill>
                <a:latin typeface="Calibri"/>
                <a:cs typeface="Calibri"/>
              </a:rPr>
              <a:t>library,</a:t>
            </a: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 SAS datasets </a:t>
            </a:r>
            <a:r>
              <a:rPr sz="2600" spc="-12" dirty="0">
                <a:solidFill>
                  <a:srgbClr val="FFFFFF"/>
                </a:solidFill>
                <a:latin typeface="Calibri"/>
                <a:cs typeface="Calibri"/>
              </a:rPr>
              <a:t>are</a:t>
            </a: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-14" dirty="0">
                <a:solidFill>
                  <a:srgbClr val="FFFFFF"/>
                </a:solidFill>
                <a:latin typeface="Calibri"/>
                <a:cs typeface="Calibri"/>
              </a:rPr>
              <a:t>stored</a:t>
            </a: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 in</a:t>
            </a:r>
          </a:p>
          <a:p>
            <a:pPr marL="0" marR="0">
              <a:lnSpc>
                <a:spcPts val="2855"/>
              </a:lnSpc>
              <a:spcBef>
                <a:spcPts val="0"/>
              </a:spcBef>
              <a:spcAft>
                <a:spcPts val="0"/>
              </a:spcAft>
            </a:pP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libraries.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352544" y="5452847"/>
            <a:ext cx="2400652" cy="4417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78"/>
              </a:lnSpc>
              <a:spcBef>
                <a:spcPts val="0"/>
              </a:spcBef>
              <a:spcAft>
                <a:spcPts val="0"/>
              </a:spcAft>
            </a:pP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• </a:t>
            </a:r>
            <a:r>
              <a:rPr sz="2600" b="1" i="1" dirty="0">
                <a:solidFill>
                  <a:srgbClr val="FFFFFF"/>
                </a:solidFill>
                <a:latin typeface="Calibri"/>
                <a:cs typeface="Calibri"/>
              </a:rPr>
              <a:t>dataset-name</a:t>
            </a: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: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352544" y="5955477"/>
            <a:ext cx="5969605" cy="4421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81"/>
              </a:lnSpc>
              <a:spcBef>
                <a:spcPts val="0"/>
              </a:spcBef>
              <a:spcAft>
                <a:spcPts val="0"/>
              </a:spcAft>
            </a:pP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Identifies</a:t>
            </a:r>
            <a:r>
              <a:rPr sz="2600" spc="-2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dataset</a:t>
            </a:r>
            <a:r>
              <a:rPr sz="2600" spc="-50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-77" dirty="0">
                <a:solidFill>
                  <a:srgbClr val="FFFFFF"/>
                </a:solidFill>
                <a:latin typeface="Calibri"/>
                <a:cs typeface="Calibri"/>
              </a:rPr>
              <a:t>’s</a:t>
            </a:r>
            <a:r>
              <a:rPr sz="2600" spc="5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name that </a:t>
            </a:r>
            <a:r>
              <a:rPr sz="2600" spc="-18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26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-17" dirty="0">
                <a:solidFill>
                  <a:srgbClr val="FFFFFF"/>
                </a:solidFill>
                <a:latin typeface="Calibri"/>
                <a:cs typeface="Calibri"/>
              </a:rPr>
              <a:t>want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248532" y="950555"/>
            <a:ext cx="5917214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97" dirty="0">
                <a:solidFill>
                  <a:srgbClr val="404040"/>
                </a:solidFill>
                <a:latin typeface="Calibri Light"/>
                <a:cs typeface="Calibri Light"/>
              </a:rPr>
              <a:t>Temporary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0" dirty="0">
                <a:solidFill>
                  <a:srgbClr val="404040"/>
                </a:solidFill>
                <a:latin typeface="Calibri Light"/>
                <a:cs typeface="Calibri Light"/>
              </a:rPr>
              <a:t>SAS</a:t>
            </a:r>
            <a:r>
              <a:rPr sz="4800" spc="-38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7" dirty="0">
                <a:solidFill>
                  <a:srgbClr val="404040"/>
                </a:solidFill>
                <a:latin typeface="Calibri Light"/>
                <a:cs typeface="Calibri Light"/>
              </a:rPr>
              <a:t>Datasets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560821" y="2534930"/>
            <a:ext cx="4465923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Stored</a:t>
            </a:r>
            <a:r>
              <a:rPr sz="2200" spc="31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in</a:t>
            </a:r>
            <a:r>
              <a:rPr sz="2200" spc="31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a</a:t>
            </a:r>
            <a:r>
              <a:rPr sz="2200" spc="30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SAS</a:t>
            </a:r>
            <a:r>
              <a:rPr sz="2200" spc="30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default</a:t>
            </a:r>
            <a:r>
              <a:rPr sz="2200" spc="32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library</a:t>
            </a:r>
            <a:r>
              <a:rPr sz="2200" spc="31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called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496567" y="2666599"/>
            <a:ext cx="3198386" cy="745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A</a:t>
            </a:r>
            <a:r>
              <a:rPr sz="2400" spc="55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dataset</a:t>
            </a:r>
            <a:r>
              <a:rPr sz="2400" spc="53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with</a:t>
            </a:r>
            <a:r>
              <a:rPr sz="2400" spc="5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a</a:t>
            </a:r>
            <a:r>
              <a:rPr sz="2400" spc="55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name</a:t>
            </a:r>
          </a:p>
          <a:p>
            <a:pPr marL="0" marR="0">
              <a:lnSpc>
                <a:spcPts val="2639"/>
              </a:lnSpc>
              <a:spcBef>
                <a:spcPts val="5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without a period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560821" y="2842778"/>
            <a:ext cx="4462881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‘WORK’</a:t>
            </a:r>
            <a:r>
              <a:rPr sz="2200" spc="6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(created</a:t>
            </a:r>
            <a:r>
              <a:rPr sz="2200" spc="6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000000"/>
                </a:solidFill>
                <a:latin typeface="Calibri"/>
                <a:cs typeface="Calibri"/>
              </a:rPr>
              <a:t>by</a:t>
            </a:r>
            <a:r>
              <a:rPr sz="2200" spc="7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SAS</a:t>
            </a:r>
            <a:r>
              <a:rPr sz="2200" spc="6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automatically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560821" y="3149102"/>
            <a:ext cx="4135378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every</a:t>
            </a:r>
            <a:r>
              <a:rPr sz="2200" spc="1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time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you</a:t>
            </a:r>
            <a:r>
              <a:rPr sz="22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open a SAS</a:t>
            </a:r>
            <a:r>
              <a:rPr sz="2200" spc="1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session)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421126" y="4995676"/>
            <a:ext cx="4237420" cy="5351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914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Calibri"/>
                <a:cs typeface="Calibri"/>
              </a:rPr>
              <a:t>Example:</a:t>
            </a:r>
            <a:r>
              <a:rPr sz="3200" spc="734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spc="-20" dirty="0">
                <a:solidFill>
                  <a:srgbClr val="000000"/>
                </a:solidFill>
                <a:latin typeface="Calibri"/>
                <a:cs typeface="Calibri"/>
              </a:rPr>
              <a:t>data</a:t>
            </a:r>
            <a:r>
              <a:rPr sz="3200" spc="2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spc="-20" dirty="0">
                <a:solidFill>
                  <a:srgbClr val="000000"/>
                </a:solidFill>
                <a:latin typeface="Calibri"/>
                <a:cs typeface="Calibri"/>
              </a:rPr>
              <a:t>test;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691118" y="4995676"/>
            <a:ext cx="2861559" cy="5351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914"/>
              </a:lnSpc>
              <a:spcBef>
                <a:spcPts val="0"/>
              </a:spcBef>
              <a:spcAft>
                <a:spcPts val="0"/>
              </a:spcAft>
            </a:pPr>
            <a:r>
              <a:rPr sz="3200" spc="-20" dirty="0">
                <a:solidFill>
                  <a:srgbClr val="000000"/>
                </a:solidFill>
                <a:latin typeface="Calibri"/>
                <a:cs typeface="Calibri"/>
              </a:rPr>
              <a:t>data</a:t>
            </a:r>
            <a:r>
              <a:rPr sz="3200" spc="1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spc="-18" dirty="0">
                <a:solidFill>
                  <a:srgbClr val="000000"/>
                </a:solidFill>
                <a:latin typeface="Calibri"/>
                <a:cs typeface="Calibri"/>
              </a:rPr>
              <a:t>WORK.test;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394580" y="817987"/>
            <a:ext cx="3309506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Permanent</a:t>
            </a:r>
            <a:r>
              <a:rPr sz="2400" b="1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  <a:r>
              <a:rPr sz="2400" b="1" spc="-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datasets: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394580" y="1336788"/>
            <a:ext cx="7732380" cy="8059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DBARFJ+Wingdings"/>
                <a:cs typeface="DBARFJ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SAS datasets</a:t>
            </a:r>
            <a:r>
              <a:rPr sz="2000" spc="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with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library name other than ‘WORK’</a:t>
            </a:r>
          </a:p>
          <a:p>
            <a:pPr marL="0" marR="0">
              <a:lnSpc>
                <a:spcPts val="2446"/>
              </a:lnSpc>
              <a:spcBef>
                <a:spcPts val="1153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DBARFJ+Wingdings"/>
                <a:cs typeface="DBARFJ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It 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stays</a:t>
            </a:r>
            <a:r>
              <a:rPr sz="2000" spc="4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0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its library permanently when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current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SAS session</a:t>
            </a:r>
            <a:r>
              <a:rPr sz="20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is</a:t>
            </a:r>
            <a:r>
              <a:rPr sz="20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closed.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24840" y="1586063"/>
            <a:ext cx="2960036" cy="32698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15695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81" dirty="0">
                <a:solidFill>
                  <a:srgbClr val="FFFFFF"/>
                </a:solidFill>
                <a:latin typeface="Calibri Light"/>
                <a:cs typeface="Calibri Light"/>
              </a:rPr>
              <a:t>Create</a:t>
            </a:r>
          </a:p>
          <a:p>
            <a:pPr marL="74676" marR="0">
              <a:lnSpc>
                <a:spcPts val="4895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7" dirty="0">
                <a:solidFill>
                  <a:srgbClr val="FFFFFF"/>
                </a:solidFill>
                <a:latin typeface="Calibri Light"/>
                <a:cs typeface="Calibri Light"/>
              </a:rPr>
              <a:t>Permanent</a:t>
            </a:r>
          </a:p>
          <a:p>
            <a:pPr marL="963167" marR="0">
              <a:lnSpc>
                <a:spcPts val="489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4" dirty="0">
                <a:solidFill>
                  <a:srgbClr val="FFFFFF"/>
                </a:solidFill>
                <a:latin typeface="Calibri Light"/>
                <a:cs typeface="Calibri Light"/>
              </a:rPr>
              <a:t>SAS</a:t>
            </a:r>
          </a:p>
          <a:p>
            <a:pPr marL="0" marR="0">
              <a:lnSpc>
                <a:spcPts val="4895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8" dirty="0">
                <a:solidFill>
                  <a:srgbClr val="FFFFFF"/>
                </a:solidFill>
                <a:latin typeface="Calibri Light"/>
                <a:cs typeface="Calibri Light"/>
              </a:rPr>
              <a:t>datasets</a:t>
            </a:r>
            <a:r>
              <a:rPr sz="480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50" dirty="0">
                <a:solidFill>
                  <a:srgbClr val="FFFFFF"/>
                </a:solidFill>
                <a:latin typeface="Calibri Light"/>
                <a:cs typeface="Calibri Light"/>
              </a:rPr>
              <a:t>via</a:t>
            </a:r>
          </a:p>
          <a:p>
            <a:pPr marL="304799" marR="0">
              <a:lnSpc>
                <a:spcPts val="4896"/>
              </a:lnSpc>
              <a:spcBef>
                <a:spcPts val="0"/>
              </a:spcBef>
              <a:spcAft>
                <a:spcPts val="0"/>
              </a:spcAft>
            </a:pPr>
            <a:r>
              <a:rPr sz="4800" spc="-93" dirty="0">
                <a:solidFill>
                  <a:srgbClr val="FFFFFF"/>
                </a:solidFill>
                <a:latin typeface="Calibri Light"/>
                <a:cs typeface="Calibri Light"/>
              </a:rPr>
              <a:t>LIBNAME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394580" y="2250928"/>
            <a:ext cx="2778900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LIBNAME </a:t>
            </a:r>
            <a:r>
              <a:rPr sz="2400" b="1" spc="-12" dirty="0">
                <a:solidFill>
                  <a:srgbClr val="404040"/>
                </a:solidFill>
                <a:latin typeface="Calibri"/>
                <a:cs typeface="Calibri"/>
              </a:rPr>
              <a:t>statement: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394580" y="2769729"/>
            <a:ext cx="4018872" cy="8059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DBARFJ+Wingdings"/>
                <a:cs typeface="DBARFJ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Starts</a:t>
            </a:r>
            <a:r>
              <a:rPr sz="20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with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LIBNAME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7" dirty="0">
                <a:solidFill>
                  <a:srgbClr val="404040"/>
                </a:solidFill>
                <a:latin typeface="Calibri"/>
                <a:cs typeface="Calibri"/>
              </a:rPr>
              <a:t>keyword</a:t>
            </a:r>
          </a:p>
          <a:p>
            <a:pPr marL="0" marR="0">
              <a:lnSpc>
                <a:spcPts val="2446"/>
              </a:lnSpc>
              <a:spcBef>
                <a:spcPts val="1153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DBARFJ+Wingdings"/>
                <a:cs typeface="DBARFJ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Followed by the library name (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libref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)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394580" y="3684383"/>
            <a:ext cx="7862578" cy="6535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DBARFJ+Wingdings"/>
                <a:cs typeface="DBARFJ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2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library</a:t>
            </a:r>
            <a:r>
              <a:rPr sz="2000" spc="2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name</a:t>
            </a:r>
            <a:r>
              <a:rPr sz="2000" spc="2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(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libref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)</a:t>
            </a:r>
            <a:r>
              <a:rPr sz="2000" spc="23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must</a:t>
            </a:r>
            <a:r>
              <a:rPr sz="2000" spc="2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not</a:t>
            </a:r>
            <a:r>
              <a:rPr sz="2000" b="1" spc="2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be</a:t>
            </a:r>
            <a:r>
              <a:rPr sz="2000" b="1" spc="2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more</a:t>
            </a:r>
            <a:r>
              <a:rPr sz="2000" b="1" spc="24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than</a:t>
            </a:r>
            <a:r>
              <a:rPr sz="2000" b="1" spc="2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8</a:t>
            </a:r>
            <a:r>
              <a:rPr sz="2000" b="1" spc="2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characters</a:t>
            </a:r>
            <a:r>
              <a:rPr sz="2000" spc="24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000" spc="2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length</a:t>
            </a:r>
          </a:p>
          <a:p>
            <a:pPr marL="91440" marR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and must</a:t>
            </a:r>
            <a:r>
              <a:rPr sz="20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be</a:t>
            </a:r>
            <a:r>
              <a:rPr sz="2000" spc="-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 valid</a:t>
            </a:r>
            <a:r>
              <a:rPr sz="20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  <a:r>
              <a:rPr sz="2000" i="1" spc="-76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name.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394580" y="4445742"/>
            <a:ext cx="2238110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Library</a:t>
            </a:r>
            <a:r>
              <a:rPr sz="2400" b="1" spc="-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directory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394580" y="4964253"/>
            <a:ext cx="7534338" cy="34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DBARFJ+Wingdings"/>
                <a:cs typeface="DBARFJ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After</a:t>
            </a:r>
            <a:r>
              <a:rPr sz="20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library-name, the directory of the library is</a:t>
            </a:r>
            <a:r>
              <a:rPr sz="20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written</a:t>
            </a:r>
            <a:r>
              <a:rPr sz="2000" spc="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0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quotes.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394580" y="5422073"/>
            <a:ext cx="7862766" cy="6535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DBARFJ+Wingdings"/>
                <a:cs typeface="DBARFJ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Run</a:t>
            </a:r>
            <a:r>
              <a:rPr sz="2000" spc="50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5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same</a:t>
            </a:r>
            <a:r>
              <a:rPr sz="2000" spc="51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LIBNAME</a:t>
            </a:r>
            <a:r>
              <a:rPr sz="2000" spc="5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  <a:r>
              <a:rPr sz="2000" spc="5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000" spc="5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000" spc="50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  <a:r>
              <a:rPr sz="2000" spc="5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new</a:t>
            </a:r>
            <a:r>
              <a:rPr sz="2000" spc="5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session</a:t>
            </a:r>
            <a:r>
              <a:rPr sz="2000" spc="51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1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000" spc="5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use</a:t>
            </a:r>
            <a:r>
              <a:rPr sz="2000" spc="50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</a:p>
          <a:p>
            <a:pPr marL="91440" marR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permanent SAS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datasets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926969" y="950555"/>
            <a:ext cx="6554247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75" dirty="0">
                <a:solidFill>
                  <a:srgbClr val="404040"/>
                </a:solidFill>
                <a:latin typeface="Calibri Light"/>
                <a:cs typeface="Calibri Light"/>
              </a:rPr>
              <a:t>Review</a:t>
            </a:r>
            <a:r>
              <a:rPr sz="4800" spc="-33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of</a:t>
            </a:r>
            <a:r>
              <a:rPr sz="4800" spc="-63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92" dirty="0">
                <a:solidFill>
                  <a:srgbClr val="404040"/>
                </a:solidFill>
                <a:latin typeface="Calibri Light"/>
                <a:cs typeface="Calibri Light"/>
              </a:rPr>
              <a:t>Valid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4" dirty="0">
                <a:solidFill>
                  <a:srgbClr val="404040"/>
                </a:solidFill>
                <a:latin typeface="Calibri Light"/>
                <a:cs typeface="Calibri Light"/>
              </a:rPr>
              <a:t>SAS</a:t>
            </a:r>
            <a:r>
              <a:rPr sz="4800" spc="-3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50" dirty="0">
                <a:solidFill>
                  <a:srgbClr val="404040"/>
                </a:solidFill>
                <a:latin typeface="Calibri Light"/>
                <a:cs typeface="Calibri Light"/>
              </a:rPr>
              <a:t>Names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009901" y="2172569"/>
            <a:ext cx="6148560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Names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must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be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32 characters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or </a:t>
            </a:r>
            <a:r>
              <a:rPr sz="2400" spc="-23" dirty="0">
                <a:solidFill>
                  <a:srgbClr val="FFFFFF"/>
                </a:solidFill>
                <a:latin typeface="Calibri"/>
                <a:cs typeface="Calibri"/>
              </a:rPr>
              <a:t>fewer</a:t>
            </a:r>
            <a:r>
              <a:rPr sz="24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in length.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009901" y="3272008"/>
            <a:ext cx="6307849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Names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must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2" dirty="0">
                <a:solidFill>
                  <a:srgbClr val="FFFFFF"/>
                </a:solidFill>
                <a:latin typeface="Calibri"/>
                <a:cs typeface="Calibri"/>
              </a:rPr>
              <a:t>start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with a </a:t>
            </a:r>
            <a:r>
              <a:rPr sz="2400" spc="-12" dirty="0">
                <a:solidFill>
                  <a:srgbClr val="FFFFFF"/>
                </a:solidFill>
                <a:latin typeface="Calibri"/>
                <a:cs typeface="Calibri"/>
              </a:rPr>
              <a:t>letter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or an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underscore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_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009901" y="4371447"/>
            <a:ext cx="7406654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Names </a:t>
            </a:r>
            <a:r>
              <a:rPr sz="2400" spc="-11" dirty="0">
                <a:solidFill>
                  <a:srgbClr val="FFFFFF"/>
                </a:solidFill>
                <a:latin typeface="Calibri"/>
                <a:cs typeface="Calibri"/>
              </a:rPr>
              <a:t>can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1" dirty="0">
                <a:solidFill>
                  <a:srgbClr val="FFFFFF"/>
                </a:solidFill>
                <a:latin typeface="Calibri"/>
                <a:cs typeface="Calibri"/>
              </a:rPr>
              <a:t>contain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only </a:t>
            </a:r>
            <a:r>
              <a:rPr sz="2400" spc="-12" dirty="0">
                <a:solidFill>
                  <a:srgbClr val="FFFFFF"/>
                </a:solidFill>
                <a:latin typeface="Calibri"/>
                <a:cs typeface="Calibri"/>
              </a:rPr>
              <a:t>letters,</a:t>
            </a:r>
            <a:r>
              <a:rPr sz="2400" spc="-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numbers,</a:t>
            </a:r>
            <a:r>
              <a:rPr sz="2400" spc="-1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or underscores _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009901" y="5302879"/>
            <a:ext cx="9446949" cy="7460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Names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can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1" dirty="0">
                <a:solidFill>
                  <a:srgbClr val="FFFFFF"/>
                </a:solidFill>
                <a:latin typeface="Calibri"/>
                <a:cs typeface="Calibri"/>
              </a:rPr>
              <a:t>contain</a:t>
            </a:r>
            <a:r>
              <a:rPr sz="2400" spc="1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upper-and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lowercase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2" dirty="0">
                <a:solidFill>
                  <a:srgbClr val="FFFFFF"/>
                </a:solidFill>
                <a:latin typeface="Calibri"/>
                <a:cs typeface="Calibri"/>
              </a:rPr>
              <a:t>letters.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SAS is 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insensitive </a:t>
            </a:r>
            <a:r>
              <a:rPr sz="2400" spc="-23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400" spc="2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cases,</a:t>
            </a:r>
          </a:p>
          <a:p>
            <a:pPr marL="0" marR="0">
              <a:lnSpc>
                <a:spcPts val="2642"/>
              </a:lnSpc>
              <a:spcBef>
                <a:spcPts val="5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e.g. </a:t>
            </a:r>
            <a:r>
              <a:rPr sz="2400" spc="-18" dirty="0">
                <a:solidFill>
                  <a:srgbClr val="FFFFFF"/>
                </a:solidFill>
                <a:latin typeface="Calibri"/>
                <a:cs typeface="Calibri"/>
              </a:rPr>
              <a:t>‘score’</a:t>
            </a:r>
            <a:r>
              <a:rPr sz="2400" spc="3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is same as ‘Score’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1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400" spc="1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SAS.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535557" y="950555"/>
            <a:ext cx="9341960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72" dirty="0">
                <a:solidFill>
                  <a:srgbClr val="404040"/>
                </a:solidFill>
                <a:latin typeface="Calibri Light"/>
                <a:cs typeface="Calibri Light"/>
              </a:rPr>
              <a:t>Exercise</a:t>
            </a:r>
            <a:r>
              <a:rPr sz="4800" spc="-49" dirty="0">
                <a:solidFill>
                  <a:srgbClr val="404040"/>
                </a:solidFill>
                <a:latin typeface="Calibri Light"/>
                <a:cs typeface="Calibri Light"/>
              </a:rPr>
              <a:t>—</a:t>
            </a:r>
            <a:r>
              <a:rPr sz="4800" spc="-81" dirty="0">
                <a:solidFill>
                  <a:srgbClr val="404040"/>
                </a:solidFill>
                <a:latin typeface="Calibri Light"/>
                <a:cs typeface="Calibri Light"/>
              </a:rPr>
              <a:t>Create</a:t>
            </a:r>
            <a:r>
              <a:rPr sz="4800" spc="-1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a</a:t>
            </a:r>
            <a:r>
              <a:rPr sz="4800" spc="-94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7" dirty="0">
                <a:solidFill>
                  <a:srgbClr val="404040"/>
                </a:solidFill>
                <a:latin typeface="Calibri Light"/>
                <a:cs typeface="Calibri Light"/>
              </a:rPr>
              <a:t>Permanent</a:t>
            </a:r>
            <a:r>
              <a:rPr sz="4800" spc="-28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2" dirty="0">
                <a:solidFill>
                  <a:srgbClr val="404040"/>
                </a:solidFill>
                <a:latin typeface="Calibri Light"/>
                <a:cs typeface="Calibri Light"/>
              </a:rPr>
              <a:t>Dataset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19504" y="1975054"/>
            <a:ext cx="3434849" cy="34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DBARFJ+Wingdings"/>
                <a:cs typeface="DBARFJ+Wingdings"/>
              </a:rPr>
              <a:t>▪</a:t>
            </a:r>
            <a:r>
              <a:rPr sz="2000" spc="-12" dirty="0">
                <a:solidFill>
                  <a:srgbClr val="404040"/>
                </a:solidFill>
                <a:latin typeface="Calibri"/>
                <a:cs typeface="Calibri"/>
              </a:rPr>
              <a:t>Create</a:t>
            </a:r>
            <a:r>
              <a:rPr sz="20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 library named </a:t>
            </a:r>
            <a:r>
              <a:rPr sz="2000" spc="-11" dirty="0">
                <a:solidFill>
                  <a:srgbClr val="404040"/>
                </a:solidFill>
                <a:latin typeface="Calibri"/>
                <a:cs typeface="Calibri"/>
              </a:rPr>
              <a:t>“score”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19504" y="2554845"/>
            <a:ext cx="10013894" cy="348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DBARFJ+Wingdings"/>
                <a:cs typeface="DBARFJ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Enter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following </a:t>
            </a:r>
            <a:r>
              <a:rPr sz="2000" spc="-12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values </a:t>
            </a:r>
            <a:r>
              <a:rPr sz="2000" spc="-14" dirty="0">
                <a:solidFill>
                  <a:srgbClr val="404040"/>
                </a:solidFill>
                <a:latin typeface="Calibri"/>
                <a:cs typeface="Calibri"/>
              </a:rPr>
              <a:t>into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 SAS dataset</a:t>
            </a:r>
            <a:r>
              <a:rPr sz="2000" spc="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named </a:t>
            </a:r>
            <a:r>
              <a:rPr sz="2000" spc="-11" dirty="0">
                <a:solidFill>
                  <a:srgbClr val="404040"/>
                </a:solidFill>
                <a:latin typeface="Calibri"/>
                <a:cs typeface="Calibri"/>
              </a:rPr>
              <a:t>“lecture2_stu_math”,</a:t>
            </a:r>
            <a:r>
              <a:rPr sz="20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which is </a:t>
            </a:r>
            <a:r>
              <a:rPr sz="2000" spc="-12" dirty="0">
                <a:solidFill>
                  <a:srgbClr val="404040"/>
                </a:solidFill>
                <a:latin typeface="Calibri"/>
                <a:cs typeface="Calibri"/>
              </a:rPr>
              <a:t>stored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310894" y="3133965"/>
            <a:ext cx="1878589" cy="348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 library </a:t>
            </a:r>
            <a:r>
              <a:rPr sz="2000" spc="-12" dirty="0">
                <a:solidFill>
                  <a:srgbClr val="404040"/>
                </a:solidFill>
                <a:latin typeface="Calibri"/>
                <a:cs typeface="Calibri"/>
              </a:rPr>
              <a:t>“score”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19504" y="4871579"/>
            <a:ext cx="5774840" cy="9282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DBARFJ+Wingdings"/>
                <a:cs typeface="DBARFJ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Name the variables</a:t>
            </a:r>
            <a:r>
              <a:rPr sz="20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as </a:t>
            </a:r>
            <a:r>
              <a:rPr sz="2000" spc="-43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stu_name” and “math_score”</a:t>
            </a:r>
          </a:p>
          <a:p>
            <a:pPr marL="0" marR="0">
              <a:lnSpc>
                <a:spcPts val="2446"/>
              </a:lnSpc>
              <a:spcBef>
                <a:spcPts val="2166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DBARFJ+Wingdings"/>
                <a:cs typeface="DBARFJ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Print</a:t>
            </a:r>
            <a:r>
              <a:rPr sz="2000" spc="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result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94029" y="2122892"/>
            <a:ext cx="2878805" cy="20260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5584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81" dirty="0">
                <a:solidFill>
                  <a:srgbClr val="FFFFFF"/>
                </a:solidFill>
                <a:latin typeface="Calibri Light"/>
                <a:cs typeface="Calibri Light"/>
              </a:rPr>
              <a:t>Create</a:t>
            </a:r>
            <a:r>
              <a:rPr sz="4800" spc="-18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dirty="0">
                <a:solidFill>
                  <a:srgbClr val="FFFFFF"/>
                </a:solidFill>
                <a:latin typeface="Calibri Light"/>
                <a:cs typeface="Calibri Light"/>
              </a:rPr>
              <a:t>a</a:t>
            </a:r>
          </a:p>
          <a:p>
            <a:pPr marL="0" marR="0">
              <a:lnSpc>
                <a:spcPts val="4896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6" dirty="0">
                <a:solidFill>
                  <a:srgbClr val="FFFFFF"/>
                </a:solidFill>
                <a:latin typeface="Calibri Light"/>
                <a:cs typeface="Calibri Light"/>
              </a:rPr>
              <a:t>Permanent</a:t>
            </a:r>
          </a:p>
          <a:p>
            <a:pPr marL="510844" marR="0">
              <a:lnSpc>
                <a:spcPts val="4897"/>
              </a:lnSpc>
              <a:spcBef>
                <a:spcPts val="0"/>
              </a:spcBef>
              <a:spcAft>
                <a:spcPts val="0"/>
              </a:spcAft>
            </a:pPr>
            <a:r>
              <a:rPr sz="4800" spc="-58" dirty="0">
                <a:solidFill>
                  <a:srgbClr val="FFFFFF"/>
                </a:solidFill>
                <a:latin typeface="Calibri Light"/>
                <a:cs typeface="Calibri Light"/>
              </a:rPr>
              <a:t>Library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992621" y="4542038"/>
            <a:ext cx="786307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Note: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992621" y="5029718"/>
            <a:ext cx="6089315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DBARFJ+Wingdings"/>
                <a:cs typeface="DBARFJ+Wingdings"/>
              </a:rPr>
              <a:t>▪</a:t>
            </a:r>
            <a:r>
              <a:rPr sz="2200" spc="1143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Select</a:t>
            </a:r>
            <a:r>
              <a:rPr sz="2200" spc="64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a</a:t>
            </a:r>
            <a:r>
              <a:rPr sz="2200" spc="63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folder</a:t>
            </a:r>
            <a:r>
              <a:rPr sz="2200" spc="64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23" dirty="0">
                <a:solidFill>
                  <a:srgbClr val="000000"/>
                </a:solidFill>
                <a:latin typeface="Calibri"/>
                <a:cs typeface="Calibri"/>
              </a:rPr>
              <a:t>for</a:t>
            </a:r>
            <a:r>
              <a:rPr sz="2200" spc="66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  <a:r>
              <a:rPr sz="2200" spc="63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library</a:t>
            </a:r>
            <a:r>
              <a:rPr sz="2200" spc="64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named</a:t>
            </a:r>
            <a:r>
              <a:rPr sz="2200" spc="6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000000"/>
                </a:solidFill>
                <a:latin typeface="Calibri"/>
                <a:cs typeface="Calibri"/>
              </a:rPr>
              <a:t>“score”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335521" y="5365023"/>
            <a:ext cx="3955461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Remember</a:t>
            </a:r>
            <a:r>
              <a:rPr sz="2200" spc="6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000000"/>
                </a:solidFill>
                <a:latin typeface="Calibri"/>
                <a:cs typeface="Calibri"/>
              </a:rPr>
              <a:t>to</a:t>
            </a:r>
            <a:r>
              <a:rPr sz="2200" spc="4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use</a:t>
            </a:r>
            <a:r>
              <a:rPr sz="22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your own path.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992621" y="5853008"/>
            <a:ext cx="5827187" cy="8662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DBARFJ+Wingdings"/>
                <a:cs typeface="DBARFJ+Wingdings"/>
              </a:rPr>
              <a:t>▪</a:t>
            </a:r>
            <a:r>
              <a:rPr sz="2200" spc="1143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LIBNAME</a:t>
            </a:r>
            <a:r>
              <a:rPr sz="2200" spc="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7" dirty="0">
                <a:solidFill>
                  <a:srgbClr val="000000"/>
                </a:solidFill>
                <a:latin typeface="Calibri"/>
                <a:cs typeface="Calibri"/>
              </a:rPr>
              <a:t>statement</a:t>
            </a:r>
            <a:r>
              <a:rPr sz="2200" spc="5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here</a:t>
            </a:r>
            <a:r>
              <a:rPr sz="2200" spc="1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4" dirty="0">
                <a:solidFill>
                  <a:srgbClr val="000000"/>
                </a:solidFill>
                <a:latin typeface="Calibri"/>
                <a:cs typeface="Calibri"/>
              </a:rPr>
              <a:t>creates</a:t>
            </a:r>
            <a:r>
              <a:rPr sz="2200" spc="3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a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new</a:t>
            </a:r>
            <a:r>
              <a:rPr sz="2200" spc="1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23" dirty="0">
                <a:solidFill>
                  <a:srgbClr val="000000"/>
                </a:solidFill>
                <a:latin typeface="Calibri"/>
                <a:cs typeface="Calibri"/>
              </a:rPr>
              <a:t>library.</a:t>
            </a:r>
          </a:p>
          <a:p>
            <a:pPr marL="0" marR="0">
              <a:lnSpc>
                <a:spcPts val="2680"/>
              </a:lnSpc>
              <a:spcBef>
                <a:spcPts val="1109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DBARFJ+Wingdings"/>
                <a:cs typeface="DBARFJ+Wingdings"/>
              </a:rPr>
              <a:t>▪</a:t>
            </a:r>
            <a:r>
              <a:rPr sz="2200" spc="1143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Need</a:t>
            </a:r>
            <a:r>
              <a:rPr sz="2200" spc="2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000000"/>
                </a:solidFill>
                <a:latin typeface="Calibri"/>
                <a:cs typeface="Calibri"/>
              </a:rPr>
              <a:t>to</a:t>
            </a:r>
            <a:r>
              <a:rPr sz="2200" spc="3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use</a:t>
            </a:r>
            <a:r>
              <a:rPr sz="2200" spc="1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a two-level</a:t>
            </a:r>
            <a:r>
              <a:rPr sz="2200" spc="2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name</a:t>
            </a:r>
            <a:r>
              <a:rPr sz="2200" spc="1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23" dirty="0">
                <a:solidFill>
                  <a:srgbClr val="000000"/>
                </a:solidFill>
                <a:latin typeface="Calibri"/>
                <a:cs typeface="Calibri"/>
              </a:rPr>
              <a:t>for</a:t>
            </a:r>
            <a:r>
              <a:rPr sz="2200" spc="2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  <a:r>
              <a:rPr sz="2200" spc="1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dataset.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56716" y="5465292"/>
            <a:ext cx="3245922" cy="7826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3" dirty="0">
                <a:solidFill>
                  <a:srgbClr val="FFFFFF"/>
                </a:solidFill>
                <a:latin typeface="Calibri Light"/>
                <a:cs typeface="Calibri Light"/>
              </a:rPr>
              <a:t>Log</a:t>
            </a:r>
            <a:r>
              <a:rPr sz="4800" spc="-74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50" dirty="0">
                <a:solidFill>
                  <a:srgbClr val="FFFFFF"/>
                </a:solidFill>
                <a:latin typeface="Calibri Light"/>
                <a:cs typeface="Calibri Light"/>
              </a:rPr>
              <a:t>Message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352420" y="950555"/>
            <a:ext cx="7707545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105" dirty="0">
                <a:solidFill>
                  <a:srgbClr val="404040"/>
                </a:solidFill>
                <a:latin typeface="Calibri Light"/>
                <a:cs typeface="Calibri Light"/>
              </a:rPr>
              <a:t>Refe</a:t>
            </a:r>
            <a:r>
              <a:rPr sz="4800" spc="-1128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r</a:t>
            </a:r>
            <a:r>
              <a:rPr sz="4800" spc="-113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99" dirty="0">
                <a:solidFill>
                  <a:srgbClr val="404040"/>
                </a:solidFill>
                <a:latin typeface="Calibri Light"/>
                <a:cs typeface="Calibri Light"/>
              </a:rPr>
              <a:t>to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7" dirty="0">
                <a:solidFill>
                  <a:srgbClr val="404040"/>
                </a:solidFill>
                <a:latin typeface="Calibri Light"/>
                <a:cs typeface="Calibri Light"/>
              </a:rPr>
              <a:t>the</a:t>
            </a:r>
            <a:r>
              <a:rPr sz="4800" spc="-49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7" dirty="0">
                <a:solidFill>
                  <a:srgbClr val="404040"/>
                </a:solidFill>
                <a:latin typeface="Calibri Light"/>
                <a:cs typeface="Calibri Light"/>
              </a:rPr>
              <a:t>Permanent</a:t>
            </a:r>
            <a:r>
              <a:rPr sz="4800" spc="-28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2" dirty="0">
                <a:solidFill>
                  <a:srgbClr val="404040"/>
                </a:solidFill>
                <a:latin typeface="Calibri Light"/>
                <a:cs typeface="Calibri Light"/>
              </a:rPr>
              <a:t>Dataset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73784" y="2091797"/>
            <a:ext cx="5035744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DBARFJ+Wingdings"/>
                <a:cs typeface="DBARFJ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Sign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out of</a:t>
            </a:r>
            <a:r>
              <a:rPr sz="24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  <a:r>
              <a:rPr sz="2400" spc="-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Studio</a:t>
            </a:r>
            <a:r>
              <a:rPr sz="2400" spc="-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4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sign</a:t>
            </a:r>
            <a:r>
              <a:rPr sz="24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back</a:t>
            </a:r>
            <a:r>
              <a:rPr sz="2400" spc="-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73784" y="2609956"/>
            <a:ext cx="10293875" cy="7759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DBARFJ+Wingdings"/>
                <a:cs typeface="DBARFJ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Need</a:t>
            </a:r>
            <a:r>
              <a:rPr sz="2400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400" spc="6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use</a:t>
            </a:r>
            <a:r>
              <a:rPr sz="2400" spc="4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LIBNAME</a:t>
            </a:r>
            <a:r>
              <a:rPr sz="2400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7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  <a:r>
              <a:rPr sz="2400" spc="5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400" spc="6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7" dirty="0">
                <a:solidFill>
                  <a:srgbClr val="404040"/>
                </a:solidFill>
                <a:latin typeface="Calibri"/>
                <a:cs typeface="Calibri"/>
              </a:rPr>
              <a:t>refer</a:t>
            </a:r>
            <a:r>
              <a:rPr sz="2400" spc="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400" spc="6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400" spc="5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permanent</a:t>
            </a:r>
            <a:r>
              <a:rPr sz="2400" spc="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library</a:t>
            </a:r>
            <a:r>
              <a:rPr sz="2400" spc="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4" dirty="0">
                <a:solidFill>
                  <a:srgbClr val="404040"/>
                </a:solidFill>
                <a:latin typeface="Calibri"/>
                <a:cs typeface="Calibri"/>
              </a:rPr>
              <a:t>first,</a:t>
            </a:r>
            <a:r>
              <a:rPr sz="2400" spc="6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then</a:t>
            </a:r>
            <a:r>
              <a:rPr sz="2400" spc="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use</a:t>
            </a:r>
          </a:p>
          <a:p>
            <a:pPr marL="91439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 dataset</a:t>
            </a:r>
            <a:r>
              <a:rPr sz="2400" spc="-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saved</a:t>
            </a:r>
            <a:r>
              <a:rPr sz="24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inside.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73784" y="3494130"/>
            <a:ext cx="8261789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DBARFJ+Wingdings"/>
                <a:cs typeface="DBARFJ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LIBNAME</a:t>
            </a:r>
            <a:r>
              <a:rPr sz="2400" spc="-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4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here</a:t>
            </a:r>
            <a:r>
              <a:rPr sz="2400" spc="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searches</a:t>
            </a:r>
            <a:r>
              <a:rPr sz="2400" spc="-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4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 earlier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created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1" dirty="0">
                <a:solidFill>
                  <a:srgbClr val="404040"/>
                </a:solidFill>
                <a:latin typeface="Calibri"/>
                <a:cs typeface="Calibri"/>
              </a:rPr>
              <a:t>library.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686800" y="2916606"/>
            <a:ext cx="2471021" cy="14045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94" dirty="0">
                <a:solidFill>
                  <a:srgbClr val="262626"/>
                </a:solidFill>
                <a:latin typeface="Calibri Light"/>
                <a:cs typeface="Calibri Light"/>
              </a:rPr>
              <a:t>Proc</a:t>
            </a:r>
            <a:r>
              <a:rPr sz="4800" spc="-20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4800" spc="-72" dirty="0">
                <a:solidFill>
                  <a:srgbClr val="262626"/>
                </a:solidFill>
                <a:latin typeface="Calibri Light"/>
                <a:cs typeface="Calibri Light"/>
              </a:rPr>
              <a:t>Print</a:t>
            </a:r>
          </a:p>
          <a:p>
            <a:pPr marL="423926" marR="0">
              <a:lnSpc>
                <a:spcPts val="4897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7" dirty="0">
                <a:solidFill>
                  <a:srgbClr val="262626"/>
                </a:solidFill>
                <a:latin typeface="Calibri Light"/>
                <a:cs typeface="Calibri Light"/>
              </a:rPr>
              <a:t>Result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852415" y="1028643"/>
            <a:ext cx="6677257" cy="4105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2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PROC IMPORT </a:t>
            </a:r>
            <a:r>
              <a:rPr sz="2400" b="1" spc="-56" dirty="0">
                <a:solidFill>
                  <a:srgbClr val="404040"/>
                </a:solidFill>
                <a:latin typeface="Calibri"/>
                <a:cs typeface="Calibri"/>
              </a:rPr>
              <a:t>DATAFILE</a:t>
            </a:r>
            <a:r>
              <a:rPr sz="2400" b="1" spc="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= 'filename'</a:t>
            </a:r>
            <a:r>
              <a:rPr sz="240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OUT = data-set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207509" y="1577955"/>
            <a:ext cx="7872775" cy="13339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93874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DBMS = option</a:t>
            </a:r>
            <a:r>
              <a:rPr sz="2400" b="1" spc="54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REPLACE;</a:t>
            </a:r>
          </a:p>
          <a:p>
            <a:pPr marL="0" marR="0">
              <a:lnSpc>
                <a:spcPts val="2446"/>
              </a:lnSpc>
              <a:spcBef>
                <a:spcPts val="1277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DBARFJ+Wingdings"/>
                <a:cs typeface="DBARFJ+Wingdings"/>
              </a:rPr>
              <a:t>▪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Datafile=</a:t>
            </a:r>
            <a:r>
              <a:rPr sz="2000" b="1" spc="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‘filename’:</a:t>
            </a:r>
            <a:r>
              <a:rPr sz="2000" b="1" spc="5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‘filename’</a:t>
            </a:r>
            <a:r>
              <a:rPr sz="2000" spc="5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specifies</a:t>
            </a:r>
            <a:r>
              <a:rPr sz="2000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6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complete</a:t>
            </a:r>
            <a:r>
              <a:rPr sz="2000" spc="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path</a:t>
            </a:r>
            <a:r>
              <a:rPr sz="2000" spc="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000" spc="4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filename</a:t>
            </a:r>
          </a:p>
          <a:p>
            <a:pPr marL="91440" marR="0">
              <a:lnSpc>
                <a:spcPts val="2446"/>
              </a:lnSpc>
              <a:spcBef>
                <a:spcPts val="1153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that</a:t>
            </a:r>
            <a:r>
              <a:rPr sz="20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is</a:t>
            </a:r>
            <a:r>
              <a:rPr sz="20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read </a:t>
            </a:r>
            <a:r>
              <a:rPr sz="2000" spc="-14" dirty="0">
                <a:solidFill>
                  <a:srgbClr val="404040"/>
                </a:solidFill>
                <a:latin typeface="Calibri"/>
                <a:cs typeface="Calibri"/>
              </a:rPr>
              <a:t>into</a:t>
            </a:r>
            <a:r>
              <a:rPr sz="20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SAS.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207509" y="3020554"/>
            <a:ext cx="7873979" cy="8059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DBARFJ+Wingdings"/>
                <a:cs typeface="DBARFJ+Wingdings"/>
              </a:rPr>
              <a:t>▪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Out</a:t>
            </a:r>
            <a:r>
              <a:rPr sz="2000" b="1" spc="3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=</a:t>
            </a:r>
            <a:r>
              <a:rPr sz="2000" b="1" spc="3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Data-set:</a:t>
            </a:r>
            <a:r>
              <a:rPr sz="2000" b="1" spc="29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Data-set</a:t>
            </a:r>
            <a:r>
              <a:rPr sz="2000" spc="3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is</a:t>
            </a:r>
            <a:r>
              <a:rPr sz="2000" spc="31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30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name</a:t>
            </a:r>
            <a:r>
              <a:rPr sz="2000" spc="31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000" spc="30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3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  <a:r>
              <a:rPr sz="2000" spc="3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2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000" spc="3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set</a:t>
            </a:r>
            <a:r>
              <a:rPr sz="2000" spc="3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4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000" spc="3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4" dirty="0">
                <a:solidFill>
                  <a:srgbClr val="404040"/>
                </a:solidFill>
                <a:latin typeface="Calibri"/>
                <a:cs typeface="Calibri"/>
              </a:rPr>
              <a:t>want</a:t>
            </a:r>
            <a:r>
              <a:rPr sz="2000" spc="31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1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</a:p>
          <a:p>
            <a:pPr marL="91440" marR="0">
              <a:lnSpc>
                <a:spcPts val="2446"/>
              </a:lnSpc>
              <a:spcBef>
                <a:spcPts val="1153"/>
              </a:spcBef>
              <a:spcAft>
                <a:spcPts val="0"/>
              </a:spcAft>
            </a:pPr>
            <a:r>
              <a:rPr sz="2000" spc="-12" dirty="0">
                <a:solidFill>
                  <a:srgbClr val="404040"/>
                </a:solidFill>
                <a:latin typeface="Calibri"/>
                <a:cs typeface="Calibri"/>
              </a:rPr>
              <a:t>create</a:t>
            </a:r>
            <a:r>
              <a:rPr sz="2000" spc="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from</a:t>
            </a:r>
            <a:r>
              <a:rPr sz="2000" spc="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reading in</a:t>
            </a:r>
            <a:r>
              <a:rPr sz="20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Excel</a:t>
            </a:r>
            <a:r>
              <a:rPr sz="20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file.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12648" y="3062528"/>
            <a:ext cx="2983342" cy="7826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94" dirty="0">
                <a:solidFill>
                  <a:srgbClr val="FFFFFF"/>
                </a:solidFill>
                <a:latin typeface="Calibri Light"/>
                <a:cs typeface="Calibri Light"/>
              </a:rPr>
              <a:t>Proc</a:t>
            </a:r>
            <a:r>
              <a:rPr sz="4800" spc="-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46" dirty="0">
                <a:solidFill>
                  <a:srgbClr val="FFFFFF"/>
                </a:solidFill>
                <a:latin typeface="Calibri Light"/>
                <a:cs typeface="Calibri Light"/>
              </a:rPr>
              <a:t>Import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207509" y="3934954"/>
            <a:ext cx="7874395" cy="21779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DBARFJ+Wingdings"/>
                <a:cs typeface="DBARFJ+Wingdings"/>
              </a:rPr>
              <a:t>▪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DBMS=option:</a:t>
            </a:r>
            <a:r>
              <a:rPr sz="2000" b="1" spc="1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1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type</a:t>
            </a:r>
            <a:r>
              <a:rPr sz="2000" spc="1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000" spc="1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2" dirty="0">
                <a:solidFill>
                  <a:srgbClr val="404040"/>
                </a:solidFill>
                <a:latin typeface="Calibri"/>
                <a:cs typeface="Calibri"/>
              </a:rPr>
              <a:t>Excel</a:t>
            </a:r>
            <a:r>
              <a:rPr sz="2000" spc="1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file</a:t>
            </a:r>
            <a:r>
              <a:rPr sz="2000" spc="1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1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000" spc="1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read.</a:t>
            </a:r>
            <a:r>
              <a:rPr sz="2000" spc="1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E.g.</a:t>
            </a:r>
            <a:r>
              <a:rPr sz="2000" spc="10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If</a:t>
            </a:r>
            <a:r>
              <a:rPr sz="2000" spc="1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an</a:t>
            </a:r>
            <a:r>
              <a:rPr sz="2000" spc="1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excel</a:t>
            </a:r>
            <a:r>
              <a:rPr sz="2000" spc="14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file</a:t>
            </a:r>
            <a:r>
              <a:rPr sz="2000" spc="1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has</a:t>
            </a:r>
            <a:r>
              <a:rPr sz="2000" spc="12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.xlsx</a:t>
            </a:r>
          </a:p>
          <a:p>
            <a:pPr marL="91440" marR="0">
              <a:lnSpc>
                <a:spcPts val="2446"/>
              </a:lnSpc>
              <a:spcBef>
                <a:spcPts val="1155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as its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file</a:t>
            </a:r>
            <a:r>
              <a:rPr sz="20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extension,</a:t>
            </a:r>
            <a:r>
              <a:rPr sz="20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DBMS</a:t>
            </a:r>
            <a:r>
              <a:rPr sz="2000" spc="-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= XLSX.</a:t>
            </a:r>
            <a:r>
              <a:rPr sz="2000" spc="-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(Database</a:t>
            </a:r>
            <a:r>
              <a:rPr sz="20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management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8" dirty="0">
                <a:solidFill>
                  <a:srgbClr val="404040"/>
                </a:solidFill>
                <a:latin typeface="Calibri"/>
                <a:cs typeface="Calibri"/>
              </a:rPr>
              <a:t>system)</a:t>
            </a:r>
          </a:p>
          <a:p>
            <a:pPr marL="0" marR="0">
              <a:lnSpc>
                <a:spcPts val="2446"/>
              </a:lnSpc>
              <a:spcBef>
                <a:spcPts val="1153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DBARFJ+Wingdings"/>
                <a:cs typeface="DBARFJ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1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REPLACE</a:t>
            </a:r>
            <a:r>
              <a:rPr sz="2000" b="1" spc="1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option:</a:t>
            </a:r>
            <a:r>
              <a:rPr sz="2000" spc="11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Replace</a:t>
            </a:r>
            <a:r>
              <a:rPr sz="2000" spc="1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1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  <a:r>
              <a:rPr sz="2000" spc="1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2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000" spc="13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set</a:t>
            </a:r>
            <a:r>
              <a:rPr sz="2000" spc="1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named</a:t>
            </a:r>
            <a:r>
              <a:rPr sz="2000" spc="1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000" spc="13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1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OUT=</a:t>
            </a:r>
            <a:r>
              <a:rPr sz="2000" spc="1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data-</a:t>
            </a:r>
          </a:p>
          <a:p>
            <a:pPr marL="91440" marR="0">
              <a:lnSpc>
                <a:spcPts val="2446"/>
              </a:lnSpc>
              <a:spcBef>
                <a:spcPts val="1153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set</a:t>
            </a:r>
            <a:r>
              <a:rPr sz="2000" spc="34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option</a:t>
            </a:r>
            <a:r>
              <a:rPr sz="2000" spc="3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if</a:t>
            </a:r>
            <a:r>
              <a:rPr sz="2000" spc="34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it</a:t>
            </a:r>
            <a:r>
              <a:rPr sz="2000" spc="3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already</a:t>
            </a:r>
            <a:r>
              <a:rPr sz="2000" spc="3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exists.</a:t>
            </a:r>
            <a:r>
              <a:rPr sz="2000" spc="34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2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000" spc="3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often</a:t>
            </a:r>
            <a:r>
              <a:rPr sz="2000" spc="3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need</a:t>
            </a:r>
            <a:r>
              <a:rPr sz="2000" spc="34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1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000" spc="35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read</a:t>
            </a:r>
            <a:r>
              <a:rPr sz="2000" spc="33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updated</a:t>
            </a:r>
            <a:r>
              <a:rPr sz="2000" spc="35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2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000" spc="3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34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</a:p>
          <a:p>
            <a:pPr marL="91440" marR="0">
              <a:lnSpc>
                <a:spcPts val="2449"/>
              </a:lnSpc>
              <a:spcBef>
                <a:spcPts val="1151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replace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older versions.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749042" y="928060"/>
            <a:ext cx="3084252" cy="4105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2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SHEET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= "sheet-name";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46531" y="1697380"/>
            <a:ext cx="7690806" cy="6584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If</a:t>
            </a:r>
            <a:r>
              <a:rPr sz="2100" spc="40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4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2100" spc="4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20" dirty="0">
                <a:solidFill>
                  <a:srgbClr val="FFFFFF"/>
                </a:solidFill>
                <a:latin typeface="Calibri"/>
                <a:cs typeface="Calibri"/>
              </a:rPr>
              <a:t>have</a:t>
            </a:r>
            <a:r>
              <a:rPr sz="2100" spc="44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more</a:t>
            </a:r>
            <a:r>
              <a:rPr sz="2100" spc="42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than</a:t>
            </a:r>
            <a:r>
              <a:rPr sz="2100" spc="41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one</a:t>
            </a:r>
            <a:r>
              <a:rPr sz="2100" spc="42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sheet</a:t>
            </a:r>
            <a:r>
              <a:rPr sz="2100" spc="4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2100" spc="4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your</a:t>
            </a:r>
            <a:r>
              <a:rPr sz="2100" spc="41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1" dirty="0">
                <a:solidFill>
                  <a:srgbClr val="FFFFFF"/>
                </a:solidFill>
                <a:latin typeface="Calibri"/>
                <a:cs typeface="Calibri"/>
              </a:rPr>
              <a:t>Excel</a:t>
            </a:r>
            <a:r>
              <a:rPr sz="2100" spc="41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file,</a:t>
            </a:r>
            <a:r>
              <a:rPr sz="2100" spc="43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specify</a:t>
            </a:r>
            <a:r>
              <a:rPr sz="2100" spc="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which</a:t>
            </a:r>
          </a:p>
          <a:p>
            <a:pPr marL="0" marR="0">
              <a:lnSpc>
                <a:spcPts val="2318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sheet</a:t>
            </a:r>
            <a:r>
              <a:rPr sz="2100" spc="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8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1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read.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633206" y="2449282"/>
            <a:ext cx="2954745" cy="14041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27659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50" dirty="0">
                <a:solidFill>
                  <a:srgbClr val="404040"/>
                </a:solidFill>
                <a:latin typeface="Calibri Light"/>
                <a:cs typeface="Calibri Light"/>
              </a:rPr>
              <a:t>Optional</a:t>
            </a:r>
          </a:p>
          <a:p>
            <a:pPr marL="0" marR="0">
              <a:lnSpc>
                <a:spcPts val="4896"/>
              </a:lnSpc>
              <a:spcBef>
                <a:spcPts val="0"/>
              </a:spcBef>
              <a:spcAft>
                <a:spcPts val="0"/>
              </a:spcAft>
            </a:pPr>
            <a:r>
              <a:rPr sz="4800" spc="-74" dirty="0">
                <a:solidFill>
                  <a:srgbClr val="404040"/>
                </a:solidFill>
                <a:latin typeface="Calibri Light"/>
                <a:cs typeface="Calibri Light"/>
              </a:rPr>
              <a:t>Statements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256408" y="2709906"/>
            <a:ext cx="4069982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RANGE = "sheet-name$UL:LR";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46531" y="3479227"/>
            <a:ext cx="7690727" cy="6577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If</a:t>
            </a:r>
            <a:r>
              <a:rPr sz="2100" spc="1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4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2100" spc="16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srgbClr val="FFFFFF"/>
                </a:solidFill>
                <a:latin typeface="Calibri"/>
                <a:cs typeface="Calibri"/>
              </a:rPr>
              <a:t>want</a:t>
            </a:r>
            <a:r>
              <a:rPr sz="2100" spc="17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8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100" spc="16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read</a:t>
            </a:r>
            <a:r>
              <a:rPr sz="2100" spc="15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only</a:t>
            </a:r>
            <a:r>
              <a:rPr sz="2100" spc="14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specific</a:t>
            </a:r>
            <a:r>
              <a:rPr sz="2100" spc="15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cells</a:t>
            </a:r>
            <a:r>
              <a:rPr sz="2100" spc="1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2100" spc="16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100" spc="15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sheet,</a:t>
            </a:r>
            <a:r>
              <a:rPr sz="2100" spc="16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20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2100" spc="17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can</a:t>
            </a:r>
            <a:r>
              <a:rPr sz="2100" spc="15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specify</a:t>
            </a:r>
            <a:r>
              <a:rPr sz="2100" spc="13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</a:p>
          <a:p>
            <a:pPr marL="0" marR="0">
              <a:lnSpc>
                <a:spcPts val="2315"/>
              </a:lnSpc>
              <a:spcBef>
                <a:spcPts val="0"/>
              </a:spcBef>
              <a:spcAft>
                <a:spcPts val="0"/>
              </a:spcAft>
            </a:pPr>
            <a:r>
              <a:rPr sz="2100" spc="-15" dirty="0">
                <a:solidFill>
                  <a:srgbClr val="FFFFFF"/>
                </a:solidFill>
                <a:latin typeface="Calibri"/>
                <a:cs typeface="Calibri"/>
              </a:rPr>
              <a:t>range</a:t>
            </a:r>
            <a:r>
              <a:rPr sz="2100" spc="1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(upper-left and lower-right</a:t>
            </a:r>
            <a:r>
              <a:rPr sz="2100" spc="3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cells).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107182" y="4491208"/>
            <a:ext cx="2368258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GETNAMES = NO;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46531" y="5260528"/>
            <a:ext cx="7691027" cy="6577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spc="-25" dirty="0">
                <a:solidFill>
                  <a:srgbClr val="FFFFFF"/>
                </a:solidFill>
                <a:latin typeface="Calibri"/>
                <a:cs typeface="Calibri"/>
              </a:rPr>
              <a:t>By</a:t>
            </a:r>
            <a:r>
              <a:rPr sz="2100" spc="7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default,</a:t>
            </a:r>
            <a:r>
              <a:rPr sz="2100" spc="7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FFFFFF"/>
                </a:solidFill>
                <a:latin typeface="Calibri"/>
                <a:cs typeface="Calibri"/>
              </a:rPr>
              <a:t>PROC</a:t>
            </a:r>
            <a:r>
              <a:rPr sz="21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IMPORT</a:t>
            </a:r>
            <a:r>
              <a:rPr sz="21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23" dirty="0">
                <a:solidFill>
                  <a:srgbClr val="FFFFFF"/>
                </a:solidFill>
                <a:latin typeface="Calibri"/>
                <a:cs typeface="Calibri"/>
              </a:rPr>
              <a:t>takes</a:t>
            </a:r>
            <a:r>
              <a:rPr sz="2100" spc="6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100" spc="6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variable</a:t>
            </a:r>
            <a:r>
              <a:rPr sz="2100" spc="5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names</a:t>
            </a:r>
            <a:r>
              <a:rPr sz="2100" spc="5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1" dirty="0">
                <a:solidFill>
                  <a:srgbClr val="FFFFFF"/>
                </a:solidFill>
                <a:latin typeface="Calibri"/>
                <a:cs typeface="Calibri"/>
              </a:rPr>
              <a:t>from</a:t>
            </a:r>
            <a:r>
              <a:rPr sz="2100" spc="7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100" spc="5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8" dirty="0">
                <a:solidFill>
                  <a:srgbClr val="FFFFFF"/>
                </a:solidFill>
                <a:latin typeface="Calibri"/>
                <a:cs typeface="Calibri"/>
              </a:rPr>
              <a:t>first</a:t>
            </a:r>
            <a:r>
              <a:rPr sz="2100" spc="7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25" dirty="0">
                <a:solidFill>
                  <a:srgbClr val="FFFFFF"/>
                </a:solidFill>
                <a:latin typeface="Calibri"/>
                <a:cs typeface="Calibri"/>
              </a:rPr>
              <a:t>row</a:t>
            </a:r>
          </a:p>
          <a:p>
            <a:pPr marL="0" marR="0">
              <a:lnSpc>
                <a:spcPts val="2315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of the</a:t>
            </a:r>
            <a:r>
              <a:rPr sz="21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spreadsheet. </a:t>
            </a:r>
            <a:r>
              <a:rPr sz="2100" spc="-54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2100" spc="5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can add this </a:t>
            </a:r>
            <a:r>
              <a:rPr sz="2100" spc="-14" dirty="0">
                <a:solidFill>
                  <a:srgbClr val="FFFFFF"/>
                </a:solidFill>
                <a:latin typeface="Calibri"/>
                <a:cs typeface="Calibri"/>
              </a:rPr>
              <a:t>statement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8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1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change default.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480561" y="950555"/>
            <a:ext cx="5472410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72" dirty="0">
                <a:solidFill>
                  <a:srgbClr val="404040"/>
                </a:solidFill>
                <a:latin typeface="Calibri Light"/>
                <a:cs typeface="Calibri Light"/>
              </a:rPr>
              <a:t>Exercise</a:t>
            </a: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—</a:t>
            </a:r>
            <a:r>
              <a:rPr sz="4800" spc="-95" dirty="0">
                <a:solidFill>
                  <a:srgbClr val="404040"/>
                </a:solidFill>
                <a:latin typeface="Calibri Light"/>
                <a:cs typeface="Calibri Light"/>
              </a:rPr>
              <a:t>Proc</a:t>
            </a:r>
            <a:r>
              <a:rPr sz="4800" spc="-2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Import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81074" y="2082659"/>
            <a:ext cx="9615018" cy="1202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Use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PROC IMPORT</a:t>
            </a:r>
            <a:r>
              <a:rPr sz="2000" b="1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1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enter</a:t>
            </a:r>
            <a:r>
              <a:rPr sz="20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2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0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values in</a:t>
            </a:r>
            <a:r>
              <a:rPr sz="20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Excel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file</a:t>
            </a:r>
            <a:r>
              <a:rPr sz="20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“Lecture2_Proc_Import_Data”</a:t>
            </a:r>
          </a:p>
          <a:p>
            <a:pPr marL="0" marR="0">
              <a:lnSpc>
                <a:spcPts val="2446"/>
              </a:lnSpc>
              <a:spcBef>
                <a:spcPts val="963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Calibri"/>
                <a:cs typeface="Calibri"/>
              </a:rPr>
              <a:t>1.</a:t>
            </a:r>
            <a:r>
              <a:rPr sz="2000" spc="1617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Use</a:t>
            </a:r>
            <a:r>
              <a:rPr sz="2000" spc="29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PROC</a:t>
            </a:r>
            <a:r>
              <a:rPr sz="2000" b="1" spc="29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IMPORT</a:t>
            </a:r>
            <a:r>
              <a:rPr sz="2000" b="1" spc="104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without</a:t>
            </a:r>
            <a:r>
              <a:rPr sz="2000" spc="29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4" dirty="0">
                <a:solidFill>
                  <a:srgbClr val="404040"/>
                </a:solidFill>
                <a:latin typeface="Calibri"/>
                <a:cs typeface="Calibri"/>
              </a:rPr>
              <a:t>any</a:t>
            </a:r>
            <a:r>
              <a:rPr sz="2000" spc="30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optional</a:t>
            </a:r>
            <a:r>
              <a:rPr sz="2000" spc="2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statement,</a:t>
            </a:r>
            <a:r>
              <a:rPr sz="2000" spc="3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name</a:t>
            </a:r>
            <a:r>
              <a:rPr sz="2000" spc="28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29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imported</a:t>
            </a:r>
            <a:r>
              <a:rPr sz="2000" spc="29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dataset</a:t>
            </a:r>
            <a:r>
              <a:rPr sz="2000" spc="31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14" dirty="0">
                <a:solidFill>
                  <a:srgbClr val="404040"/>
                </a:solidFill>
                <a:latin typeface="Calibri"/>
                <a:cs typeface="Calibri"/>
              </a:rPr>
              <a:t>as</a:t>
            </a:r>
          </a:p>
          <a:p>
            <a:pPr marL="457199" marR="0">
              <a:lnSpc>
                <a:spcPts val="2449"/>
              </a:lnSpc>
              <a:spcBef>
                <a:spcPts val="961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“lecture2_excel_data1”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481074" y="3363200"/>
            <a:ext cx="9615016" cy="7754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Calibri"/>
                <a:cs typeface="Calibri"/>
              </a:rPr>
              <a:t>2.</a:t>
            </a:r>
            <a:r>
              <a:rPr sz="2000" spc="1617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Use</a:t>
            </a:r>
            <a:r>
              <a:rPr sz="2000" spc="4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PROC</a:t>
            </a:r>
            <a:r>
              <a:rPr sz="2000" b="1" spc="4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IMPORT</a:t>
            </a:r>
            <a:r>
              <a:rPr sz="2000" b="1" spc="4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without</a:t>
            </a:r>
            <a:r>
              <a:rPr sz="2000" spc="38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getting</a:t>
            </a:r>
            <a:r>
              <a:rPr sz="2000" spc="40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sz="2000" spc="40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names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,</a:t>
            </a:r>
            <a:r>
              <a:rPr sz="2000" b="1" spc="4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name</a:t>
            </a:r>
            <a:r>
              <a:rPr sz="2000" spc="39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40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imported</a:t>
            </a:r>
            <a:r>
              <a:rPr sz="2000" spc="40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dataset</a:t>
            </a:r>
            <a:r>
              <a:rPr sz="2000" spc="40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as</a:t>
            </a:r>
          </a:p>
          <a:p>
            <a:pPr marL="457199" marR="0">
              <a:lnSpc>
                <a:spcPts val="2446"/>
              </a:lnSpc>
              <a:spcBef>
                <a:spcPts val="963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“lecture2_excel_data2”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481074" y="4216640"/>
            <a:ext cx="9614025" cy="7757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Calibri"/>
                <a:cs typeface="Calibri"/>
              </a:rPr>
              <a:t>3.</a:t>
            </a:r>
            <a:r>
              <a:rPr sz="2000" spc="1617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Use</a:t>
            </a:r>
            <a:r>
              <a:rPr sz="20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PROC</a:t>
            </a:r>
            <a:r>
              <a:rPr sz="2000" b="1" spc="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IMPORT</a:t>
            </a:r>
            <a:r>
              <a:rPr sz="2000" b="1" spc="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1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000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enter</a:t>
            </a:r>
            <a:r>
              <a:rPr sz="2000" spc="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7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000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from</a:t>
            </a:r>
            <a:r>
              <a:rPr sz="2000" spc="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“name_class”</a:t>
            </a:r>
            <a:r>
              <a:rPr sz="2000" spc="4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sheet,</a:t>
            </a:r>
            <a:r>
              <a:rPr sz="2000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name</a:t>
            </a:r>
            <a:r>
              <a:rPr sz="20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imported</a:t>
            </a:r>
            <a:r>
              <a:rPr sz="2000" spc="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dataset</a:t>
            </a:r>
          </a:p>
          <a:p>
            <a:pPr marL="457199" marR="0">
              <a:lnSpc>
                <a:spcPts val="2446"/>
              </a:lnSpc>
              <a:spcBef>
                <a:spcPts val="965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as “lecture2_excel_data3”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81074" y="5070334"/>
            <a:ext cx="9616354" cy="7754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Calibri"/>
                <a:cs typeface="Calibri"/>
              </a:rPr>
              <a:t>4.</a:t>
            </a:r>
            <a:r>
              <a:rPr sz="2000" spc="1617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Use</a:t>
            </a:r>
            <a:r>
              <a:rPr sz="2000" spc="1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PROC</a:t>
            </a:r>
            <a:r>
              <a:rPr sz="2000" b="1" spc="1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IMPORT</a:t>
            </a:r>
            <a:r>
              <a:rPr sz="2000" b="1" spc="10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1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000" spc="1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enter</a:t>
            </a:r>
            <a:r>
              <a:rPr sz="2000" spc="11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7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000" spc="1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from</a:t>
            </a:r>
            <a:r>
              <a:rPr sz="2000" spc="1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“name_class”</a:t>
            </a:r>
            <a:r>
              <a:rPr sz="2000" spc="1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sheet</a:t>
            </a:r>
            <a:r>
              <a:rPr sz="2000" spc="1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from</a:t>
            </a:r>
            <a:r>
              <a:rPr sz="2000" spc="1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A1</a:t>
            </a:r>
            <a:r>
              <a:rPr sz="2000" spc="9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1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000" spc="1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B6</a:t>
            </a:r>
            <a:r>
              <a:rPr sz="2000" spc="10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fields,</a:t>
            </a:r>
            <a:r>
              <a:rPr sz="2000" spc="1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name</a:t>
            </a:r>
          </a:p>
          <a:p>
            <a:pPr marL="457199" marR="0">
              <a:lnSpc>
                <a:spcPts val="2446"/>
              </a:lnSpc>
              <a:spcBef>
                <a:spcPts val="963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imported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dataset</a:t>
            </a:r>
            <a:r>
              <a:rPr sz="20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as “lecture2_excel_data4”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481074" y="5923774"/>
            <a:ext cx="4720519" cy="348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Calibri"/>
                <a:cs typeface="Calibri"/>
              </a:rPr>
              <a:t>5.</a:t>
            </a:r>
            <a:r>
              <a:rPr sz="2000" spc="1617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Print</a:t>
            </a:r>
            <a:r>
              <a:rPr sz="20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above 4 datasets</a:t>
            </a:r>
            <a:r>
              <a:rPr sz="2000" spc="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and compare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08076" y="5350368"/>
            <a:ext cx="1414462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6" dirty="0">
                <a:solidFill>
                  <a:srgbClr val="FFFFFF"/>
                </a:solidFill>
                <a:latin typeface="Calibri Light"/>
                <a:cs typeface="Calibri Light"/>
              </a:rPr>
              <a:t>Code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04367" y="5430835"/>
            <a:ext cx="1414462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6" dirty="0">
                <a:solidFill>
                  <a:srgbClr val="FFFFFF"/>
                </a:solidFill>
                <a:latin typeface="Calibri Light"/>
                <a:cs typeface="Calibri Light"/>
              </a:rPr>
              <a:t>Code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394959" y="5098298"/>
            <a:ext cx="4294461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95" dirty="0">
                <a:solidFill>
                  <a:srgbClr val="262626"/>
                </a:solidFill>
                <a:latin typeface="Calibri Light"/>
                <a:cs typeface="Calibri Light"/>
              </a:rPr>
              <a:t>Proc</a:t>
            </a:r>
            <a:r>
              <a:rPr sz="4800" spc="-20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4800" spc="-73" dirty="0">
                <a:solidFill>
                  <a:srgbClr val="262626"/>
                </a:solidFill>
                <a:latin typeface="Calibri Light"/>
                <a:cs typeface="Calibri Light"/>
              </a:rPr>
              <a:t>Print</a:t>
            </a:r>
            <a:r>
              <a:rPr sz="4800" spc="-31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4800" spc="-63" dirty="0">
                <a:solidFill>
                  <a:srgbClr val="262626"/>
                </a:solidFill>
                <a:latin typeface="Calibri Light"/>
                <a:cs typeface="Calibri Light"/>
              </a:rPr>
              <a:t>Results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495600" y="476672"/>
            <a:ext cx="7200800" cy="7566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spc="-49" dirty="0" smtClean="0">
                <a:solidFill>
                  <a:srgbClr val="404040"/>
                </a:solidFill>
                <a:latin typeface="Calibri Light"/>
                <a:cs typeface="Calibri Light"/>
              </a:rPr>
              <a:t>Import Excel by Drag n Drop</a:t>
            </a:r>
            <a:endParaRPr sz="4800" spc="-44" dirty="0">
              <a:solidFill>
                <a:srgbClr val="404040"/>
              </a:solidFill>
              <a:latin typeface="Calibri Light"/>
              <a:cs typeface="Calibri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83432" y="1628800"/>
            <a:ext cx="10225136" cy="12926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7200" marR="0" indent="-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spc="-23" dirty="0" smtClean="0">
                <a:solidFill>
                  <a:srgbClr val="404040"/>
                </a:solidFill>
                <a:latin typeface="Calibri"/>
                <a:cs typeface="Calibri"/>
              </a:rPr>
              <a:t>Upload the Excel file to SAS on Demand (SAS Studio). You can put it under “Files”.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spc="-23" dirty="0" smtClean="0">
                <a:solidFill>
                  <a:srgbClr val="404040"/>
                </a:solidFill>
                <a:latin typeface="Calibri"/>
                <a:cs typeface="Calibri"/>
              </a:rPr>
              <a:t>Open a new program or a new SAS program or new import data.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464" y="3284984"/>
            <a:ext cx="3342857" cy="331428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5219" y="3316973"/>
            <a:ext cx="3946364" cy="304281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8522750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495600" y="476672"/>
            <a:ext cx="7200800" cy="7566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spc="-49" dirty="0" smtClean="0">
                <a:solidFill>
                  <a:srgbClr val="404040"/>
                </a:solidFill>
                <a:latin typeface="Calibri Light"/>
                <a:cs typeface="Calibri Light"/>
              </a:rPr>
              <a:t>Import Excel by Drag n Drop</a:t>
            </a:r>
            <a:endParaRPr sz="4800" spc="-44" dirty="0">
              <a:solidFill>
                <a:srgbClr val="404040"/>
              </a:solidFill>
              <a:latin typeface="Calibri Light"/>
              <a:cs typeface="Calibri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83432" y="1628800"/>
            <a:ext cx="10225136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7200" marR="0" indent="-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spc="-23" dirty="0" smtClean="0">
                <a:solidFill>
                  <a:srgbClr val="404040"/>
                </a:solidFill>
                <a:latin typeface="Calibri"/>
                <a:cs typeface="Calibri"/>
              </a:rPr>
              <a:t>Drag the file the blank canvas.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464" y="2204864"/>
            <a:ext cx="9192344" cy="430293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310536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495600" y="476672"/>
            <a:ext cx="7200800" cy="7566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spc="-49" dirty="0" smtClean="0">
                <a:solidFill>
                  <a:srgbClr val="404040"/>
                </a:solidFill>
                <a:latin typeface="Calibri Light"/>
                <a:cs typeface="Calibri Light"/>
              </a:rPr>
              <a:t>Import Excel by Drag n Drop</a:t>
            </a:r>
            <a:endParaRPr sz="4800" spc="-44" dirty="0">
              <a:solidFill>
                <a:srgbClr val="404040"/>
              </a:solidFill>
              <a:latin typeface="Calibri Light"/>
              <a:cs typeface="Calibri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1424" y="1459246"/>
            <a:ext cx="4464496" cy="21544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7200" marR="0" indent="-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spc="-23" dirty="0" smtClean="0">
                <a:solidFill>
                  <a:srgbClr val="404040"/>
                </a:solidFill>
                <a:latin typeface="Calibri"/>
                <a:cs typeface="Calibri"/>
              </a:rPr>
              <a:t>The SAS program has been written for you!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spc="-23" dirty="0" smtClean="0">
                <a:solidFill>
                  <a:srgbClr val="404040"/>
                </a:solidFill>
                <a:latin typeface="Calibri"/>
                <a:cs typeface="Calibri"/>
              </a:rPr>
              <a:t>Run it and it is done!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spc="-23" dirty="0" smtClean="0">
                <a:solidFill>
                  <a:srgbClr val="404040"/>
                </a:solidFill>
                <a:latin typeface="Calibri"/>
                <a:cs typeface="Calibri"/>
              </a:rPr>
              <a:t>Is it cheating? No, this is efficient programming.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9936" y="1556792"/>
            <a:ext cx="6353940" cy="508974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26" name="Picture 2" descr="Cheaters Quiz This Friday Happy Hour! | Johnny Goodtim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4922" y="3789040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131230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495600" y="476672"/>
            <a:ext cx="7200800" cy="7566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spc="-49" dirty="0" smtClean="0">
                <a:solidFill>
                  <a:srgbClr val="404040"/>
                </a:solidFill>
                <a:latin typeface="Calibri Light"/>
                <a:cs typeface="Calibri Light"/>
              </a:rPr>
              <a:t>Import Excel by Point n Click</a:t>
            </a:r>
            <a:endParaRPr sz="4800" spc="-44" dirty="0">
              <a:solidFill>
                <a:srgbClr val="404040"/>
              </a:solidFill>
              <a:latin typeface="Calibri Light"/>
              <a:cs typeface="Calibri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1424" y="1428437"/>
            <a:ext cx="10081120" cy="861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7200" marR="0" indent="-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spc="-23" dirty="0" smtClean="0">
                <a:solidFill>
                  <a:srgbClr val="404040"/>
                </a:solidFill>
                <a:latin typeface="Calibri"/>
                <a:cs typeface="Calibri"/>
              </a:rPr>
              <a:t>It works if and only if your MS Excel is a </a:t>
            </a:r>
            <a:r>
              <a:rPr lang="en-US" sz="2800" spc="-23" dirty="0" smtClean="0">
                <a:solidFill>
                  <a:srgbClr val="FF0000"/>
                </a:solidFill>
                <a:latin typeface="Calibri"/>
                <a:cs typeface="Calibri"/>
              </a:rPr>
              <a:t>64-bit</a:t>
            </a:r>
            <a:r>
              <a:rPr lang="en-US" sz="2800" spc="-23" dirty="0" smtClean="0">
                <a:solidFill>
                  <a:srgbClr val="404040"/>
                </a:solidFill>
                <a:latin typeface="Calibri"/>
                <a:cs typeface="Calibri"/>
              </a:rPr>
              <a:t> version.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spc="-23" dirty="0" smtClean="0">
                <a:solidFill>
                  <a:srgbClr val="404040"/>
                </a:solidFill>
                <a:latin typeface="Calibri"/>
                <a:cs typeface="Calibri"/>
              </a:rPr>
              <a:t>It does not work with 32-bit Excel. </a:t>
            </a:r>
            <a:endParaRPr lang="en-US" sz="2800" spc="-49" dirty="0" smtClean="0">
              <a:solidFill>
                <a:srgbClr val="404040"/>
              </a:solidFill>
              <a:latin typeface="Calibri"/>
              <a:cs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456" y="2564904"/>
            <a:ext cx="8952381" cy="408571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50" name="Picture 2" descr="Nvidia Game Ready Driver upgrades are now 64-bit only - Graphics - News -  HEXUS.net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92344" y="1638578"/>
            <a:ext cx="2706126" cy="143038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571002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927648" y="950555"/>
            <a:ext cx="7200800" cy="7566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spc="-49" dirty="0" smtClean="0">
                <a:solidFill>
                  <a:srgbClr val="404040"/>
                </a:solidFill>
                <a:latin typeface="Calibri Light"/>
                <a:cs typeface="Calibri Light"/>
              </a:rPr>
              <a:t>Point and click: JMP to SAS</a:t>
            </a:r>
            <a:endParaRPr sz="4800" spc="-44" dirty="0">
              <a:solidFill>
                <a:srgbClr val="404040"/>
              </a:solidFill>
              <a:latin typeface="Calibri Light"/>
              <a:cs typeface="Calibri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5400" y="2050624"/>
            <a:ext cx="3960440" cy="25853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7200" marR="0" indent="-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spc="-23" dirty="0" smtClean="0">
                <a:solidFill>
                  <a:srgbClr val="404040"/>
                </a:solidFill>
                <a:latin typeface="Calibri"/>
                <a:cs typeface="Calibri"/>
              </a:rPr>
              <a:t>Debugging a program can be frustrating.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spc="-23" dirty="0" smtClean="0">
                <a:solidFill>
                  <a:srgbClr val="404040"/>
                </a:solidFill>
                <a:latin typeface="Calibri"/>
                <a:cs typeface="Calibri"/>
              </a:rPr>
              <a:t>There are alternate ways. 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spc="-23" dirty="0" smtClean="0">
                <a:solidFill>
                  <a:srgbClr val="404040"/>
                </a:solidFill>
                <a:latin typeface="Calibri"/>
                <a:cs typeface="Calibri"/>
              </a:rPr>
              <a:t>While in Excel, Use JMP as the bridge</a:t>
            </a:r>
            <a:endParaRPr lang="en-US" sz="2800" spc="-49" dirty="0" smtClean="0">
              <a:solidFill>
                <a:srgbClr val="404040"/>
              </a:solidFill>
              <a:latin typeface="Calibri"/>
              <a:cs typeface="Calibri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1864" y="2050624"/>
            <a:ext cx="6940306" cy="361062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3780140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83432" y="908720"/>
            <a:ext cx="4987823" cy="7566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spc="-49" dirty="0" smtClean="0">
                <a:solidFill>
                  <a:srgbClr val="404040"/>
                </a:solidFill>
                <a:latin typeface="Calibri Light"/>
                <a:cs typeface="Calibri Light"/>
              </a:rPr>
              <a:t>Point and click</a:t>
            </a:r>
            <a:endParaRPr sz="4800" spc="-44" dirty="0">
              <a:solidFill>
                <a:srgbClr val="404040"/>
              </a:solidFill>
              <a:latin typeface="Calibri Light"/>
              <a:cs typeface="Calibri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5400" y="1908288"/>
            <a:ext cx="4464496" cy="17235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7200" marR="0" indent="-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spc="-49" dirty="0" smtClean="0">
                <a:solidFill>
                  <a:srgbClr val="404040"/>
                </a:solidFill>
                <a:latin typeface="Calibri"/>
                <a:cs typeface="Calibri"/>
              </a:rPr>
              <a:t>No need to specify the connection to SAS.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spc="-49" dirty="0" smtClean="0">
                <a:solidFill>
                  <a:srgbClr val="404040"/>
                </a:solidFill>
                <a:latin typeface="Calibri"/>
                <a:cs typeface="Calibri"/>
              </a:rPr>
              <a:t>JMP can automatically recognize your SAS program.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2024" y="620688"/>
            <a:ext cx="5136438" cy="576969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417" y="4077072"/>
            <a:ext cx="5262693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09724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83432" y="908720"/>
            <a:ext cx="4987823" cy="7566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spc="-49" dirty="0" smtClean="0">
                <a:solidFill>
                  <a:srgbClr val="404040"/>
                </a:solidFill>
                <a:latin typeface="Calibri Light"/>
                <a:cs typeface="Calibri Light"/>
              </a:rPr>
              <a:t>Point and click</a:t>
            </a:r>
            <a:endParaRPr sz="4800" spc="-44" dirty="0">
              <a:solidFill>
                <a:srgbClr val="404040"/>
              </a:solidFill>
              <a:latin typeface="Calibri Light"/>
              <a:cs typeface="Calibri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5400" y="1908288"/>
            <a:ext cx="4464496" cy="21544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7200" marR="0" indent="-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spc="-49" dirty="0" smtClean="0">
                <a:solidFill>
                  <a:srgbClr val="404040"/>
                </a:solidFill>
                <a:latin typeface="Calibri"/>
                <a:cs typeface="Calibri"/>
              </a:rPr>
              <a:t>Select a SAS library e.g. </a:t>
            </a:r>
            <a:r>
              <a:rPr lang="en-US" sz="2800" spc="-49" dirty="0" err="1" smtClean="0">
                <a:solidFill>
                  <a:srgbClr val="404040"/>
                </a:solidFill>
                <a:latin typeface="Calibri"/>
                <a:cs typeface="Calibri"/>
              </a:rPr>
              <a:t>SASuser</a:t>
            </a:r>
            <a:endParaRPr lang="en-US" sz="2800" spc="-49" dirty="0" smtClean="0">
              <a:solidFill>
                <a:srgbClr val="404040"/>
              </a:solidFill>
              <a:latin typeface="Calibri"/>
              <a:cs typeface="Calibri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spc="-49" dirty="0" smtClean="0">
                <a:solidFill>
                  <a:srgbClr val="404040"/>
                </a:solidFill>
                <a:latin typeface="Calibri"/>
                <a:cs typeface="Calibri"/>
              </a:rPr>
              <a:t>Click Export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spc="-49" dirty="0" smtClean="0">
                <a:solidFill>
                  <a:srgbClr val="404040"/>
                </a:solidFill>
                <a:latin typeface="Calibri"/>
                <a:cs typeface="Calibri"/>
              </a:rPr>
              <a:t>Go back to SAS and the data file is there.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7928" y="764704"/>
            <a:ext cx="6300699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60074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83432" y="908720"/>
            <a:ext cx="4987823" cy="7566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spc="-49" smtClean="0">
                <a:solidFill>
                  <a:srgbClr val="404040"/>
                </a:solidFill>
                <a:latin typeface="Calibri Light"/>
                <a:cs typeface="Calibri Light"/>
              </a:rPr>
              <a:t>Save as</a:t>
            </a:r>
            <a:endParaRPr sz="4800" spc="-44" dirty="0">
              <a:solidFill>
                <a:srgbClr val="404040"/>
              </a:solidFill>
              <a:latin typeface="Calibri Light"/>
              <a:cs typeface="Calibri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5400" y="1908288"/>
            <a:ext cx="10585176" cy="12926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7200" marR="0" indent="-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spc="-49" dirty="0" smtClean="0">
                <a:solidFill>
                  <a:srgbClr val="404040"/>
                </a:solidFill>
                <a:latin typeface="Calibri"/>
                <a:cs typeface="Calibri"/>
              </a:rPr>
              <a:t>In JMP you can save data as a SAS file.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spc="-49" dirty="0" smtClean="0">
                <a:solidFill>
                  <a:srgbClr val="404040"/>
                </a:solidFill>
                <a:latin typeface="Calibri"/>
                <a:cs typeface="Calibri"/>
              </a:rPr>
              <a:t>But you need to set up a library pointing to the location of the SAS file e.g. </a:t>
            </a:r>
            <a:r>
              <a:rPr lang="en-US" sz="2800" spc="-49" dirty="0" err="1" smtClean="0">
                <a:solidFill>
                  <a:srgbClr val="404040"/>
                </a:solidFill>
                <a:latin typeface="Calibri"/>
                <a:cs typeface="Calibri"/>
              </a:rPr>
              <a:t>libname</a:t>
            </a:r>
            <a:r>
              <a:rPr lang="en-US" sz="2800" spc="-49" dirty="0" smtClean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lang="en-US" sz="2800" spc="-49" dirty="0" err="1" smtClean="0">
                <a:solidFill>
                  <a:srgbClr val="404040"/>
                </a:solidFill>
                <a:latin typeface="Calibri"/>
                <a:cs typeface="Calibri"/>
              </a:rPr>
              <a:t>alexyu</a:t>
            </a:r>
            <a:r>
              <a:rPr lang="en-US" sz="2800" spc="-49" dirty="0" smtClean="0">
                <a:solidFill>
                  <a:srgbClr val="404040"/>
                </a:solidFill>
                <a:latin typeface="Calibri"/>
                <a:cs typeface="Calibri"/>
              </a:rPr>
              <a:t> “f:\</a:t>
            </a:r>
            <a:r>
              <a:rPr lang="en-US" sz="2800" spc="-49" dirty="0" err="1" smtClean="0">
                <a:solidFill>
                  <a:srgbClr val="404040"/>
                </a:solidFill>
                <a:latin typeface="Calibri"/>
                <a:cs typeface="Calibri"/>
              </a:rPr>
              <a:t>sasfile</a:t>
            </a:r>
            <a:r>
              <a:rPr lang="en-US" sz="2800" spc="-49" dirty="0" smtClean="0">
                <a:solidFill>
                  <a:srgbClr val="404040"/>
                </a:solidFill>
                <a:latin typeface="Calibri"/>
                <a:cs typeface="Calibri"/>
              </a:rPr>
              <a:t>”;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43" y="3861048"/>
            <a:ext cx="10780952" cy="124761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74424304"/>
      </p:ext>
    </p:extLst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301</TotalTime>
  <Words>2759</Words>
  <Application>Microsoft Office PowerPoint</Application>
  <PresentationFormat>Widescreen</PresentationFormat>
  <Paragraphs>390</Paragraphs>
  <Slides>76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76</vt:i4>
      </vt:variant>
    </vt:vector>
  </HeadingPairs>
  <TitlesOfParts>
    <vt:vector size="82" baseType="lpstr">
      <vt:lpstr>DBARFJ+Wingdings</vt:lpstr>
      <vt:lpstr>Times New Roman</vt:lpstr>
      <vt:lpstr>Calibri Light</vt:lpstr>
      <vt:lpstr>Arial</vt:lpstr>
      <vt:lpstr>Calibri</vt:lpstr>
      <vt:lpstr>Theme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Easy/lazy way to deal with any delimiter and missing values</vt:lpstr>
      <vt:lpstr>Easy/lazy way to deal with any delimiter and missing values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Easy/lazy way to read date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cp:lastModifiedBy>Owner</cp:lastModifiedBy>
  <cp:revision>48</cp:revision>
  <dcterms:modified xsi:type="dcterms:W3CDTF">2021-09-17T03:02:36Z</dcterms:modified>
</cp:coreProperties>
</file>