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12192000" cy="6858000"/>
  <p:notesSz cx="12192000" cy="6858000"/>
  <p:embeddedFontLs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Calibri Light" panose="020F0302020204030204" pitchFamily="34" charset="0"/>
      <p:regular r:id="rId69"/>
      <p:italic r:id="rId70"/>
    </p:embeddedFont>
    <p:embeddedFont>
      <p:font typeface="FCDMAE+Cambria Math" panose="020B0604020202020204" charset="0"/>
      <p:regular r:id="rId71"/>
    </p:embeddedFont>
    <p:embeddedFont>
      <p:font typeface="CBVDGB+Wingdings" panose="05000000000000000000" charset="2"/>
      <p:regular r:id="rId7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114" y="17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2039" y="2957703"/>
            <a:ext cx="10251037" cy="1278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70"/>
              </a:lnSpc>
              <a:spcBef>
                <a:spcPts val="0"/>
              </a:spcBef>
              <a:spcAft>
                <a:spcPts val="0"/>
              </a:spcAft>
            </a:pPr>
            <a:r>
              <a:rPr sz="8000" spc="-87" dirty="0">
                <a:solidFill>
                  <a:srgbClr val="262626"/>
                </a:solidFill>
                <a:latin typeface="Calibri Light"/>
                <a:cs typeface="Calibri Light"/>
              </a:rPr>
              <a:t>Working</a:t>
            </a:r>
            <a:r>
              <a:rPr sz="8000" spc="-36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spc="-49" dirty="0">
                <a:solidFill>
                  <a:srgbClr val="262626"/>
                </a:solidFill>
                <a:latin typeface="Calibri Light"/>
                <a:cs typeface="Calibri Light"/>
              </a:rPr>
              <a:t>with</a:t>
            </a:r>
            <a:r>
              <a:rPr sz="8000" spc="-64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dirty="0">
                <a:solidFill>
                  <a:srgbClr val="262626"/>
                </a:solidFill>
                <a:latin typeface="Calibri Light"/>
                <a:cs typeface="Calibri Light"/>
              </a:rPr>
              <a:t>D</a:t>
            </a:r>
            <a:r>
              <a:rPr sz="8000" spc="-1854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spc="-95" dirty="0">
                <a:solidFill>
                  <a:srgbClr val="262626"/>
                </a:solidFill>
                <a:latin typeface="Calibri Light"/>
                <a:cs typeface="Calibri Light"/>
              </a:rPr>
              <a:t>ata</a:t>
            </a:r>
            <a:r>
              <a:rPr sz="8000" spc="-28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spc="-52" dirty="0">
                <a:solidFill>
                  <a:srgbClr val="262626"/>
                </a:solidFill>
                <a:latin typeface="Calibri Light"/>
                <a:cs typeface="Calibri Light"/>
              </a:rPr>
              <a:t>in</a:t>
            </a:r>
            <a:r>
              <a:rPr sz="8000" spc="-37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spc="-62" dirty="0">
                <a:solidFill>
                  <a:srgbClr val="262626"/>
                </a:solidFill>
                <a:latin typeface="Calibri Light"/>
                <a:cs typeface="Calibri Light"/>
              </a:rPr>
              <a:t>SAS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3439" y="1817166"/>
            <a:ext cx="1956205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62188" y="2433179"/>
            <a:ext cx="1419099" cy="65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8119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IF-THEN</a:t>
            </a:r>
          </a:p>
          <a:p>
            <a:pPr marL="0" marR="0">
              <a:lnSpc>
                <a:spcPts val="2435"/>
              </a:lnSpc>
              <a:spcBef>
                <a:spcPts val="50"/>
              </a:spcBef>
              <a:spcAft>
                <a:spcPts val="0"/>
              </a:spcAft>
            </a:pPr>
            <a:r>
              <a:rPr sz="2000" spc="-33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342118" y="2433179"/>
            <a:ext cx="1533396" cy="65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IF-THEN-ELSE</a:t>
            </a:r>
          </a:p>
          <a:p>
            <a:pPr marL="77723" marR="0">
              <a:lnSpc>
                <a:spcPts val="2435"/>
              </a:lnSpc>
              <a:spcBef>
                <a:spcPts val="50"/>
              </a:spcBef>
              <a:spcAft>
                <a:spcPts val="0"/>
              </a:spcAft>
            </a:pPr>
            <a:r>
              <a:rPr sz="2000" spc="-33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26613" y="2541764"/>
            <a:ext cx="1554307" cy="65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ASSIGNMENT</a:t>
            </a:r>
          </a:p>
          <a:p>
            <a:pPr marL="28955" marR="0">
              <a:lnSpc>
                <a:spcPts val="2435"/>
              </a:lnSpc>
              <a:spcBef>
                <a:spcPts val="50"/>
              </a:spcBef>
              <a:spcAft>
                <a:spcPts val="0"/>
              </a:spcAft>
            </a:pPr>
            <a:r>
              <a:rPr sz="2000" spc="-31" dirty="0">
                <a:solidFill>
                  <a:srgbClr val="000000"/>
                </a:solidFill>
                <a:latin typeface="Calibri"/>
                <a:cs typeface="Calibri"/>
              </a:rPr>
              <a:t>STATEMENTS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88228" y="2541764"/>
            <a:ext cx="1807839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FUNCTIONS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5780" y="3324175"/>
            <a:ext cx="2219061" cy="1263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Reading: Base Exam</a:t>
            </a:r>
          </a:p>
          <a:p>
            <a:pPr marL="0" marR="0">
              <a:lnSpc>
                <a:spcPts val="2446"/>
              </a:lnSpc>
              <a:spcBef>
                <a:spcPts val="1205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Guide (past version)</a:t>
            </a:r>
          </a:p>
          <a:p>
            <a:pPr marL="0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Ch11,</a:t>
            </a:r>
            <a:r>
              <a:rPr sz="2000" spc="-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Ch15,</a:t>
            </a:r>
            <a:r>
              <a:rPr sz="2000" spc="-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Ch16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466590" y="5376354"/>
            <a:ext cx="1822008" cy="65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IF-THEN-DELETE</a:t>
            </a:r>
          </a:p>
          <a:p>
            <a:pPr marL="221233" marR="0">
              <a:lnSpc>
                <a:spcPts val="2435"/>
              </a:lnSpc>
              <a:spcBef>
                <a:spcPts val="50"/>
              </a:spcBef>
              <a:spcAft>
                <a:spcPts val="0"/>
              </a:spcAft>
            </a:pPr>
            <a:r>
              <a:rPr sz="2000" spc="-33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397116" y="5397689"/>
            <a:ext cx="2182660" cy="65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ONE-DIMENSIONAL</a:t>
            </a:r>
          </a:p>
          <a:p>
            <a:pPr marL="618744" marR="0">
              <a:lnSpc>
                <a:spcPts val="2435"/>
              </a:lnSpc>
              <a:spcBef>
                <a:spcPts val="50"/>
              </a:spcBef>
              <a:spcAft>
                <a:spcPts val="0"/>
              </a:spcAft>
            </a:pPr>
            <a:r>
              <a:rPr sz="2000" spc="-21" dirty="0">
                <a:solidFill>
                  <a:srgbClr val="000000"/>
                </a:solidFill>
                <a:latin typeface="Calibri"/>
                <a:cs typeface="Calibri"/>
              </a:rPr>
              <a:t>ARRAYS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966961" y="5397689"/>
            <a:ext cx="1954089" cy="65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21" dirty="0">
                <a:solidFill>
                  <a:srgbClr val="000000"/>
                </a:solidFill>
                <a:latin typeface="Calibri"/>
                <a:cs typeface="Calibri"/>
              </a:rPr>
              <a:t>ARRAYS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WITH DO</a:t>
            </a:r>
          </a:p>
          <a:p>
            <a:pPr marL="557783" marR="0">
              <a:lnSpc>
                <a:spcPts val="2435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LOOPS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18257" y="2593153"/>
            <a:ext cx="7951097" cy="10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059"/>
              </a:lnSpc>
              <a:spcBef>
                <a:spcPts val="0"/>
              </a:spcBef>
              <a:spcAft>
                <a:spcPts val="0"/>
              </a:spcAft>
            </a:pPr>
            <a:r>
              <a:rPr sz="6600" spc="-52" dirty="0">
                <a:solidFill>
                  <a:srgbClr val="404040"/>
                </a:solidFill>
                <a:latin typeface="Calibri Light"/>
                <a:cs typeface="Calibri Light"/>
              </a:rPr>
              <a:t>Assignment</a:t>
            </a:r>
            <a:r>
              <a:rPr sz="66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6600" spc="-76" dirty="0">
                <a:solidFill>
                  <a:srgbClr val="404040"/>
                </a:solidFill>
                <a:latin typeface="Calibri Light"/>
                <a:cs typeface="Calibri Light"/>
              </a:rPr>
              <a:t>Statements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94961" y="950555"/>
            <a:ext cx="362261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SET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129292"/>
            <a:ext cx="10211940" cy="1719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also be used as input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D</a:t>
            </a:r>
            <a:r>
              <a:rPr sz="22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2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200" spc="2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200" spc="2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want</a:t>
            </a:r>
            <a:r>
              <a:rPr sz="2200" spc="2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2200" spc="2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2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2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existing</a:t>
            </a:r>
            <a:r>
              <a:rPr sz="2200" spc="2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2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2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2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</a:p>
          <a:p>
            <a:pPr marL="91744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4140936"/>
            <a:ext cx="9273662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85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2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SET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read in observations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existing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9826" y="1139297"/>
            <a:ext cx="5794017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 basic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form</a:t>
            </a:r>
            <a:r>
              <a:rPr sz="24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 assignment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statements: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4548" y="2442007"/>
            <a:ext cx="3006265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1" dirty="0">
                <a:solidFill>
                  <a:srgbClr val="FFFFFF"/>
                </a:solidFill>
                <a:latin typeface="Calibri Light"/>
                <a:cs typeface="Calibri Light"/>
              </a:rPr>
              <a:t>Assignment</a:t>
            </a:r>
          </a:p>
          <a:p>
            <a:pPr marL="0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Statements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219190" y="2474381"/>
            <a:ext cx="3813302" cy="534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11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1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3200" b="1" i="1" spc="-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i="1" dirty="0">
                <a:solidFill>
                  <a:srgbClr val="FFFFFF"/>
                </a:solidFill>
                <a:latin typeface="Calibri"/>
                <a:cs typeface="Calibri"/>
              </a:rPr>
              <a:t>= expression;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49826" y="3780389"/>
            <a:ext cx="7357070" cy="7454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2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2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left:</a:t>
            </a:r>
            <a:r>
              <a:rPr sz="2400" spc="2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400" spc="2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name,</a:t>
            </a:r>
            <a:r>
              <a:rPr sz="2400" spc="23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either</a:t>
            </a:r>
            <a:r>
              <a:rPr sz="2400" spc="2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2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2400" spc="2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25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400" spc="2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existing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 in the current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dataset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49826" y="5184628"/>
            <a:ext cx="7355028" cy="745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14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4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right:</a:t>
            </a:r>
            <a:r>
              <a:rPr sz="2400" spc="14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14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constant,</a:t>
            </a:r>
            <a:r>
              <a:rPr sz="2400" spc="14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another</a:t>
            </a:r>
            <a:r>
              <a:rPr sz="2400" spc="14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variable,</a:t>
            </a:r>
            <a:r>
              <a:rPr sz="2400" spc="14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144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mathematical expression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8134" y="5092812"/>
            <a:ext cx="878843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FFFFFF"/>
                </a:solidFill>
                <a:latin typeface="Calibri Light"/>
                <a:cs typeface="Calibri Light"/>
              </a:rPr>
              <a:t>Examples</a:t>
            </a:r>
            <a:r>
              <a:rPr sz="4800" spc="-12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of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2" dirty="0">
                <a:solidFill>
                  <a:srgbClr val="FFFFFF"/>
                </a:solidFill>
                <a:latin typeface="Calibri Light"/>
                <a:cs typeface="Calibri Light"/>
              </a:rPr>
              <a:t>Assignment</a:t>
            </a:r>
            <a:r>
              <a:rPr sz="48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Statements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8134" y="6039261"/>
            <a:ext cx="4049133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Note: Using “10”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 an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example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45838" y="950555"/>
            <a:ext cx="331788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Variables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4066" y="3283229"/>
            <a:ext cx="2716976" cy="15362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Whether</a:t>
            </a:r>
            <a:r>
              <a:rPr sz="2100" spc="10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100" spc="100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</a:p>
          <a:p>
            <a:pPr marL="0" marR="0">
              <a:lnSpc>
                <a:spcPts val="2318"/>
              </a:lnSpc>
              <a:spcBef>
                <a:spcPts val="0"/>
              </a:spcBef>
              <a:spcAft>
                <a:spcPts val="0"/>
              </a:spcAft>
            </a:pPr>
            <a:r>
              <a:rPr sz="2100" spc="-61" dirty="0">
                <a:solidFill>
                  <a:srgbClr val="000000"/>
                </a:solidFill>
                <a:latin typeface="Calibri"/>
                <a:cs typeface="Calibri"/>
              </a:rPr>
              <a:t>Va</a:t>
            </a:r>
            <a:r>
              <a:rPr sz="2100" spc="-4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r</a:t>
            </a:r>
            <a:r>
              <a:rPr sz="2100" spc="19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100" spc="19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numeric</a:t>
            </a:r>
            <a:r>
              <a:rPr sz="2100" spc="19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or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character</a:t>
            </a:r>
            <a:r>
              <a:rPr sz="2100" spc="8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depends</a:t>
            </a:r>
            <a:r>
              <a:rPr sz="2100" spc="8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on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100" spc="18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expression</a:t>
            </a:r>
            <a:r>
              <a:rPr sz="2100" spc="190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defines</a:t>
            </a:r>
            <a:r>
              <a:rPr sz="21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02021" y="3576763"/>
            <a:ext cx="2717783" cy="950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When</a:t>
            </a:r>
            <a:r>
              <a:rPr sz="2100" spc="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100" spc="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expression</a:t>
            </a:r>
            <a:r>
              <a:rPr sz="2100" spc="1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1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</a:p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numeric,</a:t>
            </a:r>
            <a:r>
              <a:rPr sz="2100" spc="1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40" dirty="0">
                <a:solidFill>
                  <a:srgbClr val="000000"/>
                </a:solidFill>
                <a:latin typeface="Calibri"/>
                <a:cs typeface="Calibri"/>
              </a:rPr>
              <a:t>Var</a:t>
            </a:r>
            <a:r>
              <a:rPr sz="2100" spc="11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will</a:t>
            </a:r>
            <a:r>
              <a:rPr sz="2100" spc="1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be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numeric.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59978" y="3723447"/>
            <a:ext cx="2717200" cy="657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When</a:t>
            </a:r>
            <a:r>
              <a:rPr sz="2100" spc="9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it</a:t>
            </a:r>
            <a:r>
              <a:rPr sz="2100" spc="9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100" spc="9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000000"/>
                </a:solidFill>
                <a:latin typeface="Calibri"/>
                <a:cs typeface="Calibri"/>
              </a:rPr>
              <a:t>character,</a:t>
            </a:r>
          </a:p>
          <a:p>
            <a:pPr marL="0" marR="0">
              <a:lnSpc>
                <a:spcPts val="231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40" dirty="0">
                <a:solidFill>
                  <a:srgbClr val="000000"/>
                </a:solidFill>
                <a:latin typeface="Calibri"/>
                <a:cs typeface="Calibri"/>
              </a:rPr>
              <a:t>Var</a:t>
            </a:r>
            <a:r>
              <a:rPr sz="2100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will be </a:t>
            </a:r>
            <a:r>
              <a:rPr sz="2100" spc="-28" dirty="0">
                <a:solidFill>
                  <a:srgbClr val="000000"/>
                </a:solidFill>
                <a:latin typeface="Calibri"/>
                <a:cs typeface="Calibri"/>
              </a:rPr>
              <a:t>character.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58158" y="950555"/>
            <a:ext cx="429495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1" dirty="0">
                <a:solidFill>
                  <a:srgbClr val="404040"/>
                </a:solidFill>
                <a:latin typeface="Calibri Light"/>
                <a:cs typeface="Calibri Light"/>
              </a:rPr>
              <a:t>Computation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118040"/>
            <a:ext cx="10535594" cy="1003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100" spc="1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deciding</a:t>
            </a:r>
            <a:r>
              <a:rPr sz="21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2100" spc="1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interpret</a:t>
            </a:r>
            <a:r>
              <a:rPr sz="21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1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expression,</a:t>
            </a:r>
            <a:r>
              <a:rPr sz="21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1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follows</a:t>
            </a:r>
            <a:r>
              <a:rPr sz="21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1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standard</a:t>
            </a:r>
            <a:r>
              <a:rPr sz="2100" spc="1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mathematical</a:t>
            </a:r>
            <a:r>
              <a:rPr sz="2100" spc="1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rules</a:t>
            </a:r>
          </a:p>
          <a:p>
            <a:pPr marL="0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precede: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3398454"/>
            <a:ext cx="4245650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 performs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exponentiation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4038534"/>
            <a:ext cx="4023146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then multiplication and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division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4678995"/>
            <a:ext cx="4591256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followed</a:t>
            </a:r>
            <a:r>
              <a:rPr sz="2100" spc="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addition and subtraction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7280" y="5319076"/>
            <a:ext cx="1021411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spc="-5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1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1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parentheses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override</a:t>
            </a:r>
            <a:r>
              <a:rPr sz="2100" spc="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34" dirty="0">
                <a:solidFill>
                  <a:srgbClr val="404040"/>
                </a:solidFill>
                <a:latin typeface="Calibri"/>
                <a:cs typeface="Calibri"/>
              </a:rPr>
              <a:t>order,</a:t>
            </a:r>
            <a:r>
              <a:rPr sz="21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which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makes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programs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1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 easier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read.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91104" y="950555"/>
            <a:ext cx="742842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SET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Assignment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043" y="1919833"/>
            <a:ext cx="8226447" cy="4142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 the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“Lecture3_score_data.xlsx”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680"/>
              </a:lnSpc>
              <a:spcBef>
                <a:spcPts val="1545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imported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as “lecture3_scoredata0”</a:t>
            </a:r>
          </a:p>
          <a:p>
            <a:pPr marL="0" marR="0">
              <a:lnSpc>
                <a:spcPts val="2680"/>
              </a:lnSpc>
              <a:spcBef>
                <a:spcPts val="1543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named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“lecture3_scoredata1”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</a:p>
          <a:p>
            <a:pPr marL="0" marR="0">
              <a:lnSpc>
                <a:spcPts val="2683"/>
              </a:lnSpc>
              <a:spcBef>
                <a:spcPts val="159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Adding a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200" b="1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“Grade”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equals “7”</a:t>
            </a:r>
          </a:p>
          <a:p>
            <a:pPr marL="0" marR="0">
              <a:lnSpc>
                <a:spcPts val="2680"/>
              </a:lnSpc>
              <a:spcBef>
                <a:spcPts val="1544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Adding a new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1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b="1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ScoreType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equals “Math Scores”</a:t>
            </a:r>
          </a:p>
          <a:p>
            <a:pPr marL="0" marR="0">
              <a:lnSpc>
                <a:spcPts val="2680"/>
              </a:lnSpc>
              <a:spcBef>
                <a:spcPts val="1543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7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b="1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“score1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2200" spc="-69" dirty="0">
                <a:solidFill>
                  <a:srgbClr val="404040"/>
                </a:solidFill>
                <a:latin typeface="Calibri"/>
                <a:cs typeface="Calibri"/>
              </a:rPr>
              <a:t>3”,</a:t>
            </a:r>
            <a:r>
              <a:rPr sz="22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99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28" dirty="0" err="1">
                <a:solidFill>
                  <a:srgbClr val="404040"/>
                </a:solidFill>
                <a:latin typeface="Calibri"/>
                <a:cs typeface="Calibri"/>
              </a:rPr>
              <a:t>TotalScore</a:t>
            </a:r>
            <a:r>
              <a:rPr sz="2200" dirty="0" smtClean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endParaRPr sz="2200" dirty="0">
              <a:solidFill>
                <a:srgbClr val="404040"/>
              </a:solidFill>
              <a:latin typeface="Calibri"/>
              <a:cs typeface="Calibri"/>
            </a:endParaRPr>
          </a:p>
          <a:p>
            <a:pPr marL="0" marR="0">
              <a:lnSpc>
                <a:spcPts val="2680"/>
              </a:lnSpc>
              <a:spcBef>
                <a:spcPts val="1546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200" b="1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“score1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2200" spc="-69" dirty="0">
                <a:solidFill>
                  <a:srgbClr val="404040"/>
                </a:solidFill>
                <a:latin typeface="Calibri"/>
                <a:cs typeface="Calibri"/>
              </a:rPr>
              <a:t>3”,</a:t>
            </a:r>
            <a:r>
              <a:rPr sz="22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174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>
              <a:lnSpc>
                <a:spcPts val="2680"/>
              </a:lnSpc>
              <a:spcBef>
                <a:spcPts val="1592"/>
              </a:spcBef>
            </a:pPr>
            <a:r>
              <a:rPr sz="2200" dirty="0" smtClean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lang="en-US" sz="2200" dirty="0">
                <a:solidFill>
                  <a:srgbClr val="404040"/>
                </a:solidFill>
                <a:cs typeface="Calibri"/>
              </a:rPr>
              <a:t> </a:t>
            </a:r>
            <a:r>
              <a:rPr sz="2200" dirty="0" smtClean="0">
                <a:solidFill>
                  <a:srgbClr val="404040"/>
                </a:solidFill>
                <a:latin typeface="Calibri"/>
                <a:cs typeface="Calibri"/>
              </a:rPr>
              <a:t>Print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“lecture3_scoredata1”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507482" y="950555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Code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1988840"/>
            <a:ext cx="9595486" cy="28803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9023" y="5399136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12738" y="5466238"/>
            <a:ext cx="496522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Note: </a:t>
            </a:r>
            <a:r>
              <a:rPr sz="2400" spc="113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TotalScore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”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400" spc="-20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AverageScore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12738" y="5831997"/>
            <a:ext cx="298717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contain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missing</a:t>
            </a: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values.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91458" y="2540448"/>
            <a:ext cx="4768132" cy="10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059"/>
              </a:lnSpc>
              <a:spcBef>
                <a:spcPts val="0"/>
              </a:spcBef>
              <a:spcAft>
                <a:spcPts val="0"/>
              </a:spcAft>
            </a:pPr>
            <a:r>
              <a:rPr sz="66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66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6600" spc="-44" dirty="0">
                <a:solidFill>
                  <a:srgbClr val="404040"/>
                </a:solidFill>
                <a:latin typeface="Calibri Light"/>
                <a:cs typeface="Calibri Light"/>
              </a:rPr>
              <a:t>Functions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30014" y="599450"/>
            <a:ext cx="7399045" cy="172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3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functions</a:t>
            </a:r>
            <a:r>
              <a:rPr sz="2200" spc="3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perform</a:t>
            </a:r>
            <a:r>
              <a:rPr sz="2200" spc="3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calculation</a:t>
            </a:r>
            <a:r>
              <a:rPr sz="2200" spc="3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3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transformation</a:t>
            </a:r>
            <a:r>
              <a:rPr sz="2200" spc="3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200" spc="3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arguments</a:t>
            </a:r>
            <a:r>
              <a:rPr sz="2200" spc="3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given</a:t>
            </a:r>
            <a:r>
              <a:rPr sz="2200" spc="3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parentheses</a:t>
            </a:r>
            <a:r>
              <a:rPr sz="2200" spc="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2200" spc="3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function</a:t>
            </a:r>
            <a:r>
              <a:rPr sz="2200" spc="3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name.</a:t>
            </a:r>
          </a:p>
          <a:p>
            <a:pPr marL="0" marR="0">
              <a:lnSpc>
                <a:spcPts val="2680"/>
              </a:lnSpc>
              <a:spcBef>
                <a:spcPts val="2552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0742" y="2554184"/>
            <a:ext cx="2531862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Using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SAS</a:t>
            </a:r>
          </a:p>
          <a:p>
            <a:pPr marL="4572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Functions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38573" y="2632563"/>
            <a:ext cx="6404261" cy="10892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8052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function-name(argument,</a:t>
            </a:r>
            <a:r>
              <a:rPr sz="2400" b="1" i="1" spc="2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argument, ...)</a:t>
            </a:r>
          </a:p>
          <a:p>
            <a:pPr marL="0" marR="0">
              <a:lnSpc>
                <a:spcPts val="2680"/>
              </a:lnSpc>
              <a:spcBef>
                <a:spcPts val="2666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 functions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parentheses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38573" y="4013845"/>
            <a:ext cx="449224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Arguments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separated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commas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38573" y="4684659"/>
            <a:ext cx="7489519" cy="171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Arguments</a:t>
            </a:r>
            <a:r>
              <a:rPr sz="2200" spc="6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6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200" spc="5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5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names,</a:t>
            </a:r>
            <a:r>
              <a:rPr sz="2200" spc="6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constant</a:t>
            </a:r>
            <a:r>
              <a:rPr sz="2200" spc="6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200" spc="6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such</a:t>
            </a:r>
            <a:r>
              <a:rPr sz="2200" spc="5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</a:p>
          <a:p>
            <a:pPr marL="9144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numbers</a:t>
            </a:r>
            <a:r>
              <a:rPr sz="2200" spc="11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11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characters</a:t>
            </a:r>
            <a:r>
              <a:rPr sz="2200" spc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enclosed</a:t>
            </a:r>
            <a:r>
              <a:rPr sz="2200" spc="11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1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quotation</a:t>
            </a:r>
            <a:r>
              <a:rPr sz="2200" spc="11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marks,</a:t>
            </a:r>
            <a:r>
              <a:rPr sz="2200" spc="11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</a:p>
          <a:p>
            <a:pPr marL="91440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expressions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72232" y="950555"/>
            <a:ext cx="766493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Examples</a:t>
            </a:r>
            <a:r>
              <a:rPr sz="4800" spc="-1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of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Numeric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Functions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77517" y="5030607"/>
            <a:ext cx="385557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BVDGB+Wingdings"/>
                <a:cs typeface="CBVDGB+Wingdings"/>
              </a:rPr>
              <a:t>▪</a:t>
            </a:r>
            <a:r>
              <a:rPr sz="2200" spc="69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Natural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log function: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LOG(</a:t>
            </a:r>
            <a:r>
              <a:rPr sz="2200" i="1" dirty="0">
                <a:solidFill>
                  <a:srgbClr val="000000"/>
                </a:solidFill>
                <a:latin typeface="Calibri"/>
                <a:cs typeface="Calibri"/>
              </a:rPr>
              <a:t>arg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77517" y="5442138"/>
            <a:ext cx="8063126" cy="790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BVDGB+Wingdings"/>
                <a:cs typeface="CBVDGB+Wingdings"/>
              </a:rPr>
              <a:t>▪</a:t>
            </a:r>
            <a:r>
              <a:rPr sz="2200" spc="69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Find the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minimum: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MIN(</a:t>
            </a:r>
            <a:r>
              <a:rPr sz="2200" i="1" dirty="0">
                <a:solidFill>
                  <a:srgbClr val="000000"/>
                </a:solidFill>
                <a:latin typeface="Calibri"/>
                <a:cs typeface="Calibri"/>
              </a:rPr>
              <a:t>arg-1,</a:t>
            </a:r>
            <a:r>
              <a:rPr sz="2200" i="1" spc="-4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000000"/>
                </a:solidFill>
                <a:latin typeface="Calibri"/>
                <a:cs typeface="Calibri"/>
              </a:rPr>
              <a:t>arg-2,…,arg-n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)</a:t>
            </a:r>
          </a:p>
          <a:p>
            <a:pPr marL="0" marR="0">
              <a:lnSpc>
                <a:spcPts val="2683"/>
              </a:lnSpc>
              <a:spcBef>
                <a:spcPts val="507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BVDGB+Wingdings"/>
                <a:cs typeface="CBVDGB+Wingdings"/>
              </a:rPr>
              <a:t>▪</a:t>
            </a:r>
            <a:r>
              <a:rPr sz="2200" spc="69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ROUND(arg,</a:t>
            </a:r>
            <a:r>
              <a:rPr sz="2200" spc="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0.1)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means</a:t>
            </a:r>
            <a:r>
              <a:rPr sz="22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rounding </a:t>
            </a:r>
            <a:r>
              <a:rPr sz="2200" spc="-33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4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nearest one decimal place.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0470" y="1059140"/>
            <a:ext cx="1036886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105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Using</a:t>
            </a:r>
            <a:r>
              <a:rPr sz="4800" spc="-6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SUM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MEAN</a:t>
            </a: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Functions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0600" y="2049079"/>
            <a:ext cx="6268579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Import the dataset “Lecture3_score_data.xlsx”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00" y="2561144"/>
            <a:ext cx="606980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imported dataset as “lecture3_scoredata0”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00" y="3073589"/>
            <a:ext cx="6650422" cy="875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new SAS dataset named “lecture3_scoredata2”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by</a:t>
            </a:r>
          </a:p>
          <a:p>
            <a:pPr marL="0" marR="0">
              <a:lnSpc>
                <a:spcPts val="2563"/>
              </a:lnSpc>
              <a:spcBef>
                <a:spcPts val="141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Adding a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numeric 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“Grade”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equals “7”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600" y="4097716"/>
            <a:ext cx="10179146" cy="1900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Adding a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character 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ScoreType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equals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“Math Scores”</a:t>
            </a:r>
          </a:p>
          <a:p>
            <a:pPr marL="0" marR="0">
              <a:lnSpc>
                <a:spcPts val="2563"/>
              </a:lnSpc>
              <a:spcBef>
                <a:spcPts val="142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Compute the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“score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1-3”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SUM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function, name as </a:t>
            </a:r>
            <a:r>
              <a:rPr sz="2100" spc="93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100" spc="-25" dirty="0">
                <a:solidFill>
                  <a:srgbClr val="404040"/>
                </a:solidFill>
                <a:latin typeface="Calibri"/>
                <a:cs typeface="Calibri"/>
              </a:rPr>
              <a:t>TotalScore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563"/>
              </a:lnSpc>
              <a:spcBef>
                <a:spcPts val="141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Compute the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1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“score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1-3” using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MEAN</a:t>
            </a:r>
            <a:r>
              <a:rPr sz="21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function, name as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3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563"/>
              </a:lnSpc>
              <a:spcBef>
                <a:spcPts val="146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new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dataset “lecture3_scoredata2”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81176" y="5381472"/>
            <a:ext cx="141509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1700808"/>
            <a:ext cx="10859860" cy="30963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9965" y="5138415"/>
            <a:ext cx="10644037" cy="1333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marR="0" indent="-342900">
              <a:lnSpc>
                <a:spcPts val="2563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bg1"/>
                </a:solidFill>
                <a:latin typeface="Calibri"/>
                <a:cs typeface="Calibri"/>
              </a:rPr>
              <a:t>No missing if you use the sum and mean functions</a:t>
            </a:r>
          </a:p>
          <a:p>
            <a:pPr marL="342900" marR="0" indent="-342900">
              <a:lnSpc>
                <a:spcPts val="2563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bg1"/>
                </a:solidFill>
                <a:latin typeface="Calibri"/>
                <a:cs typeface="Calibri"/>
              </a:rPr>
              <a:t>Easier: If there are 10 assignments, you don’t need type each of them. Use score1-score10.</a:t>
            </a:r>
          </a:p>
          <a:p>
            <a:pPr marL="342900" marR="0" indent="-342900">
              <a:lnSpc>
                <a:spcPts val="2563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bg1"/>
                </a:solidFill>
                <a:latin typeface="Calibri"/>
                <a:cs typeface="Calibri"/>
              </a:rPr>
              <a:t>Fairer: If a student misses some assignments (e.g. the instructor drops the lowest grade or allows skipping some assignments), he/she still has a grade.</a:t>
            </a:r>
            <a:endParaRPr sz="2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05276" y="2625448"/>
            <a:ext cx="6138422" cy="10612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056"/>
              </a:lnSpc>
              <a:spcBef>
                <a:spcPts val="0"/>
              </a:spcBef>
              <a:spcAft>
                <a:spcPts val="0"/>
              </a:spcAft>
            </a:pPr>
            <a:r>
              <a:rPr sz="6600" spc="-49" dirty="0">
                <a:solidFill>
                  <a:srgbClr val="404040"/>
                </a:solidFill>
                <a:latin typeface="Calibri Light"/>
                <a:cs typeface="Calibri Light"/>
              </a:rPr>
              <a:t>If-Then</a:t>
            </a:r>
            <a:r>
              <a:rPr sz="6600" spc="-6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6600" spc="-80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69942" y="1164570"/>
            <a:ext cx="7612135" cy="74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Conditional</a:t>
            </a:r>
            <a:r>
              <a:rPr sz="2400" spc="37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processing</a:t>
            </a:r>
            <a:r>
              <a:rPr sz="2400" spc="3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allows</a:t>
            </a:r>
            <a:r>
              <a:rPr sz="2400" spc="37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  <a:r>
              <a:rPr sz="2400" spc="3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3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1" dirty="0">
                <a:solidFill>
                  <a:srgbClr val="FFFFFF"/>
                </a:solidFill>
                <a:latin typeface="Calibri"/>
                <a:cs typeface="Calibri"/>
              </a:rPr>
              <a:t>make</a:t>
            </a:r>
            <a:r>
              <a:rPr sz="2400" spc="39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decisions</a:t>
            </a:r>
          </a:p>
          <a:p>
            <a:pPr marL="0" marR="0">
              <a:lnSpc>
                <a:spcPts val="2640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based on</a:t>
            </a:r>
            <a:r>
              <a:rPr sz="24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values,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general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8484" y="2665436"/>
            <a:ext cx="2953345" cy="1404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0143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IF-THEN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Statements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80810" y="2666622"/>
            <a:ext cx="4391028" cy="535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14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1" dirty="0">
                <a:solidFill>
                  <a:srgbClr val="002060"/>
                </a:solidFill>
                <a:latin typeface="Calibri"/>
                <a:cs typeface="Calibri"/>
              </a:rPr>
              <a:t>IF condition</a:t>
            </a:r>
            <a:r>
              <a:rPr sz="3200" b="1" i="1" spc="-43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200" b="1" i="1" dirty="0">
                <a:solidFill>
                  <a:srgbClr val="002060"/>
                </a:solidFill>
                <a:latin typeface="Calibri"/>
                <a:cs typeface="Calibri"/>
              </a:rPr>
              <a:t>THEN action;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69942" y="3972757"/>
            <a:ext cx="7611096" cy="745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7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condition</a:t>
            </a:r>
            <a:r>
              <a:rPr sz="2400" spc="76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7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400" spc="7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expression</a:t>
            </a:r>
            <a:r>
              <a:rPr sz="2400" spc="7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comparing</a:t>
            </a:r>
            <a:r>
              <a:rPr sz="2400" spc="74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sz="2400" spc="7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thing</a:t>
            </a:r>
            <a:r>
              <a:rPr sz="2400" spc="7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  <a:p>
            <a:pPr marL="0" marR="0">
              <a:lnSpc>
                <a:spcPts val="2641"/>
              </a:lnSpc>
              <a:spcBef>
                <a:spcPts val="50"/>
              </a:spcBef>
              <a:spcAft>
                <a:spcPts val="0"/>
              </a:spcAft>
            </a:pPr>
            <a:r>
              <a:rPr sz="2400" spc="-28" dirty="0">
                <a:solidFill>
                  <a:srgbClr val="FFFFFF"/>
                </a:solidFill>
                <a:latin typeface="Calibri"/>
                <a:cs typeface="Calibri"/>
              </a:rPr>
              <a:t>another.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69942" y="5377541"/>
            <a:ext cx="7612084" cy="74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action</a:t>
            </a:r>
            <a:r>
              <a:rPr sz="2400" spc="38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2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3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400" spc="39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400" spc="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should</a:t>
            </a:r>
            <a:r>
              <a:rPr sz="2400" spc="39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2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400" spc="39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400" spc="39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expression</a:t>
            </a:r>
            <a:r>
              <a:rPr sz="2400" spc="39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true,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often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 assignment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statement.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8888" y="1367667"/>
            <a:ext cx="6311523" cy="535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14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If gender</a:t>
            </a:r>
            <a:r>
              <a:rPr sz="3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= ‘m’ then gender_num= 1;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55075" y="2424898"/>
            <a:ext cx="2228101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671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IF-THEN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4062" y="4010259"/>
            <a:ext cx="6722178" cy="1525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2400" spc="14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400" spc="15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tells</a:t>
            </a:r>
            <a:r>
              <a:rPr sz="2400" spc="148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400" spc="15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15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set</a:t>
            </a:r>
            <a:r>
              <a:rPr sz="2400" spc="15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5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</a:p>
          <a:p>
            <a:pPr marL="0" marR="0">
              <a:lnSpc>
                <a:spcPts val="2929"/>
              </a:lnSpc>
              <a:spcBef>
                <a:spcPts val="1462"/>
              </a:spcBef>
              <a:spcAft>
                <a:spcPts val="0"/>
              </a:spcAft>
            </a:pPr>
            <a:r>
              <a:rPr sz="2400" spc="-89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gender_num”</a:t>
            </a:r>
            <a:r>
              <a:rPr sz="2400" spc="7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equal</a:t>
            </a:r>
            <a:r>
              <a:rPr sz="2400" spc="78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6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80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spc="7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whenever</a:t>
            </a:r>
            <a:r>
              <a:rPr sz="2400" spc="79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7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</a:p>
          <a:p>
            <a:pPr marL="0" marR="0">
              <a:lnSpc>
                <a:spcPts val="2929"/>
              </a:lnSpc>
              <a:spcBef>
                <a:spcPts val="1464"/>
              </a:spcBef>
              <a:spcAft>
                <a:spcPts val="0"/>
              </a:spcAf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“gender</a:t>
            </a:r>
            <a:r>
              <a:rPr sz="2400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”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equals “m”.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9251" y="225766"/>
            <a:ext cx="3097410" cy="1404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Comparison</a:t>
            </a:r>
          </a:p>
          <a:p>
            <a:pPr marL="35819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Operator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82338" y="437628"/>
            <a:ext cx="7550603" cy="775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7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terms</a:t>
            </a:r>
            <a:r>
              <a:rPr sz="2000" spc="7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000" spc="7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either</a:t>
            </a:r>
            <a:r>
              <a:rPr sz="2000" spc="7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side</a:t>
            </a:r>
            <a:r>
              <a:rPr sz="2000" spc="7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7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7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comparison</a:t>
            </a:r>
            <a:r>
              <a:rPr sz="2000" spc="7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may</a:t>
            </a:r>
            <a:r>
              <a:rPr sz="2000" spc="7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spc="7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constants,</a:t>
            </a:r>
          </a:p>
          <a:p>
            <a:pPr marL="91440" marR="0">
              <a:lnSpc>
                <a:spcPts val="2446"/>
              </a:lnSpc>
              <a:spcBef>
                <a:spcPts val="966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variables,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expressions.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2338" y="1291449"/>
            <a:ext cx="6517879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Comparison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operators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may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either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symbolic or mnemonic.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13478" y="950555"/>
            <a:ext cx="298504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Operator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118040"/>
            <a:ext cx="10593631" cy="1003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IN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operator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also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makes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comparisons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comparing the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 a variable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list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 values.</a:t>
            </a:r>
          </a:p>
          <a:p>
            <a:pPr marL="0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3430758"/>
            <a:ext cx="10410118" cy="17033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15565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IF type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IN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spc="-30" dirty="0">
                <a:solidFill>
                  <a:srgbClr val="00668A"/>
                </a:solidFill>
                <a:latin typeface="Calibri"/>
                <a:cs typeface="Calibri"/>
              </a:rPr>
              <a:t>(‘apple’,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 ‘grape’) THEN new_type= ‘fruit’;</a:t>
            </a:r>
          </a:p>
          <a:p>
            <a:pPr marL="0" marR="0">
              <a:lnSpc>
                <a:spcPts val="2566"/>
              </a:lnSpc>
              <a:spcBef>
                <a:spcPts val="2573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tells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“new_type” equal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“fruit”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whenever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</a:p>
          <a:p>
            <a:pPr marL="91744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type is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“apple” or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43" dirty="0">
                <a:solidFill>
                  <a:srgbClr val="404040"/>
                </a:solidFill>
                <a:latin typeface="Calibri"/>
                <a:cs typeface="Calibri"/>
              </a:rPr>
              <a:t>“grape”.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74484" y="1304214"/>
            <a:ext cx="445944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IF-THEN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DO;</a:t>
            </a:r>
            <a:r>
              <a:rPr sz="4800" spc="-5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END;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16626" y="2469997"/>
            <a:ext cx="6549160" cy="1720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single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IF-THEN</a:t>
            </a:r>
            <a:r>
              <a:rPr sz="22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only one</a:t>
            </a:r>
            <a:r>
              <a:rPr sz="2200" b="1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action.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Adding</a:t>
            </a:r>
            <a:r>
              <a:rPr sz="2200" spc="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keywords</a:t>
            </a:r>
            <a:r>
              <a:rPr sz="2200" spc="5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b="1" spc="5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5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END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200" spc="5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200" spc="5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5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execute</a:t>
            </a:r>
          </a:p>
          <a:p>
            <a:pPr marL="91439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200" b="1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than</a:t>
            </a:r>
            <a:r>
              <a:rPr sz="2200" b="1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one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action.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16626" y="4482602"/>
            <a:ext cx="6549831" cy="1719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4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b="1" spc="4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4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causes</a:t>
            </a:r>
            <a:r>
              <a:rPr sz="2200" spc="4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spc="3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3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200" spc="4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coming</a:t>
            </a:r>
          </a:p>
          <a:p>
            <a:pPr marL="91439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after</a:t>
            </a:r>
            <a:r>
              <a:rPr sz="2200" spc="3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200" spc="3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200" spc="3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treated</a:t>
            </a:r>
            <a:r>
              <a:rPr sz="2200" spc="4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200" spc="3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unit</a:t>
            </a:r>
            <a:r>
              <a:rPr sz="2200" spc="3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until</a:t>
            </a:r>
            <a:r>
              <a:rPr sz="2200" spc="3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matching</a:t>
            </a:r>
            <a:r>
              <a:rPr sz="2200" spc="3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END</a:t>
            </a:r>
          </a:p>
          <a:p>
            <a:pPr marL="91439" marR="0">
              <a:lnSpc>
                <a:spcPts val="2680"/>
              </a:lnSpc>
              <a:spcBef>
                <a:spcPts val="2551"/>
              </a:spcBef>
              <a:spcAft>
                <a:spcPts val="0"/>
              </a:spcAft>
            </a:pP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appears.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04820" y="950555"/>
            <a:ext cx="740098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Specifying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Multiple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Conditions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6281" y="1818066"/>
            <a:ext cx="8011855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68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1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also specify</a:t>
            </a:r>
            <a:r>
              <a:rPr sz="21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multiple conditions with the 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keywords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31640" y="2313375"/>
            <a:ext cx="5213441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IF condition AND</a:t>
            </a:r>
            <a:r>
              <a:rPr sz="2400" b="1" i="1" spc="-12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condition THEN action;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6281" y="2847147"/>
            <a:ext cx="167440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86281" y="3342747"/>
            <a:ext cx="9694760" cy="8967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2673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IF score1 NE .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AND score2 NE .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AND score3 NE .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THEN </a:t>
            </a:r>
            <a:r>
              <a:rPr sz="2400" b="1" i="1" spc="-31" dirty="0">
                <a:solidFill>
                  <a:srgbClr val="00668A"/>
                </a:solidFill>
                <a:latin typeface="Calibri"/>
                <a:cs typeface="Calibri"/>
              </a:rPr>
              <a:t>take</a:t>
            </a:r>
            <a:r>
              <a:rPr sz="2400" b="1" i="1" spc="31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=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spc="-11" dirty="0">
                <a:solidFill>
                  <a:srgbClr val="00668A"/>
                </a:solidFill>
                <a:latin typeface="Calibri"/>
                <a:cs typeface="Calibri"/>
              </a:rPr>
              <a:t>‘complete’;</a:t>
            </a:r>
          </a:p>
          <a:p>
            <a:pPr marL="0" marR="0">
              <a:lnSpc>
                <a:spcPts val="2563"/>
              </a:lnSpc>
              <a:spcBef>
                <a:spcPts val="1267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1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comparison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operators,</a:t>
            </a:r>
            <a:r>
              <a:rPr sz="21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 and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OR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may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be symbolic</a:t>
            </a:r>
            <a:r>
              <a:rPr sz="21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or mnemonic: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42692" y="4457928"/>
            <a:ext cx="1197615" cy="10693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Symbolic</a:t>
            </a:r>
          </a:p>
          <a:p>
            <a:pPr marL="432816" marR="0">
              <a:lnSpc>
                <a:spcPts val="2446"/>
              </a:lnSpc>
              <a:spcBef>
                <a:spcPts val="299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&amp;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93715" y="4457928"/>
            <a:ext cx="1399242" cy="10693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Mnemonic</a:t>
            </a:r>
          </a:p>
          <a:p>
            <a:pPr marL="387095" marR="0">
              <a:lnSpc>
                <a:spcPts val="2446"/>
              </a:lnSpc>
              <a:spcBef>
                <a:spcPts val="299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157969" y="4457928"/>
            <a:ext cx="1175394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Meaning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26221" y="5178538"/>
            <a:ext cx="3236894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All comparisons must be true.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24697" y="5732360"/>
            <a:ext cx="3241250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Only</a:t>
            </a:r>
            <a:r>
              <a:rPr sz="2000" spc="-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one comparison must be</a:t>
            </a:r>
          </a:p>
          <a:p>
            <a:pPr marL="129540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true.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462148" y="5884760"/>
            <a:ext cx="752958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|, or !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061583" y="5884760"/>
            <a:ext cx="459753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68829" y="950555"/>
            <a:ext cx="734556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IF-Then</a:t>
            </a:r>
            <a:r>
              <a:rPr sz="4800" spc="-2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Statements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1855329"/>
            <a:ext cx="5986171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Import the dataset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“Lecture3_score_data.xlsx”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2373489"/>
            <a:ext cx="5799103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 the imported dataset</a:t>
            </a:r>
            <a:r>
              <a:rPr sz="20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“lecture3_scoredata0”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2891903"/>
            <a:ext cx="6356777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new SAS dataset</a:t>
            </a:r>
            <a:r>
              <a:rPr sz="20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named “lecture3_scoredata3” by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3410063"/>
            <a:ext cx="11076452" cy="2940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000" spc="1619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Computing</a:t>
            </a:r>
            <a:r>
              <a:rPr sz="2000" spc="-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total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“score1-3”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using SUM function,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 as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99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TotalScore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446"/>
              </a:lnSpc>
              <a:spcBef>
                <a:spcPts val="168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000" spc="1619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Computing</a:t>
            </a:r>
            <a:r>
              <a:rPr sz="2000" spc="-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score of “score1-3”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using MEAN function,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 as </a:t>
            </a:r>
            <a:r>
              <a:rPr sz="2000" spc="-159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446"/>
              </a:lnSpc>
              <a:spcBef>
                <a:spcPts val="1686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000" spc="1619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 </a:t>
            </a:r>
            <a:r>
              <a:rPr sz="2000" spc="-76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gender_num”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 when “gender”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takes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 “m”</a:t>
            </a:r>
          </a:p>
          <a:p>
            <a:pPr marL="0" marR="0">
              <a:lnSpc>
                <a:spcPts val="2446"/>
              </a:lnSpc>
              <a:spcBef>
                <a:spcPts val="168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000" spc="1619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“take”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“complete”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none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“score1-3”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missing</a:t>
            </a:r>
          </a:p>
          <a:p>
            <a:pPr marL="0" marR="0">
              <a:lnSpc>
                <a:spcPts val="2446"/>
              </a:lnSpc>
              <a:spcBef>
                <a:spcPts val="168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5.</a:t>
            </a:r>
            <a:r>
              <a:rPr sz="2000" spc="1619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“grade”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81" dirty="0">
                <a:solidFill>
                  <a:srgbClr val="404040"/>
                </a:solidFill>
                <a:latin typeface="Calibri"/>
                <a:cs typeface="Calibri"/>
              </a:rPr>
              <a:t>“A</a:t>
            </a:r>
            <a:r>
              <a:rPr sz="2000" spc="-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9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0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“pass” variable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“pass” when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score is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0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least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90</a:t>
            </a:r>
          </a:p>
          <a:p>
            <a:pPr marL="0" marR="0">
              <a:lnSpc>
                <a:spcPts val="2446"/>
              </a:lnSpc>
              <a:spcBef>
                <a:spcPts val="1686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new dataset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“lecture3_scoredata3”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9178" y="5416815"/>
            <a:ext cx="394785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D</a:t>
            </a:r>
            <a:r>
              <a:rPr sz="4800" spc="-117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282" dirty="0">
                <a:solidFill>
                  <a:srgbClr val="FFFFFF"/>
                </a:solidFill>
                <a:latin typeface="Calibri Light"/>
                <a:cs typeface="Calibri Light"/>
              </a:rPr>
              <a:t>ATA</a:t>
            </a:r>
            <a:r>
              <a:rPr sz="4800" spc="1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Step</a:t>
            </a:r>
            <a:r>
              <a:rPr sz="4800" spc="-3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128" y="1196752"/>
            <a:ext cx="10057816" cy="46805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1746" y="5399136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53734" y="5660090"/>
            <a:ext cx="610466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Note: The last 4 columns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contain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missing</a:t>
            </a: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values.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69514" y="2682180"/>
            <a:ext cx="7696856" cy="10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059"/>
              </a:lnSpc>
              <a:spcBef>
                <a:spcPts val="0"/>
              </a:spcBef>
              <a:spcAft>
                <a:spcPts val="0"/>
              </a:spcAft>
            </a:pPr>
            <a:r>
              <a:rPr sz="6600" spc="-47" dirty="0">
                <a:solidFill>
                  <a:srgbClr val="404040"/>
                </a:solidFill>
                <a:latin typeface="Calibri Light"/>
                <a:cs typeface="Calibri Light"/>
              </a:rPr>
              <a:t>If-Then-Else</a:t>
            </a:r>
            <a:r>
              <a:rPr sz="66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6600" spc="-81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18405" y="950555"/>
            <a:ext cx="344120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IF-THEN-ELSE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104908"/>
            <a:ext cx="4756683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IF-THEN/ELSE</a:t>
            </a:r>
            <a:r>
              <a:rPr sz="2200" b="1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logic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takes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this basic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4653671"/>
            <a:ext cx="1021089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Notice</a:t>
            </a:r>
            <a:r>
              <a:rPr sz="2200" spc="3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3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ELSE</a:t>
            </a:r>
            <a:r>
              <a:rPr sz="22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3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3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simply</a:t>
            </a:r>
            <a:r>
              <a:rPr sz="2200" spc="3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3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IF-THEN</a:t>
            </a:r>
            <a:r>
              <a:rPr sz="22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3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200" spc="3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ELSE</a:t>
            </a:r>
            <a:r>
              <a:rPr sz="22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tacked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9024" y="5290703"/>
            <a:ext cx="7166732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onto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front.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number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these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statements.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50053" y="950555"/>
            <a:ext cx="299442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Advantages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47544" y="2866878"/>
            <a:ext cx="9070103" cy="967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400" spc="5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56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2400" spc="6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efficient,</a:t>
            </a:r>
            <a:r>
              <a:rPr sz="2400" spc="5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2400" spc="57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less</a:t>
            </a:r>
            <a:r>
              <a:rPr sz="2400" spc="5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computer</a:t>
            </a:r>
            <a:r>
              <a:rPr sz="2400" spc="5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time.</a:t>
            </a:r>
            <a:r>
              <a:rPr sz="2400" spc="56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Once</a:t>
            </a:r>
            <a:r>
              <a:rPr sz="2400" spc="5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400" spc="5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observation</a:t>
            </a:r>
          </a:p>
          <a:p>
            <a:pPr marL="0" marR="0">
              <a:lnSpc>
                <a:spcPts val="2929"/>
              </a:lnSpc>
              <a:spcBef>
                <a:spcPts val="146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satisfies a condition,</a:t>
            </a:r>
            <a:r>
              <a:rPr sz="2400" spc="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 skips the </a:t>
            </a: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rest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 the series.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47544" y="4499971"/>
            <a:ext cx="9067229" cy="967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ELSE</a:t>
            </a:r>
            <a:r>
              <a:rPr sz="2400" spc="6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logic</a:t>
            </a:r>
            <a:r>
              <a:rPr sz="2400" spc="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ensures</a:t>
            </a:r>
            <a:r>
              <a:rPr sz="2400" spc="6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400" spc="7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400" spc="6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groups</a:t>
            </a:r>
            <a:r>
              <a:rPr sz="2400" spc="6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4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mutually</a:t>
            </a:r>
            <a:r>
              <a:rPr sz="2400" spc="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exclusive,</a:t>
            </a:r>
            <a:r>
              <a:rPr sz="2400" spc="6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sz="2400" spc="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400" spc="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don't</a:t>
            </a:r>
          </a:p>
          <a:p>
            <a:pPr marL="0" marR="0">
              <a:lnSpc>
                <a:spcPts val="2929"/>
              </a:lnSpc>
              <a:spcBef>
                <a:spcPts val="146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accidentally</a:t>
            </a:r>
            <a:r>
              <a:rPr sz="2400" spc="-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4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 observation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fitting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than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one group.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28973" y="950555"/>
            <a:ext cx="49533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Last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ELSE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8064" y="2009165"/>
            <a:ext cx="6292996" cy="364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Please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note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final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ELSE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in this series</a:t>
            </a:r>
            <a:r>
              <a:rPr sz="21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below: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36319" y="4570410"/>
            <a:ext cx="10596567" cy="10041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100" spc="30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ELSE</a:t>
            </a:r>
            <a:r>
              <a:rPr sz="2100" b="1" spc="2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3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100" spc="3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kind</a:t>
            </a:r>
            <a:r>
              <a:rPr sz="2100" spc="3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becomes</a:t>
            </a:r>
            <a:r>
              <a:rPr sz="2100" spc="3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2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100" spc="3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which</a:t>
            </a:r>
            <a:r>
              <a:rPr sz="2100" spc="3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3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automatically</a:t>
            </a:r>
            <a:r>
              <a:rPr sz="2100" spc="3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executed</a:t>
            </a:r>
            <a:r>
              <a:rPr sz="2100" spc="3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3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100" spc="3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</a:p>
          <a:p>
            <a:pPr marL="91744" marR="0">
              <a:lnSpc>
                <a:spcPts val="2563"/>
              </a:lnSpc>
              <a:spcBef>
                <a:spcPts val="2429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failing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satisfy</a:t>
            </a:r>
            <a:r>
              <a:rPr sz="21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of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previous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statements.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36319" y="5850901"/>
            <a:ext cx="10396998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5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1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1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one of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these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statements,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and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must be the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last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 the IF-THEN/ELSE series.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83584" y="950555"/>
            <a:ext cx="598824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IF-THEN-ELSE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281692"/>
            <a:ext cx="7275127" cy="1049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Lecture3_score_data_miss.xlsx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spc="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imported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“lecture3_scoredata0”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3623066"/>
            <a:ext cx="10210151" cy="23906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“lecture3_scoredata4”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</a:p>
          <a:p>
            <a:pPr marL="0" marR="0">
              <a:lnSpc>
                <a:spcPts val="2680"/>
              </a:lnSpc>
              <a:spcBef>
                <a:spcPts val="2602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Computing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of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1-3”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using SUM function, name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99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TotalScore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  <a:p>
            <a:pPr marL="0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Computing</a:t>
            </a:r>
            <a:r>
              <a:rPr sz="2200" spc="9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9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200" spc="9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200" spc="9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9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“score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1-3”</a:t>
            </a:r>
            <a:r>
              <a:rPr sz="2200" spc="9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200" spc="9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MEAN</a:t>
            </a:r>
            <a:r>
              <a:rPr sz="2200" spc="9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function,</a:t>
            </a:r>
            <a:r>
              <a:rPr sz="2200" spc="9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9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</a:p>
          <a:p>
            <a:pPr marL="457453" marR="0">
              <a:lnSpc>
                <a:spcPts val="2683"/>
              </a:lnSpc>
              <a:spcBef>
                <a:spcPts val="2596"/>
              </a:spcBef>
              <a:spcAft>
                <a:spcPts val="0"/>
              </a:spcAft>
            </a:pPr>
            <a:r>
              <a:rPr sz="2200" spc="-176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83584" y="950555"/>
            <a:ext cx="598824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IF-THEN-ELSE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29563" y="2464572"/>
            <a:ext cx="8399653" cy="1049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81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gender_num”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 when “gender”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takes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“m”;</a:t>
            </a:r>
          </a:p>
          <a:p>
            <a:pPr marL="317042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81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gender_num”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0 when “gender”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takes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“f</a:t>
            </a:r>
            <a:r>
              <a:rPr sz="2200" spc="-3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29563" y="3826998"/>
            <a:ext cx="8997315" cy="175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042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81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gender_num”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400" b="1" spc="-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 “gender”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takes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other values.</a:t>
            </a:r>
          </a:p>
          <a:p>
            <a:pPr marL="0" marR="0">
              <a:lnSpc>
                <a:spcPts val="2680"/>
              </a:lnSpc>
              <a:spcBef>
                <a:spcPts val="2667"/>
              </a:spcBef>
              <a:spcAft>
                <a:spcPts val="0"/>
              </a:spcAft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4.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“take”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“complete”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 none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1-3” is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missing;</a:t>
            </a:r>
          </a:p>
          <a:p>
            <a:pPr marL="317042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“take”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“incomplete”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 other cases.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83584" y="950555"/>
            <a:ext cx="598824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IF-THEN-ELSE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009165"/>
            <a:ext cx="10908526" cy="3565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0000"/>
                </a:solidFill>
                <a:latin typeface="Calibri"/>
                <a:cs typeface="Calibri"/>
              </a:rPr>
              <a:t>5.</a:t>
            </a:r>
            <a:r>
              <a:rPr sz="21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“grade”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91" dirty="0">
                <a:solidFill>
                  <a:srgbClr val="404040"/>
                </a:solidFill>
                <a:latin typeface="Calibri"/>
                <a:cs typeface="Calibri"/>
              </a:rPr>
              <a:t>“A</a:t>
            </a:r>
            <a:r>
              <a:rPr sz="2100" spc="-5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100" spc="1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“pass”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“pass” when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푎푣푒푟푎푔푒</a:t>
            </a:r>
            <a:r>
              <a:rPr sz="21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푠푐표푟푒</a:t>
            </a:r>
            <a:r>
              <a:rPr sz="2100" spc="8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≥</a:t>
            </a:r>
            <a:r>
              <a:rPr sz="2100" spc="6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90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;</a:t>
            </a:r>
          </a:p>
          <a:p>
            <a:pPr marL="0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“grade”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52" dirty="0">
                <a:solidFill>
                  <a:srgbClr val="404040"/>
                </a:solidFill>
                <a:latin typeface="Calibri"/>
                <a:cs typeface="Calibri"/>
              </a:rPr>
              <a:t>“B”,</a:t>
            </a:r>
            <a:r>
              <a:rPr sz="21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“pass” variable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“pass” when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80</a:t>
            </a:r>
            <a:r>
              <a:rPr sz="21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≤</a:t>
            </a:r>
            <a:r>
              <a:rPr sz="2100" spc="6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푎푣푒푟푎푔푒</a:t>
            </a:r>
            <a:r>
              <a:rPr sz="2100" spc="-1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푠푐표푟푒</a:t>
            </a:r>
            <a:r>
              <a:rPr sz="2100" spc="9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&lt;</a:t>
            </a:r>
            <a:r>
              <a:rPr sz="2100" spc="6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90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;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“grade”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“C</a:t>
            </a:r>
            <a:r>
              <a:rPr sz="2100" spc="-3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10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“pass” variable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“pass” when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70</a:t>
            </a:r>
            <a:r>
              <a:rPr sz="2100" spc="6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≤</a:t>
            </a:r>
            <a:r>
              <a:rPr sz="21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푎푣푒푟푎푔푒</a:t>
            </a:r>
            <a:r>
              <a:rPr sz="2100" spc="-1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푠푐표푟푒</a:t>
            </a:r>
            <a:r>
              <a:rPr sz="2100" spc="9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&lt;</a:t>
            </a:r>
            <a:r>
              <a:rPr sz="2100" spc="6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80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;</a:t>
            </a:r>
          </a:p>
          <a:p>
            <a:pPr marL="0" marR="0">
              <a:lnSpc>
                <a:spcPts val="2563"/>
              </a:lnSpc>
              <a:spcBef>
                <a:spcPts val="2478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“grade”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51" dirty="0">
                <a:solidFill>
                  <a:srgbClr val="404040"/>
                </a:solidFill>
                <a:latin typeface="Calibri"/>
                <a:cs typeface="Calibri"/>
              </a:rPr>
              <a:t>“D”,</a:t>
            </a:r>
            <a:r>
              <a:rPr sz="21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“pass” variable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“pass” when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60</a:t>
            </a:r>
            <a:r>
              <a:rPr sz="2100" spc="6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≤</a:t>
            </a:r>
            <a:r>
              <a:rPr sz="2100" spc="6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푎푣푒푟푎푔푒</a:t>
            </a:r>
            <a:r>
              <a:rPr sz="2100" spc="-1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푠푐표푟푒</a:t>
            </a:r>
            <a:r>
              <a:rPr sz="2100" spc="10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&lt;</a:t>
            </a:r>
            <a:r>
              <a:rPr sz="21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70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;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“grade”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54" dirty="0">
                <a:solidFill>
                  <a:srgbClr val="404040"/>
                </a:solidFill>
                <a:latin typeface="Calibri"/>
                <a:cs typeface="Calibri"/>
              </a:rPr>
              <a:t>“F”,</a:t>
            </a:r>
            <a:r>
              <a:rPr sz="21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“pass” variable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“fail” when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0</a:t>
            </a:r>
            <a:r>
              <a:rPr sz="2100" spc="6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≤</a:t>
            </a:r>
            <a:r>
              <a:rPr sz="21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푎푣푒푟푎푔푒</a:t>
            </a:r>
            <a:r>
              <a:rPr sz="2100" spc="-1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푠푐표푟푒</a:t>
            </a:r>
            <a:r>
              <a:rPr sz="2100" spc="9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&lt;</a:t>
            </a:r>
            <a:r>
              <a:rPr sz="2100" spc="6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FCDMAE+Cambria Math"/>
                <a:cs typeface="FCDMAE+Cambria Math"/>
              </a:rPr>
              <a:t>60;</a:t>
            </a:r>
          </a:p>
          <a:p>
            <a:pPr marL="0" marR="0">
              <a:lnSpc>
                <a:spcPts val="2563"/>
              </a:lnSpc>
              <a:spcBef>
                <a:spcPts val="2479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“grade”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“pass” 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missing </a:t>
            </a:r>
            <a:r>
              <a:rPr sz="2100" spc="-2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other cases.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5839" y="5850901"/>
            <a:ext cx="5106385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new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dataset “lecture3_scoredata3”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9937" y="5430835"/>
            <a:ext cx="528091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D</a:t>
            </a:r>
            <a:r>
              <a:rPr sz="4800" spc="-117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282" dirty="0">
                <a:solidFill>
                  <a:srgbClr val="FFFFFF"/>
                </a:solidFill>
                <a:latin typeface="Calibri Light"/>
                <a:cs typeface="Calibri Light"/>
              </a:rPr>
              <a:t>ATA</a:t>
            </a:r>
            <a:r>
              <a:rPr sz="4800" spc="179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FFFFFF"/>
                </a:solidFill>
                <a:latin typeface="Calibri Light"/>
                <a:cs typeface="Calibri Light"/>
              </a:rPr>
              <a:t>Step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4" dirty="0">
                <a:solidFill>
                  <a:srgbClr val="FFFFFF"/>
                </a:solidFill>
                <a:latin typeface="Calibri Light"/>
                <a:cs typeface="Calibri Light"/>
              </a:rPr>
              <a:t>1-2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3466"/>
            <a:ext cx="12192000" cy="17745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8" y="1268760"/>
            <a:ext cx="8873805" cy="27363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6097" y="5482056"/>
            <a:ext cx="5281070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D</a:t>
            </a:r>
            <a:r>
              <a:rPr sz="4800" spc="-117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281" dirty="0">
                <a:solidFill>
                  <a:srgbClr val="FFFFFF"/>
                </a:solidFill>
                <a:latin typeface="Calibri Light"/>
                <a:cs typeface="Calibri Light"/>
              </a:rPr>
              <a:t>ATA</a:t>
            </a:r>
            <a:r>
              <a:rPr sz="4800" spc="1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Step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3-4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96206"/>
            <a:ext cx="12192000" cy="18617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1052736"/>
            <a:ext cx="8969230" cy="25202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2673" y="5525018"/>
            <a:ext cx="479742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D</a:t>
            </a:r>
            <a:r>
              <a:rPr sz="4800" spc="-117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282" dirty="0">
                <a:solidFill>
                  <a:srgbClr val="FFFFFF"/>
                </a:solidFill>
                <a:latin typeface="Calibri Light"/>
                <a:cs typeface="Calibri Light"/>
              </a:rPr>
              <a:t>ATA</a:t>
            </a:r>
            <a:r>
              <a:rPr sz="4800" spc="1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Step</a:t>
            </a:r>
            <a:r>
              <a:rPr sz="4800" spc="-3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5347"/>
            <a:ext cx="12192000" cy="18726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3392" y="332655"/>
            <a:ext cx="48307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</a:t>
            </a:r>
            <a:r>
              <a:rPr lang="en-US" dirty="0" err="1"/>
              <a:t>AverageScore</a:t>
            </a:r>
            <a:r>
              <a:rPr lang="en-US" dirty="0"/>
              <a:t> &gt;= </a:t>
            </a:r>
            <a:r>
              <a:rPr lang="en-US" b="1" dirty="0"/>
              <a:t>90</a:t>
            </a:r>
            <a:r>
              <a:rPr lang="en-US" dirty="0"/>
              <a:t> THEN DO;</a:t>
            </a:r>
          </a:p>
          <a:p>
            <a:r>
              <a:rPr lang="en-US" dirty="0"/>
              <a:t>grade = 'A';</a:t>
            </a:r>
          </a:p>
          <a:p>
            <a:r>
              <a:rPr lang="en-US" dirty="0"/>
              <a:t>pass = 'pass';</a:t>
            </a:r>
          </a:p>
          <a:p>
            <a:r>
              <a:rPr lang="en-US" dirty="0"/>
              <a:t>end; /*in this case, 'end' is needed*/</a:t>
            </a:r>
          </a:p>
          <a:p>
            <a:endParaRPr lang="en-US" dirty="0"/>
          </a:p>
          <a:p>
            <a:r>
              <a:rPr lang="en-US" dirty="0"/>
              <a:t>Else If </a:t>
            </a:r>
            <a:r>
              <a:rPr lang="en-US" dirty="0" err="1"/>
              <a:t>averageScore</a:t>
            </a:r>
            <a:r>
              <a:rPr lang="en-US" dirty="0"/>
              <a:t> &gt;= </a:t>
            </a:r>
            <a:r>
              <a:rPr lang="en-US" b="1" dirty="0"/>
              <a:t>80</a:t>
            </a:r>
            <a:r>
              <a:rPr lang="en-US" dirty="0"/>
              <a:t> then do;</a:t>
            </a:r>
          </a:p>
          <a:p>
            <a:r>
              <a:rPr lang="en-US" dirty="0"/>
              <a:t>grade = 'B';</a:t>
            </a:r>
          </a:p>
          <a:p>
            <a:r>
              <a:rPr lang="en-US" dirty="0"/>
              <a:t>pass = 'pass';</a:t>
            </a:r>
          </a:p>
          <a:p>
            <a:r>
              <a:rPr lang="en-US" dirty="0"/>
              <a:t>END;  </a:t>
            </a:r>
          </a:p>
          <a:p>
            <a:endParaRPr lang="en-US" dirty="0"/>
          </a:p>
          <a:p>
            <a:r>
              <a:rPr lang="en-US" dirty="0"/>
              <a:t>Else If </a:t>
            </a:r>
            <a:r>
              <a:rPr lang="en-US" dirty="0" err="1"/>
              <a:t>averageScore</a:t>
            </a:r>
            <a:r>
              <a:rPr lang="en-US" dirty="0"/>
              <a:t> &gt;= </a:t>
            </a:r>
            <a:r>
              <a:rPr lang="en-US" b="1" dirty="0"/>
              <a:t>70</a:t>
            </a:r>
            <a:r>
              <a:rPr lang="en-US" dirty="0"/>
              <a:t> then do;</a:t>
            </a:r>
          </a:p>
          <a:p>
            <a:r>
              <a:rPr lang="en-US" dirty="0"/>
              <a:t>grade = 'C';</a:t>
            </a:r>
          </a:p>
          <a:p>
            <a:r>
              <a:rPr lang="en-US" dirty="0"/>
              <a:t>pass = 'pass';</a:t>
            </a:r>
          </a:p>
          <a:p>
            <a:r>
              <a:rPr lang="en-US" dirty="0"/>
              <a:t>END;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79976" y="194156"/>
            <a:ext cx="52565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Else If </a:t>
            </a:r>
            <a:r>
              <a:rPr lang="en-US" dirty="0" err="1"/>
              <a:t>averageScore</a:t>
            </a:r>
            <a:r>
              <a:rPr lang="en-US" dirty="0"/>
              <a:t> &gt;= </a:t>
            </a:r>
            <a:r>
              <a:rPr lang="en-US" b="1" dirty="0"/>
              <a:t>60</a:t>
            </a:r>
            <a:r>
              <a:rPr lang="en-US" dirty="0"/>
              <a:t> then do;</a:t>
            </a:r>
          </a:p>
          <a:p>
            <a:r>
              <a:rPr lang="en-US" dirty="0"/>
              <a:t>grade = 'D';</a:t>
            </a:r>
          </a:p>
          <a:p>
            <a:r>
              <a:rPr lang="en-US" dirty="0"/>
              <a:t>pass = 'pass';</a:t>
            </a:r>
          </a:p>
          <a:p>
            <a:r>
              <a:rPr lang="en-US" dirty="0"/>
              <a:t>END;  </a:t>
            </a:r>
          </a:p>
          <a:p>
            <a:endParaRPr lang="en-US" dirty="0"/>
          </a:p>
          <a:p>
            <a:r>
              <a:rPr lang="en-US" dirty="0"/>
              <a:t>Else If </a:t>
            </a:r>
            <a:r>
              <a:rPr lang="en-US" b="1" dirty="0"/>
              <a:t>0</a:t>
            </a:r>
            <a:r>
              <a:rPr lang="en-US" dirty="0"/>
              <a:t> =&lt; </a:t>
            </a:r>
            <a:r>
              <a:rPr lang="en-US" dirty="0" err="1"/>
              <a:t>averageScore</a:t>
            </a:r>
            <a:r>
              <a:rPr lang="en-US" dirty="0"/>
              <a:t> &lt; </a:t>
            </a:r>
            <a:r>
              <a:rPr lang="en-US" b="1" dirty="0"/>
              <a:t>60</a:t>
            </a:r>
            <a:r>
              <a:rPr lang="en-US" dirty="0"/>
              <a:t> then do;</a:t>
            </a:r>
          </a:p>
          <a:p>
            <a:r>
              <a:rPr lang="en-US" dirty="0"/>
              <a:t>grade = 'F';</a:t>
            </a:r>
          </a:p>
          <a:p>
            <a:r>
              <a:rPr lang="en-US" dirty="0"/>
              <a:t>pass = 'fail';</a:t>
            </a:r>
          </a:p>
          <a:p>
            <a:r>
              <a:rPr lang="en-US" dirty="0"/>
              <a:t>END; </a:t>
            </a:r>
          </a:p>
          <a:p>
            <a:endParaRPr lang="en-US" dirty="0"/>
          </a:p>
          <a:p>
            <a:r>
              <a:rPr lang="en-US" dirty="0"/>
              <a:t>ELSE DO;</a:t>
            </a:r>
          </a:p>
          <a:p>
            <a:r>
              <a:rPr lang="en-US" dirty="0"/>
              <a:t>grade = ' ';</a:t>
            </a:r>
          </a:p>
          <a:p>
            <a:r>
              <a:rPr lang="en-US" dirty="0"/>
              <a:t>pass = ' ';</a:t>
            </a:r>
          </a:p>
          <a:p>
            <a:r>
              <a:rPr lang="en-US" dirty="0"/>
              <a:t>END; 	   </a:t>
            </a:r>
          </a:p>
          <a:p>
            <a:r>
              <a:rPr lang="en-US" b="1" dirty="0"/>
              <a:t>run</a:t>
            </a:r>
            <a:r>
              <a:rPr lang="en-US" dirty="0"/>
              <a:t>; 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39444" y="5416815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61717" y="2729678"/>
            <a:ext cx="8553809" cy="10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059"/>
              </a:lnSpc>
              <a:spcBef>
                <a:spcPts val="0"/>
              </a:spcBef>
              <a:spcAft>
                <a:spcPts val="0"/>
              </a:spcAft>
            </a:pPr>
            <a:r>
              <a:rPr sz="6600" spc="-55" dirty="0">
                <a:solidFill>
                  <a:srgbClr val="404040"/>
                </a:solidFill>
                <a:latin typeface="Calibri Light"/>
                <a:cs typeface="Calibri Light"/>
              </a:rPr>
              <a:t>If-Then-Delete</a:t>
            </a:r>
            <a:r>
              <a:rPr sz="6600" spc="-6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6600" spc="-77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55622" y="886567"/>
            <a:ext cx="5533686" cy="968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If</a:t>
            </a:r>
            <a:r>
              <a:rPr sz="2400" spc="15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one</a:t>
            </a:r>
            <a:r>
              <a:rPr sz="2400" spc="155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expression</a:t>
            </a:r>
            <a:r>
              <a:rPr sz="2400" spc="15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400" spc="15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true,</a:t>
            </a:r>
            <a:r>
              <a:rPr sz="2400" spc="15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then</a:t>
            </a:r>
            <a:r>
              <a:rPr sz="2400" spc="15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932"/>
              </a:lnSpc>
              <a:spcBef>
                <a:spcPts val="146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continues</a:t>
            </a:r>
            <a:r>
              <a:rPr sz="24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with the D</a:t>
            </a:r>
            <a:r>
              <a:rPr sz="2400" spc="-5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27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400" spc="1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08084" y="2424898"/>
            <a:ext cx="2313979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IF-THEN-</a:t>
            </a:r>
          </a:p>
          <a:p>
            <a:pPr marL="166116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DELETE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55622" y="2844018"/>
            <a:ext cx="5533176" cy="967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If</a:t>
            </a:r>
            <a:r>
              <a:rPr sz="2400" spc="3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one</a:t>
            </a:r>
            <a:r>
              <a:rPr sz="2400" spc="35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expression</a:t>
            </a:r>
            <a:r>
              <a:rPr sz="2400" spc="35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400" spc="3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false,</a:t>
            </a:r>
            <a:r>
              <a:rPr sz="2400" spc="3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then</a:t>
            </a:r>
            <a:r>
              <a:rPr sz="2400" spc="3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2400" spc="3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further</a:t>
            </a:r>
          </a:p>
          <a:p>
            <a:pPr marL="0" marR="0">
              <a:lnSpc>
                <a:spcPts val="2929"/>
              </a:lnSpc>
              <a:spcBef>
                <a:spcPts val="1462"/>
              </a:spcBef>
              <a:spcAft>
                <a:spcPts val="0"/>
              </a:spcAft>
            </a:pP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statements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processed.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56510" y="4521651"/>
            <a:ext cx="5532220" cy="1526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400" spc="11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observation</a:t>
            </a:r>
            <a:r>
              <a:rPr sz="2400" spc="115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400" spc="115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not</a:t>
            </a:r>
            <a:r>
              <a:rPr sz="2400" spc="11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added</a:t>
            </a:r>
            <a:r>
              <a:rPr sz="2400" spc="11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400" spc="116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929"/>
              </a:lnSpc>
              <a:spcBef>
                <a:spcPts val="1464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dataset</a:t>
            </a:r>
            <a:r>
              <a:rPr sz="24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being</a:t>
            </a:r>
            <a:r>
              <a:rPr sz="24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created.</a:t>
            </a:r>
            <a:r>
              <a:rPr sz="24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400" spc="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moves</a:t>
            </a:r>
            <a:r>
              <a:rPr sz="2400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on</a:t>
            </a:r>
            <a:r>
              <a:rPr sz="24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4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929"/>
              </a:lnSpc>
              <a:spcBef>
                <a:spcPts val="1461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next observation.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03752" y="950555"/>
            <a:ext cx="620256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IF-THEN-DELETE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6319" y="1999422"/>
            <a:ext cx="902003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DELETE</a:t>
            </a:r>
            <a:r>
              <a:rPr sz="21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tells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 which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1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exclude.</a:t>
            </a:r>
            <a:r>
              <a:rPr sz="21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basic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form</a:t>
            </a:r>
            <a:r>
              <a:rPr sz="21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97603" y="2535027"/>
            <a:ext cx="360940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IF expression THEN DELETE;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36319" y="3188523"/>
            <a:ext cx="10839942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2100" spc="1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100" spc="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100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1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equivalent</a:t>
            </a:r>
            <a:r>
              <a:rPr sz="21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(assume</a:t>
            </a:r>
            <a:r>
              <a:rPr sz="2100" spc="1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there</a:t>
            </a:r>
            <a:r>
              <a:rPr sz="2100" spc="1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1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100" spc="1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100" spc="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100" spc="1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1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28064" y="3828604"/>
            <a:ext cx="3407729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Gender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 no missing</a:t>
            </a:r>
            <a:r>
              <a:rPr sz="21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data):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36319" y="4364080"/>
            <a:ext cx="10840742" cy="1376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1039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IF Gender =</a:t>
            </a:r>
            <a:r>
              <a:rPr sz="2400" b="1" i="1" spc="-15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'f</a:t>
            </a:r>
            <a:r>
              <a:rPr sz="2400" b="1" i="1" spc="-436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’;</a:t>
            </a:r>
            <a:r>
              <a:rPr sz="2400" b="1" i="1" spc="1637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IF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 Gender = 'm'</a:t>
            </a:r>
            <a:r>
              <a:rPr sz="2400" b="1" i="1" spc="-12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THEN DELETE;</a:t>
            </a:r>
          </a:p>
          <a:p>
            <a:pPr marL="0" marR="0">
              <a:lnSpc>
                <a:spcPts val="2563"/>
              </a:lnSpc>
              <a:spcBef>
                <a:spcPts val="1267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Generally,</a:t>
            </a:r>
            <a:r>
              <a:rPr sz="2100" spc="6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100" spc="6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100" spc="6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6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subsetting</a:t>
            </a:r>
            <a:r>
              <a:rPr sz="2100" spc="6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100" b="1" spc="6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100" spc="6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100" spc="6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6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easier</a:t>
            </a:r>
            <a:r>
              <a:rPr sz="2100" spc="6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6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100" spc="6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6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condition</a:t>
            </a:r>
            <a:r>
              <a:rPr sz="2100" spc="6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6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including</a:t>
            </a:r>
          </a:p>
          <a:p>
            <a:pPr marL="91744" marR="0">
              <a:lnSpc>
                <a:spcPts val="2563"/>
              </a:lnSpc>
              <a:spcBef>
                <a:spcPts val="1166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observations.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36319" y="5857606"/>
            <a:ext cx="10755138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 use the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DELETE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when it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easier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condition </a:t>
            </a:r>
            <a:r>
              <a:rPr sz="2100" spc="-2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excluding</a:t>
            </a:r>
            <a:r>
              <a:rPr sz="21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observations.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46780" y="950555"/>
            <a:ext cx="667494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—IF-THEN-DELETE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8661" y="2065590"/>
            <a:ext cx="6945261" cy="7797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Import the dataset “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Lecture3_score_data_miss.xlsx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563"/>
              </a:lnSpc>
              <a:spcBef>
                <a:spcPts val="662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imported dataset as “lecture3_scoredata0”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8661" y="2897403"/>
            <a:ext cx="6650581" cy="364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new SAS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named “lecture3_scoredata5”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by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8661" y="3314000"/>
            <a:ext cx="10214071" cy="1611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100" spc="152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Setting 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“take”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“complete”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when none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“score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1-3” 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missing;</a:t>
            </a:r>
          </a:p>
          <a:p>
            <a:pPr marL="0" marR="0">
              <a:lnSpc>
                <a:spcPts val="2563"/>
              </a:lnSpc>
              <a:spcBef>
                <a:spcPts val="662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100" spc="152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setting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“take”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variable equal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“incomplete” </a:t>
            </a:r>
            <a:r>
              <a:rPr sz="2100" spc="-2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all other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cases.</a:t>
            </a:r>
          </a:p>
          <a:p>
            <a:pPr marL="0" marR="0">
              <a:lnSpc>
                <a:spcPts val="2563"/>
              </a:lnSpc>
              <a:spcBef>
                <a:spcPts val="712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5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5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100" spc="5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100" spc="5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“lecture3_scoredata6</a:t>
            </a:r>
            <a:r>
              <a:rPr sz="2100" spc="5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100" spc="5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selecting</a:t>
            </a:r>
            <a:r>
              <a:rPr sz="2100" spc="5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100" spc="5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100" spc="5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100" spc="5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“take”</a:t>
            </a:r>
          </a:p>
          <a:p>
            <a:pPr marL="91465" marR="0">
              <a:lnSpc>
                <a:spcPts val="2566"/>
              </a:lnSpc>
              <a:spcBef>
                <a:spcPts val="710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equals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“complete”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1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1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78661" y="4978589"/>
            <a:ext cx="10214071" cy="7796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5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5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100" spc="5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100" spc="5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“lecture3_scoredata7</a:t>
            </a:r>
            <a:r>
              <a:rPr sz="2100" spc="5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100" spc="5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selecting</a:t>
            </a:r>
            <a:r>
              <a:rPr sz="2100" spc="5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100" spc="5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100" spc="5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100" spc="5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“take”</a:t>
            </a:r>
          </a:p>
          <a:p>
            <a:pPr marL="91465" marR="0">
              <a:lnSpc>
                <a:spcPts val="2563"/>
              </a:lnSpc>
              <a:spcBef>
                <a:spcPts val="662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equals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“complete”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IF-DELETE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78661" y="5810667"/>
            <a:ext cx="7756900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results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“lecture3_scoredata6”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“lecture3_scoredata7”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79180" y="1823263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</a:p>
          <a:p>
            <a:pPr marL="423926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28710" y="4053783"/>
            <a:ext cx="3623516" cy="1142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Note:</a:t>
            </a:r>
            <a:r>
              <a:rPr sz="2400" spc="138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lecture3_scoredata6</a:t>
            </a:r>
          </a:p>
          <a:p>
            <a:pPr marL="0" marR="0">
              <a:lnSpc>
                <a:spcPts val="288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3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lecture3_scoredata7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400" spc="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 same results.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53107" y="2825346"/>
            <a:ext cx="8133886" cy="10612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056"/>
              </a:lnSpc>
              <a:spcBef>
                <a:spcPts val="0"/>
              </a:spcBef>
              <a:spcAft>
                <a:spcPts val="0"/>
              </a:spcAft>
            </a:pPr>
            <a:r>
              <a:rPr sz="6600" spc="-46" dirty="0">
                <a:solidFill>
                  <a:srgbClr val="404040"/>
                </a:solidFill>
                <a:latin typeface="Calibri Light"/>
                <a:cs typeface="Calibri Light"/>
              </a:rPr>
              <a:t>One-Dimensional</a:t>
            </a:r>
            <a:r>
              <a:rPr sz="6600" spc="-7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66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6600" spc="-15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660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6600" spc="-15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6600" spc="-117" dirty="0">
                <a:solidFill>
                  <a:srgbClr val="404040"/>
                </a:solidFill>
                <a:latin typeface="Calibri Light"/>
                <a:cs typeface="Calibri Light"/>
              </a:rPr>
              <a:t>rays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81166" y="677124"/>
            <a:ext cx="6211160" cy="2496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0128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Creating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One-</a:t>
            </a:r>
          </a:p>
          <a:p>
            <a:pPr marL="903097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Dimensional </a:t>
            </a: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</a:p>
          <a:p>
            <a:pPr marL="0" marR="0">
              <a:lnSpc>
                <a:spcPts val="2563"/>
              </a:lnSpc>
              <a:spcBef>
                <a:spcPts val="1249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68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100" spc="3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often</a:t>
            </a:r>
            <a:r>
              <a:rPr sz="2100" spc="2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need</a:t>
            </a:r>
            <a:r>
              <a:rPr sz="2100" spc="2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perform</a:t>
            </a:r>
            <a:r>
              <a:rPr sz="2100" spc="2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2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same</a:t>
            </a:r>
            <a:r>
              <a:rPr sz="2100" spc="2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action</a:t>
            </a:r>
            <a:r>
              <a:rPr sz="2100" spc="2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100" spc="2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</a:p>
          <a:p>
            <a:pPr marL="91440" marR="0">
              <a:lnSpc>
                <a:spcPts val="2563"/>
              </a:lnSpc>
              <a:spcBef>
                <a:spcPts val="2224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than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one variable.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81166" y="3417722"/>
            <a:ext cx="6212839" cy="9722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100" spc="5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5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easier</a:t>
            </a:r>
            <a:r>
              <a:rPr sz="2100" spc="5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5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handle</a:t>
            </a:r>
            <a:r>
              <a:rPr sz="2100" spc="5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r>
              <a:rPr sz="2100" spc="5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100" spc="5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5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group</a:t>
            </a:r>
            <a:r>
              <a:rPr sz="2100" spc="5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100" spc="5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</a:p>
          <a:p>
            <a:pPr marL="91440" marR="0">
              <a:lnSpc>
                <a:spcPts val="2563"/>
              </a:lnSpc>
              <a:spcBef>
                <a:spcPts val="2225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processing</a:t>
            </a:r>
            <a:r>
              <a:rPr sz="21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than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individually.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81166" y="4634419"/>
            <a:ext cx="6213897" cy="1580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1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100" spc="3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convert</a:t>
            </a:r>
            <a:r>
              <a:rPr sz="2100" spc="3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3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daily</a:t>
            </a:r>
            <a:r>
              <a:rPr sz="2100" spc="3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temperature</a:t>
            </a:r>
            <a:r>
              <a:rPr sz="2100" spc="3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</a:p>
          <a:p>
            <a:pPr marL="91440" marR="0">
              <a:lnSpc>
                <a:spcPts val="2563"/>
              </a:lnSpc>
              <a:spcBef>
                <a:spcPts val="2227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Fahrenheit</a:t>
            </a:r>
            <a:r>
              <a:rPr sz="2100" spc="3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3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Celsius</a:t>
            </a:r>
            <a:r>
              <a:rPr sz="2100" spc="3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3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3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year</a:t>
            </a:r>
            <a:r>
              <a:rPr sz="2100" spc="3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100" spc="30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100" spc="3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3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91440" marR="0">
              <a:lnSpc>
                <a:spcPts val="2563"/>
              </a:lnSpc>
              <a:spcBef>
                <a:spcPts val="2174"/>
              </a:spcBef>
              <a:spcAft>
                <a:spcPts val="0"/>
              </a:spcAft>
            </a:pP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100" b="1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loop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4985" y="950555"/>
            <a:ext cx="630492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Understanding</a:t>
            </a:r>
            <a:r>
              <a:rPr sz="4800" spc="-2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241179"/>
            <a:ext cx="10118410" cy="1049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3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3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3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200" spc="3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grouping</a:t>
            </a:r>
            <a:r>
              <a:rPr sz="2200" spc="3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3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3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3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under</a:t>
            </a:r>
            <a:r>
              <a:rPr sz="2200" spc="3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single</a:t>
            </a:r>
            <a:r>
              <a:rPr sz="2200" spc="3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name.</a:t>
            </a:r>
            <a:r>
              <a:rPr sz="2200" spc="3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exists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only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duration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of the D</a:t>
            </a:r>
            <a:r>
              <a:rPr sz="22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2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73397" y="950555"/>
            <a:ext cx="426593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Defining</a:t>
            </a:r>
            <a:r>
              <a:rPr sz="4800" spc="-4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11021" y="2239960"/>
            <a:ext cx="3874619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form</a:t>
            </a:r>
            <a:r>
              <a:rPr sz="21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100" spc="-31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statement: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11601" y="2912598"/>
            <a:ext cx="5672673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spc="-43" dirty="0">
                <a:solidFill>
                  <a:srgbClr val="00668A"/>
                </a:solidFill>
                <a:latin typeface="Calibri"/>
                <a:cs typeface="Calibri"/>
              </a:rPr>
              <a:t>ARRAY</a:t>
            </a:r>
            <a:r>
              <a:rPr sz="2400" b="1" i="1" spc="28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array-name{dimension}</a:t>
            </a:r>
            <a:r>
              <a:rPr sz="2400" b="1" i="1" spc="-34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&lt;elements&gt;;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9581" y="3611815"/>
            <a:ext cx="492526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array-name specifies</a:t>
            </a:r>
            <a:r>
              <a:rPr sz="21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name of the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19581" y="4251604"/>
            <a:ext cx="7790621" cy="364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dimension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describes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number and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arrangement of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elements.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9581" y="4892356"/>
            <a:ext cx="10336486" cy="100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lists</a:t>
            </a:r>
            <a:r>
              <a:rPr sz="21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variables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include in the </a:t>
            </a:r>
            <a:r>
              <a:rPr sz="2100" spc="-37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must be either</a:t>
            </a:r>
            <a:r>
              <a:rPr sz="21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100" b="1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</a:p>
          <a:p>
            <a:pPr marL="9144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100" b="1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If no elements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listed,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new variables</a:t>
            </a:r>
            <a:r>
              <a:rPr sz="21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with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names.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34667" y="884505"/>
            <a:ext cx="6029804" cy="814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000" spc="10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not</a:t>
            </a:r>
            <a:r>
              <a:rPr sz="20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give</a:t>
            </a:r>
            <a:r>
              <a:rPr sz="2000" spc="12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an</a:t>
            </a:r>
            <a:r>
              <a:rPr sz="2000" spc="10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000000"/>
                </a:solidFill>
                <a:latin typeface="Calibri"/>
                <a:cs typeface="Calibri"/>
              </a:rPr>
              <a:t>array</a:t>
            </a:r>
            <a:r>
              <a:rPr sz="2000" spc="12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000" spc="1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same</a:t>
            </a:r>
            <a:r>
              <a:rPr sz="2000" spc="11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name</a:t>
            </a:r>
            <a:r>
              <a:rPr sz="2000" spc="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as</a:t>
            </a:r>
            <a:r>
              <a:rPr sz="2000" spc="10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spc="1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  <a:r>
              <a:rPr sz="2000" spc="1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000" spc="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446"/>
              </a:lnSpc>
              <a:spcBef>
                <a:spcPts val="1266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same D</a:t>
            </a:r>
            <a:r>
              <a:rPr sz="2000" spc="-4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000" spc="7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34667" y="2333484"/>
            <a:ext cx="6029168" cy="81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Avoid</a:t>
            </a:r>
            <a:r>
              <a:rPr sz="2000" spc="2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using</a:t>
            </a:r>
            <a:r>
              <a:rPr sz="2000" spc="2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000" spc="22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name</a:t>
            </a:r>
            <a:r>
              <a:rPr sz="2000" spc="2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0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spc="22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000" spc="2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function,</a:t>
            </a:r>
            <a:r>
              <a:rPr sz="2000" spc="2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otherwise</a:t>
            </a:r>
            <a:r>
              <a:rPr sz="2000" spc="2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</a:p>
          <a:p>
            <a:pPr marL="0" marR="0">
              <a:lnSpc>
                <a:spcPts val="2446"/>
              </a:lnSpc>
              <a:spcBef>
                <a:spcPts val="12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won't be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able </a:t>
            </a:r>
            <a:r>
              <a:rPr sz="2000" spc="-21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use the function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 the same D</a:t>
            </a:r>
            <a:r>
              <a:rPr sz="2000" spc="-4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000" spc="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36101" y="2735503"/>
            <a:ext cx="2052694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Caution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34667" y="3781919"/>
            <a:ext cx="6029175" cy="81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49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000" spc="3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cannot</a:t>
            </a:r>
            <a:r>
              <a:rPr sz="2000" spc="3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000" spc="3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000000"/>
                </a:solidFill>
                <a:latin typeface="Calibri"/>
                <a:cs typeface="Calibri"/>
              </a:rPr>
              <a:t>array</a:t>
            </a:r>
            <a:r>
              <a:rPr sz="2000" spc="3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names</a:t>
            </a:r>
            <a:r>
              <a:rPr sz="2000" spc="3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000" spc="3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LABEL,</a:t>
            </a:r>
            <a:r>
              <a:rPr sz="2000" spc="3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54" dirty="0">
                <a:solidFill>
                  <a:srgbClr val="000000"/>
                </a:solidFill>
                <a:latin typeface="Calibri"/>
                <a:cs typeface="Calibri"/>
              </a:rPr>
              <a:t>FORMAT,</a:t>
            </a:r>
            <a:r>
              <a:rPr sz="2000" spc="38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54" dirty="0">
                <a:solidFill>
                  <a:srgbClr val="000000"/>
                </a:solidFill>
                <a:latin typeface="Calibri"/>
                <a:cs typeface="Calibri"/>
              </a:rPr>
              <a:t>DROP,</a:t>
            </a:r>
          </a:p>
          <a:p>
            <a:pPr marL="0" marR="0">
              <a:lnSpc>
                <a:spcPts val="2446"/>
              </a:lnSpc>
              <a:spcBef>
                <a:spcPts val="1263"/>
              </a:spcBef>
              <a:spcAft>
                <a:spcPts val="0"/>
              </a:spcAft>
            </a:pPr>
            <a:r>
              <a:rPr sz="2000" spc="-47" dirty="0">
                <a:solidFill>
                  <a:srgbClr val="000000"/>
                </a:solidFill>
                <a:latin typeface="Calibri"/>
                <a:cs typeface="Calibri"/>
              </a:rPr>
              <a:t>KEEP,</a:t>
            </a:r>
            <a:r>
              <a:rPr sz="2000" spc="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or LENGTH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statements.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34667" y="5393422"/>
            <a:ext cx="5339131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Arrays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exist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only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the duration of the D</a:t>
            </a:r>
            <a:r>
              <a:rPr sz="2000" spc="-4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000" spc="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step.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71164" y="950555"/>
            <a:ext cx="647342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Specifying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the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3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  <a:r>
              <a:rPr sz="4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Name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8661" y="2831856"/>
            <a:ext cx="7266252" cy="1049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group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8" dirty="0">
                <a:solidFill>
                  <a:srgbClr val="404040"/>
                </a:solidFill>
                <a:latin typeface="Calibri"/>
                <a:cs typeface="Calibri"/>
              </a:rPr>
              <a:t>array,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give the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a name.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make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name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sales.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50740" y="4194281"/>
            <a:ext cx="436104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sales{4}</a:t>
            </a:r>
            <a:r>
              <a:rPr sz="2400" b="1" i="1" spc="-23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qtr1 qtr2 qtr3 qtr4;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07815" y="478510"/>
            <a:ext cx="8218680" cy="1912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</a:t>
            </a:r>
            <a:r>
              <a:rPr sz="22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describes</a:t>
            </a:r>
            <a:r>
              <a:rPr sz="22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200" spc="1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arrangement</a:t>
            </a:r>
            <a:r>
              <a:rPr sz="2200" spc="1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200" spc="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</a:p>
          <a:p>
            <a:pPr marL="0" marR="0">
              <a:lnSpc>
                <a:spcPts val="2680"/>
              </a:lnSpc>
              <a:spcBef>
                <a:spcPts val="123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Several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ways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 a one-dimensional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array:</a:t>
            </a:r>
          </a:p>
          <a:p>
            <a:pPr marL="0" marR="0">
              <a:lnSpc>
                <a:spcPts val="2680"/>
              </a:lnSpc>
              <a:spcBef>
                <a:spcPts val="147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Simply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2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200" spc="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(variables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want</a:t>
            </a:r>
          </a:p>
          <a:p>
            <a:pPr marL="91439" marR="0">
              <a:lnSpc>
                <a:spcPts val="2680"/>
              </a:lnSpc>
              <a:spcBef>
                <a:spcPts val="1279"/>
              </a:spcBef>
              <a:spcAft>
                <a:spcPts val="0"/>
              </a:spcAft>
            </a:pP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2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process). Example: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6759" y="2362668"/>
            <a:ext cx="2763256" cy="2025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579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Specifying</a:t>
            </a:r>
          </a:p>
          <a:p>
            <a:pPr marL="877823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the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Dimension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07815" y="2550267"/>
            <a:ext cx="8216382" cy="144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9383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sales{4}</a:t>
            </a:r>
            <a:r>
              <a:rPr sz="2400" b="1" i="1" spc="-23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qtr1 qtr2 qtr3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qtr4;</a:t>
            </a:r>
          </a:p>
          <a:p>
            <a:pPr marL="0" marR="0">
              <a:lnSpc>
                <a:spcPts val="2680"/>
              </a:lnSpc>
              <a:spcBef>
                <a:spcPts val="1524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range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define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</a:p>
          <a:p>
            <a:pPr marL="91439" marR="0">
              <a:lnSpc>
                <a:spcPts val="2683"/>
              </a:lnSpc>
              <a:spcBef>
                <a:spcPts val="1277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instead of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 of elements.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07815" y="4156817"/>
            <a:ext cx="8215909" cy="1445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53795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sales{96:99}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totals96 totals97 totals98 totals99;</a:t>
            </a:r>
          </a:p>
          <a:p>
            <a:pPr marL="0" marR="0">
              <a:lnSpc>
                <a:spcPts val="2680"/>
              </a:lnSpc>
              <a:spcBef>
                <a:spcPts val="1512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 asterisk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*,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then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 determines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dimension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counting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39" marR="0">
              <a:lnSpc>
                <a:spcPts val="2683"/>
              </a:lnSpc>
              <a:spcBef>
                <a:spcPts val="1277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 of elements.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82919" y="5761894"/>
            <a:ext cx="435707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sales{*}</a:t>
            </a:r>
            <a:r>
              <a:rPr sz="2400" b="1" i="1" spc="-25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qtr1 qtr2 qtr3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qtr4;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07815" y="6326058"/>
            <a:ext cx="815001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Enclose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 in either parentheses(),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braces{}, or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brackets[].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04229" y="447431"/>
            <a:ext cx="6025227" cy="992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List</a:t>
            </a:r>
            <a:r>
              <a:rPr sz="2200" spc="9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each</a:t>
            </a:r>
            <a:r>
              <a:rPr sz="2200" spc="9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  <a:r>
              <a:rPr sz="2200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name</a:t>
            </a:r>
            <a:r>
              <a:rPr sz="2200" spc="10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9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1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want</a:t>
            </a:r>
            <a:r>
              <a:rPr sz="2200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1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include</a:t>
            </a:r>
            <a:r>
              <a:rPr sz="22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000000"/>
                </a:solidFill>
                <a:latin typeface="Calibri"/>
                <a:cs typeface="Calibri"/>
              </a:rPr>
              <a:t>array.</a:t>
            </a:r>
            <a:r>
              <a:rPr sz="2200" spc="6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When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listing,</a:t>
            </a:r>
            <a:r>
              <a:rPr sz="2200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separate</a:t>
            </a:r>
            <a:r>
              <a:rPr sz="2200"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each</a:t>
            </a:r>
            <a:r>
              <a:rPr sz="2200" spc="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element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</a:p>
          <a:p>
            <a:pPr marL="0" marR="0">
              <a:lnSpc>
                <a:spcPts val="2411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space, then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end with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semicolon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(;).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5339" y="2270720"/>
            <a:ext cx="2628007" cy="2025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Specifying</a:t>
            </a:r>
          </a:p>
          <a:p>
            <a:pPr marL="577596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8" dirty="0">
                <a:solidFill>
                  <a:srgbClr val="FFFFFF"/>
                </a:solidFill>
                <a:latin typeface="Calibri Light"/>
                <a:cs typeface="Calibri Light"/>
              </a:rPr>
              <a:t>Array</a:t>
            </a:r>
          </a:p>
          <a:p>
            <a:pPr marL="102108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4" dirty="0">
                <a:solidFill>
                  <a:srgbClr val="FFFFFF"/>
                </a:solidFill>
                <a:latin typeface="Calibri Light"/>
                <a:cs typeface="Calibri Light"/>
              </a:rPr>
              <a:t>Elements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04229" y="2348965"/>
            <a:ext cx="5543694" cy="2074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006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1" dirty="0">
                <a:solidFill>
                  <a:srgbClr val="00668A"/>
                </a:solidFill>
                <a:latin typeface="Calibri"/>
                <a:cs typeface="Calibri"/>
              </a:rPr>
              <a:t>array sales{4} qtr1</a:t>
            </a:r>
            <a:r>
              <a:rPr sz="2800" b="1" i="1" spc="12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00668A"/>
                </a:solidFill>
                <a:latin typeface="Calibri"/>
                <a:cs typeface="Calibri"/>
              </a:rPr>
              <a:t>qtr2 qtr3 qtr4;</a:t>
            </a:r>
          </a:p>
          <a:p>
            <a:pPr marL="0" marR="0">
              <a:lnSpc>
                <a:spcPts val="2680"/>
              </a:lnSpc>
              <a:spcBef>
                <a:spcPts val="9938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 a variable list.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67042" y="5639332"/>
            <a:ext cx="3698318" cy="471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1" dirty="0">
                <a:solidFill>
                  <a:srgbClr val="00668A"/>
                </a:solidFill>
                <a:latin typeface="Calibri"/>
                <a:cs typeface="Calibri"/>
              </a:rPr>
              <a:t>array sales{4} qtr1-qtr4;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6261" y="920469"/>
            <a:ext cx="1524566" cy="471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spc="-2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41461" y="920469"/>
            <a:ext cx="921361" cy="471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spc="-14" dirty="0">
                <a:solidFill>
                  <a:srgbClr val="000000"/>
                </a:solidFill>
                <a:latin typeface="Calibri"/>
                <a:cs typeface="Calibri"/>
              </a:rPr>
              <a:t>Form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26261" y="1641581"/>
            <a:ext cx="3918848" cy="11310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 numbered </a:t>
            </a:r>
            <a:r>
              <a:rPr sz="2400" spc="-17" dirty="0">
                <a:solidFill>
                  <a:srgbClr val="000000"/>
                </a:solidFill>
                <a:latin typeface="Calibri"/>
                <a:cs typeface="Calibri"/>
              </a:rPr>
              <a:t>range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of variables</a:t>
            </a:r>
          </a:p>
          <a:p>
            <a:pPr marL="0" marR="0">
              <a:lnSpc>
                <a:spcPts val="2929"/>
              </a:lnSpc>
              <a:spcBef>
                <a:spcPts val="27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all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numeric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41461" y="1641581"/>
            <a:ext cx="1954696" cy="2572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46" dirty="0">
                <a:solidFill>
                  <a:srgbClr val="000000"/>
                </a:solidFill>
                <a:latin typeface="Calibri"/>
                <a:cs typeface="Calibri"/>
              </a:rPr>
              <a:t>Var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sz="2400" spc="-34" dirty="0">
                <a:solidFill>
                  <a:srgbClr val="000000"/>
                </a:solidFill>
                <a:latin typeface="Calibri"/>
                <a:cs typeface="Calibri"/>
              </a:rPr>
              <a:t>-Var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n</a:t>
            </a:r>
          </a:p>
          <a:p>
            <a:pPr marL="0" marR="0">
              <a:lnSpc>
                <a:spcPts val="2929"/>
              </a:lnSpc>
              <a:spcBef>
                <a:spcPts val="27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_NUMERIC_</a:t>
            </a:r>
          </a:p>
          <a:p>
            <a:pPr marL="0" marR="0">
              <a:lnSpc>
                <a:spcPts val="2929"/>
              </a:lnSpc>
              <a:spcBef>
                <a:spcPts val="2794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_CHARACTER_</a:t>
            </a:r>
          </a:p>
          <a:p>
            <a:pPr marL="0" marR="0">
              <a:lnSpc>
                <a:spcPts val="2929"/>
              </a:lnSpc>
              <a:spcBef>
                <a:spcPts val="27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_ALL_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6261" y="3083031"/>
            <a:ext cx="2844123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all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character</a:t>
            </a:r>
            <a:r>
              <a:rPr sz="24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26261" y="3803884"/>
            <a:ext cx="4620497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all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character</a:t>
            </a:r>
            <a:r>
              <a:rPr sz="24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or all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numeric</a:t>
            </a:r>
            <a:r>
              <a:rPr sz="2400" spc="-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355469" y="4821606"/>
            <a:ext cx="7627221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262626"/>
                </a:solidFill>
                <a:latin typeface="Calibri Light"/>
                <a:cs typeface="Calibri Light"/>
              </a:rPr>
              <a:t>Variable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262626"/>
                </a:solidFill>
                <a:latin typeface="Calibri Light"/>
                <a:cs typeface="Calibri Light"/>
              </a:rPr>
              <a:t>Lists</a:t>
            </a:r>
            <a:r>
              <a:rPr sz="4800" spc="-25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262626"/>
                </a:solidFill>
                <a:latin typeface="Calibri Light"/>
                <a:cs typeface="Calibri Light"/>
              </a:rPr>
              <a:t>as</a:t>
            </a:r>
            <a:r>
              <a:rPr sz="4800" spc="-38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97" dirty="0">
                <a:solidFill>
                  <a:srgbClr val="262626"/>
                </a:solidFill>
                <a:latin typeface="Calibri Light"/>
                <a:cs typeface="Calibri Light"/>
              </a:rPr>
              <a:t>Array</a:t>
            </a:r>
            <a:r>
              <a:rPr sz="480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54" dirty="0">
                <a:solidFill>
                  <a:srgbClr val="262626"/>
                </a:solidFill>
                <a:latin typeface="Calibri Light"/>
                <a:cs typeface="Calibri Light"/>
              </a:rPr>
              <a:t>Elements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09517" y="950555"/>
            <a:ext cx="539113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List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Examples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07128" y="970417"/>
            <a:ext cx="8028097" cy="1719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2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1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</a:t>
            </a:r>
            <a:r>
              <a:rPr sz="22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2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200" spc="2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step,</a:t>
            </a:r>
            <a:r>
              <a:rPr sz="2200" spc="1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1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8" dirty="0">
                <a:solidFill>
                  <a:srgbClr val="404040"/>
                </a:solidFill>
                <a:latin typeface="Calibri"/>
                <a:cs typeface="Calibri"/>
              </a:rPr>
              <a:t>array,</a:t>
            </a:r>
            <a:r>
              <a:rPr sz="2200" spc="5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followed</a:t>
            </a:r>
            <a:r>
              <a:rPr sz="2200" spc="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5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5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subscript</a:t>
            </a:r>
            <a:r>
              <a:rPr sz="2200" spc="5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spc="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enclosed</a:t>
            </a:r>
            <a:r>
              <a:rPr sz="2200" spc="5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parentheses.</a:t>
            </a:r>
          </a:p>
          <a:p>
            <a:pPr marL="0" marR="0">
              <a:lnSpc>
                <a:spcPts val="2680"/>
              </a:lnSpc>
              <a:spcBef>
                <a:spcPts val="2551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6551" y="1909532"/>
            <a:ext cx="3085802" cy="2026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6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FFFFFF"/>
                </a:solidFill>
                <a:latin typeface="Calibri Light"/>
                <a:cs typeface="Calibri Light"/>
              </a:rPr>
              <a:t>Referencing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4" dirty="0">
                <a:solidFill>
                  <a:srgbClr val="FFFFFF"/>
                </a:solidFill>
                <a:latin typeface="Calibri Light"/>
                <a:cs typeface="Calibri Light"/>
              </a:rPr>
              <a:t>Elements</a:t>
            </a:r>
            <a:r>
              <a:rPr sz="4800" spc="-3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of</a:t>
            </a:r>
          </a:p>
          <a:p>
            <a:pPr marL="425195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an</a:t>
            </a:r>
            <a:r>
              <a:rPr sz="4800" spc="-37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FFFFFF"/>
                </a:solidFill>
                <a:latin typeface="Calibri Light"/>
                <a:cs typeface="Calibri Light"/>
              </a:rPr>
              <a:t>Array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07128" y="3024454"/>
            <a:ext cx="5661525" cy="11293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57069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00668A"/>
                </a:solidFill>
                <a:latin typeface="Calibri"/>
                <a:cs typeface="Calibri"/>
              </a:rPr>
              <a:t>array-name(subscript)</a:t>
            </a:r>
          </a:p>
          <a:p>
            <a:pPr marL="0" marR="0">
              <a:lnSpc>
                <a:spcPts val="2680"/>
              </a:lnSpc>
              <a:spcBef>
                <a:spcPts val="2732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subscript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07128" y="4445772"/>
            <a:ext cx="7936656" cy="171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enclosed in parentheses,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braces,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brackets</a:t>
            </a:r>
          </a:p>
          <a:p>
            <a:pPr marL="0" marR="0">
              <a:lnSpc>
                <a:spcPts val="2683"/>
              </a:lnSpc>
              <a:spcBef>
                <a:spcPts val="259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variable,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expression,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 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integer</a:t>
            </a:r>
          </a:p>
          <a:p>
            <a:pPr marL="0" marR="0">
              <a:lnSpc>
                <a:spcPts val="2680"/>
              </a:lnSpc>
              <a:spcBef>
                <a:spcPts val="255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within the lower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upper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bounds of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 of the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87926" y="2593153"/>
            <a:ext cx="3221930" cy="10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059"/>
              </a:lnSpc>
              <a:spcBef>
                <a:spcPts val="0"/>
              </a:spcBef>
              <a:spcAft>
                <a:spcPts val="0"/>
              </a:spcAft>
            </a:pPr>
            <a:r>
              <a:rPr sz="66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6600" spc="-8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6600" spc="-56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76573" y="950555"/>
            <a:ext cx="525823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with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1883614"/>
            <a:ext cx="10452414" cy="1263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Typically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arrays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used with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loops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process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multiple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repetitive</a:t>
            </a:r>
            <a:r>
              <a:rPr sz="20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calculations.</a:t>
            </a:r>
          </a:p>
          <a:p>
            <a:pPr marL="0" marR="0">
              <a:lnSpc>
                <a:spcPts val="2446"/>
              </a:lnSpc>
              <a:spcBef>
                <a:spcPts val="1206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000" spc="3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000" spc="3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3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3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3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loop,</a:t>
            </a:r>
            <a:r>
              <a:rPr sz="2000" spc="3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index</a:t>
            </a:r>
            <a:r>
              <a:rPr sz="2000" spc="3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3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iterative</a:t>
            </a:r>
            <a:r>
              <a:rPr sz="2000" spc="3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3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3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3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000" spc="3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</a:p>
          <a:p>
            <a:pPr marL="91744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element</a:t>
            </a:r>
            <a:r>
              <a:rPr sz="20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the </a:t>
            </a:r>
            <a:r>
              <a:rPr sz="2000" spc="-38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3255885"/>
            <a:ext cx="10454200" cy="80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3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3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3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loop</a:t>
            </a:r>
            <a:r>
              <a:rPr sz="2000" spc="3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below</a:t>
            </a:r>
            <a:r>
              <a:rPr sz="2000" spc="3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increments</a:t>
            </a:r>
            <a:r>
              <a:rPr sz="2000" spc="3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index</a:t>
            </a:r>
            <a:r>
              <a:rPr sz="2000" spc="3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3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0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0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lower</a:t>
            </a:r>
            <a:r>
              <a:rPr sz="20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bound</a:t>
            </a:r>
            <a:r>
              <a:rPr sz="2000" spc="3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744" marR="0">
              <a:lnSpc>
                <a:spcPts val="2446"/>
              </a:lnSpc>
              <a:spcBef>
                <a:spcPts val="115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quarter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1,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upper bound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4.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19651" y="4191234"/>
            <a:ext cx="4101605" cy="95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quarter{4} jan</a:t>
            </a:r>
            <a:r>
              <a:rPr sz="2400" b="1" i="1" spc="-15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apr</a:t>
            </a:r>
            <a:r>
              <a:rPr sz="2400" b="1" i="1" spc="-12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jul oct;</a:t>
            </a:r>
          </a:p>
          <a:p>
            <a:pPr marL="1269491" marR="0">
              <a:lnSpc>
                <a:spcPts val="2929"/>
              </a:lnSpc>
              <a:spcBef>
                <a:spcPts val="139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do</a:t>
            </a:r>
            <a:r>
              <a:rPr sz="2400" b="1" i="1" spc="-14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i=1 </a:t>
            </a:r>
            <a:r>
              <a:rPr sz="2400" b="1" i="1" spc="-30" dirty="0">
                <a:solidFill>
                  <a:srgbClr val="00668A"/>
                </a:solidFill>
                <a:latin typeface="Calibri"/>
                <a:cs typeface="Calibri"/>
              </a:rPr>
              <a:t>to</a:t>
            </a:r>
            <a:r>
              <a:rPr sz="2400" b="1" i="1" spc="28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4;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17415" y="5288895"/>
            <a:ext cx="3334345" cy="958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YearGoal=quarter{i}*1.2;</a:t>
            </a:r>
          </a:p>
          <a:p>
            <a:pPr marL="1298701" marR="0">
              <a:lnSpc>
                <a:spcPts val="2929"/>
              </a:lnSpc>
              <a:spcBef>
                <a:spcPts val="1389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end;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4989" y="2424862"/>
            <a:ext cx="2758975" cy="2026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904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Loop</a:t>
            </a:r>
          </a:p>
          <a:p>
            <a:pPr marL="0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0" dirty="0">
                <a:solidFill>
                  <a:srgbClr val="FFFFFF"/>
                </a:solidFill>
                <a:latin typeface="Calibri Light"/>
                <a:cs typeface="Calibri Light"/>
              </a:rPr>
              <a:t>Processing</a:t>
            </a:r>
          </a:p>
          <a:p>
            <a:pPr marL="619023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Steps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06214" y="950555"/>
            <a:ext cx="339823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DIM</a:t>
            </a:r>
            <a:r>
              <a:rPr sz="4800" spc="-7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Function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244481"/>
            <a:ext cx="10517500" cy="2390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85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2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 function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6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clause of the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iterative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  <a:p>
            <a:pPr marL="0" marR="0">
              <a:lnSpc>
                <a:spcPts val="2683"/>
              </a:lnSpc>
              <a:spcBef>
                <a:spcPts val="259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one-dimensional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8" dirty="0">
                <a:solidFill>
                  <a:srgbClr val="404040"/>
                </a:solidFill>
                <a:latin typeface="Calibri"/>
                <a:cs typeface="Calibri"/>
              </a:rPr>
              <a:t>array,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name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the argument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DIM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function.</a:t>
            </a:r>
          </a:p>
          <a:p>
            <a:pPr marL="0" marR="0">
              <a:lnSpc>
                <a:spcPts val="2680"/>
              </a:lnSpc>
              <a:spcBef>
                <a:spcPts val="255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 function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returns the number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elements</a:t>
            </a:r>
            <a:r>
              <a:rPr sz="2200" spc="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6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15178" y="4969459"/>
            <a:ext cx="2633040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00668A"/>
                </a:solidFill>
                <a:latin typeface="Calibri"/>
                <a:cs typeface="Calibri"/>
              </a:rPr>
              <a:t>DIM</a:t>
            </a:r>
            <a:r>
              <a:rPr sz="2600" b="1" i="1" spc="-15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600" b="1" i="1" dirty="0">
                <a:solidFill>
                  <a:srgbClr val="00668A"/>
                </a:solidFill>
                <a:latin typeface="Calibri"/>
                <a:cs typeface="Calibri"/>
              </a:rPr>
              <a:t>(array-name)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9024" y="5719810"/>
            <a:ext cx="441565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array-name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specifies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4774" y="1092922"/>
            <a:ext cx="3398234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DIM</a:t>
            </a:r>
            <a:r>
              <a:rPr sz="4800" spc="-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Function</a:t>
            </a:r>
          </a:p>
          <a:p>
            <a:pPr marL="611123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2938" y="3085161"/>
            <a:ext cx="3898867" cy="2788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Note:</a:t>
            </a:r>
            <a:r>
              <a:rPr sz="2000" spc="116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spc="11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spc="11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spc="1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11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DIM</a:t>
            </a:r>
          </a:p>
          <a:p>
            <a:pPr marL="0" marR="0">
              <a:lnSpc>
                <a:spcPts val="2446"/>
              </a:lnSpc>
              <a:spcBef>
                <a:spcPts val="2406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function,</a:t>
            </a:r>
            <a:r>
              <a:rPr sz="2000" spc="6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spc="6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spc="6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2000" spc="6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000" spc="6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6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FFFFFF"/>
                </a:solidFill>
                <a:latin typeface="Calibri"/>
                <a:cs typeface="Calibri"/>
              </a:rPr>
              <a:t>re-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specify</a:t>
            </a:r>
            <a:r>
              <a:rPr sz="2000" spc="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FFFFFF"/>
                </a:solidFill>
                <a:latin typeface="Calibri"/>
                <a:cs typeface="Calibri"/>
              </a:rPr>
              <a:t>stop</a:t>
            </a:r>
            <a:r>
              <a:rPr sz="2000" spc="3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000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0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FFFFFF"/>
                </a:solidFill>
                <a:latin typeface="Calibri"/>
                <a:cs typeface="Calibri"/>
              </a:rPr>
              <a:t>iterative</a:t>
            </a:r>
          </a:p>
          <a:p>
            <a:pPr marL="0" marR="0">
              <a:lnSpc>
                <a:spcPts val="2446"/>
              </a:lnSpc>
              <a:spcBef>
                <a:spcPts val="2355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spc="7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000" spc="77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2000" spc="7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spc="7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change</a:t>
            </a:r>
            <a:r>
              <a:rPr sz="2000" spc="7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dimension of the </a:t>
            </a:r>
            <a:r>
              <a:rPr sz="2000" spc="-38" dirty="0">
                <a:solidFill>
                  <a:srgbClr val="FFFFFF"/>
                </a:solidFill>
                <a:latin typeface="Calibri"/>
                <a:cs typeface="Calibri"/>
              </a:rPr>
              <a:t>array.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16429" y="950555"/>
            <a:ext cx="757601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221875"/>
            <a:ext cx="7698799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Lecture3_score_data_miss999.xlsx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2758323"/>
            <a:ext cx="6350753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imported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“lecture3_scoredata0”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3294771"/>
            <a:ext cx="696226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“lecture3_scoredata8”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3831600"/>
            <a:ext cx="10475088" cy="20369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Creating 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named </a:t>
            </a:r>
            <a:r>
              <a:rPr sz="2200" spc="-44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score_var” which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score1,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socre2,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score3</a:t>
            </a:r>
          </a:p>
          <a:p>
            <a:pPr marL="0" marR="0">
              <a:lnSpc>
                <a:spcPts val="2929"/>
              </a:lnSpc>
              <a:spcBef>
                <a:spcPts val="163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Using a DO Loop and IF-THEN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change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observations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999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  <a:p>
            <a:pPr marL="0" marR="0">
              <a:lnSpc>
                <a:spcPts val="2680"/>
              </a:lnSpc>
              <a:spcBef>
                <a:spcPts val="1584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“lecture3_scoredata8”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title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 “Missing values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shown as periods”</a:t>
            </a:r>
          </a:p>
          <a:p>
            <a:pPr marL="0" marR="0">
              <a:lnSpc>
                <a:spcPts val="2680"/>
              </a:lnSpc>
              <a:spcBef>
                <a:spcPts val="1545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BVDGB+Wingdings"/>
                <a:cs typeface="CBVDGB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“lecture3_scoredata0”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title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 “Missing values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shown as 999”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1196752"/>
            <a:ext cx="8440109" cy="47525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5365" y="5430835"/>
            <a:ext cx="429446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Results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2872</Words>
  <Application>Microsoft Office PowerPoint</Application>
  <PresentationFormat>Widescreen</PresentationFormat>
  <Paragraphs>379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0" baseType="lpstr">
      <vt:lpstr>Calibri</vt:lpstr>
      <vt:lpstr>Times New Roman</vt:lpstr>
      <vt:lpstr>Calibri Light</vt:lpstr>
      <vt:lpstr>FCDMAE+Cambria Math</vt:lpstr>
      <vt:lpstr>CBVDGB+Wingdings</vt:lpstr>
      <vt:lpstr>Arial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lastModifiedBy>Owner</cp:lastModifiedBy>
  <cp:revision>11</cp:revision>
  <dcterms:modified xsi:type="dcterms:W3CDTF">2021-09-22T22:42:27Z</dcterms:modified>
</cp:coreProperties>
</file>