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08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12192000" cy="6858000"/>
  <p:notesSz cx="12192000" cy="6858000"/>
  <p:embeddedFontLst>
    <p:embeddedFont>
      <p:font typeface="LEETBE+Wingdings" panose="05000000000000000000" charset="2"/>
      <p:regular r:id="rId55"/>
    </p:embeddedFon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Calibri Light" panose="020F0302020204030204" pitchFamily="34" charset="0"/>
      <p:regular r:id="rId60"/>
      <p: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9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7175" y="3155800"/>
            <a:ext cx="10546682" cy="10612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6"/>
              </a:lnSpc>
              <a:spcBef>
                <a:spcPts val="0"/>
              </a:spcBef>
              <a:spcAft>
                <a:spcPts val="0"/>
              </a:spcAft>
            </a:pPr>
            <a:r>
              <a:rPr sz="6600" spc="-67" dirty="0">
                <a:solidFill>
                  <a:srgbClr val="262626"/>
                </a:solidFill>
                <a:latin typeface="Calibri Light"/>
                <a:cs typeface="Calibri Light"/>
              </a:rPr>
              <a:t>Generating</a:t>
            </a:r>
            <a:r>
              <a:rPr sz="6600" spc="-5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6600" spc="-97" dirty="0">
                <a:solidFill>
                  <a:srgbClr val="262626"/>
                </a:solidFill>
                <a:latin typeface="Calibri Light"/>
                <a:cs typeface="Calibri Light"/>
              </a:rPr>
              <a:t>Data</a:t>
            </a:r>
            <a:r>
              <a:rPr sz="6600" spc="-12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6600" spc="-49" dirty="0">
                <a:solidFill>
                  <a:srgbClr val="262626"/>
                </a:solidFill>
                <a:latin typeface="Calibri Light"/>
                <a:cs typeface="Calibri Light"/>
              </a:rPr>
              <a:t>with</a:t>
            </a:r>
            <a:r>
              <a:rPr sz="6600" spc="-47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6600" spc="-46" dirty="0">
                <a:solidFill>
                  <a:srgbClr val="262626"/>
                </a:solidFill>
                <a:latin typeface="Calibri Light"/>
                <a:cs typeface="Calibri Light"/>
              </a:rPr>
              <a:t>DO</a:t>
            </a:r>
            <a:r>
              <a:rPr sz="6600" spc="-75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6600" spc="-55" dirty="0">
                <a:solidFill>
                  <a:srgbClr val="262626"/>
                </a:solidFill>
                <a:latin typeface="Calibri Light"/>
                <a:cs typeface="Calibri Light"/>
              </a:rPr>
              <a:t>Loops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9342" y="2194774"/>
            <a:ext cx="195530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1192" y="2673360"/>
            <a:ext cx="252367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21" dirty="0">
                <a:solidFill>
                  <a:srgbClr val="000000"/>
                </a:solidFill>
                <a:latin typeface="Calibri"/>
                <a:cs typeface="Calibri"/>
              </a:rPr>
              <a:t>ITERATIVE</a:t>
            </a:r>
            <a:r>
              <a:rPr sz="2200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DO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LOOPS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189" y="2673360"/>
            <a:ext cx="2177185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CONDITIONAL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</a:p>
          <a:p>
            <a:pPr marL="635507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LOOPS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851" y="3807186"/>
            <a:ext cx="2678447" cy="11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Reading: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Base Guide</a:t>
            </a:r>
          </a:p>
          <a:p>
            <a:pPr marL="0" marR="0">
              <a:lnSpc>
                <a:spcPts val="2929"/>
              </a:lnSpc>
              <a:spcBef>
                <a:spcPts val="2883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(past version) Ch15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02195" y="5933780"/>
            <a:ext cx="2523672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4488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CONDITIONAL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21" dirty="0">
                <a:solidFill>
                  <a:srgbClr val="000000"/>
                </a:solidFill>
                <a:latin typeface="Calibri"/>
                <a:cs typeface="Calibri"/>
              </a:rPr>
              <a:t>ITERATIVE</a:t>
            </a:r>
            <a:r>
              <a:rPr sz="2200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DO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LOOPS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5542" y="2809508"/>
            <a:ext cx="5115488" cy="875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4"/>
              </a:lnSpc>
              <a:spcBef>
                <a:spcPts val="0"/>
              </a:spcBef>
              <a:spcAft>
                <a:spcPts val="0"/>
              </a:spcAft>
            </a:pPr>
            <a:r>
              <a:rPr sz="5400" spc="-81" dirty="0">
                <a:solidFill>
                  <a:srgbClr val="404040"/>
                </a:solidFill>
                <a:latin typeface="Calibri Light"/>
                <a:cs typeface="Calibri Light"/>
              </a:rPr>
              <a:t>Iterative</a:t>
            </a:r>
            <a:r>
              <a:rPr sz="5400" spc="-5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46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5400" spc="-50" dirty="0">
                <a:solidFill>
                  <a:srgbClr val="404040"/>
                </a:solidFill>
                <a:latin typeface="Calibri Light"/>
                <a:cs typeface="Calibri Light"/>
              </a:rPr>
              <a:t> Loops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2232" y="950555"/>
            <a:ext cx="766737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Generating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7" dirty="0">
                <a:solidFill>
                  <a:srgbClr val="404040"/>
                </a:solidFill>
                <a:latin typeface="Calibri Light"/>
                <a:cs typeface="Calibri Light"/>
              </a:rPr>
              <a:t>Data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with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01342" y="2311537"/>
            <a:ext cx="8913900" cy="3365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8" dirty="0">
                <a:solidFill>
                  <a:srgbClr val="FFFFFF"/>
                </a:solidFill>
                <a:latin typeface="Calibri"/>
                <a:cs typeface="Calibri"/>
              </a:rPr>
              <a:t>Execute</a:t>
            </a:r>
            <a:r>
              <a:rPr sz="2200" spc="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statements</a:t>
            </a:r>
            <a:r>
              <a:rPr sz="2200" spc="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repeatedly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2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placing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them in a DO loop</a:t>
            </a:r>
          </a:p>
          <a:p>
            <a:pPr marL="0" marR="0">
              <a:lnSpc>
                <a:spcPts val="2683"/>
              </a:lnSpc>
              <a:spcBef>
                <a:spcPts val="5105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DO loops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FFFFFF"/>
                </a:solidFill>
                <a:latin typeface="Calibri"/>
                <a:cs typeface="Calibri"/>
              </a:rPr>
              <a:t>execute</a:t>
            </a:r>
            <a:r>
              <a:rPr sz="2200" spc="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FFFFFF"/>
                </a:solidFill>
                <a:latin typeface="Calibri"/>
                <a:cs typeface="Calibri"/>
              </a:rPr>
              <a:t>any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number</a:t>
            </a:r>
            <a:r>
              <a:rPr sz="2200" spc="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 times</a:t>
            </a:r>
            <a:r>
              <a:rPr sz="22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 the D</a:t>
            </a:r>
            <a:r>
              <a:rPr sz="22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13" dirty="0">
                <a:solidFill>
                  <a:srgbClr val="FFFFFF"/>
                </a:solidFill>
                <a:latin typeface="Calibri"/>
                <a:cs typeface="Calibri"/>
              </a:rPr>
              <a:t>ATA</a:t>
            </a:r>
            <a:r>
              <a:rPr sz="2200" spc="1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step.</a:t>
            </a:r>
          </a:p>
          <a:p>
            <a:pPr marL="0" marR="0">
              <a:lnSpc>
                <a:spcPts val="2680"/>
              </a:lnSpc>
              <a:spcBef>
                <a:spcPts val="5159"/>
              </a:spcBef>
              <a:spcAft>
                <a:spcPts val="0"/>
              </a:spcAft>
            </a:pPr>
            <a:r>
              <a:rPr sz="2200" spc="-23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concise</a:t>
            </a:r>
            <a:r>
              <a:rPr sz="2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2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FFFFFF"/>
                </a:solidFill>
                <a:latin typeface="Calibri"/>
                <a:cs typeface="Calibri"/>
              </a:rPr>
              <a:t>ATA</a:t>
            </a:r>
            <a:r>
              <a:rPr sz="2200" spc="1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FFFFFF"/>
                </a:solidFill>
                <a:latin typeface="Calibri"/>
                <a:cs typeface="Calibri"/>
              </a:rPr>
              <a:t>steps</a:t>
            </a:r>
            <a:r>
              <a:rPr sz="2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easier </a:t>
            </a:r>
            <a:r>
              <a:rPr sz="2200" spc="-34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change</a:t>
            </a:r>
            <a:r>
              <a:rPr sz="2200" spc="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and debug</a:t>
            </a:r>
          </a:p>
          <a:p>
            <a:pPr marL="0" marR="0">
              <a:lnSpc>
                <a:spcPts val="2680"/>
              </a:lnSpc>
              <a:spcBef>
                <a:spcPts val="511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Greatly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reduce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 number</a:t>
            </a:r>
            <a:r>
              <a:rPr sz="2200" spc="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statements</a:t>
            </a:r>
            <a:r>
              <a:rPr sz="2200" spc="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required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 repetitive calculation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90646" y="950555"/>
            <a:ext cx="56288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Constructing</a:t>
            </a:r>
            <a:r>
              <a:rPr sz="4800" spc="-4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373132"/>
            <a:ext cx="10321650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construct a DO loop, use the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b="1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END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along with other SAS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statements.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9024" y="3043946"/>
            <a:ext cx="172634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31845" y="3619092"/>
            <a:ext cx="7146661" cy="471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DO index-variable</a:t>
            </a:r>
            <a:r>
              <a:rPr sz="2800" b="1" i="1" spc="3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=</a:t>
            </a:r>
            <a:r>
              <a:rPr sz="2800" b="1" i="1" spc="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spc="-18" dirty="0">
                <a:solidFill>
                  <a:srgbClr val="0070C0"/>
                </a:solidFill>
                <a:latin typeface="Calibri"/>
                <a:cs typeface="Calibri"/>
              </a:rPr>
              <a:t>start</a:t>
            </a:r>
            <a:r>
              <a:rPr sz="2800" b="1" i="1" spc="3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spc="-55" dirty="0">
                <a:solidFill>
                  <a:srgbClr val="0070C0"/>
                </a:solidFill>
                <a:latin typeface="Calibri"/>
                <a:cs typeface="Calibri"/>
              </a:rPr>
              <a:t>TO</a:t>
            </a:r>
            <a:r>
              <a:rPr sz="2800" b="1" i="1" spc="6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spc="-20" dirty="0">
                <a:solidFill>
                  <a:srgbClr val="0070C0"/>
                </a:solidFill>
                <a:latin typeface="Calibri"/>
                <a:cs typeface="Calibri"/>
              </a:rPr>
              <a:t>stop</a:t>
            </a:r>
            <a:r>
              <a:rPr sz="2800" b="1" i="1" spc="1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spc="-99" dirty="0">
                <a:solidFill>
                  <a:srgbClr val="0070C0"/>
                </a:solidFill>
                <a:latin typeface="Calibri"/>
                <a:cs typeface="Calibri"/>
              </a:rPr>
              <a:t>BY</a:t>
            </a:r>
            <a:r>
              <a:rPr sz="2800" b="1" i="1" spc="9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increment;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5951" y="4259553"/>
            <a:ext cx="2419323" cy="1111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1" spc="-10" dirty="0">
                <a:solidFill>
                  <a:srgbClr val="0070C0"/>
                </a:solidFill>
                <a:latin typeface="Calibri"/>
                <a:cs typeface="Calibri"/>
              </a:rPr>
              <a:t>SAS</a:t>
            </a:r>
            <a:r>
              <a:rPr sz="2800" b="1" i="1" spc="12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spc="-15" dirty="0">
                <a:solidFill>
                  <a:srgbClr val="0070C0"/>
                </a:solidFill>
                <a:latin typeface="Calibri"/>
                <a:cs typeface="Calibri"/>
              </a:rPr>
              <a:t>statements</a:t>
            </a:r>
          </a:p>
          <a:p>
            <a:pPr marL="769873" marR="0">
              <a:lnSpc>
                <a:spcPts val="3413"/>
              </a:lnSpc>
              <a:spcBef>
                <a:spcPts val="1676"/>
              </a:spcBef>
              <a:spcAft>
                <a:spcPts val="0"/>
              </a:spcAft>
            </a:pP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END;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50334" y="1544427"/>
            <a:ext cx="4864946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start,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stop,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and increment values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50334" y="2276200"/>
            <a:ext cx="481291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❑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upon entry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the DO loop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0176" y="2734016"/>
            <a:ext cx="3272730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FFFFFF"/>
                </a:solidFill>
                <a:latin typeface="Calibri Light"/>
                <a:cs typeface="Calibri Light"/>
              </a:rPr>
              <a:t>Constructing</a:t>
            </a:r>
          </a:p>
          <a:p>
            <a:pPr marL="370331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50334" y="3007721"/>
            <a:ext cx="7390604" cy="1873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❑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cannot be changed during the processing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 the DO loop</a:t>
            </a:r>
          </a:p>
          <a:p>
            <a:pPr marL="0" marR="0">
              <a:lnSpc>
                <a:spcPts val="2929"/>
              </a:lnSpc>
              <a:spcBef>
                <a:spcPts val="2882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❑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 be numbers,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variables, or SAS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expressions.</a:t>
            </a:r>
          </a:p>
          <a:p>
            <a:pPr marL="0" marR="0">
              <a:lnSpc>
                <a:spcPts val="2929"/>
              </a:lnSpc>
              <a:spcBef>
                <a:spcPts val="288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END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terminates the loop.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50334" y="5202916"/>
            <a:ext cx="748023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 the index variable is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changed within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loop.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29533" y="858570"/>
            <a:ext cx="5426686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Loop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Components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80108" y="2292971"/>
            <a:ext cx="2699897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index</a:t>
            </a:r>
            <a:r>
              <a:rPr sz="2000" spc="14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variable:</a:t>
            </a:r>
            <a:r>
              <a:rPr sz="2000" spc="1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FFFFFF"/>
                </a:solidFill>
                <a:latin typeface="Calibri"/>
                <a:cs typeface="Calibri"/>
              </a:rPr>
              <a:t>stores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52161" y="2432544"/>
            <a:ext cx="2700956" cy="1186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conditions</a:t>
            </a:r>
            <a:r>
              <a:rPr sz="2000" spc="13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13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execute</a:t>
            </a:r>
          </a:p>
          <a:p>
            <a:pPr marL="0" marR="0">
              <a:lnSpc>
                <a:spcPts val="2208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loop:</a:t>
            </a:r>
            <a:r>
              <a:rPr sz="2000" spc="18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contain</a:t>
            </a:r>
            <a:r>
              <a:rPr sz="2000" spc="2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2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</a:p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value,</a:t>
            </a:r>
            <a:r>
              <a:rPr sz="2000" spc="26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25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stop</a:t>
            </a:r>
            <a:r>
              <a:rPr sz="2000" spc="26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value,</a:t>
            </a:r>
            <a:r>
              <a:rPr sz="2000" spc="2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 increment value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80108" y="2573387"/>
            <a:ext cx="2700635" cy="1185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2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000" spc="2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2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current</a:t>
            </a:r>
          </a:p>
          <a:p>
            <a:pPr marL="0" marR="0">
              <a:lnSpc>
                <a:spcPts val="219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iteration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6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loop,</a:t>
            </a:r>
          </a:p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2000" spc="11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000" spc="10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108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valid</a:t>
            </a:r>
            <a:r>
              <a:rPr sz="2000" spc="1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name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24342" y="2571573"/>
            <a:ext cx="2700070" cy="9087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  <a:r>
              <a:rPr sz="2000" spc="9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value:</a:t>
            </a:r>
            <a:r>
              <a:rPr sz="2000" spc="9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9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initial</a:t>
            </a:r>
          </a:p>
          <a:p>
            <a:pPr marL="0" marR="0">
              <a:lnSpc>
                <a:spcPts val="2211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000" spc="18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18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18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index</a:t>
            </a:r>
          </a:p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80108" y="4775567"/>
            <a:ext cx="2700470" cy="11873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62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159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clause:</a:t>
            </a:r>
            <a:r>
              <a:rPr sz="2000" spc="152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15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stop</a:t>
            </a:r>
          </a:p>
          <a:p>
            <a:pPr marL="0" marR="0">
              <a:lnSpc>
                <a:spcPts val="2208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value,</a:t>
            </a:r>
            <a:r>
              <a:rPr sz="2000" spc="13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13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last</a:t>
            </a:r>
            <a:r>
              <a:rPr sz="2000" spc="1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index</a:t>
            </a:r>
          </a:p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000" spc="4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000" spc="4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executes</a:t>
            </a:r>
            <a:r>
              <a:rPr sz="2000" spc="4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19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 loop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52161" y="4915140"/>
            <a:ext cx="2698863" cy="908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optional</a:t>
            </a:r>
            <a:r>
              <a:rPr sz="2000" spc="76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6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000" spc="8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clause:</a:t>
            </a:r>
            <a:r>
              <a:rPr sz="2000" spc="7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</a:p>
          <a:p>
            <a:pPr marL="0" marR="0">
              <a:lnSpc>
                <a:spcPts val="2207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increment</a:t>
            </a:r>
            <a:r>
              <a:rPr sz="2000" spc="3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000" spc="3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000" spc="3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19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index</a:t>
            </a:r>
            <a:r>
              <a:rPr sz="20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324342" y="4915140"/>
            <a:ext cx="2700899" cy="908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2000" spc="4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4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4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2000" spc="4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specify</a:t>
            </a:r>
            <a:r>
              <a:rPr sz="2000" spc="4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</a:p>
          <a:p>
            <a:pPr marL="0" marR="0">
              <a:lnSpc>
                <a:spcPts val="2207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56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000" spc="9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clause,</a:t>
            </a:r>
            <a:r>
              <a:rPr sz="2000" spc="8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88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default</a:t>
            </a:r>
          </a:p>
          <a:p>
            <a:pPr marL="0" marR="0">
              <a:lnSpc>
                <a:spcPts val="219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increment value is 1.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85970" y="1140851"/>
            <a:ext cx="7270185" cy="718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1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specification</a:t>
            </a:r>
            <a:r>
              <a:rPr sz="2200" spc="12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increments</a:t>
            </a:r>
            <a:r>
              <a:rPr sz="2200" spc="1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index</a:t>
            </a:r>
            <a:r>
              <a:rPr sz="2200" spc="1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2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2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12" dirty="0">
                <a:solidFill>
                  <a:srgbClr val="FFFFFF"/>
                </a:solidFill>
                <a:latin typeface="Calibri"/>
                <a:cs typeface="Calibri"/>
              </a:rPr>
              <a:t>1,</a:t>
            </a:r>
            <a:r>
              <a:rPr sz="2200" spc="1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resulting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 quiz values</a:t>
            </a:r>
            <a:r>
              <a:rPr sz="22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 1, 2, 3, 4, and 5: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40575" y="2662722"/>
            <a:ext cx="2160945" cy="442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81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FFFFFF"/>
                </a:solidFill>
                <a:latin typeface="Calibri"/>
                <a:cs typeface="Calibri"/>
              </a:rPr>
              <a:t>do quiz=1</a:t>
            </a:r>
            <a:r>
              <a:rPr sz="2600" b="1" i="1" spc="-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i="1" spc="-2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600" b="1" i="1" spc="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FFFFFF"/>
                </a:solidFill>
                <a:latin typeface="Calibri"/>
                <a:cs typeface="Calibri"/>
              </a:rPr>
              <a:t>5;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8245" y="2977820"/>
            <a:ext cx="2463962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1" dirty="0">
                <a:solidFill>
                  <a:srgbClr val="FFFFFF"/>
                </a:solidFill>
                <a:latin typeface="Calibri Light"/>
                <a:cs typeface="Calibri Light"/>
              </a:rPr>
              <a:t>Examples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85970" y="3949583"/>
            <a:ext cx="7270185" cy="718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1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specification</a:t>
            </a:r>
            <a:r>
              <a:rPr sz="2200" spc="12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increments</a:t>
            </a:r>
            <a:r>
              <a:rPr sz="2200" spc="1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index</a:t>
            </a:r>
            <a:r>
              <a:rPr sz="2200" spc="1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2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2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12" dirty="0">
                <a:solidFill>
                  <a:srgbClr val="FFFFFF"/>
                </a:solidFill>
                <a:latin typeface="Calibri"/>
                <a:cs typeface="Calibri"/>
              </a:rPr>
              <a:t>2,</a:t>
            </a:r>
            <a:r>
              <a:rPr sz="2200" spc="1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resulting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200" spc="-21" dirty="0">
                <a:solidFill>
                  <a:srgbClr val="FFFFFF"/>
                </a:solidFill>
                <a:latin typeface="Calibri"/>
                <a:cs typeface="Calibri"/>
              </a:rPr>
              <a:t>rows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values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 2, 4, 6, 8, 10, and 12: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81851" y="5471745"/>
            <a:ext cx="3077803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FFFFFF"/>
                </a:solidFill>
                <a:latin typeface="Calibri"/>
                <a:cs typeface="Calibri"/>
              </a:rPr>
              <a:t>do rows=2 </a:t>
            </a:r>
            <a:r>
              <a:rPr sz="2600" b="1" i="1" spc="-2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600" b="1" i="1" spc="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FFFFFF"/>
                </a:solidFill>
                <a:latin typeface="Calibri"/>
                <a:cs typeface="Calibri"/>
              </a:rPr>
              <a:t>12 </a:t>
            </a:r>
            <a:r>
              <a:rPr sz="2600" b="1" i="1" spc="-1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600" b="1" i="1" dirty="0">
                <a:solidFill>
                  <a:srgbClr val="FFFFFF"/>
                </a:solidFill>
                <a:latin typeface="Calibri"/>
                <a:cs typeface="Calibri"/>
              </a:rPr>
              <a:t> 2;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27325" y="950555"/>
            <a:ext cx="695483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—Without</a:t>
            </a:r>
            <a:r>
              <a:rPr sz="4800" spc="-56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009165"/>
            <a:ext cx="8503777" cy="100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1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1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amount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money</a:t>
            </a:r>
            <a:r>
              <a:rPr sz="21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100" spc="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1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100" spc="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1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100" spc="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start</a:t>
            </a:r>
            <a:r>
              <a:rPr sz="21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1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$100</a:t>
            </a:r>
            <a:r>
              <a:rPr sz="21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invest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a 3.75%</a:t>
            </a:r>
            <a:r>
              <a:rPr sz="2100" spc="-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interest</a:t>
            </a:r>
            <a:r>
              <a:rPr sz="21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8" dirty="0">
                <a:solidFill>
                  <a:srgbClr val="404040"/>
                </a:solidFill>
                <a:latin typeface="Calibri"/>
                <a:cs typeface="Calibri"/>
              </a:rPr>
              <a:t>rate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3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years.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3289996"/>
            <a:ext cx="4457412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1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Write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program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without</a:t>
            </a:r>
            <a:r>
              <a:rPr sz="21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Loops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3930331"/>
            <a:ext cx="5486826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SAS dataset named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lecture4_earnings1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4570410"/>
            <a:ext cx="7452722" cy="16441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Contain</a:t>
            </a:r>
            <a:r>
              <a:rPr sz="21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Interest_rate</a:t>
            </a:r>
            <a:r>
              <a:rPr sz="2100" spc="-206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100" spc="2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spc="-3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36" dirty="0">
                <a:solidFill>
                  <a:srgbClr val="404040"/>
                </a:solidFill>
                <a:latin typeface="Calibri"/>
                <a:cs typeface="Calibri"/>
              </a:rPr>
              <a:t>Total”</a:t>
            </a:r>
            <a:r>
              <a:rPr sz="21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“Year</a:t>
            </a:r>
            <a:r>
              <a:rPr sz="2100" spc="-3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563"/>
              </a:lnSpc>
              <a:spcBef>
                <a:spcPts val="2429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1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“dollar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10.2”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spc="-3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36" dirty="0">
                <a:solidFill>
                  <a:srgbClr val="404040"/>
                </a:solidFill>
                <a:latin typeface="Calibri"/>
                <a:cs typeface="Calibri"/>
              </a:rPr>
              <a:t>Total”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dataset and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title it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“Listing of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earnings without DO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loops”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96973" y="950555"/>
            <a:ext cx="801553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52" dirty="0" smtClean="0">
                <a:solidFill>
                  <a:srgbClr val="404040"/>
                </a:solidFill>
                <a:latin typeface="Calibri Light"/>
                <a:cs typeface="Calibri Light"/>
              </a:rPr>
              <a:t>Constructing</a:t>
            </a:r>
            <a:r>
              <a:rPr sz="4800" spc="-56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41374" y="2352939"/>
            <a:ext cx="426789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Write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program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with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 Loops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41374" y="3023499"/>
            <a:ext cx="7410315" cy="2390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lecture4_earnings2</a:t>
            </a:r>
          </a:p>
          <a:p>
            <a:pPr marL="0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Contain variables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Interest_rate</a:t>
            </a:r>
            <a:r>
              <a:rPr sz="2200" spc="-213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2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Total”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“Year</a:t>
            </a:r>
            <a:r>
              <a:rPr sz="2200" spc="-4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680"/>
              </a:lnSpc>
              <a:spcBef>
                <a:spcPts val="255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“dollar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10.2”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4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Total”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title it “Listing of earnings with DO loops”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24494" y="710652"/>
            <a:ext cx="398978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Without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57539" y="1332154"/>
            <a:ext cx="2457668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90281" y="2591699"/>
            <a:ext cx="3293240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LEETBE+Wingdings"/>
                <a:cs typeface="LEETBE+Wingdings"/>
              </a:rPr>
              <a:t>▪</a:t>
            </a:r>
            <a:r>
              <a:rPr sz="2200" spc="114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200" spc="-4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FFFFFF"/>
                </a:solidFill>
                <a:latin typeface="Calibri"/>
                <a:cs typeface="Calibri"/>
              </a:rPr>
              <a:t>Year+1”</a:t>
            </a:r>
            <a:r>
              <a:rPr sz="2200" spc="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is equivalent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33181" y="2926979"/>
            <a:ext cx="1919582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200" spc="-4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Year=Year+1”</a:t>
            </a:r>
            <a:r>
              <a:rPr sz="2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090281" y="3414659"/>
            <a:ext cx="3523371" cy="1719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LEETBE+Wingdings"/>
                <a:cs typeface="LEETBE+Wingdings"/>
              </a:rPr>
              <a:t>▪</a:t>
            </a:r>
            <a:r>
              <a:rPr sz="2200" spc="114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If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write</a:t>
            </a:r>
            <a:r>
              <a:rPr sz="22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200" spc="-4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Year=Year+1”,</a:t>
            </a:r>
          </a:p>
          <a:p>
            <a:pPr marL="34290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3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initialize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Year=0</a:t>
            </a:r>
          </a:p>
          <a:p>
            <a:pPr marL="342900" marR="0">
              <a:lnSpc>
                <a:spcPts val="2642"/>
              </a:lnSpc>
              <a:spcBef>
                <a:spcPts val="50"/>
              </a:spcBef>
              <a:spcAft>
                <a:spcPts val="0"/>
              </a:spcAft>
            </a:pPr>
            <a:r>
              <a:rPr sz="2200" spc="-17" dirty="0">
                <a:solidFill>
                  <a:srgbClr val="FFFFFF"/>
                </a:solidFill>
                <a:latin typeface="Calibri"/>
                <a:cs typeface="Calibri"/>
              </a:rPr>
              <a:t>before.</a:t>
            </a:r>
            <a:r>
              <a:rPr sz="22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Otherwise,</a:t>
            </a:r>
            <a:r>
              <a:rPr sz="2200" spc="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</a:p>
          <a:p>
            <a:pPr marL="34290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assigns a missing value </a:t>
            </a:r>
            <a:r>
              <a:rPr sz="2200" spc="-3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34290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Year.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90281" y="5243713"/>
            <a:ext cx="3577709" cy="1049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LEETBE+Wingdings"/>
                <a:cs typeface="LEETBE+Wingdings"/>
              </a:rPr>
              <a:t>▪</a:t>
            </a:r>
            <a:r>
              <a:rPr sz="2200" spc="114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If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write</a:t>
            </a:r>
            <a:r>
              <a:rPr sz="22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200" spc="-4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46" dirty="0">
                <a:solidFill>
                  <a:srgbClr val="FFFFFF"/>
                </a:solidFill>
                <a:latin typeface="Calibri"/>
                <a:cs typeface="Calibri"/>
              </a:rPr>
              <a:t>Year+1”,</a:t>
            </a:r>
            <a:r>
              <a:rPr sz="2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</a:p>
          <a:p>
            <a:pPr marL="342900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initial</a:t>
            </a:r>
            <a:r>
              <a:rPr sz="2200" spc="-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of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r>
              <a:rPr sz="2200" spc="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is set</a:t>
            </a:r>
            <a:r>
              <a:rPr sz="2200" spc="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34290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0 </a:t>
            </a:r>
            <a:r>
              <a:rPr sz="2200" spc="-18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FFFFFF"/>
                </a:solidFill>
                <a:latin typeface="Calibri"/>
                <a:cs typeface="Calibri"/>
              </a:rPr>
              <a:t>default.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68283" y="2916606"/>
            <a:ext cx="3156359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262626"/>
                </a:solidFill>
                <a:latin typeface="Calibri Light"/>
                <a:cs typeface="Calibri Light"/>
              </a:rPr>
              <a:t>—</a:t>
            </a:r>
            <a:r>
              <a:rPr sz="4800" spc="-51" dirty="0">
                <a:solidFill>
                  <a:srgbClr val="262626"/>
                </a:solidFill>
                <a:latin typeface="Calibri Light"/>
                <a:cs typeface="Calibri Light"/>
              </a:rPr>
              <a:t>With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92895" y="3538942"/>
            <a:ext cx="245712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262626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262626"/>
                </a:solidFill>
                <a:latin typeface="Calibri Light"/>
                <a:cs typeface="Calibri Light"/>
              </a:rPr>
              <a:t>Loops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49640" y="677124"/>
            <a:ext cx="2469863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</a:p>
          <a:p>
            <a:pPr marL="423671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39048" y="2933008"/>
            <a:ext cx="3661842" cy="1873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Note:</a:t>
            </a:r>
            <a:r>
              <a:rPr sz="2400" spc="21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400" spc="2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400" spc="21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Loops,</a:t>
            </a:r>
          </a:p>
          <a:p>
            <a:pPr marL="0" marR="0">
              <a:lnSpc>
                <a:spcPts val="2929"/>
              </a:lnSpc>
              <a:spcBef>
                <a:spcPts val="2882"/>
              </a:spcBef>
              <a:spcAft>
                <a:spcPts val="0"/>
              </a:spcAft>
            </a:pPr>
            <a:r>
              <a:rPr sz="2400" spc="-23" dirty="0">
                <a:solidFill>
                  <a:srgbClr val="000000"/>
                </a:solidFill>
                <a:latin typeface="Calibri"/>
                <a:cs typeface="Calibri"/>
              </a:rPr>
              <a:t>“Year</a:t>
            </a:r>
            <a:r>
              <a:rPr sz="2400" spc="-4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”</a:t>
            </a:r>
            <a:r>
              <a:rPr sz="2400" spc="108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takes</a:t>
            </a:r>
            <a:r>
              <a:rPr sz="2400" spc="1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400" spc="109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value</a:t>
            </a:r>
            <a:r>
              <a:rPr sz="2400" spc="11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4</a:t>
            </a:r>
          </a:p>
          <a:p>
            <a:pPr marL="0" marR="0">
              <a:lnSpc>
                <a:spcPts val="2929"/>
              </a:lnSpc>
              <a:spcBef>
                <a:spcPts val="288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instead of</a:t>
            </a:r>
            <a:r>
              <a:rPr sz="24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3.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9024" y="950555"/>
            <a:ext cx="10262961" cy="1603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7613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6" dirty="0">
                <a:solidFill>
                  <a:srgbClr val="404040"/>
                </a:solidFill>
                <a:latin typeface="Calibri Light"/>
                <a:cs typeface="Calibri Light"/>
              </a:rPr>
              <a:t>Drop</a:t>
            </a:r>
            <a:r>
              <a:rPr sz="4800" spc="-3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the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Index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  <a:p>
            <a:pPr marL="0" marR="0">
              <a:lnSpc>
                <a:spcPts val="2932"/>
              </a:lnSpc>
              <a:spcBef>
                <a:spcPts val="604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useful</a:t>
            </a:r>
            <a:r>
              <a:rPr sz="24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index</a:t>
            </a:r>
            <a:r>
              <a:rPr sz="24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count</a:t>
            </a:r>
            <a:r>
              <a:rPr sz="24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4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4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iterations</a:t>
            </a:r>
          </a:p>
          <a:p>
            <a:pPr marL="0" marR="0">
              <a:lnSpc>
                <a:spcPts val="28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 the DO loop. </a:t>
            </a:r>
            <a:r>
              <a:rPr sz="2400" spc="-62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 also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the index variable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set.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26638" y="950555"/>
            <a:ext cx="575715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6" dirty="0">
                <a:solidFill>
                  <a:srgbClr val="404040"/>
                </a:solidFill>
                <a:latin typeface="Calibri Light"/>
                <a:cs typeface="Calibri Light"/>
              </a:rPr>
              <a:t>Drop</a:t>
            </a:r>
            <a:r>
              <a:rPr sz="4800" spc="-3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the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Index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61005" y="2268327"/>
            <a:ext cx="8422267" cy="74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 sum </a:t>
            </a:r>
            <a:r>
              <a:rPr sz="2400" spc="-14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000000"/>
                </a:solidFill>
                <a:latin typeface="Calibri"/>
                <a:cs typeface="Calibri"/>
              </a:rPr>
              <a:t>“Year+1”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accumulates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 number of iterations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of the DO loop and </a:t>
            </a:r>
            <a:r>
              <a:rPr sz="2400" spc="-18" dirty="0">
                <a:solidFill>
                  <a:srgbClr val="000000"/>
                </a:solidFill>
                <a:latin typeface="Calibri"/>
                <a:cs typeface="Calibri"/>
              </a:rPr>
              <a:t>stores</a:t>
            </a:r>
            <a:r>
              <a:rPr sz="24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total</a:t>
            </a:r>
            <a:r>
              <a:rPr sz="24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 the new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 </a:t>
            </a:r>
            <a:r>
              <a:rPr sz="2400" spc="-23" dirty="0">
                <a:solidFill>
                  <a:srgbClr val="000000"/>
                </a:solidFill>
                <a:latin typeface="Calibri"/>
                <a:cs typeface="Calibri"/>
              </a:rPr>
              <a:t>“Year</a:t>
            </a:r>
            <a:r>
              <a:rPr sz="2400" spc="-4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12" dirty="0">
                <a:solidFill>
                  <a:srgbClr val="000000"/>
                </a:solidFill>
                <a:latin typeface="Calibri"/>
                <a:cs typeface="Calibri"/>
              </a:rPr>
              <a:t>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61005" y="3620368"/>
            <a:ext cx="8516753" cy="74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 final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value</a:t>
            </a:r>
            <a:r>
              <a:rPr sz="2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sz="2400" spc="-23" dirty="0">
                <a:solidFill>
                  <a:srgbClr val="000000"/>
                </a:solidFill>
                <a:latin typeface="Calibri"/>
                <a:cs typeface="Calibri"/>
              </a:rPr>
              <a:t>“Year</a:t>
            </a:r>
            <a:r>
              <a:rPr sz="2400" spc="-4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”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 </a:t>
            </a:r>
            <a:r>
              <a:rPr sz="2400" spc="-18" dirty="0">
                <a:solidFill>
                  <a:srgbClr val="000000"/>
                </a:solidFill>
                <a:latin typeface="Calibri"/>
                <a:cs typeface="Calibri"/>
              </a:rPr>
              <a:t>stored</a:t>
            </a:r>
            <a:r>
              <a:rPr sz="24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 the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4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set, whereas</a:t>
            </a: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 index</a:t>
            </a:r>
          </a:p>
          <a:p>
            <a:pPr marL="0" marR="0">
              <a:lnSpc>
                <a:spcPts val="2640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 </a:t>
            </a:r>
            <a:r>
              <a:rPr sz="2400" spc="-21" dirty="0">
                <a:solidFill>
                  <a:srgbClr val="000000"/>
                </a:solidFill>
                <a:latin typeface="Calibri"/>
                <a:cs typeface="Calibri"/>
              </a:rPr>
              <a:t>“counter</a:t>
            </a:r>
            <a:r>
              <a:rPr sz="2400" spc="-4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”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 dropped.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61005" y="5139797"/>
            <a:ext cx="494363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4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set has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only one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observation.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93341" y="950555"/>
            <a:ext cx="822488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76" dirty="0" smtClean="0">
                <a:solidFill>
                  <a:srgbClr val="404040"/>
                </a:solidFill>
                <a:latin typeface="Calibri Light"/>
                <a:cs typeface="Calibri Light"/>
              </a:rPr>
              <a:t>Drop</a:t>
            </a:r>
            <a:r>
              <a:rPr sz="4800" spc="-36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the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Index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21333" y="2372467"/>
            <a:ext cx="10210784" cy="11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400" spc="3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3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400" spc="3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amount</a:t>
            </a:r>
            <a:r>
              <a:rPr sz="2400" spc="3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money</a:t>
            </a:r>
            <a:r>
              <a:rPr sz="2400" spc="3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3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400" spc="3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400" spc="3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400" spc="3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3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start</a:t>
            </a:r>
            <a:r>
              <a:rPr sz="2400" spc="3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$100</a:t>
            </a:r>
            <a:r>
              <a:rPr sz="2400" spc="3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invest</a:t>
            </a:r>
            <a:r>
              <a:rPr sz="24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2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400" spc="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3.75%</a:t>
            </a:r>
            <a:r>
              <a:rPr sz="24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interest</a:t>
            </a:r>
            <a:r>
              <a:rPr sz="2400" spc="2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rate</a:t>
            </a:r>
            <a:r>
              <a:rPr sz="24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3</a:t>
            </a:r>
            <a:r>
              <a:rPr sz="2400" spc="2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years.</a:t>
            </a:r>
            <a:r>
              <a:rPr sz="24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Write</a:t>
            </a:r>
            <a:r>
              <a:rPr sz="2400" spc="2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program</a:t>
            </a:r>
            <a:r>
              <a:rPr sz="2400" spc="2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b="1" spc="2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400" spc="2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Loops</a:t>
            </a:r>
          </a:p>
          <a:p>
            <a:pPr marL="0" marR="0">
              <a:lnSpc>
                <a:spcPts val="28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drop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index variable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counter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21333" y="3622528"/>
            <a:ext cx="8064231" cy="1964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 dataset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named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lecture4_earnings3</a:t>
            </a:r>
          </a:p>
          <a:p>
            <a:pPr marL="0" marR="0">
              <a:lnSpc>
                <a:spcPts val="2929"/>
              </a:lnSpc>
              <a:spcBef>
                <a:spcPts val="115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Contain variables “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Interest_rate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1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41" dirty="0">
                <a:solidFill>
                  <a:srgbClr val="404040"/>
                </a:solidFill>
                <a:latin typeface="Calibri"/>
                <a:cs typeface="Calibri"/>
              </a:rPr>
              <a:t>Total”</a:t>
            </a:r>
            <a:r>
              <a:rPr sz="24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“Year</a:t>
            </a:r>
            <a:r>
              <a:rPr sz="24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929"/>
              </a:lnSpc>
              <a:spcBef>
                <a:spcPts val="1152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“dollar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10.2”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the variable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41" dirty="0">
                <a:solidFill>
                  <a:srgbClr val="404040"/>
                </a:solidFill>
                <a:latin typeface="Calibri"/>
                <a:cs typeface="Calibri"/>
              </a:rPr>
              <a:t>Total”</a:t>
            </a:r>
          </a:p>
          <a:p>
            <a:pPr marL="0" marR="0">
              <a:lnSpc>
                <a:spcPts val="2929"/>
              </a:lnSpc>
              <a:spcBef>
                <a:spcPts val="115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 dataset and title it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“Listing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 earnings with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DO loops”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72458" y="950555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86660" y="950555"/>
            <a:ext cx="843791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7" dirty="0">
                <a:solidFill>
                  <a:srgbClr val="404040"/>
                </a:solidFill>
                <a:latin typeface="Calibri Light"/>
                <a:cs typeface="Calibri Light"/>
              </a:rPr>
              <a:t>DROP=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KEEP=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Dataset</a:t>
            </a:r>
            <a:r>
              <a:rPr sz="4800" spc="-2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Options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3700" y="1925711"/>
            <a:ext cx="967891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DROP=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KEEP=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b="1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options</a:t>
            </a:r>
            <a:r>
              <a:rPr sz="2200" b="1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or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keep.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3700" y="2379863"/>
            <a:ext cx="9816999" cy="680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KEEP=</a:t>
            </a:r>
            <a:r>
              <a:rPr sz="2200" spc="2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</a:t>
            </a:r>
            <a:r>
              <a:rPr sz="2200" spc="2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instead</a:t>
            </a:r>
            <a:r>
              <a:rPr sz="22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DROP=</a:t>
            </a:r>
            <a:r>
              <a:rPr sz="2200" spc="2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200" spc="2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spc="2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dropped</a:t>
            </a:r>
          </a:p>
          <a:p>
            <a:pPr marL="91389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than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kept.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3700" y="3136021"/>
            <a:ext cx="185498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35601" y="3585317"/>
            <a:ext cx="2566243" cy="8918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(DROP=variable(s))</a:t>
            </a:r>
          </a:p>
          <a:p>
            <a:pPr marL="51815" marR="0">
              <a:lnSpc>
                <a:spcPts val="2932"/>
              </a:lnSpc>
              <a:spcBef>
                <a:spcPts val="86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(KEEP=variable(s))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63700" y="4553595"/>
            <a:ext cx="9817534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DROP=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KEEP=</a:t>
            </a:r>
            <a:r>
              <a:rPr sz="2200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option,</a:t>
            </a:r>
            <a:r>
              <a:rPr sz="2200" spc="1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b="1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parentheses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200" spc="1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follows</a:t>
            </a:r>
            <a:r>
              <a:rPr sz="22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1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</a:p>
          <a:p>
            <a:pPr marL="91389" marR="0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 dropped or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kept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63700" y="5309499"/>
            <a:ext cx="5984489" cy="832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Variable(s)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identifies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variables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or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keep.</a:t>
            </a:r>
          </a:p>
          <a:p>
            <a:pPr marL="0" marR="0">
              <a:lnSpc>
                <a:spcPts val="2683"/>
              </a:lnSpc>
              <a:spcBef>
                <a:spcPts val="893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Can be used in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both</a:t>
            </a:r>
            <a:r>
              <a:rPr sz="2200" b="1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200" b="1" spc="-5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1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b="1" spc="1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steps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200" b="1" spc="-11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200" b="1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steps.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13873" y="2642286"/>
            <a:ext cx="2228101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96688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39816" y="332656"/>
            <a:ext cx="7616126" cy="95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Another</a:t>
            </a:r>
            <a:r>
              <a:rPr sz="20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36" dirty="0">
                <a:solidFill>
                  <a:srgbClr val="404040"/>
                </a:solidFill>
                <a:latin typeface="Calibri"/>
                <a:cs typeface="Calibri"/>
              </a:rPr>
              <a:t>way</a:t>
            </a:r>
            <a:r>
              <a:rPr sz="2000" spc="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34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exclude</a:t>
            </a:r>
            <a:r>
              <a:rPr sz="20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0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0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0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</a:p>
          <a:p>
            <a:pPr marL="91440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KEEP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39816" y="1552237"/>
            <a:ext cx="7618369" cy="1568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KEEP</a:t>
            </a:r>
            <a:r>
              <a:rPr sz="2000" spc="1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instead</a:t>
            </a:r>
            <a:r>
              <a:rPr sz="20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  <a:r>
              <a:rPr sz="20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1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0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</a:p>
          <a:p>
            <a:pPr marL="9144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variables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keep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significantly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smaller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than the number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drop.</a:t>
            </a:r>
          </a:p>
          <a:p>
            <a:pPr marL="0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4405" y="2701631"/>
            <a:ext cx="2989064" cy="1404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FFFFFF"/>
                </a:solidFill>
                <a:latin typeface="Calibri Light"/>
                <a:cs typeface="Calibri Light"/>
              </a:rPr>
              <a:t>DROP/KEEP</a:t>
            </a:r>
          </a:p>
          <a:p>
            <a:pPr marL="131063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FFFFFF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07071" y="3424846"/>
            <a:ext cx="2372831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DROP</a:t>
            </a:r>
            <a:r>
              <a:rPr sz="2400" b="1" i="1" spc="-2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variable(s);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55838" y="4156747"/>
            <a:ext cx="227468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KEEP variable(s);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39816" y="4844661"/>
            <a:ext cx="6624736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variable(s)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identifies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variables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keep</a:t>
            </a:r>
            <a:r>
              <a:rPr sz="2000" spc="-12" dirty="0" smtClean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lang="en-US" sz="2000" spc="-12" dirty="0" smtClean="0">
              <a:solidFill>
                <a:srgbClr val="404040"/>
              </a:solidFill>
              <a:latin typeface="Calibri"/>
              <a:cs typeface="Calibri"/>
            </a:endParaRPr>
          </a:p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endParaRPr lang="en-US" sz="2000" spc="-12" dirty="0" smtClean="0">
              <a:solidFill>
                <a:srgbClr val="404040"/>
              </a:solidFill>
              <a:latin typeface="Calibri"/>
              <a:cs typeface="Calibri"/>
            </a:endParaRPr>
          </a:p>
          <a:p>
            <a:pPr>
              <a:lnSpc>
                <a:spcPts val="2446"/>
              </a:lnSpc>
            </a:pPr>
            <a:r>
              <a:rPr lang="en-US" sz="2000" dirty="0" smtClean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lang="en-US" sz="2000" dirty="0" smtClean="0">
                <a:solidFill>
                  <a:srgbClr val="404040"/>
                </a:solidFill>
                <a:cs typeface="Calibri"/>
              </a:rPr>
              <a:t>If the v</a:t>
            </a:r>
            <a:r>
              <a:rPr lang="en-US" sz="2000" dirty="0" smtClean="0">
                <a:solidFill>
                  <a:srgbClr val="404040"/>
                </a:solidFill>
                <a:cs typeface="Calibri"/>
              </a:rPr>
              <a:t>ariable names are consecutive, then either way is fine no matter how many variables you have e.g.</a:t>
            </a:r>
          </a:p>
          <a:p>
            <a:pPr>
              <a:lnSpc>
                <a:spcPts val="2446"/>
              </a:lnSpc>
            </a:pPr>
            <a:r>
              <a:rPr lang="en-US" sz="2000" spc="-12" dirty="0" smtClean="0">
                <a:solidFill>
                  <a:srgbClr val="404040"/>
                </a:solidFill>
                <a:latin typeface="Calibri"/>
                <a:cs typeface="Calibri"/>
              </a:rPr>
              <a:t>Drop Q2-Q100;  keep Q2;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33104" y="3538942"/>
            <a:ext cx="22270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262626"/>
                </a:solidFill>
                <a:latin typeface="Calibri Light"/>
                <a:cs typeface="Calibri Light"/>
              </a:rPr>
              <a:t>Example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99990" y="950555"/>
            <a:ext cx="247590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Warnings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29789" y="2474315"/>
            <a:ext cx="6968842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86" dirty="0">
                <a:solidFill>
                  <a:srgbClr val="000000"/>
                </a:solidFill>
                <a:latin typeface="Calibri"/>
                <a:cs typeface="Calibri"/>
              </a:rPr>
              <a:t>Yo</a:t>
            </a:r>
            <a:r>
              <a:rPr sz="2200" spc="-49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</a:t>
            </a:r>
            <a:r>
              <a:rPr sz="22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cannot</a:t>
            </a:r>
            <a:r>
              <a:rPr sz="2200" b="1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 the</a:t>
            </a:r>
            <a:r>
              <a:rPr sz="22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DROP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 procedure</a:t>
            </a:r>
            <a:r>
              <a:rPr sz="2200" spc="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steps.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29789" y="3712438"/>
            <a:ext cx="8379646" cy="718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DROP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applies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all output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datasets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named in the</a:t>
            </a:r>
          </a:p>
          <a:p>
            <a:pPr marL="0" marR="0">
              <a:lnSpc>
                <a:spcPts val="2677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sz="2200" spc="-5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200" spc="1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statement.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30677" y="4950561"/>
            <a:ext cx="8199844" cy="10603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97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1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exclude</a:t>
            </a:r>
            <a:r>
              <a:rPr sz="2200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variables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from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some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datasets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but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not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from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others,</a:t>
            </a:r>
            <a:r>
              <a:rPr sz="22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place the</a:t>
            </a:r>
          </a:p>
          <a:p>
            <a:pPr marL="0" marR="0">
              <a:lnSpc>
                <a:spcPts val="2677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appropriate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DROP=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option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next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each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name</a:t>
            </a:r>
            <a:r>
              <a:rPr sz="22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specified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 the D</a:t>
            </a:r>
            <a:r>
              <a:rPr sz="2200" spc="-5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200" spc="11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statement.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02126" y="950555"/>
            <a:ext cx="480707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OUTPUT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1651" y="2412375"/>
            <a:ext cx="10209211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iteration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loop,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OUTPUT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  <a:p>
            <a:pPr marL="91440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inside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loop.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1651" y="3311916"/>
            <a:ext cx="10208639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default,</a:t>
            </a:r>
            <a:r>
              <a:rPr sz="2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every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2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spc="1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automatic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OUTPUT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end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4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2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spc="1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1651" y="4211076"/>
            <a:ext cx="990292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But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placing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explicit OUTPUT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a D</a:t>
            </a:r>
            <a:r>
              <a:rPr sz="22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overrides automatic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output.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71651" y="4775210"/>
            <a:ext cx="10209820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2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adds</a:t>
            </a:r>
            <a:r>
              <a:rPr sz="22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2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</a:t>
            </a:r>
            <a:r>
              <a:rPr sz="2200" spc="2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2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200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2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explicit</a:t>
            </a:r>
            <a:r>
              <a:rPr sz="2200" spc="2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OUTPUT</a:t>
            </a:r>
            <a:r>
              <a:rPr sz="22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2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</a:p>
          <a:p>
            <a:pPr marL="9144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executed.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33773" y="950555"/>
            <a:ext cx="434348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OUTPUT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5743" y="2703556"/>
            <a:ext cx="6116794" cy="114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previous</a:t>
            </a:r>
            <a:r>
              <a:rPr sz="24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example</a:t>
            </a:r>
            <a:r>
              <a:rPr sz="2400" spc="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4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24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observation</a:t>
            </a:r>
          </a:p>
          <a:p>
            <a:pPr marL="9143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because</a:t>
            </a:r>
            <a:r>
              <a:rPr sz="24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4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automatic</a:t>
            </a:r>
            <a:r>
              <a:rPr sz="2400" spc="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output</a:t>
            </a:r>
            <a:r>
              <a:rPr sz="24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4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400" spc="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end</a:t>
            </a:r>
            <a:r>
              <a:rPr sz="24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</a:p>
          <a:p>
            <a:pPr marL="9143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D</a:t>
            </a:r>
            <a:r>
              <a:rPr sz="2400" spc="-5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8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400" spc="1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5743" y="3952945"/>
            <a:ext cx="6117011" cy="1142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14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400" spc="14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400" spc="14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4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OUTPUT</a:t>
            </a:r>
            <a:r>
              <a:rPr sz="2400" spc="14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  <a:p>
            <a:pPr marL="91439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overrides</a:t>
            </a:r>
            <a:r>
              <a:rPr sz="2400" spc="3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automatic</a:t>
            </a:r>
            <a:r>
              <a:rPr sz="2400" spc="3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output,</a:t>
            </a:r>
            <a:r>
              <a:rPr sz="2400" spc="3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so</a:t>
            </a:r>
            <a:r>
              <a:rPr sz="2400" spc="3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3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400" spc="-5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8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400" spc="4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</a:p>
          <a:p>
            <a:pPr marL="9143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writes 20 observations.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909557" y="2528276"/>
            <a:ext cx="2228101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OUTPUT</a:t>
            </a:r>
          </a:p>
          <a:p>
            <a:pPr marL="762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Example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68829" y="950555"/>
            <a:ext cx="733752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50" dirty="0" smtClean="0">
                <a:solidFill>
                  <a:srgbClr val="404040"/>
                </a:solidFill>
                <a:latin typeface="Calibri Light"/>
                <a:cs typeface="Calibri Light"/>
              </a:rPr>
              <a:t>OUTPUT</a:t>
            </a:r>
            <a:r>
              <a:rPr sz="4800" spc="-47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661" y="2168886"/>
            <a:ext cx="10210782" cy="1141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400" spc="3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3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400" spc="3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amount</a:t>
            </a:r>
            <a:r>
              <a:rPr sz="2400" spc="3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money</a:t>
            </a:r>
            <a:r>
              <a:rPr sz="2400" spc="3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3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400" spc="3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400" spc="3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400" spc="3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3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start</a:t>
            </a:r>
            <a:r>
              <a:rPr sz="2400" spc="3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3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$100</a:t>
            </a:r>
            <a:r>
              <a:rPr sz="2400" spc="3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invest</a:t>
            </a:r>
            <a:r>
              <a:rPr sz="2400" spc="2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2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400" spc="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3.75%</a:t>
            </a:r>
            <a:r>
              <a:rPr sz="24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interest</a:t>
            </a:r>
            <a:r>
              <a:rPr sz="2400" spc="2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rate</a:t>
            </a:r>
            <a:r>
              <a:rPr sz="2400" spc="2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3</a:t>
            </a:r>
            <a:r>
              <a:rPr sz="2400" spc="2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years.</a:t>
            </a:r>
            <a:r>
              <a:rPr sz="24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Write</a:t>
            </a:r>
            <a:r>
              <a:rPr sz="2400" spc="2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program</a:t>
            </a:r>
            <a:r>
              <a:rPr sz="2400" spc="2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b="1" spc="2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400" spc="2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Loops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drop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index variable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counter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8661" y="3418947"/>
            <a:ext cx="6251398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 dataset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named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lecture4_earnings4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8661" y="3937106"/>
            <a:ext cx="8178382" cy="928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List one observation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each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iteration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using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OUTPUT</a:t>
            </a:r>
            <a:r>
              <a:rPr sz="2400" b="1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  <a:p>
            <a:pPr marL="0" marR="0">
              <a:lnSpc>
                <a:spcPts val="2932"/>
              </a:lnSpc>
              <a:spcBef>
                <a:spcPts val="1198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Contain variables “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Interest_rate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1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Total”</a:t>
            </a:r>
            <a:r>
              <a:rPr sz="24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“Year</a:t>
            </a:r>
            <a:r>
              <a:rPr sz="2400" spc="-4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78661" y="4973681"/>
            <a:ext cx="6345821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“dollar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10.2”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the variable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Total”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78661" y="5491841"/>
            <a:ext cx="952356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 dataset and title it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“Listing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 earnings with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DO loops_every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year”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72458" y="950555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5385" y="950555"/>
            <a:ext cx="597939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7" dirty="0">
                <a:solidFill>
                  <a:srgbClr val="404040"/>
                </a:solidFill>
                <a:latin typeface="Calibri Light"/>
                <a:cs typeface="Calibri Light"/>
              </a:rPr>
              <a:t>Decrementing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049131"/>
            <a:ext cx="9986792" cy="156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spc="-49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decrement a DO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loop's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index variable by specifying a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negative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the </a:t>
            </a:r>
            <a:r>
              <a:rPr sz="20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0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clause.</a:t>
            </a:r>
          </a:p>
          <a:p>
            <a:pPr marL="0" marR="0">
              <a:lnSpc>
                <a:spcPts val="2446"/>
              </a:lnSpc>
              <a:spcBef>
                <a:spcPts val="2356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specification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this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iterative</a:t>
            </a:r>
            <a:r>
              <a:rPr sz="20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decreases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index variable by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1,</a:t>
            </a:r>
          </a:p>
          <a:p>
            <a:pPr marL="91744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resulting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values of 5,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4, 3, 2,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1.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5707671"/>
            <a:ext cx="10649513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 a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negative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0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clause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value, the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start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 must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always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greater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than the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stop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91917" y="950555"/>
            <a:ext cx="662618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Specifying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4800" spc="-9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Series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of</a:t>
            </a:r>
            <a:r>
              <a:rPr sz="4800" spc="-5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0" dirty="0">
                <a:solidFill>
                  <a:srgbClr val="404040"/>
                </a:solidFill>
                <a:latin typeface="Calibri Light"/>
                <a:cs typeface="Calibri Light"/>
              </a:rPr>
              <a:t>Items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9141" y="1868016"/>
            <a:ext cx="1854434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09141" y="4551182"/>
            <a:ext cx="432672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or numeric.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141" y="5222123"/>
            <a:ext cx="8482220" cy="1049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DO loop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executes,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executes</a:t>
            </a:r>
            <a:r>
              <a:rPr sz="22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once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item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 series.</a:t>
            </a:r>
          </a:p>
          <a:p>
            <a:pPr marL="0" marR="0">
              <a:lnSpc>
                <a:spcPts val="2680"/>
              </a:lnSpc>
              <a:spcBef>
                <a:spcPts val="2598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commas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separate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items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series.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27450" y="950555"/>
            <a:ext cx="495465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List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0" dirty="0">
                <a:solidFill>
                  <a:srgbClr val="404040"/>
                </a:solidFill>
                <a:latin typeface="Calibri Light"/>
                <a:cs typeface="Calibri Light"/>
              </a:rPr>
              <a:t>Items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4800" spc="-9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Series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021088"/>
            <a:ext cx="231554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numeric values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4033022"/>
            <a:ext cx="762174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values, with each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enclosed in quotation marks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27450" y="950555"/>
            <a:ext cx="495465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List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0" dirty="0">
                <a:solidFill>
                  <a:srgbClr val="404040"/>
                </a:solidFill>
                <a:latin typeface="Calibri Light"/>
                <a:cs typeface="Calibri Light"/>
              </a:rPr>
              <a:t>Items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4800" spc="-9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Series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6800" y="2021088"/>
            <a:ext cx="977828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names—the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index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takes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 the values of the specified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6800" y="4703582"/>
            <a:ext cx="1021051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Note:</a:t>
            </a:r>
            <a:r>
              <a:rPr sz="2200" spc="1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names</a:t>
            </a:r>
            <a:r>
              <a:rPr sz="2200" spc="1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200" spc="1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represent</a:t>
            </a:r>
            <a:r>
              <a:rPr sz="2200" spc="1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either</a:t>
            </a:r>
            <a:r>
              <a:rPr sz="2200" spc="1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b="1" spc="1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200" b="1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b="1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b="1" spc="1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values.</a:t>
            </a:r>
            <a:r>
              <a:rPr sz="2200" spc="1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spc="1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6800" y="5374472"/>
            <a:ext cx="506391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enclose 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names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quotation marks.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98926" y="2914700"/>
            <a:ext cx="5979449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50" dirty="0">
                <a:solidFill>
                  <a:srgbClr val="404040"/>
                </a:solidFill>
                <a:latin typeface="Calibri Light"/>
                <a:cs typeface="Calibri Light"/>
              </a:rPr>
              <a:t>Conditional</a:t>
            </a:r>
            <a:r>
              <a:rPr sz="5400" spc="-8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47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5400" spc="-50" dirty="0">
                <a:solidFill>
                  <a:srgbClr val="404040"/>
                </a:solidFill>
                <a:latin typeface="Calibri Light"/>
                <a:cs typeface="Calibri Light"/>
              </a:rPr>
              <a:t> Loops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32964" y="950555"/>
            <a:ext cx="814469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Conditionally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Executing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01342" y="2319463"/>
            <a:ext cx="893357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iterative</a:t>
            </a:r>
            <a:r>
              <a:rPr sz="21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DO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1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specifies</a:t>
            </a:r>
            <a:r>
              <a:rPr sz="21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fixed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number of</a:t>
            </a:r>
            <a:r>
              <a:rPr sz="2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iterations</a:t>
            </a:r>
            <a:r>
              <a:rPr sz="2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7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 DO loop.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01342" y="3168712"/>
            <a:ext cx="9125168" cy="657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There</a:t>
            </a:r>
            <a:r>
              <a:rPr sz="210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100" spc="1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times</a:t>
            </a:r>
            <a:r>
              <a:rPr sz="2100" spc="1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100" spc="1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1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want</a:t>
            </a:r>
            <a:r>
              <a:rPr sz="2100" spc="15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1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execute</a:t>
            </a:r>
            <a:r>
              <a:rPr sz="21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spc="1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1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loop</a:t>
            </a:r>
            <a:r>
              <a:rPr sz="2100" spc="1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until</a:t>
            </a:r>
            <a:r>
              <a:rPr sz="2100" spc="1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spc="1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condition</a:t>
            </a:r>
            <a:r>
              <a:rPr sz="2100" spc="13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100" spc="1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reached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or while a condition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exists,</a:t>
            </a:r>
            <a:r>
              <a:rPr sz="21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but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don't know how</a:t>
            </a:r>
            <a:r>
              <a:rPr sz="21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many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iterations</a:t>
            </a:r>
            <a:r>
              <a:rPr sz="21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 needed.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1342" y="4164138"/>
            <a:ext cx="9122717" cy="6580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Suppose</a:t>
            </a:r>
            <a:r>
              <a:rPr sz="21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13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want</a:t>
            </a:r>
            <a:r>
              <a:rPr sz="2100" spc="1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100" spc="1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calculate</a:t>
            </a:r>
            <a:r>
              <a:rPr sz="2100" spc="1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1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number</a:t>
            </a:r>
            <a:r>
              <a:rPr sz="2100" spc="1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100" spc="1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years</a:t>
            </a:r>
            <a:r>
              <a:rPr sz="21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required</a:t>
            </a:r>
            <a:r>
              <a:rPr sz="21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7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100" spc="13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100" spc="1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FFFFFF"/>
                </a:solidFill>
                <a:latin typeface="Calibri"/>
                <a:cs typeface="Calibri"/>
              </a:rPr>
              <a:t>investment</a:t>
            </a:r>
            <a:r>
              <a:rPr sz="2100" spc="13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317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reach $50,000.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01342" y="5159945"/>
            <a:ext cx="9124240" cy="6577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2100" spc="6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100" spc="6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FFFFFF"/>
                </a:solidFill>
                <a:latin typeface="Calibri"/>
                <a:cs typeface="Calibri"/>
              </a:rPr>
              <a:t>iterative</a:t>
            </a:r>
            <a:r>
              <a:rPr sz="2100" spc="6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100" spc="6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100" spc="70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100" spc="6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inappropriate</a:t>
            </a:r>
            <a:r>
              <a:rPr sz="2100" spc="6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because</a:t>
            </a:r>
            <a:r>
              <a:rPr sz="2100" spc="6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7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100" spc="7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trying</a:t>
            </a:r>
            <a:r>
              <a:rPr sz="2100" spc="6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3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determine the</a:t>
            </a:r>
            <a:r>
              <a:rPr sz="2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number of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iterations</a:t>
            </a:r>
            <a:r>
              <a:rPr sz="21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required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reach $50,000.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37447" y="867370"/>
            <a:ext cx="2955428" cy="1404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Conditional</a:t>
            </a:r>
          </a:p>
          <a:p>
            <a:pPr marL="217932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91448" y="2880340"/>
            <a:ext cx="3506456" cy="26050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400" spc="5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WHILE</a:t>
            </a:r>
            <a:r>
              <a:rPr sz="2400" spc="5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5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400" spc="5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UNTIL</a:t>
            </a:r>
          </a:p>
          <a:p>
            <a:pPr marL="0" marR="0">
              <a:lnSpc>
                <a:spcPts val="2932"/>
              </a:lnSpc>
              <a:spcBef>
                <a:spcPts val="1438"/>
              </a:spcBef>
              <a:spcAft>
                <a:spcPts val="0"/>
              </a:spcAft>
            </a:pP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statements</a:t>
            </a:r>
            <a:r>
              <a:rPr sz="2400" spc="5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enable</a:t>
            </a:r>
            <a:r>
              <a:rPr sz="2400" spc="5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400" spc="5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929"/>
              </a:lnSpc>
              <a:spcBef>
                <a:spcPts val="1391"/>
              </a:spcBef>
              <a:spcAft>
                <a:spcPts val="0"/>
              </a:spcAft>
            </a:pP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execute</a:t>
            </a:r>
            <a:r>
              <a:rPr sz="24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 loops based on</a:t>
            </a:r>
          </a:p>
          <a:p>
            <a:pPr marL="0" marR="0">
              <a:lnSpc>
                <a:spcPts val="2929"/>
              </a:lnSpc>
              <a:spcBef>
                <a:spcPts val="139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whether</a:t>
            </a:r>
            <a:r>
              <a:rPr sz="24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condition</a:t>
            </a:r>
            <a:r>
              <a:rPr sz="2400" spc="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 true</a:t>
            </a:r>
          </a:p>
          <a:p>
            <a:pPr marL="0" marR="0">
              <a:lnSpc>
                <a:spcPts val="2932"/>
              </a:lnSpc>
              <a:spcBef>
                <a:spcPts val="1388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 false.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54297" y="950555"/>
            <a:ext cx="510394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UNTIL</a:t>
            </a:r>
            <a:r>
              <a:rPr sz="4800" spc="-3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9083" y="1808033"/>
            <a:ext cx="6098180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Executes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DO loop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until the expression</a:t>
            </a:r>
            <a:r>
              <a:rPr sz="21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becomes true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99083" y="2288094"/>
            <a:ext cx="1778446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12791" y="2783402"/>
            <a:ext cx="2984345" cy="1507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DO</a:t>
            </a:r>
            <a:r>
              <a:rPr sz="2400" b="1" i="1" spc="-1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UNTIL(expression);</a:t>
            </a:r>
          </a:p>
          <a:p>
            <a:pPr marL="443738" marR="0">
              <a:lnSpc>
                <a:spcPts val="2929"/>
              </a:lnSpc>
              <a:spcBef>
                <a:spcPts val="1441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SAS</a:t>
            </a:r>
            <a:r>
              <a:rPr sz="24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1" dirty="0">
                <a:solidFill>
                  <a:srgbClr val="0070C0"/>
                </a:solidFill>
                <a:latin typeface="Calibri"/>
                <a:cs typeface="Calibri"/>
              </a:rPr>
              <a:t>statements</a:t>
            </a:r>
          </a:p>
          <a:p>
            <a:pPr marL="1103629" marR="0">
              <a:lnSpc>
                <a:spcPts val="2929"/>
              </a:lnSpc>
              <a:spcBef>
                <a:spcPts val="139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END;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99083" y="4414328"/>
            <a:ext cx="10210144" cy="1324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Expression</a:t>
            </a:r>
            <a:r>
              <a:rPr sz="2100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1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a valid</a:t>
            </a:r>
            <a:r>
              <a:rPr sz="21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SAS expression</a:t>
            </a:r>
            <a:r>
              <a:rPr sz="2100" spc="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enclosed</a:t>
            </a:r>
            <a:r>
              <a:rPr sz="21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in parentheses.</a:t>
            </a:r>
          </a:p>
          <a:p>
            <a:pPr marL="0" marR="0">
              <a:lnSpc>
                <a:spcPts val="2563"/>
              </a:lnSpc>
              <a:spcBef>
                <a:spcPts val="1169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100" spc="2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expression</a:t>
            </a:r>
            <a:r>
              <a:rPr sz="2100" spc="22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100" spc="2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  <a:r>
              <a:rPr sz="2100" spc="2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Calibri"/>
                <a:cs typeface="Calibri"/>
              </a:rPr>
              <a:t>evaluated</a:t>
            </a:r>
            <a:r>
              <a:rPr sz="21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until</a:t>
            </a:r>
            <a:r>
              <a:rPr sz="21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100" spc="20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Calibri"/>
                <a:cs typeface="Calibri"/>
              </a:rPr>
              <a:t>bottom</a:t>
            </a:r>
            <a:r>
              <a:rPr sz="21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100" spc="2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100" spc="2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loop,</a:t>
            </a:r>
            <a:r>
              <a:rPr sz="2100" spc="2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so</a:t>
            </a:r>
            <a:r>
              <a:rPr sz="2100" spc="19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100" spc="19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100" spc="20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UNTIL</a:t>
            </a:r>
            <a:r>
              <a:rPr sz="2100" spc="2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loop</a:t>
            </a:r>
            <a:r>
              <a:rPr sz="2100" spc="2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always</a:t>
            </a:r>
          </a:p>
          <a:p>
            <a:pPr marL="91490" marR="0">
              <a:lnSpc>
                <a:spcPts val="2563"/>
              </a:lnSpc>
              <a:spcBef>
                <a:spcPts val="1216"/>
              </a:spcBef>
              <a:spcAft>
                <a:spcPts val="0"/>
              </a:spcAft>
            </a:pP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executes</a:t>
            </a:r>
            <a:r>
              <a:rPr sz="2100" b="1" spc="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spc="-28" dirty="0">
                <a:solidFill>
                  <a:srgbClr val="C00000"/>
                </a:solidFill>
                <a:latin typeface="Calibri"/>
                <a:cs typeface="Calibri"/>
              </a:rPr>
              <a:t>at</a:t>
            </a:r>
            <a:r>
              <a:rPr sz="2100" b="1" spc="37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least</a:t>
            </a:r>
            <a:r>
              <a:rPr sz="2100" b="1" spc="17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once.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99083" y="5854863"/>
            <a:ext cx="6856161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When the expression</a:t>
            </a:r>
            <a:r>
              <a:rPr sz="2100" spc="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Calibri"/>
                <a:cs typeface="Calibri"/>
              </a:rPr>
              <a:t>evaluated</a:t>
            </a:r>
            <a:r>
              <a:rPr sz="21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as</a:t>
            </a:r>
            <a:r>
              <a:rPr sz="21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true,</a:t>
            </a:r>
            <a:r>
              <a:rPr sz="21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 DO</a:t>
            </a:r>
            <a:r>
              <a:rPr sz="21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loop</a:t>
            </a:r>
            <a:r>
              <a:rPr sz="21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000000"/>
                </a:solidFill>
                <a:latin typeface="Calibri"/>
                <a:cs typeface="Calibri"/>
              </a:rPr>
              <a:t>stops.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84194" y="950555"/>
            <a:ext cx="524476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WHILE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1808033"/>
            <a:ext cx="528366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Execute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DO loop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while the expression</a:t>
            </a:r>
            <a:r>
              <a:rPr sz="21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 true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2288094"/>
            <a:ext cx="1778700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19522" y="2783402"/>
            <a:ext cx="3051163" cy="1507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DO</a:t>
            </a:r>
            <a:r>
              <a:rPr sz="2400" b="1" i="1" spc="-1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WHILE(expression);</a:t>
            </a:r>
          </a:p>
          <a:p>
            <a:pPr marL="477011" marR="0">
              <a:lnSpc>
                <a:spcPts val="2929"/>
              </a:lnSpc>
              <a:spcBef>
                <a:spcPts val="1441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SAS</a:t>
            </a:r>
            <a:r>
              <a:rPr sz="24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1" dirty="0">
                <a:solidFill>
                  <a:srgbClr val="0070C0"/>
                </a:solidFill>
                <a:latin typeface="Calibri"/>
                <a:cs typeface="Calibri"/>
              </a:rPr>
              <a:t>statements</a:t>
            </a:r>
          </a:p>
          <a:p>
            <a:pPr marL="1137158" marR="0">
              <a:lnSpc>
                <a:spcPts val="2929"/>
              </a:lnSpc>
              <a:spcBef>
                <a:spcPts val="139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END;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4414328"/>
            <a:ext cx="6843918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Expression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valid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 expression</a:t>
            </a:r>
            <a:r>
              <a:rPr sz="21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enclosed</a:t>
            </a:r>
            <a:r>
              <a:rPr sz="21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 parentheses.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7280" y="4894769"/>
            <a:ext cx="10497112" cy="8436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3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important</a:t>
            </a:r>
            <a:r>
              <a:rPr sz="2100" spc="3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difference</a:t>
            </a:r>
            <a:r>
              <a:rPr sz="2100" spc="3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between</a:t>
            </a:r>
            <a:r>
              <a:rPr sz="2100" spc="3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3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100" spc="3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UNTIL</a:t>
            </a:r>
            <a:r>
              <a:rPr sz="2100" spc="3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100" spc="3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WHILE</a:t>
            </a:r>
            <a:r>
              <a:rPr sz="2100" spc="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100" spc="3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100" spc="3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3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</a:p>
          <a:p>
            <a:pPr marL="91744" marR="0">
              <a:lnSpc>
                <a:spcPts val="2563"/>
              </a:lnSpc>
              <a:spcBef>
                <a:spcPts val="1166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WHILE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expression</a:t>
            </a:r>
            <a:r>
              <a:rPr sz="21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evaluated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top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 the DO loop.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97280" y="5854863"/>
            <a:ext cx="9174495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expression</a:t>
            </a:r>
            <a:r>
              <a:rPr sz="21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is </a:t>
            </a:r>
            <a:r>
              <a:rPr sz="2100" b="1" spc="-10" dirty="0">
                <a:solidFill>
                  <a:srgbClr val="C00000"/>
                </a:solidFill>
                <a:latin typeface="Calibri"/>
                <a:cs typeface="Calibri"/>
              </a:rPr>
              <a:t>false</a:t>
            </a:r>
            <a:r>
              <a:rPr sz="2100" b="1" spc="12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sz="2100" b="1" spc="-12" dirty="0">
                <a:solidFill>
                  <a:srgbClr val="C00000"/>
                </a:solidFill>
                <a:latin typeface="Calibri"/>
                <a:cs typeface="Calibri"/>
              </a:rPr>
              <a:t>first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 time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it 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evaluated,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DO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never</a:t>
            </a:r>
            <a:r>
              <a:rPr sz="21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spc="-14" dirty="0">
                <a:solidFill>
                  <a:srgbClr val="C00000"/>
                </a:solidFill>
                <a:latin typeface="Calibri"/>
                <a:cs typeface="Calibri"/>
              </a:rPr>
              <a:t>executes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08225" y="950555"/>
            <a:ext cx="779242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 smtClean="0">
                <a:solidFill>
                  <a:srgbClr val="404040"/>
                </a:solidFill>
                <a:latin typeface="Calibri Light"/>
                <a:cs typeface="Calibri Light"/>
              </a:rPr>
              <a:t>Conditional</a:t>
            </a:r>
            <a:r>
              <a:rPr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129292"/>
            <a:ext cx="10121724" cy="1049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3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want</a:t>
            </a:r>
            <a:r>
              <a:rPr sz="2200" spc="2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know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2200" spc="2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many</a:t>
            </a:r>
            <a:r>
              <a:rPr sz="2200" spc="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years</a:t>
            </a:r>
            <a:r>
              <a:rPr sz="2200" spc="2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2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2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4" dirty="0">
                <a:solidFill>
                  <a:srgbClr val="404040"/>
                </a:solidFill>
                <a:latin typeface="Calibri"/>
                <a:cs typeface="Calibri"/>
              </a:rPr>
              <a:t>take</a:t>
            </a:r>
            <a:r>
              <a:rPr sz="2200" spc="2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earn</a:t>
            </a:r>
            <a:r>
              <a:rPr sz="22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$50,000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200" spc="2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deposit</a:t>
            </a:r>
            <a:r>
              <a:rPr sz="2200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$2,000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year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account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earns 10%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interest.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3470666"/>
            <a:ext cx="309587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 UNTIL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4140936"/>
            <a:ext cx="4111534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lecture4_invest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4812167"/>
            <a:ext cx="8430003" cy="1049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Contain variables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“Capital” as the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amount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deposit,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“Year</a:t>
            </a:r>
            <a:r>
              <a:rPr sz="2200" spc="-3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680"/>
              </a:lnSpc>
              <a:spcBef>
                <a:spcPts val="2598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Repeat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same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code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 DO WHILE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see what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happens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07321" y="3096946"/>
            <a:ext cx="141509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9490" y="5430835"/>
            <a:ext cx="129659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7" dirty="0">
                <a:solidFill>
                  <a:srgbClr val="FFFFFF"/>
                </a:solidFill>
                <a:latin typeface="Calibri Light"/>
                <a:cs typeface="Calibri Light"/>
              </a:rPr>
              <a:t>Data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88738" y="950555"/>
            <a:ext cx="263272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WHILE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40497" y="2639167"/>
            <a:ext cx="2964932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Note:</a:t>
            </a:r>
            <a:r>
              <a:rPr sz="2400" spc="11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400" spc="1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loop</a:t>
            </a:r>
            <a:r>
              <a:rPr sz="2400" spc="1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400" spc="1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never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executed.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188164"/>
            <a:ext cx="11046926" cy="677108"/>
          </a:xfrm>
        </p:spPr>
        <p:txBody>
          <a:bodyPr/>
          <a:lstStyle/>
          <a:p>
            <a:r>
              <a:rPr lang="en-US" sz="4400" dirty="0" smtClean="0"/>
              <a:t>Correct DO-WHILE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973825"/>
            <a:ext cx="6120680" cy="5170646"/>
          </a:xfrm>
        </p:spPr>
        <p:txBody>
          <a:bodyPr/>
          <a:lstStyle/>
          <a:p>
            <a:r>
              <a:rPr lang="en-US" sz="2400" b="1" dirty="0"/>
              <a:t>data</a:t>
            </a:r>
            <a:r>
              <a:rPr lang="en-US" sz="2400" dirty="0"/>
              <a:t> lecture4b_invest;</a:t>
            </a:r>
          </a:p>
          <a:p>
            <a:r>
              <a:rPr lang="en-US" sz="2400" dirty="0"/>
              <a:t>   capital = </a:t>
            </a:r>
            <a:r>
              <a:rPr lang="en-US" sz="2400" b="1" dirty="0"/>
              <a:t>0</a:t>
            </a:r>
            <a:r>
              <a:rPr lang="en-US" sz="2400" dirty="0"/>
              <a:t>;</a:t>
            </a:r>
          </a:p>
          <a:p>
            <a:r>
              <a:rPr lang="en-US" sz="2400" dirty="0"/>
              <a:t>   do while(capital &lt; </a:t>
            </a:r>
            <a:r>
              <a:rPr lang="en-US" sz="2400" b="1" dirty="0"/>
              <a:t>50000</a:t>
            </a:r>
            <a:r>
              <a:rPr lang="en-US" sz="2400" dirty="0"/>
              <a:t>);</a:t>
            </a:r>
          </a:p>
          <a:p>
            <a:r>
              <a:rPr lang="en-US" sz="2400" dirty="0"/>
              <a:t>      capital+</a:t>
            </a:r>
            <a:r>
              <a:rPr lang="en-US" sz="2400" b="1" dirty="0"/>
              <a:t>2000</a:t>
            </a:r>
            <a:r>
              <a:rPr lang="en-US" sz="2400" dirty="0"/>
              <a:t>;</a:t>
            </a:r>
          </a:p>
          <a:p>
            <a:r>
              <a:rPr lang="en-US" sz="2400" dirty="0"/>
              <a:t>      </a:t>
            </a:r>
            <a:r>
              <a:rPr lang="en-US" sz="2400" dirty="0" err="1"/>
              <a:t>capital+capital</a:t>
            </a:r>
            <a:r>
              <a:rPr lang="en-US" sz="2400" dirty="0"/>
              <a:t>*</a:t>
            </a:r>
            <a:r>
              <a:rPr lang="en-US" sz="2400" b="1" dirty="0"/>
              <a:t>.10</a:t>
            </a:r>
            <a:r>
              <a:rPr lang="en-US" sz="2400" dirty="0"/>
              <a:t>;</a:t>
            </a:r>
          </a:p>
          <a:p>
            <a:r>
              <a:rPr lang="en-US" sz="2400" dirty="0"/>
              <a:t>      Year+</a:t>
            </a:r>
            <a:r>
              <a:rPr lang="en-US" sz="2400" b="1" dirty="0"/>
              <a:t>1</a:t>
            </a:r>
            <a:r>
              <a:rPr lang="en-US" sz="2400" dirty="0"/>
              <a:t>;</a:t>
            </a:r>
          </a:p>
          <a:p>
            <a:r>
              <a:rPr lang="en-US" sz="2400" dirty="0"/>
              <a:t>	  output;</a:t>
            </a:r>
          </a:p>
          <a:p>
            <a:r>
              <a:rPr lang="en-US" sz="2400" dirty="0"/>
              <a:t>   end;</a:t>
            </a:r>
          </a:p>
          <a:p>
            <a:r>
              <a:rPr lang="en-US" sz="2400" b="1" dirty="0"/>
              <a:t>run</a:t>
            </a:r>
            <a:r>
              <a:rPr lang="en-US" sz="2400" dirty="0"/>
              <a:t>;</a:t>
            </a:r>
          </a:p>
          <a:p>
            <a:endParaRPr lang="en-US" sz="2400" dirty="0"/>
          </a:p>
          <a:p>
            <a:r>
              <a:rPr lang="en-US" sz="2400" b="1" dirty="0"/>
              <a:t>proc</a:t>
            </a:r>
            <a:r>
              <a:rPr lang="en-US" sz="2400" dirty="0"/>
              <a:t> </a:t>
            </a:r>
            <a:r>
              <a:rPr lang="en-US" sz="2400" b="1" dirty="0"/>
              <a:t>print</a:t>
            </a:r>
            <a:r>
              <a:rPr lang="en-US" sz="2400" dirty="0"/>
              <a:t> data=lecture4b_invest;</a:t>
            </a:r>
          </a:p>
          <a:p>
            <a:r>
              <a:rPr lang="en-US" sz="2400" dirty="0"/>
              <a:t>title "Listing of earnings with DO-WHILE loops: It works!";</a:t>
            </a:r>
          </a:p>
          <a:p>
            <a:r>
              <a:rPr lang="en-US" sz="2400" b="1" dirty="0"/>
              <a:t>run</a:t>
            </a:r>
            <a:r>
              <a:rPr lang="en-US" sz="2400" dirty="0"/>
              <a:t>;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216" y="116632"/>
            <a:ext cx="2808312" cy="59751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53336"/>
            <a:ext cx="12192000" cy="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244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4647" y="2914700"/>
            <a:ext cx="9504462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50" dirty="0">
                <a:solidFill>
                  <a:srgbClr val="404040"/>
                </a:solidFill>
                <a:latin typeface="Calibri Light"/>
                <a:cs typeface="Calibri Light"/>
              </a:rPr>
              <a:t>Conditional</a:t>
            </a:r>
            <a:r>
              <a:rPr sz="5400" spc="-8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46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5400" spc="-8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80" dirty="0">
                <a:solidFill>
                  <a:srgbClr val="404040"/>
                </a:solidFill>
                <a:latin typeface="Calibri Light"/>
                <a:cs typeface="Calibri Light"/>
              </a:rPr>
              <a:t>Iterative</a:t>
            </a:r>
            <a:r>
              <a:rPr sz="5400" spc="-6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47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54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55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41069" y="950555"/>
            <a:ext cx="952842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Conditional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7" dirty="0">
                <a:solidFill>
                  <a:srgbClr val="404040"/>
                </a:solidFill>
                <a:latin typeface="Calibri Light"/>
                <a:cs typeface="Calibri Light"/>
              </a:rPr>
              <a:t>Iterative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8064" y="2031121"/>
            <a:ext cx="10145754" cy="1719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 WHILE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DO UNTIL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enable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execute</a:t>
            </a:r>
            <a:r>
              <a:rPr sz="2200" spc="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conditionally.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Iterative</a:t>
            </a:r>
            <a:r>
              <a:rPr sz="22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spc="4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enables</a:t>
            </a:r>
            <a:r>
              <a:rPr sz="2200" spc="4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4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execute</a:t>
            </a:r>
            <a:r>
              <a:rPr sz="22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4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4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200" spc="4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times</a:t>
            </a:r>
          </a:p>
          <a:p>
            <a:pPr marL="91440" marR="0">
              <a:lnSpc>
                <a:spcPts val="2680"/>
              </a:lnSpc>
              <a:spcBef>
                <a:spcPts val="2551"/>
              </a:spcBef>
              <a:spcAft>
                <a:spcPts val="0"/>
              </a:spcAft>
            </a:pP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unconditionally.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21986" y="4064106"/>
            <a:ext cx="3051315" cy="11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DO</a:t>
            </a:r>
            <a:r>
              <a:rPr sz="24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WHILE(expression);</a:t>
            </a:r>
          </a:p>
          <a:p>
            <a:pPr marL="33528" marR="0">
              <a:lnSpc>
                <a:spcPts val="2929"/>
              </a:lnSpc>
              <a:spcBef>
                <a:spcPts val="2883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DO</a:t>
            </a:r>
            <a:r>
              <a:rPr sz="24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UNTIL(expression);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46373" y="5527502"/>
            <a:ext cx="600216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DO</a:t>
            </a:r>
            <a:r>
              <a:rPr sz="24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index-variable=start</a:t>
            </a:r>
            <a:r>
              <a:rPr sz="2400" b="1" i="1" spc="-12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47" dirty="0">
                <a:solidFill>
                  <a:srgbClr val="0070C0"/>
                </a:solidFill>
                <a:latin typeface="Calibri"/>
                <a:cs typeface="Calibri"/>
              </a:rPr>
              <a:t>TO</a:t>
            </a:r>
            <a:r>
              <a:rPr sz="2400" b="1" i="1" spc="3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7" dirty="0">
                <a:solidFill>
                  <a:srgbClr val="0070C0"/>
                </a:solidFill>
                <a:latin typeface="Calibri"/>
                <a:cs typeface="Calibri"/>
              </a:rPr>
              <a:t>stop</a:t>
            </a:r>
            <a:r>
              <a:rPr sz="2400" b="1" i="1" spc="1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87" dirty="0">
                <a:solidFill>
                  <a:srgbClr val="0070C0"/>
                </a:solidFill>
                <a:latin typeface="Calibri"/>
                <a:cs typeface="Calibri"/>
              </a:rPr>
              <a:t>BY</a:t>
            </a:r>
            <a:r>
              <a:rPr sz="2400" b="1" i="1" spc="8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increment;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6033" y="394448"/>
            <a:ext cx="5809726" cy="908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73" dirty="0">
                <a:solidFill>
                  <a:srgbClr val="FFFFFF"/>
                </a:solidFill>
                <a:latin typeface="Calibri"/>
                <a:cs typeface="Calibri"/>
              </a:rPr>
              <a:t>Yo</a:t>
            </a:r>
            <a:r>
              <a:rPr sz="2000" spc="-4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000" spc="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FFFFFF"/>
                </a:solidFill>
                <a:latin typeface="Calibri"/>
                <a:cs typeface="Calibri"/>
              </a:rPr>
              <a:t>want</a:t>
            </a:r>
            <a:r>
              <a:rPr sz="2000" spc="1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9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determine</a:t>
            </a:r>
            <a:r>
              <a:rPr sz="20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spc="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many</a:t>
            </a:r>
            <a:r>
              <a:rPr sz="2000" spc="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FFFFFF"/>
                </a:solidFill>
                <a:latin typeface="Calibri"/>
                <a:cs typeface="Calibri"/>
              </a:rPr>
              <a:t>years</a:t>
            </a:r>
            <a:r>
              <a:rPr sz="2000" spc="1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000" spc="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takes</a:t>
            </a:r>
            <a:r>
              <a:rPr sz="2000" spc="10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3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0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</a:p>
          <a:p>
            <a:pPr marL="0" marR="0">
              <a:lnSpc>
                <a:spcPts val="2207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investment</a:t>
            </a:r>
            <a:r>
              <a:rPr sz="2000" spc="20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2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reach</a:t>
            </a:r>
            <a:r>
              <a:rPr sz="2000" spc="18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$50,000</a:t>
            </a:r>
            <a:r>
              <a:rPr sz="20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spc="2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limit</a:t>
            </a:r>
            <a:r>
              <a:rPr sz="2000" spc="2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18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number</a:t>
            </a:r>
            <a:r>
              <a:rPr sz="2000" spc="1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</a:p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2" dirty="0">
                <a:solidFill>
                  <a:srgbClr val="FFFFFF"/>
                </a:solidFill>
                <a:latin typeface="Calibri"/>
                <a:cs typeface="Calibri"/>
              </a:rPr>
              <a:t>years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you </a:t>
            </a:r>
            <a:r>
              <a:rPr sz="2000" spc="-17" dirty="0">
                <a:solidFill>
                  <a:srgbClr val="FFFFFF"/>
                </a:solidFill>
                <a:latin typeface="Calibri"/>
                <a:cs typeface="Calibri"/>
              </a:rPr>
              <a:t>invest</a:t>
            </a:r>
            <a:r>
              <a:rPr sz="2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your capital</a:t>
            </a:r>
            <a:r>
              <a:rPr sz="2000" spc="-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10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years.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06033" y="2161653"/>
            <a:ext cx="5809884" cy="908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73" dirty="0">
                <a:solidFill>
                  <a:srgbClr val="FFFFFF"/>
                </a:solidFill>
                <a:latin typeface="Calibri"/>
                <a:cs typeface="Calibri"/>
              </a:rPr>
              <a:t>Yo</a:t>
            </a:r>
            <a:r>
              <a:rPr sz="2000" spc="-4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000" spc="5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000" spc="5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add</a:t>
            </a:r>
            <a:r>
              <a:rPr sz="2000" spc="5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5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UNTIL</a:t>
            </a:r>
            <a:r>
              <a:rPr sz="2000" spc="5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000" spc="4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WHILE</a:t>
            </a:r>
            <a:r>
              <a:rPr sz="2000" spc="5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expression</a:t>
            </a:r>
            <a:r>
              <a:rPr sz="2000" spc="5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</a:p>
          <a:p>
            <a:pPr marL="0" marR="0">
              <a:lnSpc>
                <a:spcPts val="2207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14" dirty="0">
                <a:solidFill>
                  <a:srgbClr val="FFFFFF"/>
                </a:solidFill>
                <a:latin typeface="Calibri"/>
                <a:cs typeface="Calibri"/>
              </a:rPr>
              <a:t>iterative</a:t>
            </a:r>
            <a:r>
              <a:rPr sz="2000" spc="2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2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000" spc="2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2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further</a:t>
            </a:r>
            <a:r>
              <a:rPr sz="2000" spc="19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2000" spc="2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2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number</a:t>
            </a:r>
          </a:p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 iterations.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3660" y="3016808"/>
            <a:ext cx="2228101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06033" y="3788904"/>
            <a:ext cx="5810390" cy="1187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FFFFFF"/>
                </a:solidFill>
                <a:latin typeface="Calibri"/>
                <a:cs typeface="Calibri"/>
              </a:rPr>
              <a:t>iterative</a:t>
            </a:r>
            <a:r>
              <a:rPr sz="2000" spc="6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000" spc="5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enables</a:t>
            </a:r>
            <a:r>
              <a:rPr sz="2000" spc="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execute</a:t>
            </a:r>
            <a:r>
              <a:rPr sz="20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208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4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loop</a:t>
            </a:r>
            <a:r>
              <a:rPr sz="2000" spc="4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until</a:t>
            </a:r>
            <a:r>
              <a:rPr sz="2000" spc="4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“Capital”</a:t>
            </a:r>
            <a:r>
              <a:rPr sz="2000" spc="5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spc="49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greater</a:t>
            </a:r>
            <a:r>
              <a:rPr sz="2000" spc="5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than</a:t>
            </a:r>
            <a:r>
              <a:rPr sz="2000" spc="5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000" spc="5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equal</a:t>
            </a:r>
            <a:r>
              <a:rPr sz="2000" spc="5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19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50000</a:t>
            </a:r>
            <a:r>
              <a:rPr sz="2000" spc="8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000" spc="8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until</a:t>
            </a:r>
            <a:r>
              <a:rPr sz="2000" spc="8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8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8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loop</a:t>
            </a:r>
            <a:r>
              <a:rPr sz="2000" spc="8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executes</a:t>
            </a:r>
            <a:r>
              <a:rPr sz="2000" spc="85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ten</a:t>
            </a:r>
            <a:r>
              <a:rPr sz="2000" spc="85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times,</a:t>
            </a:r>
          </a:p>
          <a:p>
            <a:pPr marL="0" marR="0">
              <a:lnSpc>
                <a:spcPts val="219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whichever occurs </a:t>
            </a:r>
            <a:r>
              <a:rPr sz="2000" spc="-12" dirty="0">
                <a:solidFill>
                  <a:srgbClr val="FFFFFF"/>
                </a:solidFill>
                <a:latin typeface="Calibri"/>
                <a:cs typeface="Calibri"/>
              </a:rPr>
              <a:t>first.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08368" y="5941726"/>
            <a:ext cx="500355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2060"/>
                </a:solidFill>
                <a:latin typeface="Calibri"/>
                <a:cs typeface="Calibri"/>
              </a:rPr>
              <a:t>do year=1 </a:t>
            </a:r>
            <a:r>
              <a:rPr sz="2400" b="1" i="1" spc="-23" dirty="0">
                <a:solidFill>
                  <a:srgbClr val="002060"/>
                </a:solidFill>
                <a:latin typeface="Calibri"/>
                <a:cs typeface="Calibri"/>
              </a:rPr>
              <a:t>to</a:t>
            </a:r>
            <a:r>
              <a:rPr sz="2400" b="1" i="1" spc="21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Calibri"/>
                <a:cs typeface="Calibri"/>
              </a:rPr>
              <a:t>10 until(Capital&gt;=50000);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39621" y="950555"/>
            <a:ext cx="9313101" cy="2053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5995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Conditional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7" dirty="0">
                <a:solidFill>
                  <a:srgbClr val="404040"/>
                </a:solidFill>
                <a:latin typeface="Calibri Light"/>
                <a:cs typeface="Calibri Light"/>
              </a:rPr>
              <a:t>Iterative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  <a:p>
            <a:pPr marL="0" marR="0">
              <a:lnSpc>
                <a:spcPts val="2449"/>
              </a:lnSpc>
              <a:spcBef>
                <a:spcPts val="2207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Both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0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require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valid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expression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enclosed in parentheses.</a:t>
            </a:r>
          </a:p>
          <a:p>
            <a:pPr marL="955827" marR="0">
              <a:lnSpc>
                <a:spcPts val="2929"/>
              </a:lnSpc>
              <a:spcBef>
                <a:spcPts val="2473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DO</a:t>
            </a:r>
            <a:r>
              <a:rPr sz="24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index-variable=start</a:t>
            </a:r>
            <a:r>
              <a:rPr sz="2400" b="1" i="1" spc="-12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47" dirty="0">
                <a:solidFill>
                  <a:srgbClr val="0070C0"/>
                </a:solidFill>
                <a:latin typeface="Calibri"/>
                <a:cs typeface="Calibri"/>
              </a:rPr>
              <a:t>TO</a:t>
            </a:r>
            <a:r>
              <a:rPr sz="2400" b="1" i="1" spc="3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7" dirty="0">
                <a:solidFill>
                  <a:srgbClr val="0070C0"/>
                </a:solidFill>
                <a:latin typeface="Calibri"/>
                <a:cs typeface="Calibri"/>
              </a:rPr>
              <a:t>stop</a:t>
            </a:r>
            <a:r>
              <a:rPr sz="2400" b="1" i="1" spc="1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87" dirty="0">
                <a:solidFill>
                  <a:srgbClr val="0070C0"/>
                </a:solidFill>
                <a:latin typeface="Calibri"/>
                <a:cs typeface="Calibri"/>
              </a:rPr>
              <a:t>BY</a:t>
            </a:r>
            <a:r>
              <a:rPr sz="2400" b="1" i="1" spc="8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increment</a:t>
            </a:r>
            <a:r>
              <a:rPr sz="2400" b="1" i="1" spc="2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UNTIL(expression);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39621" y="3288481"/>
            <a:ext cx="10181874" cy="1584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2299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DO</a:t>
            </a:r>
            <a:r>
              <a:rPr sz="2400" b="1" i="1" spc="-1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index-variable=start</a:t>
            </a:r>
            <a:r>
              <a:rPr sz="2400" b="1" i="1" spc="-1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46" dirty="0">
                <a:solidFill>
                  <a:srgbClr val="0070C0"/>
                </a:solidFill>
                <a:latin typeface="Calibri"/>
                <a:cs typeface="Calibri"/>
              </a:rPr>
              <a:t>TO</a:t>
            </a:r>
            <a:r>
              <a:rPr sz="2400" b="1" i="1" spc="36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stop</a:t>
            </a:r>
            <a:r>
              <a:rPr sz="2400" b="1" i="1" spc="1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91" dirty="0">
                <a:solidFill>
                  <a:srgbClr val="0070C0"/>
                </a:solidFill>
                <a:latin typeface="Calibri"/>
                <a:cs typeface="Calibri"/>
              </a:rPr>
              <a:t>BY</a:t>
            </a:r>
            <a:r>
              <a:rPr sz="2400" b="1" i="1" spc="9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increment</a:t>
            </a:r>
            <a:r>
              <a:rPr sz="2400" b="1" i="1" spc="2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WHILE(expression);</a:t>
            </a:r>
          </a:p>
          <a:p>
            <a:pPr marL="0" marR="0">
              <a:lnSpc>
                <a:spcPts val="2446"/>
              </a:lnSpc>
              <a:spcBef>
                <a:spcPts val="2286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UNTIL</a:t>
            </a:r>
            <a:r>
              <a:rPr sz="2000" spc="4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expression</a:t>
            </a:r>
            <a:r>
              <a:rPr sz="2000" spc="4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4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evaluated</a:t>
            </a:r>
            <a:r>
              <a:rPr sz="20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000" spc="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4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bottom</a:t>
            </a:r>
            <a:r>
              <a:rPr sz="20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4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4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4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loop,</a:t>
            </a:r>
            <a:r>
              <a:rPr sz="2000" spc="4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so</a:t>
            </a:r>
            <a:r>
              <a:rPr sz="2000" spc="4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4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4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000" spc="4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always</a:t>
            </a:r>
          </a:p>
          <a:p>
            <a:pPr marL="91465" marR="0">
              <a:lnSpc>
                <a:spcPts val="2446"/>
              </a:lnSpc>
              <a:spcBef>
                <a:spcPts val="2163"/>
              </a:spcBef>
              <a:spcAft>
                <a:spcPts val="0"/>
              </a:spcAft>
            </a:pP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executes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least</a:t>
            </a:r>
            <a:r>
              <a:rPr sz="20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once.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9621" y="5102937"/>
            <a:ext cx="10179040" cy="928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WHILE</a:t>
            </a:r>
            <a:r>
              <a:rPr sz="2000" spc="1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expression</a:t>
            </a:r>
            <a:r>
              <a:rPr sz="20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1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evaluated</a:t>
            </a:r>
            <a:r>
              <a:rPr sz="2000" spc="1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before</a:t>
            </a:r>
            <a:r>
              <a:rPr sz="20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execution</a:t>
            </a:r>
            <a:r>
              <a:rPr sz="2000" spc="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loop.</a:t>
            </a:r>
            <a:r>
              <a:rPr sz="20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So,</a:t>
            </a:r>
            <a:r>
              <a:rPr sz="2000" spc="1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000" spc="1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condition</a:t>
            </a:r>
            <a:r>
              <a:rPr sz="20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</a:p>
          <a:p>
            <a:pPr marL="91465" marR="0">
              <a:lnSpc>
                <a:spcPts val="2446"/>
              </a:lnSpc>
              <a:spcBef>
                <a:spcPts val="216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initially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false,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DO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never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executes.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12697" y="950555"/>
            <a:ext cx="938444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Conditional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7" dirty="0">
                <a:solidFill>
                  <a:srgbClr val="404040"/>
                </a:solidFill>
                <a:latin typeface="Calibri Light"/>
                <a:cs typeface="Calibri Light"/>
              </a:rPr>
              <a:t>Iterative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515499"/>
            <a:ext cx="10395018" cy="2390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200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want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1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determine</a:t>
            </a:r>
            <a:r>
              <a:rPr sz="2200" spc="1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2200" spc="1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many</a:t>
            </a:r>
            <a:r>
              <a:rPr sz="2200" spc="1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years</a:t>
            </a:r>
            <a:r>
              <a:rPr sz="2200" spc="1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200" spc="1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takes</a:t>
            </a:r>
            <a:r>
              <a:rPr sz="22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investment</a:t>
            </a:r>
            <a:r>
              <a:rPr sz="2200" spc="1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1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reach</a:t>
            </a:r>
            <a:r>
              <a:rPr sz="2200" spc="1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$50,000</a:t>
            </a:r>
            <a:r>
              <a:rPr sz="2200" spc="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91744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limit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 of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years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invest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capital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10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years.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invest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$2000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every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7" dirty="0">
                <a:solidFill>
                  <a:srgbClr val="404040"/>
                </a:solidFill>
                <a:latin typeface="Calibri"/>
                <a:cs typeface="Calibri"/>
              </a:rPr>
              <a:t>year.</a:t>
            </a:r>
          </a:p>
          <a:p>
            <a:pPr marL="0" marR="0">
              <a:lnSpc>
                <a:spcPts val="2680"/>
              </a:lnSpc>
              <a:spcBef>
                <a:spcPts val="255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 lecture4_invest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 variables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“Capital” and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“Year</a:t>
            </a:r>
            <a:r>
              <a:rPr sz="2200" spc="-3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LEETBE+Wingdings"/>
                <a:cs typeface="LEETBE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What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invest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$4000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every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year?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6716" y="5399136"/>
            <a:ext cx="627750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UNTIL</a:t>
            </a:r>
            <a:r>
              <a:rPr sz="4800" spc="-3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1" dirty="0">
                <a:solidFill>
                  <a:srgbClr val="FFFFFF"/>
                </a:solidFill>
                <a:latin typeface="Calibri Light"/>
                <a:cs typeface="Calibri Light"/>
              </a:rPr>
              <a:t>($2000)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7922" y="5455524"/>
            <a:ext cx="641987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WHILE</a:t>
            </a: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1" dirty="0">
                <a:solidFill>
                  <a:srgbClr val="FFFFFF"/>
                </a:solidFill>
                <a:latin typeface="Calibri Light"/>
                <a:cs typeface="Calibri Light"/>
              </a:rPr>
              <a:t>($2000)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159" y="5465292"/>
            <a:ext cx="6275812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UNTIL</a:t>
            </a:r>
            <a:r>
              <a:rPr sz="4800" spc="-3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($4000)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6716" y="5465292"/>
            <a:ext cx="641690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WHILE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($4000)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74538" y="950555"/>
            <a:ext cx="129659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7" dirty="0">
                <a:solidFill>
                  <a:srgbClr val="404040"/>
                </a:solidFill>
                <a:latin typeface="Calibri Light"/>
                <a:cs typeface="Calibri Light"/>
              </a:rPr>
              <a:t>Data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2167</Words>
  <Application>Microsoft Office PowerPoint</Application>
  <PresentationFormat>Widescreen</PresentationFormat>
  <Paragraphs>289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LEETBE+Wingdings</vt:lpstr>
      <vt:lpstr>Calibri</vt:lpstr>
      <vt:lpstr>Times New Roman</vt:lpstr>
      <vt:lpstr>Calibri Light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Correct DO-WHILE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Owner</cp:lastModifiedBy>
  <cp:revision>8</cp:revision>
  <dcterms:modified xsi:type="dcterms:W3CDTF">2021-09-30T02:20:30Z</dcterms:modified>
</cp:coreProperties>
</file>