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30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310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30" r:id="rId51"/>
    <p:sldId id="303" r:id="rId52"/>
    <p:sldId id="304" r:id="rId53"/>
    <p:sldId id="305" r:id="rId54"/>
    <p:sldId id="306" r:id="rId55"/>
    <p:sldId id="307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20" r:id="rId65"/>
    <p:sldId id="321" r:id="rId66"/>
  </p:sldIdLst>
  <p:sldSz cx="12192000" cy="6858000"/>
  <p:notesSz cx="12192000" cy="6858000"/>
  <p:embeddedFontLst>
    <p:embeddedFont>
      <p:font typeface="Calibri" panose="020F0502020204030204" pitchFamily="34" charset="0"/>
      <p:regular r:id="rId67"/>
      <p:bold r:id="rId68"/>
      <p:italic r:id="rId69"/>
      <p:boldItalic r:id="rId70"/>
    </p:embeddedFont>
    <p:embeddedFont>
      <p:font typeface="Calibri Light" panose="020F0302020204030204" pitchFamily="34" charset="0"/>
      <p:regular r:id="rId71"/>
      <p:italic r:id="rId72"/>
    </p:embeddedFont>
    <p:embeddedFont>
      <p:font typeface="MUSQDB+Cambria Math" panose="020B0604020202020204" charset="0"/>
      <p:regular r:id="rId73"/>
    </p:embeddedFont>
    <p:embeddedFont>
      <p:font typeface="DLWFPM+Wingdings" panose="05000000000000000000" charset="2"/>
      <p:regular r:id="rId7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6" y="9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2.fntdata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7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3.fntdata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4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97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sas.com/resources/papers/proceedings/proceedings/sugi30/242-30.pdf" TargetMode="External"/><Relationship Id="rId2" Type="http://schemas.openxmlformats.org/officeDocument/2006/relationships/hyperlink" Target="https://documentation.sas.com/doc/en/pgmsascdc/9.4_3.5/lestmtsref/p08do6szetrxe2n136ush727sbuo.htm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watch?v=2JKBZPh_F6o" TargetMode="External"/><Relationship Id="rId4" Type="http://schemas.openxmlformats.org/officeDocument/2006/relationships/hyperlink" Target="https://www.youtube.com/watch?v=DgFtYQZJrJQ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ZL53aDlu00" TargetMode="External"/><Relationship Id="rId2" Type="http://schemas.openxmlformats.org/officeDocument/2006/relationships/hyperlink" Target="https://documentation.sas.com/doc/en/pgmsascdc/9.4_3.5/lefunctionsref/p18toxpk18mlr1n1x7yihyj8o8jb.htm" TargetMode="Externa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VKMbQw-wjU" TargetMode="External"/><Relationship Id="rId2" Type="http://schemas.openxmlformats.org/officeDocument/2006/relationships/hyperlink" Target="https://www.listendata.com/2016/01/sas-arrays-and-do-loop-made-easy.html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CyhDL4C8QcI" TargetMode="Externa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30729" y="2450494"/>
            <a:ext cx="7566913" cy="17191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209"/>
              </a:lnSpc>
              <a:spcBef>
                <a:spcPts val="0"/>
              </a:spcBef>
              <a:spcAft>
                <a:spcPts val="0"/>
              </a:spcAft>
            </a:pPr>
            <a:r>
              <a:rPr sz="5900" spc="-64" dirty="0">
                <a:solidFill>
                  <a:srgbClr val="262626"/>
                </a:solidFill>
                <a:latin typeface="Calibri Light"/>
                <a:cs typeface="Calibri Light"/>
              </a:rPr>
              <a:t>Processing </a:t>
            </a:r>
            <a:r>
              <a:rPr sz="5900" spc="-77" dirty="0">
                <a:solidFill>
                  <a:srgbClr val="262626"/>
                </a:solidFill>
                <a:latin typeface="Calibri Light"/>
                <a:cs typeface="Calibri Light"/>
              </a:rPr>
              <a:t>Variables</a:t>
            </a:r>
            <a:r>
              <a:rPr sz="5900" spc="-46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5900" spc="-43" dirty="0">
                <a:solidFill>
                  <a:srgbClr val="262626"/>
                </a:solidFill>
                <a:latin typeface="Calibri Light"/>
                <a:cs typeface="Calibri Light"/>
              </a:rPr>
              <a:t>with</a:t>
            </a:r>
          </a:p>
          <a:p>
            <a:pPr marL="2786252" marR="0">
              <a:lnSpc>
                <a:spcPts val="6027"/>
              </a:lnSpc>
              <a:spcBef>
                <a:spcPts val="0"/>
              </a:spcBef>
              <a:spcAft>
                <a:spcPts val="0"/>
              </a:spcAft>
            </a:pPr>
            <a:r>
              <a:rPr sz="5900" dirty="0">
                <a:solidFill>
                  <a:srgbClr val="262626"/>
                </a:solidFill>
                <a:latin typeface="Calibri Light"/>
                <a:cs typeface="Calibri Light"/>
              </a:rPr>
              <a:t>A</a:t>
            </a:r>
            <a:r>
              <a:rPr sz="5900" spc="-1381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5900" dirty="0">
                <a:solidFill>
                  <a:srgbClr val="262626"/>
                </a:solidFill>
                <a:latin typeface="Calibri Light"/>
                <a:cs typeface="Calibri Light"/>
              </a:rPr>
              <a:t>r</a:t>
            </a:r>
            <a:r>
              <a:rPr sz="5900" spc="-1372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5900" spc="-110" dirty="0">
                <a:solidFill>
                  <a:srgbClr val="262626"/>
                </a:solidFill>
                <a:latin typeface="Calibri Light"/>
                <a:cs typeface="Calibri Light"/>
              </a:rPr>
              <a:t>rays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94017" y="1198427"/>
            <a:ext cx="3209568" cy="425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46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One-dimensional</a:t>
            </a:r>
            <a:r>
              <a:rPr sz="25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spc="-21" dirty="0">
                <a:solidFill>
                  <a:srgbClr val="000000"/>
                </a:solidFill>
                <a:latin typeface="Calibri"/>
                <a:cs typeface="Calibri"/>
              </a:rPr>
              <a:t>arrays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3914" y="1994876"/>
            <a:ext cx="195530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FFFFFF"/>
                </a:solidFill>
                <a:latin typeface="Calibri Light"/>
                <a:cs typeface="Calibri Light"/>
              </a:rPr>
              <a:t>Outline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494017" y="3138098"/>
            <a:ext cx="5255945" cy="813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46"/>
              </a:lnSpc>
              <a:spcBef>
                <a:spcPts val="0"/>
              </a:spcBef>
              <a:spcAft>
                <a:spcPts val="0"/>
              </a:spcAft>
            </a:pPr>
            <a:r>
              <a:rPr sz="2500" spc="-10" dirty="0">
                <a:solidFill>
                  <a:srgbClr val="000000"/>
                </a:solidFill>
                <a:latin typeface="Calibri"/>
                <a:cs typeface="Calibri"/>
              </a:rPr>
              <a:t>Nested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 DO Loops</a:t>
            </a:r>
            <a:r>
              <a:rPr sz="25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with two-dimensional</a:t>
            </a:r>
          </a:p>
          <a:p>
            <a:pPr marL="0" marR="0">
              <a:lnSpc>
                <a:spcPts val="3049"/>
              </a:lnSpc>
              <a:spcBef>
                <a:spcPts val="60"/>
              </a:spcBef>
              <a:spcAft>
                <a:spcPts val="0"/>
              </a:spcAft>
            </a:pPr>
            <a:r>
              <a:rPr sz="2500" spc="-21" dirty="0">
                <a:solidFill>
                  <a:srgbClr val="000000"/>
                </a:solidFill>
                <a:latin typeface="Calibri"/>
                <a:cs typeface="Calibri"/>
              </a:rPr>
              <a:t>arrays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0377" y="3459424"/>
            <a:ext cx="3434227" cy="1142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Reading:</a:t>
            </a:r>
            <a:r>
              <a:rPr sz="24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Base</a:t>
            </a:r>
            <a:r>
              <a:rPr sz="2400" spc="18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r>
              <a:rPr sz="2400" spc="17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(past</a:t>
            </a:r>
          </a:p>
          <a:p>
            <a:pPr marL="0" marR="0">
              <a:lnSpc>
                <a:spcPts val="2929"/>
              </a:lnSpc>
              <a:spcBef>
                <a:spcPts val="288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version) Ch15,</a:t>
            </a: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Ch16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494017" y="5272079"/>
            <a:ext cx="4826323" cy="8136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46"/>
              </a:lnSpc>
              <a:spcBef>
                <a:spcPts val="0"/>
              </a:spcBef>
              <a:spcAft>
                <a:spcPts val="0"/>
              </a:spcAft>
            </a:pPr>
            <a:r>
              <a:rPr sz="2500" spc="-15" dirty="0">
                <a:solidFill>
                  <a:srgbClr val="000000"/>
                </a:solidFill>
                <a:latin typeface="Calibri"/>
                <a:cs typeface="Calibri"/>
              </a:rPr>
              <a:t>Rotating</a:t>
            </a:r>
            <a:r>
              <a:rPr sz="25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a </a:t>
            </a:r>
            <a:r>
              <a:rPr sz="2500" spc="-10" dirty="0">
                <a:solidFill>
                  <a:srgbClr val="000000"/>
                </a:solidFill>
                <a:latin typeface="Calibri"/>
                <a:cs typeface="Calibri"/>
              </a:rPr>
              <a:t>table</a:t>
            </a:r>
            <a:r>
              <a:rPr sz="25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using </a:t>
            </a:r>
            <a:r>
              <a:rPr sz="2500" spc="-20" dirty="0">
                <a:solidFill>
                  <a:srgbClr val="000000"/>
                </a:solidFill>
                <a:latin typeface="Calibri"/>
                <a:cs typeface="Calibri"/>
              </a:rPr>
              <a:t>arrays</a:t>
            </a:r>
            <a:r>
              <a:rPr sz="25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in D</a:t>
            </a:r>
            <a:r>
              <a:rPr sz="2500" spc="-60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500" spc="-132" dirty="0">
                <a:solidFill>
                  <a:srgbClr val="000000"/>
                </a:solidFill>
                <a:latin typeface="Calibri"/>
                <a:cs typeface="Calibri"/>
              </a:rPr>
              <a:t>ATA</a:t>
            </a:r>
          </a:p>
          <a:p>
            <a:pPr marL="0" marR="0">
              <a:lnSpc>
                <a:spcPts val="3046"/>
              </a:lnSpc>
              <a:spcBef>
                <a:spcPts val="62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Calibri"/>
                <a:cs typeface="Calibri"/>
              </a:rPr>
              <a:t>Step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50769" y="2981502"/>
            <a:ext cx="6665825" cy="8752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591"/>
              </a:lnSpc>
              <a:spcBef>
                <a:spcPts val="0"/>
              </a:spcBef>
              <a:spcAft>
                <a:spcPts val="0"/>
              </a:spcAft>
            </a:pPr>
            <a:r>
              <a:rPr sz="5400" spc="-50" dirty="0">
                <a:solidFill>
                  <a:srgbClr val="404040"/>
                </a:solidFill>
                <a:latin typeface="Calibri Light"/>
                <a:cs typeface="Calibri Light"/>
              </a:rPr>
              <a:t>One-Dimensional</a:t>
            </a:r>
            <a:r>
              <a:rPr sz="5400" spc="-9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5400" spc="-126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dirty="0">
                <a:solidFill>
                  <a:srgbClr val="404040"/>
                </a:solidFill>
                <a:latin typeface="Calibri Light"/>
                <a:cs typeface="Calibri Light"/>
              </a:rPr>
              <a:t>r</a:t>
            </a:r>
            <a:r>
              <a:rPr sz="5400" spc="-12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105" dirty="0">
                <a:solidFill>
                  <a:srgbClr val="404040"/>
                </a:solidFill>
                <a:latin typeface="Calibri Light"/>
                <a:cs typeface="Calibri Light"/>
              </a:rPr>
              <a:t>rays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64157" y="950555"/>
            <a:ext cx="888231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2" dirty="0">
                <a:solidFill>
                  <a:srgbClr val="404040"/>
                </a:solidFill>
                <a:latin typeface="Calibri Light"/>
                <a:cs typeface="Calibri Light"/>
              </a:rPr>
              <a:t>Defining</a:t>
            </a:r>
            <a:r>
              <a:rPr sz="4800" spc="-4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an</a:t>
            </a:r>
            <a:r>
              <a:rPr sz="48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8" dirty="0">
                <a:solidFill>
                  <a:srgbClr val="404040"/>
                </a:solidFill>
                <a:latin typeface="Calibri Light"/>
                <a:cs typeface="Calibri Light"/>
              </a:rPr>
              <a:t>Array</a:t>
            </a:r>
            <a:r>
              <a:rPr sz="4800" spc="-2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9" dirty="0">
                <a:solidFill>
                  <a:srgbClr val="404040"/>
                </a:solidFill>
                <a:latin typeface="Calibri Light"/>
                <a:cs typeface="Calibri Light"/>
              </a:rPr>
              <a:t>to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81" dirty="0">
                <a:solidFill>
                  <a:srgbClr val="404040"/>
                </a:solidFill>
                <a:latin typeface="Calibri Light"/>
                <a:cs typeface="Calibri Light"/>
              </a:rPr>
              <a:t>Create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Variables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566" y="2303627"/>
            <a:ext cx="4049869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form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200" spc="-34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spc="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62176" y="2790043"/>
            <a:ext cx="7821716" cy="898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49169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spc="-43" dirty="0">
                <a:solidFill>
                  <a:srgbClr val="0070C0"/>
                </a:solidFill>
                <a:latin typeface="Calibri"/>
                <a:cs typeface="Calibri"/>
              </a:rPr>
              <a:t>ARRAY</a:t>
            </a:r>
            <a:r>
              <a:rPr sz="2400" b="1" i="1" spc="28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array-name{dimension}</a:t>
            </a:r>
            <a:r>
              <a:rPr sz="2400" b="1" i="1" spc="-34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&lt;elements&gt;;</a:t>
            </a:r>
          </a:p>
          <a:p>
            <a:pPr marL="0" marR="0">
              <a:lnSpc>
                <a:spcPts val="2680"/>
              </a:lnSpc>
              <a:spcBef>
                <a:spcPts val="1164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array-name specifies the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 of the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62176" y="3797401"/>
            <a:ext cx="8143228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dimension describes the number and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arrangement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elements.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62176" y="4285752"/>
            <a:ext cx="9796518" cy="713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elements</a:t>
            </a:r>
            <a:r>
              <a:rPr sz="22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lists the variables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include in the </a:t>
            </a:r>
            <a:r>
              <a:rPr sz="2200" spc="-37" dirty="0">
                <a:solidFill>
                  <a:srgbClr val="404040"/>
                </a:solidFill>
                <a:latin typeface="Calibri"/>
                <a:cs typeface="Calibri"/>
              </a:rPr>
              <a:t>array.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They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2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existing</a:t>
            </a:r>
            <a:r>
              <a:rPr sz="2200" b="1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</a:p>
          <a:p>
            <a:pPr marL="91389" marR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200" b="1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200" b="1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created.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62176" y="5108712"/>
            <a:ext cx="9816228" cy="7138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elements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must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 either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all numeric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all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22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If no elements</a:t>
            </a:r>
            <a:r>
              <a:rPr sz="22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listed,</a:t>
            </a:r>
          </a:p>
          <a:p>
            <a:pPr marL="91389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will be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created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34258" y="950555"/>
            <a:ext cx="574165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Default</a:t>
            </a:r>
            <a:r>
              <a:rPr sz="4800" spc="-2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Variable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Names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18641" y="2094494"/>
            <a:ext cx="10573887" cy="713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When creating variables in an 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statement,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do not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need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elements</a:t>
            </a:r>
          </a:p>
          <a:p>
            <a:pPr marL="91439" marR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if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specify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how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many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elements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will be in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7" dirty="0">
                <a:solidFill>
                  <a:srgbClr val="404040"/>
                </a:solidFill>
                <a:latin typeface="Calibri"/>
                <a:cs typeface="Calibri"/>
              </a:rPr>
              <a:t>array.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54853" y="2915355"/>
            <a:ext cx="2570069" cy="410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Array WageDiff{5};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18641" y="3435995"/>
            <a:ext cx="10573849" cy="7138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200" spc="6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names</a:t>
            </a:r>
            <a:r>
              <a:rPr sz="2200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200" spc="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created</a:t>
            </a:r>
            <a:r>
              <a:rPr sz="220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concatenating</a:t>
            </a:r>
            <a:r>
              <a:rPr sz="2200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spc="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numbers</a:t>
            </a:r>
          </a:p>
          <a:p>
            <a:pPr marL="91439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1, 2, 3,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so on, up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dimension.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18641" y="4257147"/>
            <a:ext cx="7819334" cy="13864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4688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Array score_var(3);</a:t>
            </a:r>
          </a:p>
          <a:p>
            <a:pPr marL="0" marR="0">
              <a:lnSpc>
                <a:spcPts val="2680"/>
              </a:lnSpc>
              <a:spcBef>
                <a:spcPts val="1166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will be score_var1, score_var2, score_var3.</a:t>
            </a:r>
          </a:p>
          <a:p>
            <a:pPr marL="0" marR="0">
              <a:lnSpc>
                <a:spcPts val="2680"/>
              </a:lnSpc>
              <a:spcBef>
                <a:spcPts val="110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43" dirty="0">
                <a:solidFill>
                  <a:srgbClr val="404040"/>
                </a:solidFill>
                <a:latin typeface="Calibri"/>
                <a:cs typeface="Calibri"/>
              </a:rPr>
              <a:t>prefer,</a:t>
            </a:r>
            <a:r>
              <a:rPr sz="2200" spc="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 individual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-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names.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51453" y="5750921"/>
            <a:ext cx="5199622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array score_var(3)</a:t>
            </a:r>
            <a:r>
              <a:rPr sz="2400" b="1" i="1" spc="18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score1 score2</a:t>
            </a:r>
            <a:r>
              <a:rPr sz="2400" b="1" i="1" spc="2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score3;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02941" y="950555"/>
            <a:ext cx="700474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100" dirty="0">
                <a:solidFill>
                  <a:srgbClr val="404040"/>
                </a:solidFill>
                <a:latin typeface="Calibri Light"/>
                <a:cs typeface="Calibri Light"/>
              </a:rPr>
              <a:t>Arrays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of</a:t>
            </a: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Character</a:t>
            </a:r>
            <a:r>
              <a:rPr sz="4800" spc="-3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Variables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64031" y="2370719"/>
            <a:ext cx="10163526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of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variables, add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dollar</a:t>
            </a:r>
            <a:r>
              <a:rPr sz="2200" spc="-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sign ($)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after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dimension.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21250" y="2856845"/>
            <a:ext cx="2788044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array firstname{5} $;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64031" y="3376813"/>
            <a:ext cx="10213063" cy="1049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default, all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variables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created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assigned a</a:t>
            </a:r>
          </a:p>
          <a:p>
            <a:pPr marL="91440" marR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length</a:t>
            </a:r>
            <a:r>
              <a:rPr sz="2200" spc="29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29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8.</a:t>
            </a:r>
            <a:r>
              <a:rPr sz="2200" spc="3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86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200" spc="-4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2200" spc="29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3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assign</a:t>
            </a:r>
            <a:r>
              <a:rPr sz="2200" spc="2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2200" spc="3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own</a:t>
            </a:r>
            <a:r>
              <a:rPr sz="2200" spc="2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length</a:t>
            </a:r>
            <a:r>
              <a:rPr sz="2200" spc="2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3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specifying</a:t>
            </a:r>
            <a:r>
              <a:rPr sz="2200" spc="29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length</a:t>
            </a:r>
            <a:r>
              <a:rPr sz="2200" spc="29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after</a:t>
            </a:r>
            <a:r>
              <a:rPr sz="2200" spc="3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dollar</a:t>
            </a:r>
          </a:p>
          <a:p>
            <a:pPr marL="91440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sign.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733797" y="4533499"/>
            <a:ext cx="3165082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array firstname{5} $ 24;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64031" y="5053467"/>
            <a:ext cx="10211603" cy="713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length</a:t>
            </a:r>
            <a:r>
              <a:rPr sz="2200" spc="2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(24</a:t>
            </a:r>
            <a:r>
              <a:rPr sz="2200" spc="20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1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above</a:t>
            </a:r>
            <a:r>
              <a:rPr sz="2200" spc="2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example)</a:t>
            </a:r>
            <a:r>
              <a:rPr sz="2200" spc="2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spc="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spc="2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200" spc="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200" spc="20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automatically</a:t>
            </a:r>
            <a:r>
              <a:rPr sz="2200" spc="2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assigned</a:t>
            </a:r>
            <a:r>
              <a:rPr sz="2200" spc="1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</a:p>
          <a:p>
            <a:pPr marL="91440" marR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created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4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54985" y="950555"/>
            <a:ext cx="630492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Understanding</a:t>
            </a:r>
            <a:r>
              <a:rPr sz="4800" spc="-2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SAS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9" dirty="0">
                <a:solidFill>
                  <a:srgbClr val="404040"/>
                </a:solidFill>
                <a:latin typeface="Calibri Light"/>
                <a:cs typeface="Calibri Light"/>
              </a:rPr>
              <a:t>Arrays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9024" y="2488031"/>
            <a:ext cx="10118761" cy="7143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3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3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1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spc="3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200" spc="3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3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temporary</a:t>
            </a:r>
            <a:r>
              <a:rPr sz="2200" spc="3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grouping</a:t>
            </a:r>
            <a:r>
              <a:rPr sz="2200" spc="3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3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3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200" spc="3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under</a:t>
            </a:r>
            <a:r>
              <a:rPr sz="2200" spc="3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3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single</a:t>
            </a:r>
            <a:r>
              <a:rPr sz="2200" spc="32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name.</a:t>
            </a:r>
            <a:r>
              <a:rPr sz="2200" spc="3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3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1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</a:p>
          <a:p>
            <a:pPr marL="0" marR="0">
              <a:lnSpc>
                <a:spcPts val="2642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exists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only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duration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of the D</a:t>
            </a:r>
            <a:r>
              <a:rPr sz="2200" spc="-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2" dirty="0">
                <a:solidFill>
                  <a:srgbClr val="404040"/>
                </a:solidFill>
                <a:latin typeface="Calibri"/>
                <a:cs typeface="Calibri"/>
              </a:rPr>
              <a:t>ATA</a:t>
            </a:r>
            <a:r>
              <a:rPr sz="2200" spc="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step.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78280" y="886319"/>
            <a:ext cx="6029646" cy="813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Do</a:t>
            </a:r>
            <a:r>
              <a:rPr sz="2000" spc="10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not</a:t>
            </a:r>
            <a:r>
              <a:rPr sz="2000" spc="10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give</a:t>
            </a:r>
            <a:r>
              <a:rPr sz="2000" spc="12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an</a:t>
            </a:r>
            <a:r>
              <a:rPr sz="2000" spc="10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000000"/>
                </a:solidFill>
                <a:latin typeface="Calibri"/>
                <a:cs typeface="Calibri"/>
              </a:rPr>
              <a:t>array</a:t>
            </a:r>
            <a:r>
              <a:rPr sz="2000" spc="12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000" spc="1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same</a:t>
            </a:r>
            <a:r>
              <a:rPr sz="2000" spc="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name</a:t>
            </a:r>
            <a:r>
              <a:rPr sz="2000" spc="10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as</a:t>
            </a:r>
            <a:r>
              <a:rPr sz="2000" spc="10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000" spc="11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variable</a:t>
            </a:r>
            <a:r>
              <a:rPr sz="2000" spc="11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000" spc="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</a:p>
          <a:p>
            <a:pPr marL="0" marR="0">
              <a:lnSpc>
                <a:spcPts val="2449"/>
              </a:lnSpc>
              <a:spcBef>
                <a:spcPts val="12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same D</a:t>
            </a:r>
            <a:r>
              <a:rPr sz="2000" spc="-47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2" dirty="0">
                <a:solidFill>
                  <a:srgbClr val="000000"/>
                </a:solidFill>
                <a:latin typeface="Calibri"/>
                <a:cs typeface="Calibri"/>
              </a:rPr>
              <a:t>ATA</a:t>
            </a:r>
            <a:r>
              <a:rPr sz="2000" spc="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step.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78280" y="2334754"/>
            <a:ext cx="6029168" cy="8138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spc="-12" dirty="0">
                <a:solidFill>
                  <a:srgbClr val="000000"/>
                </a:solidFill>
                <a:latin typeface="Calibri"/>
                <a:cs typeface="Calibri"/>
              </a:rPr>
              <a:t>Avoid</a:t>
            </a:r>
            <a:r>
              <a:rPr sz="2000" spc="23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using</a:t>
            </a:r>
            <a:r>
              <a:rPr sz="2000" spc="2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000" spc="22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name</a:t>
            </a:r>
            <a:r>
              <a:rPr sz="2000" spc="2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sz="2000" spc="2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000" spc="22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000" spc="2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function,</a:t>
            </a:r>
            <a:r>
              <a:rPr sz="2000" spc="22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otherwise</a:t>
            </a:r>
            <a:r>
              <a:rPr sz="2000" spc="2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</a:p>
          <a:p>
            <a:pPr marL="0" marR="0">
              <a:lnSpc>
                <a:spcPts val="2446"/>
              </a:lnSpc>
              <a:spcBef>
                <a:spcPts val="1265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won't be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able </a:t>
            </a:r>
            <a:r>
              <a:rPr sz="2000" spc="-21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000" spc="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use the function</a:t>
            </a:r>
            <a:r>
              <a:rPr sz="20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in the same D</a:t>
            </a:r>
            <a:r>
              <a:rPr sz="2000" spc="-46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2" dirty="0">
                <a:solidFill>
                  <a:srgbClr val="000000"/>
                </a:solidFill>
                <a:latin typeface="Calibri"/>
                <a:cs typeface="Calibri"/>
              </a:rPr>
              <a:t>ATA</a:t>
            </a:r>
            <a:r>
              <a:rPr sz="2000" spc="7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step.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36101" y="2735503"/>
            <a:ext cx="2052694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Caution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78280" y="3783443"/>
            <a:ext cx="6029175" cy="813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spc="-73" dirty="0">
                <a:solidFill>
                  <a:srgbClr val="000000"/>
                </a:solidFill>
                <a:latin typeface="Calibri"/>
                <a:cs typeface="Calibri"/>
              </a:rPr>
              <a:t>Yo</a:t>
            </a:r>
            <a:r>
              <a:rPr sz="2000" spc="-45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u</a:t>
            </a:r>
            <a:r>
              <a:rPr sz="2000" spc="3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cannot</a:t>
            </a:r>
            <a:r>
              <a:rPr sz="2000" spc="33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use</a:t>
            </a:r>
            <a:r>
              <a:rPr sz="2000" spc="3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000000"/>
                </a:solidFill>
                <a:latin typeface="Calibri"/>
                <a:cs typeface="Calibri"/>
              </a:rPr>
              <a:t>array</a:t>
            </a:r>
            <a:r>
              <a:rPr sz="2000" spc="3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names</a:t>
            </a:r>
            <a:r>
              <a:rPr sz="2000" spc="30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000" spc="33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LABEL,</a:t>
            </a:r>
            <a:r>
              <a:rPr sz="2000" spc="3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54" dirty="0">
                <a:solidFill>
                  <a:srgbClr val="000000"/>
                </a:solidFill>
                <a:latin typeface="Calibri"/>
                <a:cs typeface="Calibri"/>
              </a:rPr>
              <a:t>FORMAT,</a:t>
            </a:r>
            <a:r>
              <a:rPr sz="2000" spc="38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54" dirty="0">
                <a:solidFill>
                  <a:srgbClr val="000000"/>
                </a:solidFill>
                <a:latin typeface="Calibri"/>
                <a:cs typeface="Calibri"/>
              </a:rPr>
              <a:t>DROP,</a:t>
            </a:r>
          </a:p>
          <a:p>
            <a:pPr marL="0" marR="0">
              <a:lnSpc>
                <a:spcPts val="2446"/>
              </a:lnSpc>
              <a:spcBef>
                <a:spcPts val="1263"/>
              </a:spcBef>
              <a:spcAft>
                <a:spcPts val="0"/>
              </a:spcAft>
            </a:pPr>
            <a:r>
              <a:rPr sz="2000" spc="-47" dirty="0">
                <a:solidFill>
                  <a:srgbClr val="000000"/>
                </a:solidFill>
                <a:latin typeface="Calibri"/>
                <a:cs typeface="Calibri"/>
              </a:rPr>
              <a:t>KEEP,</a:t>
            </a:r>
            <a:r>
              <a:rPr sz="2000" spc="3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or LENGTH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 statements.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78280" y="5394642"/>
            <a:ext cx="5339131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spc="-17" dirty="0">
                <a:solidFill>
                  <a:srgbClr val="000000"/>
                </a:solidFill>
                <a:latin typeface="Calibri"/>
                <a:cs typeface="Calibri"/>
              </a:rPr>
              <a:t>Arrays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7" dirty="0">
                <a:solidFill>
                  <a:srgbClr val="000000"/>
                </a:solidFill>
                <a:latin typeface="Calibri"/>
                <a:cs typeface="Calibri"/>
              </a:rPr>
              <a:t>exist</a:t>
            </a:r>
            <a:r>
              <a:rPr sz="20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only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7" dirty="0">
                <a:solidFill>
                  <a:srgbClr val="000000"/>
                </a:solidFill>
                <a:latin typeface="Calibri"/>
                <a:cs typeface="Calibri"/>
              </a:rPr>
              <a:t>for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 the duration of the D</a:t>
            </a:r>
            <a:r>
              <a:rPr sz="2000" spc="-46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2" dirty="0">
                <a:solidFill>
                  <a:srgbClr val="000000"/>
                </a:solidFill>
                <a:latin typeface="Calibri"/>
                <a:cs typeface="Calibri"/>
              </a:rPr>
              <a:t>ATA</a:t>
            </a:r>
            <a:r>
              <a:rPr sz="2000" spc="8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step.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76826" y="510169"/>
            <a:ext cx="7076715" cy="713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4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dimension</a:t>
            </a:r>
            <a:r>
              <a:rPr sz="2200" spc="4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describes</a:t>
            </a:r>
            <a:r>
              <a:rPr sz="2200" spc="4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4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number</a:t>
            </a:r>
            <a:r>
              <a:rPr sz="2200" spc="4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4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arrangement</a:t>
            </a:r>
            <a:r>
              <a:rPr sz="2200" spc="4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</a:p>
          <a:p>
            <a:pPr marL="0" marR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elements.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Several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7" dirty="0">
                <a:solidFill>
                  <a:srgbClr val="404040"/>
                </a:solidFill>
                <a:latin typeface="Calibri"/>
                <a:cs typeface="Calibri"/>
              </a:rPr>
              <a:t>ways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one-dimensional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array: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76826" y="1409039"/>
            <a:ext cx="6511574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Simply specify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number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elements.</a:t>
            </a:r>
            <a:r>
              <a:rPr sz="2200" spc="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Example: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36615" y="1971655"/>
            <a:ext cx="4358908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array sales{4}</a:t>
            </a:r>
            <a:r>
              <a:rPr sz="2400" b="1" i="1" spc="-23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qtr1 qtr2 qtr3</a:t>
            </a:r>
            <a:r>
              <a:rPr sz="2400" b="1" i="1" spc="-10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qtr4;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46759" y="2362668"/>
            <a:ext cx="2763256" cy="20259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8579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Specifying</a:t>
            </a:r>
          </a:p>
          <a:p>
            <a:pPr marL="877823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FFFFFF"/>
                </a:solidFill>
                <a:latin typeface="Calibri Light"/>
                <a:cs typeface="Calibri Light"/>
              </a:rPr>
              <a:t>the</a:t>
            </a:r>
          </a:p>
          <a:p>
            <a:pPr marL="0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Dimension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76826" y="2567823"/>
            <a:ext cx="7080029" cy="7139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200" spc="6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6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range</a:t>
            </a:r>
            <a:r>
              <a:rPr sz="2200" spc="6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6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200" spc="6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6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6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dimension</a:t>
            </a:r>
            <a:r>
              <a:rPr sz="2200" spc="6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200" spc="6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</a:p>
          <a:p>
            <a:pPr marL="91439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define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instead of the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4" dirty="0">
                <a:solidFill>
                  <a:srgbClr val="404040"/>
                </a:solidFill>
                <a:latin typeface="Calibri"/>
                <a:cs typeface="Calibri"/>
              </a:rPr>
              <a:t>number.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Example: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968494" y="3465555"/>
            <a:ext cx="6294083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array sales{96:99}</a:t>
            </a:r>
            <a:r>
              <a:rPr sz="2400" b="1" i="1" spc="-10" dirty="0">
                <a:solidFill>
                  <a:srgbClr val="00668A"/>
                </a:solidFill>
                <a:latin typeface="Calibri"/>
                <a:cs typeface="Calibri"/>
              </a:rPr>
              <a:t> totals1</a:t>
            </a:r>
            <a:r>
              <a:rPr sz="2400" b="1" i="1" spc="10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00668A"/>
                </a:solidFill>
                <a:latin typeface="Calibri"/>
                <a:cs typeface="Calibri"/>
              </a:rPr>
              <a:t>totals2</a:t>
            </a:r>
            <a:r>
              <a:rPr sz="2400" b="1" i="1" spc="18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00668A"/>
                </a:solidFill>
                <a:latin typeface="Calibri"/>
                <a:cs typeface="Calibri"/>
              </a:rPr>
              <a:t>totals3</a:t>
            </a:r>
            <a:r>
              <a:rPr sz="2400" b="1" i="1" spc="10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totals4;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76826" y="4061724"/>
            <a:ext cx="7078216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3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3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asterisk</a:t>
            </a:r>
            <a:r>
              <a:rPr sz="2200" spc="3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*,</a:t>
            </a:r>
            <a:r>
              <a:rPr sz="2200" spc="3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then</a:t>
            </a:r>
            <a:r>
              <a:rPr sz="2200" spc="3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3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determines</a:t>
            </a:r>
            <a:r>
              <a:rPr sz="2200" spc="3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3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dimension</a:t>
            </a:r>
            <a:r>
              <a:rPr sz="2200" spc="3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668265" y="4396714"/>
            <a:ext cx="5124354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counting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number of elements.</a:t>
            </a:r>
            <a:r>
              <a:rPr sz="22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Example: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983859" y="4959330"/>
            <a:ext cx="4357079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array sales{*}</a:t>
            </a:r>
            <a:r>
              <a:rPr sz="2400" b="1" i="1" spc="-25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qtr1 qtr2 qtr3</a:t>
            </a:r>
            <a:r>
              <a:rPr sz="2400" b="1" i="1" spc="-10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qtr4;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576826" y="5555523"/>
            <a:ext cx="7079691" cy="713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Enclose</a:t>
            </a:r>
            <a:r>
              <a:rPr sz="2200" spc="2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dimension</a:t>
            </a:r>
            <a:r>
              <a:rPr sz="2200" spc="1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1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either</a:t>
            </a:r>
            <a:r>
              <a:rPr sz="2200" spc="2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parentheses(),</a:t>
            </a:r>
            <a:r>
              <a:rPr sz="2200" spc="20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braces{},</a:t>
            </a:r>
            <a:r>
              <a:rPr sz="2200" spc="22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</a:p>
          <a:p>
            <a:pPr marL="91439" marR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brackets[].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58204" y="662823"/>
            <a:ext cx="5903340" cy="992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List</a:t>
            </a:r>
            <a:r>
              <a:rPr sz="2200" spc="2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each</a:t>
            </a:r>
            <a:r>
              <a:rPr sz="2200" spc="25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variable</a:t>
            </a:r>
            <a:r>
              <a:rPr sz="2200" spc="26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name</a:t>
            </a:r>
            <a:r>
              <a:rPr sz="2200" spc="26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200" spc="2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200" spc="27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want</a:t>
            </a:r>
            <a:r>
              <a:rPr sz="2200" spc="28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29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include</a:t>
            </a:r>
          </a:p>
          <a:p>
            <a:pPr marL="0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200" spc="2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2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37" dirty="0">
                <a:solidFill>
                  <a:srgbClr val="000000"/>
                </a:solidFill>
                <a:latin typeface="Calibri"/>
                <a:cs typeface="Calibri"/>
              </a:rPr>
              <a:t>array.</a:t>
            </a:r>
            <a:r>
              <a:rPr sz="2200" spc="26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When</a:t>
            </a:r>
            <a:r>
              <a:rPr sz="2200" spc="2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listing,</a:t>
            </a:r>
            <a:r>
              <a:rPr sz="2200" spc="24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separate</a:t>
            </a:r>
            <a:r>
              <a:rPr sz="2200" spc="2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each</a:t>
            </a:r>
            <a:r>
              <a:rPr sz="2200" spc="2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element</a:t>
            </a:r>
          </a:p>
          <a:p>
            <a:pPr marL="0" marR="0">
              <a:lnSpc>
                <a:spcPts val="2411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with </a:t>
            </a: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a space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,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then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end</a:t>
            </a:r>
            <a:r>
              <a:rPr sz="2200" spc="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with a semicolon</a:t>
            </a:r>
            <a:r>
              <a:rPr sz="2200" spc="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(;).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5339" y="2270720"/>
            <a:ext cx="2628007" cy="20259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Specifying</a:t>
            </a:r>
          </a:p>
          <a:p>
            <a:pPr marL="577596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8" dirty="0">
                <a:solidFill>
                  <a:srgbClr val="FFFFFF"/>
                </a:solidFill>
                <a:latin typeface="Calibri Light"/>
                <a:cs typeface="Calibri Light"/>
              </a:rPr>
              <a:t>Array</a:t>
            </a:r>
          </a:p>
          <a:p>
            <a:pPr marL="102108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4" dirty="0">
                <a:solidFill>
                  <a:srgbClr val="FFFFFF"/>
                </a:solidFill>
                <a:latin typeface="Calibri Light"/>
                <a:cs typeface="Calibri Light"/>
              </a:rPr>
              <a:t>Elements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58204" y="2467590"/>
            <a:ext cx="5132184" cy="1910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962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array sales{4} qtr1 qtr2 qtr3 qtr4;</a:t>
            </a:r>
          </a:p>
          <a:p>
            <a:pPr marL="0" marR="0">
              <a:lnSpc>
                <a:spcPts val="2680"/>
              </a:lnSpc>
              <a:spcBef>
                <a:spcPts val="9135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Use a variable list.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314565" y="5497632"/>
            <a:ext cx="3191905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array sales{4} qtr1-qtr4;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6261" y="920469"/>
            <a:ext cx="1524566" cy="4715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13"/>
              </a:lnSpc>
              <a:spcBef>
                <a:spcPts val="0"/>
              </a:spcBef>
              <a:spcAft>
                <a:spcPts val="0"/>
              </a:spcAft>
            </a:pPr>
            <a:r>
              <a:rPr sz="2800" b="1" spc="-20" dirty="0">
                <a:solidFill>
                  <a:srgbClr val="000000"/>
                </a:solidFill>
                <a:latin typeface="Calibri"/>
                <a:cs typeface="Calibri"/>
              </a:rPr>
              <a:t>Variables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41461" y="920469"/>
            <a:ext cx="921361" cy="4715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13"/>
              </a:lnSpc>
              <a:spcBef>
                <a:spcPts val="0"/>
              </a:spcBef>
              <a:spcAft>
                <a:spcPts val="0"/>
              </a:spcAft>
            </a:pPr>
            <a:r>
              <a:rPr sz="2800" b="1" spc="-14" dirty="0">
                <a:solidFill>
                  <a:srgbClr val="000000"/>
                </a:solidFill>
                <a:latin typeface="Calibri"/>
                <a:cs typeface="Calibri"/>
              </a:rPr>
              <a:t>Form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26261" y="1641581"/>
            <a:ext cx="3918848" cy="11310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 numbered </a:t>
            </a:r>
            <a:r>
              <a:rPr sz="2400" spc="-17" dirty="0">
                <a:solidFill>
                  <a:srgbClr val="000000"/>
                </a:solidFill>
                <a:latin typeface="Calibri"/>
                <a:cs typeface="Calibri"/>
              </a:rPr>
              <a:t>range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 of variables</a:t>
            </a:r>
          </a:p>
          <a:p>
            <a:pPr marL="0" marR="0">
              <a:lnSpc>
                <a:spcPts val="2929"/>
              </a:lnSpc>
              <a:spcBef>
                <a:spcPts val="279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all</a:t>
            </a:r>
            <a:r>
              <a:rPr sz="24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numeric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variables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41461" y="1641581"/>
            <a:ext cx="1954696" cy="2572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46" dirty="0">
                <a:solidFill>
                  <a:srgbClr val="000000"/>
                </a:solidFill>
                <a:latin typeface="Calibri"/>
                <a:cs typeface="Calibri"/>
              </a:rPr>
              <a:t>Var</a:t>
            </a:r>
            <a:r>
              <a:rPr sz="2400" i="1" dirty="0">
                <a:solidFill>
                  <a:srgbClr val="000000"/>
                </a:solidFill>
                <a:latin typeface="Calibri"/>
                <a:cs typeface="Calibri"/>
              </a:rPr>
              <a:t>1</a:t>
            </a:r>
            <a:r>
              <a:rPr sz="2400" spc="-34" dirty="0">
                <a:solidFill>
                  <a:srgbClr val="000000"/>
                </a:solidFill>
                <a:latin typeface="Calibri"/>
                <a:cs typeface="Calibri"/>
              </a:rPr>
              <a:t>-Var</a:t>
            </a:r>
            <a:r>
              <a:rPr sz="2400" i="1" dirty="0">
                <a:solidFill>
                  <a:srgbClr val="000000"/>
                </a:solidFill>
                <a:latin typeface="Calibri"/>
                <a:cs typeface="Calibri"/>
              </a:rPr>
              <a:t>n</a:t>
            </a:r>
          </a:p>
          <a:p>
            <a:pPr marL="0" marR="0">
              <a:lnSpc>
                <a:spcPts val="2929"/>
              </a:lnSpc>
              <a:spcBef>
                <a:spcPts val="279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_NUMERIC_</a:t>
            </a:r>
          </a:p>
          <a:p>
            <a:pPr marL="0" marR="0">
              <a:lnSpc>
                <a:spcPts val="2929"/>
              </a:lnSpc>
              <a:spcBef>
                <a:spcPts val="2794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_CHARACTER_</a:t>
            </a:r>
          </a:p>
          <a:p>
            <a:pPr marL="0" marR="0">
              <a:lnSpc>
                <a:spcPts val="2929"/>
              </a:lnSpc>
              <a:spcBef>
                <a:spcPts val="279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_ALL_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26261" y="3083031"/>
            <a:ext cx="2844123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all</a:t>
            </a:r>
            <a:r>
              <a:rPr sz="24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character</a:t>
            </a:r>
            <a:r>
              <a:rPr sz="2400" spc="-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variables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26261" y="3803884"/>
            <a:ext cx="4620497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all</a:t>
            </a:r>
            <a:r>
              <a:rPr sz="24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character</a:t>
            </a:r>
            <a:r>
              <a:rPr sz="2400" spc="-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or all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numeric</a:t>
            </a:r>
            <a:r>
              <a:rPr sz="2400" spc="-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variables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355469" y="4821606"/>
            <a:ext cx="7627221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5" dirty="0">
                <a:solidFill>
                  <a:srgbClr val="262626"/>
                </a:solidFill>
                <a:latin typeface="Calibri Light"/>
                <a:cs typeface="Calibri Light"/>
              </a:rPr>
              <a:t>Variable</a:t>
            </a:r>
            <a:r>
              <a:rPr sz="4800" spc="-2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62" dirty="0">
                <a:solidFill>
                  <a:srgbClr val="262626"/>
                </a:solidFill>
                <a:latin typeface="Calibri Light"/>
                <a:cs typeface="Calibri Light"/>
              </a:rPr>
              <a:t>Lists</a:t>
            </a:r>
            <a:r>
              <a:rPr sz="4800" spc="-25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262626"/>
                </a:solidFill>
                <a:latin typeface="Calibri Light"/>
                <a:cs typeface="Calibri Light"/>
              </a:rPr>
              <a:t>as</a:t>
            </a:r>
            <a:r>
              <a:rPr sz="4800" spc="-38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97" dirty="0">
                <a:solidFill>
                  <a:srgbClr val="262626"/>
                </a:solidFill>
                <a:latin typeface="Calibri Light"/>
                <a:cs typeface="Calibri Light"/>
              </a:rPr>
              <a:t>Array</a:t>
            </a:r>
            <a:r>
              <a:rPr sz="480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54" dirty="0">
                <a:solidFill>
                  <a:srgbClr val="262626"/>
                </a:solidFill>
                <a:latin typeface="Calibri Light"/>
                <a:cs typeface="Calibri Light"/>
              </a:rPr>
              <a:t>Elements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09517" y="950555"/>
            <a:ext cx="539113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Variable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6" dirty="0">
                <a:solidFill>
                  <a:srgbClr val="404040"/>
                </a:solidFill>
                <a:latin typeface="Calibri Light"/>
                <a:cs typeface="Calibri Light"/>
              </a:rPr>
              <a:t>List</a:t>
            </a:r>
            <a:r>
              <a:rPr sz="4800" spc="-2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Examples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76826" y="1379448"/>
            <a:ext cx="7347985" cy="1049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4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reference</a:t>
            </a:r>
            <a:r>
              <a:rPr sz="2200" spc="3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2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1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spc="3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element</a:t>
            </a:r>
            <a:r>
              <a:rPr sz="2200" spc="29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(a</a:t>
            </a:r>
            <a:r>
              <a:rPr sz="2200" spc="2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variable)</a:t>
            </a:r>
            <a:r>
              <a:rPr sz="2200" spc="27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27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3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200" spc="-5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3" dirty="0">
                <a:solidFill>
                  <a:srgbClr val="404040"/>
                </a:solidFill>
                <a:latin typeface="Calibri"/>
                <a:cs typeface="Calibri"/>
              </a:rPr>
              <a:t>ATA</a:t>
            </a:r>
            <a:r>
              <a:rPr sz="2200" spc="3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step,</a:t>
            </a:r>
          </a:p>
          <a:p>
            <a:pPr marL="91439" marR="0">
              <a:lnSpc>
                <a:spcPts val="264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200" spc="32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3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3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3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30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8" dirty="0">
                <a:solidFill>
                  <a:srgbClr val="404040"/>
                </a:solidFill>
                <a:latin typeface="Calibri"/>
                <a:cs typeface="Calibri"/>
              </a:rPr>
              <a:t>array,</a:t>
            </a:r>
            <a:r>
              <a:rPr sz="2200" spc="3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followed</a:t>
            </a:r>
            <a:r>
              <a:rPr sz="2200" spc="31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3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30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subscript</a:t>
            </a:r>
            <a:r>
              <a:rPr sz="2200" spc="3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</a:p>
          <a:p>
            <a:pPr marL="91439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enclosed in (),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[] or {}.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6551" y="2420072"/>
            <a:ext cx="3085802" cy="20260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96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81" dirty="0">
                <a:solidFill>
                  <a:srgbClr val="FFFFFF"/>
                </a:solidFill>
                <a:latin typeface="Calibri Light"/>
                <a:cs typeface="Calibri Light"/>
              </a:rPr>
              <a:t>Referencing</a:t>
            </a:r>
          </a:p>
          <a:p>
            <a:pPr marL="0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4" dirty="0">
                <a:solidFill>
                  <a:srgbClr val="FFFFFF"/>
                </a:solidFill>
                <a:latin typeface="Calibri Light"/>
                <a:cs typeface="Calibri Light"/>
              </a:rPr>
              <a:t>Elements</a:t>
            </a:r>
            <a:r>
              <a:rPr sz="4800" spc="-34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of</a:t>
            </a:r>
          </a:p>
          <a:p>
            <a:pPr marL="425195" marR="0">
              <a:lnSpc>
                <a:spcPts val="4898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0" dirty="0">
                <a:solidFill>
                  <a:srgbClr val="FFFFFF"/>
                </a:solidFill>
                <a:latin typeface="Calibri Light"/>
                <a:cs typeface="Calibri Light"/>
              </a:rPr>
              <a:t>an</a:t>
            </a:r>
            <a:r>
              <a:rPr sz="4800" spc="-37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98" dirty="0">
                <a:solidFill>
                  <a:srgbClr val="FFFFFF"/>
                </a:solidFill>
                <a:latin typeface="Calibri Light"/>
                <a:cs typeface="Calibri Light"/>
              </a:rPr>
              <a:t>Array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76826" y="2614559"/>
            <a:ext cx="1855038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14439" y="3176885"/>
            <a:ext cx="2967632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array-name(subscript)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76826" y="3773053"/>
            <a:ext cx="1961918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where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subscript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76826" y="4336933"/>
            <a:ext cx="7334804" cy="1506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❑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 enclosed in parentheses,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braces,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brackets</a:t>
            </a:r>
          </a:p>
          <a:p>
            <a:pPr marL="0" marR="0">
              <a:lnSpc>
                <a:spcPts val="2680"/>
              </a:lnSpc>
              <a:spcBef>
                <a:spcPts val="1711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❑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specifies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variable,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SAS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expression,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 an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integer</a:t>
            </a:r>
          </a:p>
          <a:p>
            <a:pPr marL="0" marR="0">
              <a:lnSpc>
                <a:spcPts val="2680"/>
              </a:lnSpc>
              <a:spcBef>
                <a:spcPts val="175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❑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 within the lower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upper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bounds of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dimension.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427735"/>
            <a:ext cx="10801198" cy="769017"/>
          </a:xfrm>
        </p:spPr>
        <p:txBody>
          <a:bodyPr/>
          <a:lstStyle/>
          <a:p>
            <a:r>
              <a:rPr lang="en-US" sz="4000" b="1" dirty="0" smtClean="0"/>
              <a:t>Additional information</a:t>
            </a:r>
            <a:endParaRPr lang="en-US" sz="4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628800"/>
            <a:ext cx="10801199" cy="473975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Documents: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SAS help center: </a:t>
            </a:r>
            <a:r>
              <a:rPr lang="en-US" sz="2800" dirty="0"/>
              <a:t>Array statement: </a:t>
            </a:r>
            <a:r>
              <a:rPr lang="en-US" sz="2800" dirty="0">
                <a:hlinkClick r:id="rId2"/>
              </a:rPr>
              <a:t>https://</a:t>
            </a:r>
            <a:r>
              <a:rPr lang="en-US" sz="2800" dirty="0" smtClean="0">
                <a:hlinkClick r:id="rId2"/>
              </a:rPr>
              <a:t>documentation.sas.com/doc/en/pgmsascdc/9.4_3.5/lestmtsref/p08do6szetrxe2n136ush727sbuo.htm</a:t>
            </a:r>
            <a:r>
              <a:rPr lang="en-US" sz="2800" dirty="0" smtClean="0"/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Arrays </a:t>
            </a:r>
            <a:r>
              <a:rPr lang="en-US" sz="2800" dirty="0"/>
              <a:t>made easy: </a:t>
            </a:r>
            <a:r>
              <a:rPr lang="en-US" sz="2800" dirty="0">
                <a:hlinkClick r:id="rId3"/>
              </a:rPr>
              <a:t>https://</a:t>
            </a:r>
            <a:r>
              <a:rPr lang="en-US" sz="2800" dirty="0" smtClean="0">
                <a:hlinkClick r:id="rId3"/>
              </a:rPr>
              <a:t>support.sas.com/resources/papers/proceedings/proceedings/sugi30/242-30.pdf</a:t>
            </a:r>
            <a:r>
              <a:rPr lang="en-US" sz="2800" dirty="0" smtClean="0"/>
              <a:t> 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YouTube: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SAS array made easy: Syntax and example</a:t>
            </a:r>
            <a:r>
              <a:rPr lang="en-US" sz="2800" dirty="0"/>
              <a:t>: </a:t>
            </a:r>
            <a:r>
              <a:rPr lang="en-US" sz="2800" dirty="0">
                <a:hlinkClick r:id="rId4"/>
              </a:rPr>
              <a:t>https://</a:t>
            </a:r>
            <a:r>
              <a:rPr lang="en-US" sz="2800" dirty="0" smtClean="0">
                <a:hlinkClick r:id="rId4"/>
              </a:rPr>
              <a:t>www.youtube.com/watch?v=DgFtYQZJrJQ</a:t>
            </a:r>
            <a:r>
              <a:rPr lang="en-US" sz="2800" dirty="0" smtClean="0"/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Arrays in SAS: </a:t>
            </a:r>
            <a:r>
              <a:rPr lang="en-US" sz="2800" dirty="0">
                <a:hlinkClick r:id="rId5"/>
              </a:rPr>
              <a:t>https://</a:t>
            </a:r>
            <a:r>
              <a:rPr lang="en-US" sz="2800" dirty="0" smtClean="0">
                <a:hlinkClick r:id="rId5"/>
              </a:rPr>
              <a:t>www.youtube.com/watch?v=2JKBZPh_F6o</a:t>
            </a: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15484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76573" y="950555"/>
            <a:ext cx="525823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100" dirty="0">
                <a:solidFill>
                  <a:srgbClr val="404040"/>
                </a:solidFill>
                <a:latin typeface="Calibri Light"/>
                <a:cs typeface="Calibri Light"/>
              </a:rPr>
              <a:t>Arrays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with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DO</a:t>
            </a: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Loops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9271" y="1965589"/>
            <a:ext cx="10271297" cy="680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Typically</a:t>
            </a:r>
            <a:r>
              <a:rPr sz="2200" spc="4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arrays</a:t>
            </a:r>
            <a:r>
              <a:rPr sz="2200" spc="4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200" spc="4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used</a:t>
            </a:r>
            <a:r>
              <a:rPr sz="2200" spc="4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200" spc="4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200" spc="4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loops</a:t>
            </a:r>
            <a:r>
              <a:rPr sz="2200" spc="4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4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process</a:t>
            </a:r>
            <a:r>
              <a:rPr sz="2200" spc="4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multiple</a:t>
            </a:r>
            <a:r>
              <a:rPr sz="2200" spc="4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200" spc="4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4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repetitive</a:t>
            </a:r>
          </a:p>
          <a:p>
            <a:pPr marL="91490" marR="0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calculations.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79271" y="2721747"/>
            <a:ext cx="10269435" cy="680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200" spc="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used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200" spc="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loop,</a:t>
            </a:r>
            <a:r>
              <a:rPr sz="22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index</a:t>
            </a:r>
            <a:r>
              <a:rPr sz="2200" spc="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iterative</a:t>
            </a:r>
            <a:r>
              <a:rPr sz="2200" spc="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2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7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reference</a:t>
            </a:r>
          </a:p>
          <a:p>
            <a:pPr marL="91490" marR="0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each element</a:t>
            </a:r>
            <a:r>
              <a:rPr sz="22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7" dirty="0">
                <a:solidFill>
                  <a:srgbClr val="404040"/>
                </a:solidFill>
                <a:latin typeface="Calibri"/>
                <a:cs typeface="Calibri"/>
              </a:rPr>
              <a:t>array.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79271" y="3477651"/>
            <a:ext cx="10271143" cy="680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  <a:r>
              <a:rPr sz="2200" spc="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200" spc="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loop</a:t>
            </a:r>
            <a:r>
              <a:rPr sz="2200" spc="1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below</a:t>
            </a:r>
            <a:r>
              <a:rPr sz="2200" spc="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increments</a:t>
            </a:r>
            <a:r>
              <a:rPr sz="2200" spc="1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2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index</a:t>
            </a:r>
            <a:r>
              <a:rPr sz="2200" spc="1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1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MUSQDB+Cambria Math"/>
                <a:cs typeface="MUSQDB+Cambria Math"/>
              </a:rPr>
              <a:t>푖</a:t>
            </a:r>
            <a:r>
              <a:rPr sz="2200" spc="133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200" spc="1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lower</a:t>
            </a:r>
            <a:r>
              <a:rPr sz="2200" spc="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bound</a:t>
            </a:r>
          </a:p>
          <a:p>
            <a:pPr marL="91490" marR="0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the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quarter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1,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upper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bound 4.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10126" y="4229080"/>
            <a:ext cx="4101732" cy="891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array quarter{4} jan</a:t>
            </a:r>
            <a:r>
              <a:rPr sz="2400" b="1" i="1" spc="-18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apr</a:t>
            </a:r>
            <a:r>
              <a:rPr sz="2400" b="1" i="1" spc="-12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jul oct;</a:t>
            </a:r>
          </a:p>
          <a:p>
            <a:pPr marL="1271015" marR="0">
              <a:lnSpc>
                <a:spcPts val="2929"/>
              </a:lnSpc>
              <a:spcBef>
                <a:spcPts val="862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do</a:t>
            </a:r>
            <a:r>
              <a:rPr sz="2400" b="1" i="1" spc="-15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i=1 </a:t>
            </a:r>
            <a:r>
              <a:rPr sz="2400" b="1" i="1" spc="-30" dirty="0">
                <a:solidFill>
                  <a:srgbClr val="00668A"/>
                </a:solidFill>
                <a:latin typeface="Calibri"/>
                <a:cs typeface="Calibri"/>
              </a:rPr>
              <a:t>to</a:t>
            </a:r>
            <a:r>
              <a:rPr sz="2400" b="1" i="1" spc="28" dirty="0">
                <a:solidFill>
                  <a:srgbClr val="00668A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4;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07890" y="5192248"/>
            <a:ext cx="3334345" cy="892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spc="-10" dirty="0">
                <a:solidFill>
                  <a:srgbClr val="00668A"/>
                </a:solidFill>
                <a:latin typeface="Calibri"/>
                <a:cs typeface="Calibri"/>
              </a:rPr>
              <a:t>YearGoal=quarter{i}*1.2;</a:t>
            </a:r>
          </a:p>
          <a:p>
            <a:pPr marL="1299971" marR="0">
              <a:lnSpc>
                <a:spcPts val="2929"/>
              </a:lnSpc>
              <a:spcBef>
                <a:spcPts val="864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end;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4989" y="2424862"/>
            <a:ext cx="2758975" cy="2026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904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DO</a:t>
            </a:r>
            <a:r>
              <a:rPr sz="4800" spc="-63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Loop</a:t>
            </a:r>
          </a:p>
          <a:p>
            <a:pPr marL="0" marR="0">
              <a:lnSpc>
                <a:spcPts val="4898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0" dirty="0">
                <a:solidFill>
                  <a:srgbClr val="FFFFFF"/>
                </a:solidFill>
                <a:latin typeface="Calibri Light"/>
                <a:cs typeface="Calibri Light"/>
              </a:rPr>
              <a:t>Processing</a:t>
            </a:r>
          </a:p>
          <a:p>
            <a:pPr marL="619023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FFFFFF"/>
                </a:solidFill>
                <a:latin typeface="Calibri Light"/>
                <a:cs typeface="Calibri Light"/>
              </a:rPr>
              <a:t>Steps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66202" y="1298626"/>
            <a:ext cx="2228101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20560" y="2643536"/>
            <a:ext cx="5064501" cy="7460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2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300" spc="-77" dirty="0">
                <a:solidFill>
                  <a:srgbClr val="404040"/>
                </a:solidFill>
                <a:latin typeface="Calibri"/>
                <a:cs typeface="Calibri"/>
              </a:rPr>
              <a:t>We</a:t>
            </a:r>
            <a:r>
              <a:rPr sz="2300" spc="7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often</a:t>
            </a:r>
            <a:r>
              <a:rPr sz="2300" spc="6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need</a:t>
            </a:r>
            <a:r>
              <a:rPr sz="2300" spc="6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300" spc="6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perform</a:t>
            </a:r>
            <a:r>
              <a:rPr sz="2300" spc="6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300" spc="6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same</a:t>
            </a:r>
          </a:p>
          <a:p>
            <a:pPr marL="91440" marR="0">
              <a:lnSpc>
                <a:spcPts val="2761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action on</a:t>
            </a:r>
            <a:r>
              <a:rPr sz="23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spc="-11" dirty="0">
                <a:solidFill>
                  <a:srgbClr val="404040"/>
                </a:solidFill>
                <a:latin typeface="Calibri"/>
                <a:cs typeface="Calibri"/>
              </a:rPr>
              <a:t>more</a:t>
            </a:r>
            <a:r>
              <a:rPr sz="23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than one</a:t>
            </a:r>
            <a:r>
              <a:rPr sz="23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variable.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20560" y="3497230"/>
            <a:ext cx="5064001" cy="7458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2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300" spc="3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300" spc="3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easier</a:t>
            </a:r>
            <a:r>
              <a:rPr sz="2300" spc="3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spc="-14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300" spc="39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handle</a:t>
            </a:r>
            <a:r>
              <a:rPr sz="2300" spc="3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them</a:t>
            </a:r>
            <a:r>
              <a:rPr sz="2300" spc="3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300" spc="37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300" spc="3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group</a:t>
            </a:r>
          </a:p>
          <a:p>
            <a:pPr marL="91440" marR="0">
              <a:lnSpc>
                <a:spcPts val="2760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using </a:t>
            </a:r>
            <a:r>
              <a:rPr sz="2300" spc="-21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3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processing than </a:t>
            </a:r>
            <a:r>
              <a:rPr sz="2300" spc="-10" dirty="0">
                <a:solidFill>
                  <a:srgbClr val="404040"/>
                </a:solidFill>
                <a:latin typeface="Calibri"/>
                <a:cs typeface="Calibri"/>
              </a:rPr>
              <a:t>individually.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20560" y="4350380"/>
            <a:ext cx="5064584" cy="1096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5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300" spc="-17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300" spc="12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  <a:r>
              <a:rPr sz="2300" spc="122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spc="-23" dirty="0">
                <a:solidFill>
                  <a:srgbClr val="404040"/>
                </a:solidFill>
                <a:latin typeface="Calibri"/>
                <a:cs typeface="Calibri"/>
              </a:rPr>
              <a:t>we</a:t>
            </a:r>
            <a:r>
              <a:rPr sz="2300" spc="12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04040"/>
                </a:solidFill>
                <a:latin typeface="Calibri"/>
                <a:cs typeface="Calibri"/>
              </a:rPr>
              <a:t>convert</a:t>
            </a:r>
            <a:r>
              <a:rPr sz="2300" spc="12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300" spc="122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daily</a:t>
            </a:r>
          </a:p>
          <a:p>
            <a:pPr marL="91440" marR="0">
              <a:lnSpc>
                <a:spcPts val="2763"/>
              </a:lnSpc>
              <a:spcBef>
                <a:spcPts val="0"/>
              </a:spcBef>
              <a:spcAft>
                <a:spcPts val="0"/>
              </a:spcAft>
            </a:pPr>
            <a:r>
              <a:rPr sz="2300" spc="-10" dirty="0">
                <a:solidFill>
                  <a:srgbClr val="404040"/>
                </a:solidFill>
                <a:latin typeface="Calibri"/>
                <a:cs typeface="Calibri"/>
              </a:rPr>
              <a:t>temperature</a:t>
            </a:r>
            <a:r>
              <a:rPr sz="2300" spc="2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300" spc="2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Fahrenheit</a:t>
            </a:r>
            <a:r>
              <a:rPr sz="2300" spc="2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300" spc="2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Celsius</a:t>
            </a:r>
          </a:p>
          <a:p>
            <a:pPr marL="91440" marR="0">
              <a:lnSpc>
                <a:spcPts val="2759"/>
              </a:lnSpc>
              <a:spcBef>
                <a:spcPts val="0"/>
              </a:spcBef>
              <a:spcAft>
                <a:spcPts val="0"/>
              </a:spcAft>
            </a:pPr>
            <a:r>
              <a:rPr sz="2300" spc="-2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3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3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year using an </a:t>
            </a:r>
            <a:r>
              <a:rPr sz="2300" spc="-21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3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3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DO loop.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67076" y="950555"/>
            <a:ext cx="788967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1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81" dirty="0" smtClean="0">
                <a:solidFill>
                  <a:srgbClr val="404040"/>
                </a:solidFill>
                <a:latin typeface="Calibri Light"/>
                <a:cs typeface="Calibri Light"/>
              </a:rPr>
              <a:t>Create</a:t>
            </a:r>
            <a:r>
              <a:rPr sz="4800" spc="-15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8" dirty="0">
                <a:solidFill>
                  <a:srgbClr val="404040"/>
                </a:solidFill>
                <a:latin typeface="Calibri Light"/>
                <a:cs typeface="Calibri Light"/>
              </a:rPr>
              <a:t>Array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Variables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73758" y="1979940"/>
            <a:ext cx="9797868" cy="7473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Import</a:t>
            </a:r>
            <a:r>
              <a:rPr sz="2200" spc="5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5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Excel</a:t>
            </a:r>
            <a:r>
              <a:rPr sz="2200" spc="5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datafile</a:t>
            </a:r>
            <a:r>
              <a:rPr sz="2200" spc="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“Lecture3_score_data_miss999.xlsx”</a:t>
            </a:r>
            <a:r>
              <a:rPr sz="2200" spc="51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200" spc="5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SAS,</a:t>
            </a:r>
            <a:r>
              <a:rPr sz="2200" spc="5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5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</a:p>
          <a:p>
            <a:pPr marL="91440" marR="0">
              <a:lnSpc>
                <a:spcPts val="2680"/>
              </a:lnSpc>
              <a:spcBef>
                <a:spcPts val="223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“lecture5_scoredata0”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73758" y="2870210"/>
            <a:ext cx="8940283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SAS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“lecture5_scoredata1”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based on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“lecture5_scoredata0”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73758" y="3391418"/>
            <a:ext cx="9800278" cy="7473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200" spc="1430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200" spc="2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2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spc="2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44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score_var”</a:t>
            </a:r>
            <a:r>
              <a:rPr sz="2200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200" spc="2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three</a:t>
            </a:r>
            <a:r>
              <a:rPr sz="2200" spc="2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200" spc="2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named</a:t>
            </a:r>
            <a:r>
              <a:rPr sz="2200" spc="22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“score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1</a:t>
            </a:r>
            <a:r>
              <a:rPr sz="2200" spc="-200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200" spc="4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“score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2”</a:t>
            </a:r>
            <a:r>
              <a:rPr sz="2200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</a:p>
          <a:p>
            <a:pPr marL="457200" marR="0">
              <a:lnSpc>
                <a:spcPts val="2680"/>
              </a:lnSpc>
              <a:spcBef>
                <a:spcPts val="223"/>
              </a:spcBef>
              <a:spcAft>
                <a:spcPts val="0"/>
              </a:spcAft>
            </a:pP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“score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3”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73758" y="4281815"/>
            <a:ext cx="9741737" cy="8997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200" spc="1430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DO loop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replace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score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values 999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.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drop</a:t>
            </a:r>
            <a:r>
              <a:rPr sz="2200" b="1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200" b="1" spc="-11" dirty="0">
                <a:solidFill>
                  <a:srgbClr val="404040"/>
                </a:solidFill>
                <a:latin typeface="Calibri"/>
                <a:cs typeface="Calibri"/>
              </a:rPr>
              <a:t>index</a:t>
            </a:r>
            <a:r>
              <a:rPr sz="2200" b="1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</a:p>
          <a:p>
            <a:pPr marL="0" marR="0">
              <a:lnSpc>
                <a:spcPts val="2680"/>
              </a:lnSpc>
              <a:spcBef>
                <a:spcPts val="1423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3.</a:t>
            </a:r>
            <a:r>
              <a:rPr sz="2200" spc="1430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Compute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1" dirty="0">
                <a:solidFill>
                  <a:srgbClr val="404040"/>
                </a:solidFill>
                <a:latin typeface="Calibri"/>
                <a:cs typeface="Calibri"/>
              </a:rPr>
              <a:t>average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score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1-score3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each observation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73758" y="5324180"/>
            <a:ext cx="9067716" cy="9000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 “lecture5_scoredata1”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title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it “Missing values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shown as periods”</a:t>
            </a:r>
          </a:p>
          <a:p>
            <a:pPr marL="0" marR="0">
              <a:lnSpc>
                <a:spcPts val="2680"/>
              </a:lnSpc>
              <a:spcBef>
                <a:spcPts val="1425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 “lecture5_scoredata0”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title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it “Missing values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shown as 999”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95130" y="4847423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000000"/>
                </a:solidFill>
                <a:latin typeface="Calibri Light"/>
                <a:cs typeface="Calibri Light"/>
              </a:rPr>
              <a:t>Code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1480" y="5462535"/>
            <a:ext cx="47029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FFFFFF"/>
                </a:solidFill>
                <a:latin typeface="Calibri Light"/>
                <a:cs typeface="Calibri Light"/>
              </a:rPr>
              <a:t>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96214" y="5480213"/>
            <a:ext cx="1031920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FFFFFF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3" dirty="0">
                <a:solidFill>
                  <a:srgbClr val="FFFFFF"/>
                </a:solidFill>
                <a:latin typeface="Calibri Light"/>
                <a:cs typeface="Calibri Light"/>
              </a:rPr>
              <a:t>Results</a:t>
            </a:r>
            <a:r>
              <a:rPr sz="48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8" dirty="0">
                <a:solidFill>
                  <a:srgbClr val="FFFFFF"/>
                </a:solidFill>
                <a:latin typeface="Calibri Light"/>
                <a:cs typeface="Calibri Light"/>
              </a:rPr>
              <a:t>(scoredata1,</a:t>
            </a: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0" dirty="0">
                <a:solidFill>
                  <a:srgbClr val="FFFFFF"/>
                </a:solidFill>
                <a:latin typeface="Calibri Light"/>
                <a:cs typeface="Calibri Light"/>
              </a:rPr>
              <a:t>scoredata0)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92401" y="950555"/>
            <a:ext cx="813256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2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67" dirty="0" smtClean="0">
                <a:solidFill>
                  <a:srgbClr val="404040"/>
                </a:solidFill>
                <a:latin typeface="Calibri Light"/>
                <a:cs typeface="Calibri Light"/>
              </a:rPr>
              <a:t>Repetitive</a:t>
            </a:r>
            <a:r>
              <a:rPr sz="4800" spc="-30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4" dirty="0">
                <a:solidFill>
                  <a:srgbClr val="404040"/>
                </a:solidFill>
                <a:latin typeface="Calibri Light"/>
                <a:cs typeface="Calibri Light"/>
              </a:rPr>
              <a:t>Calculations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6800" y="2214600"/>
            <a:ext cx="10210493" cy="23911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744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SAS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“lecture5_scoredata2”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based on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“lecture5_scoredata1”</a:t>
            </a:r>
          </a:p>
          <a:p>
            <a:pPr marL="0" marR="0">
              <a:lnSpc>
                <a:spcPts val="2680"/>
              </a:lnSpc>
              <a:spcBef>
                <a:spcPts val="2601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Put the three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existing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variables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score1-score3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named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“score”</a:t>
            </a:r>
          </a:p>
          <a:p>
            <a:pPr marL="0" marR="0">
              <a:lnSpc>
                <a:spcPts val="2680"/>
              </a:lnSpc>
              <a:spcBef>
                <a:spcPts val="254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2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2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200" spc="2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loop</a:t>
            </a:r>
            <a:r>
              <a:rPr sz="2200" spc="2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compute</a:t>
            </a:r>
            <a:r>
              <a:rPr sz="2200" spc="2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difference</a:t>
            </a:r>
            <a:r>
              <a:rPr sz="2200" spc="2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between</a:t>
            </a:r>
            <a:r>
              <a:rPr sz="2200" spc="2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each</a:t>
            </a:r>
            <a:r>
              <a:rPr sz="2200" spc="2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2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score1-score3</a:t>
            </a:r>
            <a:r>
              <a:rPr sz="2200" spc="2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2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</a:p>
          <a:p>
            <a:pPr marL="457453" marR="0">
              <a:lnSpc>
                <a:spcPts val="2680"/>
              </a:lnSpc>
              <a:spcBef>
                <a:spcPts val="2601"/>
              </a:spcBef>
              <a:spcAft>
                <a:spcPts val="0"/>
              </a:spcAft>
            </a:pPr>
            <a:r>
              <a:rPr sz="2200" spc="-21" dirty="0">
                <a:solidFill>
                  <a:srgbClr val="404040"/>
                </a:solidFill>
                <a:latin typeface="Calibri"/>
                <a:cs typeface="Calibri"/>
              </a:rPr>
              <a:t>average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score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each observation,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drop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 the</a:t>
            </a:r>
            <a:r>
              <a:rPr sz="22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1" dirty="0">
                <a:solidFill>
                  <a:srgbClr val="404040"/>
                </a:solidFill>
                <a:latin typeface="Calibri"/>
                <a:cs typeface="Calibri"/>
              </a:rPr>
              <a:t>index</a:t>
            </a:r>
            <a:r>
              <a:rPr sz="2200" b="1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66800" y="4897765"/>
            <a:ext cx="9063985" cy="1049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3.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Store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differences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named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44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score_diff”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 three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</a:p>
          <a:p>
            <a:pPr marL="0" marR="0">
              <a:lnSpc>
                <a:spcPts val="2680"/>
              </a:lnSpc>
              <a:spcBef>
                <a:spcPts val="2601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4.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“lecture5_scoredata2”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4036" y="5475336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6482" y="5482056"/>
            <a:ext cx="7414431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4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FFFFFF"/>
                </a:solidFill>
                <a:latin typeface="Calibri Light"/>
                <a:cs typeface="Calibri Light"/>
              </a:rPr>
              <a:t>Print</a:t>
            </a:r>
            <a:r>
              <a:rPr sz="4800" spc="-36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3" dirty="0">
                <a:solidFill>
                  <a:srgbClr val="FFFFFF"/>
                </a:solidFill>
                <a:latin typeface="Calibri Light"/>
                <a:cs typeface="Calibri Light"/>
              </a:rPr>
              <a:t>Results</a:t>
            </a:r>
            <a:r>
              <a:rPr sz="48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8" dirty="0">
                <a:solidFill>
                  <a:srgbClr val="FFFFFF"/>
                </a:solidFill>
                <a:latin typeface="Calibri Light"/>
                <a:cs typeface="Calibri Light"/>
              </a:rPr>
              <a:t>(scoredata2)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23464" y="950555"/>
            <a:ext cx="7761255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Assigning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Initial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82" dirty="0">
                <a:solidFill>
                  <a:srgbClr val="404040"/>
                </a:solidFill>
                <a:latin typeface="Calibri Light"/>
                <a:cs typeface="Calibri Light"/>
              </a:rPr>
              <a:t>Values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9" dirty="0">
                <a:solidFill>
                  <a:srgbClr val="404040"/>
                </a:solidFill>
                <a:latin typeface="Calibri Light"/>
                <a:cs typeface="Calibri Light"/>
              </a:rPr>
              <a:t>to</a:t>
            </a:r>
            <a:r>
              <a:rPr sz="4800" spc="-1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100" dirty="0">
                <a:solidFill>
                  <a:srgbClr val="404040"/>
                </a:solidFill>
                <a:latin typeface="Calibri Light"/>
                <a:cs typeface="Calibri Light"/>
              </a:rPr>
              <a:t>Arrays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851" y="2022028"/>
            <a:ext cx="5123042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assign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initial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in an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31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1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statement: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47851" y="2533802"/>
            <a:ext cx="5215411" cy="364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Place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values</a:t>
            </a:r>
            <a:r>
              <a:rPr sz="21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after the </a:t>
            </a:r>
            <a:r>
              <a:rPr sz="2100" spc="-21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elements,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e.g.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47851" y="3064998"/>
            <a:ext cx="8222248" cy="14424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38248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Array goal{4}</a:t>
            </a:r>
            <a:r>
              <a:rPr sz="2400" b="1" i="1" spc="-28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g1</a:t>
            </a:r>
            <a:r>
              <a:rPr sz="2400" b="1" i="1" spc="-1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g2</a:t>
            </a:r>
            <a:r>
              <a:rPr sz="2400" b="1" i="1" spc="-1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g3</a:t>
            </a:r>
            <a:r>
              <a:rPr sz="2400" b="1" i="1" spc="-1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g4</a:t>
            </a:r>
            <a:r>
              <a:rPr sz="2400" b="1" i="1" spc="-1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(9000 9300 9600 9900);</a:t>
            </a:r>
          </a:p>
          <a:p>
            <a:pPr marL="0" marR="0">
              <a:lnSpc>
                <a:spcPts val="2563"/>
              </a:lnSpc>
              <a:spcBef>
                <a:spcPts val="1531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one initial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1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each corresponding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element.</a:t>
            </a:r>
          </a:p>
          <a:p>
            <a:pPr marL="0" marR="0">
              <a:lnSpc>
                <a:spcPts val="2566"/>
              </a:lnSpc>
              <a:spcBef>
                <a:spcPts val="1466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100" spc="-12" dirty="0">
                <a:solidFill>
                  <a:srgbClr val="404040"/>
                </a:solidFill>
                <a:latin typeface="Calibri"/>
                <a:cs typeface="Calibri"/>
              </a:rPr>
              <a:t>Separate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each value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with a comma or blank.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47851" y="4656135"/>
            <a:ext cx="4647301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Enclose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initial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in parentheses.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47851" y="5168200"/>
            <a:ext cx="6701159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Enclose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each character value</a:t>
            </a:r>
            <a:r>
              <a:rPr sz="21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in single</a:t>
            </a:r>
            <a:r>
              <a:rPr sz="21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quotation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marks, e.g.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115055" y="5698509"/>
            <a:ext cx="6324675" cy="410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Array col{3}</a:t>
            </a:r>
            <a:r>
              <a:rPr sz="2400" b="1" i="1" spc="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$</a:t>
            </a:r>
            <a:r>
              <a:rPr sz="2400" b="1" i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color1-color3</a:t>
            </a:r>
            <a:r>
              <a:rPr sz="2400" b="1" i="1" spc="46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spc="-34" dirty="0">
                <a:solidFill>
                  <a:srgbClr val="0070C0"/>
                </a:solidFill>
                <a:latin typeface="Calibri"/>
                <a:cs typeface="Calibri"/>
              </a:rPr>
              <a:t>(‘red’,</a:t>
            </a:r>
            <a:r>
              <a:rPr sz="2400" b="1" i="1" spc="34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spc="-36" dirty="0">
                <a:solidFill>
                  <a:srgbClr val="0070C0"/>
                </a:solidFill>
                <a:latin typeface="Calibri"/>
                <a:cs typeface="Calibri"/>
              </a:rPr>
              <a:t>‘green’,</a:t>
            </a:r>
            <a:r>
              <a:rPr sz="2400" b="1" i="1" spc="37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‘blue’);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23464" y="950555"/>
            <a:ext cx="7761255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Assigning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Initial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82" dirty="0">
                <a:solidFill>
                  <a:srgbClr val="404040"/>
                </a:solidFill>
                <a:latin typeface="Calibri Light"/>
                <a:cs typeface="Calibri Light"/>
              </a:rPr>
              <a:t>Values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9" dirty="0">
                <a:solidFill>
                  <a:srgbClr val="404040"/>
                </a:solidFill>
                <a:latin typeface="Calibri Light"/>
                <a:cs typeface="Calibri Light"/>
              </a:rPr>
              <a:t>to</a:t>
            </a:r>
            <a:r>
              <a:rPr sz="4800" spc="-1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100" dirty="0">
                <a:solidFill>
                  <a:srgbClr val="404040"/>
                </a:solidFill>
                <a:latin typeface="Calibri Light"/>
                <a:cs typeface="Calibri Light"/>
              </a:rPr>
              <a:t>Arrays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674503"/>
            <a:ext cx="10213662" cy="1720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spc="-85" dirty="0">
                <a:solidFill>
                  <a:srgbClr val="404040"/>
                </a:solidFill>
                <a:latin typeface="Calibri"/>
                <a:cs typeface="Calibri"/>
              </a:rPr>
              <a:t>We</a:t>
            </a:r>
            <a:r>
              <a:rPr sz="220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also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assign initial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values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without specifying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each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element.</a:t>
            </a:r>
          </a:p>
          <a:p>
            <a:pPr marL="0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following</a:t>
            </a:r>
            <a:r>
              <a:rPr sz="2200" spc="2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2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creates</a:t>
            </a:r>
            <a:r>
              <a:rPr sz="2200" spc="2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2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200" spc="2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200" spc="22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Var1,</a:t>
            </a:r>
            <a:r>
              <a:rPr sz="2200" spc="2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Var2,</a:t>
            </a:r>
            <a:r>
              <a:rPr sz="2200" spc="2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Var3,</a:t>
            </a:r>
            <a:r>
              <a:rPr sz="2200" spc="2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Var4,</a:t>
            </a:r>
            <a:r>
              <a:rPr sz="2200" spc="2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</a:p>
          <a:p>
            <a:pPr marL="91744" marR="0">
              <a:lnSpc>
                <a:spcPts val="2680"/>
              </a:lnSpc>
              <a:spcBef>
                <a:spcPts val="2552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assigns them initial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1, 2, 3, and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4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61610" y="4718867"/>
            <a:ext cx="2974540" cy="425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46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1" dirty="0">
                <a:solidFill>
                  <a:srgbClr val="0070C0"/>
                </a:solidFill>
                <a:latin typeface="Calibri"/>
                <a:cs typeface="Calibri"/>
              </a:rPr>
              <a:t>array </a:t>
            </a:r>
            <a:r>
              <a:rPr sz="2500" b="1" i="1" spc="-25" dirty="0">
                <a:solidFill>
                  <a:srgbClr val="0070C0"/>
                </a:solidFill>
                <a:latin typeface="Calibri"/>
                <a:cs typeface="Calibri"/>
              </a:rPr>
              <a:t>Var{4}</a:t>
            </a:r>
            <a:r>
              <a:rPr sz="2500" b="1" i="1" spc="23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500" b="1" i="1" dirty="0">
                <a:solidFill>
                  <a:srgbClr val="0070C0"/>
                </a:solidFill>
                <a:latin typeface="Calibri"/>
                <a:cs typeface="Calibri"/>
              </a:rPr>
              <a:t>(1 2 3</a:t>
            </a:r>
            <a:r>
              <a:rPr sz="2500" b="1" i="1" spc="-12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500" b="1" i="1" dirty="0">
                <a:solidFill>
                  <a:srgbClr val="0070C0"/>
                </a:solidFill>
                <a:latin typeface="Calibri"/>
                <a:cs typeface="Calibri"/>
              </a:rPr>
              <a:t>4);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78661" y="950555"/>
            <a:ext cx="10210482" cy="19149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27227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404040"/>
                </a:solidFill>
                <a:latin typeface="Calibri Light"/>
                <a:cs typeface="Calibri Light"/>
              </a:rPr>
              <a:t>Creating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9" dirty="0">
                <a:solidFill>
                  <a:srgbClr val="404040"/>
                </a:solidFill>
                <a:latin typeface="Calibri Light"/>
                <a:cs typeface="Calibri Light"/>
              </a:rPr>
              <a:t>Temporary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8" dirty="0">
                <a:solidFill>
                  <a:srgbClr val="404040"/>
                </a:solidFill>
                <a:latin typeface="Calibri Light"/>
                <a:cs typeface="Calibri Light"/>
              </a:rPr>
              <a:t>Array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4" dirty="0">
                <a:solidFill>
                  <a:srgbClr val="404040"/>
                </a:solidFill>
                <a:latin typeface="Calibri Light"/>
                <a:cs typeface="Calibri Light"/>
              </a:rPr>
              <a:t>Elements</a:t>
            </a:r>
          </a:p>
          <a:p>
            <a:pPr marL="0" marR="0">
              <a:lnSpc>
                <a:spcPts val="2449"/>
              </a:lnSpc>
              <a:spcBef>
                <a:spcPts val="1667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Sometimes</a:t>
            </a:r>
            <a:r>
              <a:rPr sz="2000" spc="1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000" spc="1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created</a:t>
            </a:r>
            <a:r>
              <a:rPr sz="2000" spc="1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1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000" spc="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000" spc="1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000" spc="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000" spc="1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not</a:t>
            </a:r>
            <a:r>
              <a:rPr sz="2000" spc="1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need</a:t>
            </a:r>
            <a:r>
              <a:rPr sz="2000" spc="1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000" spc="1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stored</a:t>
            </a:r>
            <a:r>
              <a:rPr sz="2000" spc="1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1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000" spc="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</a:p>
          <a:p>
            <a:pPr marL="91465" marR="0">
              <a:lnSpc>
                <a:spcPts val="2446"/>
              </a:lnSpc>
              <a:spcBef>
                <a:spcPts val="2356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they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only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7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calculations.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8661" y="3126345"/>
            <a:ext cx="5847218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 this case,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we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may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0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temporary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elements.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78661" y="3736199"/>
            <a:ext cx="10210253" cy="958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000" spc="-18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4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000" spc="2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temporary</a:t>
            </a:r>
            <a:r>
              <a:rPr sz="2000" spc="2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000" spc="2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elements</a:t>
            </a:r>
            <a:r>
              <a:rPr sz="2000" spc="2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7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spc="2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000" spc="-4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2" dirty="0">
                <a:solidFill>
                  <a:srgbClr val="404040"/>
                </a:solidFill>
                <a:latin typeface="Calibri"/>
                <a:cs typeface="Calibri"/>
              </a:rPr>
              <a:t>ATA</a:t>
            </a:r>
            <a:r>
              <a:rPr sz="2000" spc="3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step</a:t>
            </a:r>
            <a:r>
              <a:rPr sz="2000" spc="26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processing</a:t>
            </a:r>
            <a:r>
              <a:rPr sz="2000" spc="2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without</a:t>
            </a:r>
            <a:r>
              <a:rPr sz="2000" spc="2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creating</a:t>
            </a:r>
            <a:r>
              <a:rPr sz="2000" spc="2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000" spc="2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variables,</a:t>
            </a:r>
          </a:p>
          <a:p>
            <a:pPr marL="91465" marR="0">
              <a:lnSpc>
                <a:spcPts val="2446"/>
              </a:lnSpc>
              <a:spcBef>
                <a:spcPts val="235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specify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_TEMPORARY_</a:t>
            </a:r>
            <a:r>
              <a:rPr sz="20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after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name and dimension.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78661" y="4955399"/>
            <a:ext cx="7430654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000" spc="-23" dirty="0">
                <a:solidFill>
                  <a:srgbClr val="404040"/>
                </a:solidFill>
                <a:latin typeface="Calibri"/>
                <a:cs typeface="Calibri"/>
              </a:rPr>
              <a:t>Temporary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elements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do not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appear in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resulting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dataset.</a:t>
            </a:r>
            <a:r>
              <a:rPr sz="20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E.g.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59557" y="5608884"/>
            <a:ext cx="6541580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array goal{4}</a:t>
            </a:r>
            <a:r>
              <a:rPr sz="2400" b="1" i="1" spc="-2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_temporary_</a:t>
            </a:r>
            <a:r>
              <a:rPr sz="2400" b="1" i="1" spc="11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(9000 9300 9600 9900);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17269" y="950555"/>
            <a:ext cx="937433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3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47" dirty="0" smtClean="0">
                <a:solidFill>
                  <a:srgbClr val="404040"/>
                </a:solidFill>
                <a:latin typeface="Calibri Light"/>
                <a:cs typeface="Calibri Light"/>
              </a:rPr>
              <a:t>Assigning</a:t>
            </a:r>
            <a:r>
              <a:rPr sz="4800" spc="-46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8" dirty="0">
                <a:solidFill>
                  <a:srgbClr val="404040"/>
                </a:solidFill>
                <a:latin typeface="Calibri Light"/>
                <a:cs typeface="Calibri Light"/>
              </a:rPr>
              <a:t>Array</a:t>
            </a:r>
            <a:r>
              <a:rPr sz="4800" spc="-2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Initial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82" dirty="0">
                <a:solidFill>
                  <a:srgbClr val="404040"/>
                </a:solidFill>
                <a:latin typeface="Calibri Light"/>
                <a:cs typeface="Calibri Light"/>
              </a:rPr>
              <a:t>Values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6800" y="2009165"/>
            <a:ext cx="10210753" cy="29249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744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 SAS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 dataset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“lecture5_scoredata3” based on “lecture5_scoredata1”</a:t>
            </a:r>
          </a:p>
          <a:p>
            <a:pPr marL="0" marR="0">
              <a:lnSpc>
                <a:spcPts val="2563"/>
              </a:lnSpc>
              <a:spcBef>
                <a:spcPts val="2428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Place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three variables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score1-score3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1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 array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named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“score”</a:t>
            </a:r>
          </a:p>
          <a:p>
            <a:pPr marL="0" marR="0">
              <a:lnSpc>
                <a:spcPts val="2563"/>
              </a:lnSpc>
              <a:spcBef>
                <a:spcPts val="2426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 array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“average”</a:t>
            </a:r>
            <a:r>
              <a:rPr sz="21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with class</a:t>
            </a:r>
            <a:r>
              <a:rPr sz="21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average</a:t>
            </a:r>
            <a:r>
              <a:rPr sz="21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score</a:t>
            </a:r>
            <a:r>
              <a:rPr sz="21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79.5,</a:t>
            </a:r>
            <a:r>
              <a:rPr sz="21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81.9</a:t>
            </a:r>
            <a:r>
              <a:rPr sz="21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and 80.8</a:t>
            </a:r>
          </a:p>
          <a:p>
            <a:pPr marL="0" marR="0">
              <a:lnSpc>
                <a:spcPts val="2563"/>
              </a:lnSpc>
              <a:spcBef>
                <a:spcPts val="2478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3.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100" spc="4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100" spc="4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100" spc="4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loop</a:t>
            </a:r>
            <a:r>
              <a:rPr sz="2100" spc="4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4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compute</a:t>
            </a:r>
            <a:r>
              <a:rPr sz="2100" spc="4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4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difference</a:t>
            </a:r>
            <a:r>
              <a:rPr sz="2100" spc="4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between</a:t>
            </a:r>
            <a:r>
              <a:rPr sz="2100" spc="4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each</a:t>
            </a:r>
            <a:r>
              <a:rPr sz="2100" spc="4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score</a:t>
            </a:r>
            <a:r>
              <a:rPr sz="2100" spc="4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100" spc="4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100" spc="4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4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class</a:t>
            </a:r>
          </a:p>
          <a:p>
            <a:pPr marL="457453" marR="0">
              <a:lnSpc>
                <a:spcPts val="2563"/>
              </a:lnSpc>
              <a:spcBef>
                <a:spcPts val="2426"/>
              </a:spcBef>
              <a:spcAft>
                <a:spcPts val="0"/>
              </a:spcAft>
            </a:pP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average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score</a:t>
            </a:r>
            <a:r>
              <a:rPr sz="21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7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1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each observation,</a:t>
            </a:r>
            <a:r>
              <a:rPr sz="21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drop the index variable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66800" y="5210871"/>
            <a:ext cx="8684481" cy="1003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4.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404040"/>
                </a:solidFill>
                <a:latin typeface="Calibri"/>
                <a:cs typeface="Calibri"/>
              </a:rPr>
              <a:t>Store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differences</a:t>
            </a:r>
            <a:r>
              <a:rPr sz="21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 array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named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5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score_diff”</a:t>
            </a:r>
            <a:r>
              <a:rPr sz="21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with three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</a:p>
          <a:p>
            <a:pPr marL="0" marR="0">
              <a:lnSpc>
                <a:spcPts val="2563"/>
              </a:lnSpc>
              <a:spcBef>
                <a:spcPts val="2426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5.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dataset “lecture5_scoredata3”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23502" y="3538942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262626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19937" y="5399136"/>
            <a:ext cx="718342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FFFFFF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FFFFFF"/>
                </a:solidFill>
                <a:latin typeface="Calibri Light"/>
                <a:cs typeface="Calibri Light"/>
              </a:rPr>
              <a:t>Result</a:t>
            </a:r>
            <a:r>
              <a:rPr sz="4800" spc="-28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8" dirty="0">
                <a:solidFill>
                  <a:srgbClr val="FFFFFF"/>
                </a:solidFill>
                <a:latin typeface="Calibri Light"/>
                <a:cs typeface="Calibri Light"/>
              </a:rPr>
              <a:t>(scoredata3)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73529" y="950555"/>
            <a:ext cx="832068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4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99" dirty="0" smtClean="0">
                <a:solidFill>
                  <a:srgbClr val="404040"/>
                </a:solidFill>
                <a:latin typeface="Calibri Light"/>
                <a:cs typeface="Calibri Light"/>
              </a:rPr>
              <a:t>Temporary</a:t>
            </a:r>
            <a:r>
              <a:rPr sz="4800" spc="-20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8" dirty="0">
                <a:solidFill>
                  <a:srgbClr val="404040"/>
                </a:solidFill>
                <a:latin typeface="Calibri Light"/>
                <a:cs typeface="Calibri Light"/>
              </a:rPr>
              <a:t>Array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82" dirty="0">
                <a:solidFill>
                  <a:srgbClr val="404040"/>
                </a:solidFill>
                <a:latin typeface="Calibri Light"/>
                <a:cs typeface="Calibri Light"/>
              </a:rPr>
              <a:t>Values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009165"/>
            <a:ext cx="10210753" cy="29249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744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 SAS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 dataset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“lecture5_scoredata4” based on “lecture5_scoredata1”</a:t>
            </a:r>
          </a:p>
          <a:p>
            <a:pPr marL="0" marR="0">
              <a:lnSpc>
                <a:spcPts val="2563"/>
              </a:lnSpc>
              <a:spcBef>
                <a:spcPts val="2428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Place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three variables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score1-score3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1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 array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named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“score”</a:t>
            </a:r>
          </a:p>
          <a:p>
            <a:pPr marL="0" marR="0">
              <a:lnSpc>
                <a:spcPts val="2563"/>
              </a:lnSpc>
              <a:spcBef>
                <a:spcPts val="2426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100" b="1" spc="-10" dirty="0">
                <a:solidFill>
                  <a:srgbClr val="404040"/>
                </a:solidFill>
                <a:latin typeface="Calibri"/>
                <a:cs typeface="Calibri"/>
              </a:rPr>
              <a:t>temporary</a:t>
            </a:r>
            <a:r>
              <a:rPr sz="2100" b="1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“average”</a:t>
            </a:r>
            <a:r>
              <a:rPr sz="21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with class</a:t>
            </a:r>
            <a:r>
              <a:rPr sz="21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average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score</a:t>
            </a:r>
            <a:r>
              <a:rPr sz="21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79.5,</a:t>
            </a:r>
            <a:r>
              <a:rPr sz="21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81.9</a:t>
            </a:r>
            <a:r>
              <a:rPr sz="21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80.8</a:t>
            </a:r>
          </a:p>
          <a:p>
            <a:pPr marL="0" marR="0">
              <a:lnSpc>
                <a:spcPts val="2563"/>
              </a:lnSpc>
              <a:spcBef>
                <a:spcPts val="2478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3.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100" spc="4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100" spc="4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100" spc="4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loop</a:t>
            </a:r>
            <a:r>
              <a:rPr sz="2100" spc="4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4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compute</a:t>
            </a:r>
            <a:r>
              <a:rPr sz="2100" spc="4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4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difference</a:t>
            </a:r>
            <a:r>
              <a:rPr sz="2100" spc="4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between</a:t>
            </a:r>
            <a:r>
              <a:rPr sz="2100" spc="4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each</a:t>
            </a:r>
            <a:r>
              <a:rPr sz="2100" spc="4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score</a:t>
            </a:r>
            <a:r>
              <a:rPr sz="2100" spc="4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100" spc="4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100" spc="4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4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class</a:t>
            </a:r>
          </a:p>
          <a:p>
            <a:pPr marL="457453" marR="0">
              <a:lnSpc>
                <a:spcPts val="2563"/>
              </a:lnSpc>
              <a:spcBef>
                <a:spcPts val="2426"/>
              </a:spcBef>
              <a:spcAft>
                <a:spcPts val="0"/>
              </a:spcAft>
            </a:pP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average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score</a:t>
            </a:r>
            <a:r>
              <a:rPr sz="21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7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1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each observation,</a:t>
            </a:r>
            <a:r>
              <a:rPr sz="21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drop the index variable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5210871"/>
            <a:ext cx="8684480" cy="1003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4.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404040"/>
                </a:solidFill>
                <a:latin typeface="Calibri"/>
                <a:cs typeface="Calibri"/>
              </a:rPr>
              <a:t>Store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differences</a:t>
            </a:r>
            <a:r>
              <a:rPr sz="21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 array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named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5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score_diff”</a:t>
            </a:r>
            <a:r>
              <a:rPr sz="21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with three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</a:p>
          <a:p>
            <a:pPr marL="0" marR="0">
              <a:lnSpc>
                <a:spcPts val="2563"/>
              </a:lnSpc>
              <a:spcBef>
                <a:spcPts val="2426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5.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dataset “lecture5_scoredata4”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23502" y="3538942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262626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83894" y="5365913"/>
            <a:ext cx="718342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FFFFFF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FFFFFF"/>
                </a:solidFill>
                <a:latin typeface="Calibri Light"/>
                <a:cs typeface="Calibri Light"/>
              </a:rPr>
              <a:t>Result</a:t>
            </a:r>
            <a:r>
              <a:rPr sz="4800" spc="-28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8" dirty="0">
                <a:solidFill>
                  <a:srgbClr val="FFFFFF"/>
                </a:solidFill>
                <a:latin typeface="Calibri Light"/>
                <a:cs typeface="Calibri Light"/>
              </a:rPr>
              <a:t>(scoredata4)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72838" y="5281529"/>
            <a:ext cx="6473563" cy="1141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Descriptive</a:t>
            </a:r>
            <a:r>
              <a:rPr sz="2400" spc="16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FFFFFF"/>
                </a:solidFill>
                <a:latin typeface="Calibri"/>
                <a:cs typeface="Calibri"/>
              </a:rPr>
              <a:t>statistics</a:t>
            </a:r>
            <a:r>
              <a:rPr sz="2400" spc="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17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score1-score3</a:t>
            </a:r>
            <a:r>
              <a:rPr sz="2400" spc="16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400" spc="16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computed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2400" spc="45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using</a:t>
            </a:r>
            <a:r>
              <a:rPr sz="2400" spc="42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PROC</a:t>
            </a:r>
            <a:r>
              <a:rPr sz="2400" spc="4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MEANS,</a:t>
            </a:r>
            <a:r>
              <a:rPr sz="2400" spc="4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which</a:t>
            </a:r>
            <a:r>
              <a:rPr sz="2400" spc="4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sz="2400" spc="47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2400" spc="4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learn</a:t>
            </a:r>
            <a:r>
              <a:rPr sz="2400" spc="44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later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chapters.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25802" y="5399136"/>
            <a:ext cx="136088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FFFFFF"/>
                </a:solidFill>
                <a:latin typeface="Calibri Light"/>
                <a:cs typeface="Calibri Light"/>
              </a:rPr>
              <a:t>Note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10902910" cy="913033"/>
          </a:xfrm>
        </p:spPr>
        <p:txBody>
          <a:bodyPr/>
          <a:lstStyle/>
          <a:p>
            <a:r>
              <a:rPr lang="en-US" sz="3200" b="1" dirty="0" smtClean="0"/>
              <a:t>Additional information</a:t>
            </a:r>
            <a:endParaRPr lang="en-US" sz="3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666" y="1484784"/>
            <a:ext cx="10902910" cy="301621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Document: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SAS </a:t>
            </a:r>
            <a:r>
              <a:rPr lang="en-US" sz="2800" dirty="0"/>
              <a:t>help center: DIM -- </a:t>
            </a:r>
            <a:r>
              <a:rPr lang="en-US" sz="2800" dirty="0">
                <a:hlinkClick r:id="rId2"/>
              </a:rPr>
              <a:t>https://</a:t>
            </a:r>
            <a:r>
              <a:rPr lang="en-US" sz="2800" dirty="0" smtClean="0">
                <a:hlinkClick r:id="rId2"/>
              </a:rPr>
              <a:t>documentation.sas.com/doc/en/pgmsascdc/9.4_3.5/lefunctionsref/p18toxpk18mlr1n1x7yihyj8o8jb.htm</a:t>
            </a:r>
            <a:r>
              <a:rPr lang="en-US" sz="2800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YouTube: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smtClean="0"/>
              <a:t>SAS two-dimensional </a:t>
            </a:r>
            <a:r>
              <a:rPr lang="en-US" sz="2800" dirty="0"/>
              <a:t>array: </a:t>
            </a:r>
            <a:r>
              <a:rPr lang="en-US" sz="2800" dirty="0">
                <a:hlinkClick r:id="rId3"/>
              </a:rPr>
              <a:t>https://</a:t>
            </a:r>
            <a:r>
              <a:rPr lang="en-US" sz="2800" dirty="0" smtClean="0">
                <a:hlinkClick r:id="rId3"/>
              </a:rPr>
              <a:t>www.youtube.com/watch?v=MZL53aDlu00</a:t>
            </a:r>
            <a:r>
              <a:rPr lang="en-US" sz="28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0967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06214" y="950555"/>
            <a:ext cx="339823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DIM</a:t>
            </a:r>
            <a:r>
              <a:rPr sz="4800" spc="-7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Function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244481"/>
            <a:ext cx="10517500" cy="23904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spc="-85" dirty="0">
                <a:solidFill>
                  <a:srgbClr val="404040"/>
                </a:solidFill>
                <a:latin typeface="Calibri"/>
                <a:cs typeface="Calibri"/>
              </a:rPr>
              <a:t>We</a:t>
            </a:r>
            <a:r>
              <a:rPr sz="220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DIM function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6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clause of the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iterative</a:t>
            </a:r>
            <a:r>
              <a:rPr sz="22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DO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statement.</a:t>
            </a:r>
          </a:p>
          <a:p>
            <a:pPr marL="0" marR="0">
              <a:lnSpc>
                <a:spcPts val="2683"/>
              </a:lnSpc>
              <a:spcBef>
                <a:spcPts val="2597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one-dimensional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8" dirty="0">
                <a:solidFill>
                  <a:srgbClr val="404040"/>
                </a:solidFill>
                <a:latin typeface="Calibri"/>
                <a:cs typeface="Calibri"/>
              </a:rPr>
              <a:t>array,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name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the argument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DIM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function.</a:t>
            </a:r>
          </a:p>
          <a:p>
            <a:pPr marL="0" marR="0">
              <a:lnSpc>
                <a:spcPts val="2680"/>
              </a:lnSpc>
              <a:spcBef>
                <a:spcPts val="255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DIM function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returns the number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elements</a:t>
            </a:r>
            <a:r>
              <a:rPr sz="2200" spc="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6" dirty="0">
                <a:solidFill>
                  <a:srgbClr val="404040"/>
                </a:solidFill>
                <a:latin typeface="Calibri"/>
                <a:cs typeface="Calibri"/>
              </a:rPr>
              <a:t>array.</a:t>
            </a:r>
          </a:p>
          <a:p>
            <a:pPr marL="0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2715" y="4948408"/>
            <a:ext cx="2439118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668A"/>
                </a:solidFill>
                <a:latin typeface="Calibri"/>
                <a:cs typeface="Calibri"/>
              </a:rPr>
              <a:t>DIM (array-name)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89024" y="5658851"/>
            <a:ext cx="4415657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where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array-name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specifies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200" spc="-37" dirty="0">
                <a:solidFill>
                  <a:srgbClr val="404040"/>
                </a:solidFill>
                <a:latin typeface="Calibri"/>
                <a:cs typeface="Calibri"/>
              </a:rPr>
              <a:t>array.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4774" y="2792436"/>
            <a:ext cx="3398234" cy="1404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DIM</a:t>
            </a:r>
            <a:r>
              <a:rPr sz="4800" spc="-7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FFFFFF"/>
                </a:solidFill>
                <a:latin typeface="Calibri Light"/>
                <a:cs typeface="Calibri Light"/>
              </a:rPr>
              <a:t>Function</a:t>
            </a:r>
          </a:p>
          <a:p>
            <a:pPr marL="611123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FFFFFF"/>
                </a:solidFill>
                <a:latin typeface="Calibri Light"/>
                <a:cs typeface="Calibri Light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51247" y="5228189"/>
            <a:ext cx="7466626" cy="1141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Note:</a:t>
            </a:r>
            <a:r>
              <a:rPr sz="2400" spc="10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When</a:t>
            </a:r>
            <a:r>
              <a:rPr sz="2400" spc="10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400" spc="9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use</a:t>
            </a:r>
            <a:r>
              <a:rPr sz="2400" spc="10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400" spc="10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DIM</a:t>
            </a:r>
            <a:r>
              <a:rPr sz="2400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function,</a:t>
            </a:r>
            <a:r>
              <a:rPr sz="2400" spc="10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400" spc="1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do</a:t>
            </a:r>
            <a:r>
              <a:rPr sz="2400" spc="8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not</a:t>
            </a:r>
            <a:r>
              <a:rPr sz="2400" spc="10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000000"/>
                </a:solidFill>
                <a:latin typeface="Calibri"/>
                <a:cs typeface="Calibri"/>
              </a:rPr>
              <a:t>have</a:t>
            </a:r>
            <a:r>
              <a:rPr sz="2400" spc="13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respecify</a:t>
            </a:r>
            <a:r>
              <a:rPr sz="2400" spc="4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400" spc="4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stop</a:t>
            </a:r>
            <a:r>
              <a:rPr sz="240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value</a:t>
            </a:r>
            <a:r>
              <a:rPr sz="2400" spc="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sz="2400" spc="3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an</a:t>
            </a:r>
            <a:r>
              <a:rPr sz="24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iterative</a:t>
            </a:r>
            <a:r>
              <a:rPr sz="2400" spc="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DO</a:t>
            </a:r>
            <a:r>
              <a:rPr sz="2400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  <a:r>
              <a:rPr sz="2400" spc="4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if</a:t>
            </a:r>
            <a:r>
              <a:rPr sz="2400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</a:p>
          <a:p>
            <a:pPr marL="0" marR="0">
              <a:lnSpc>
                <a:spcPts val="288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change the dimension of the </a:t>
            </a:r>
            <a:r>
              <a:rPr sz="2400" spc="-38" dirty="0">
                <a:solidFill>
                  <a:srgbClr val="000000"/>
                </a:solidFill>
                <a:latin typeface="Calibri"/>
                <a:cs typeface="Calibri"/>
              </a:rPr>
              <a:t>array.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58389" y="2959150"/>
            <a:ext cx="6690270" cy="8752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591"/>
              </a:lnSpc>
              <a:spcBef>
                <a:spcPts val="0"/>
              </a:spcBef>
              <a:spcAft>
                <a:spcPts val="0"/>
              </a:spcAft>
            </a:pPr>
            <a:r>
              <a:rPr sz="5400" spc="-68" dirty="0">
                <a:solidFill>
                  <a:srgbClr val="404040"/>
                </a:solidFill>
                <a:latin typeface="Calibri Light"/>
                <a:cs typeface="Calibri Light"/>
              </a:rPr>
              <a:t>Two-Dimensional</a:t>
            </a:r>
            <a:r>
              <a:rPr sz="5400" spc="-6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5400" spc="-126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dirty="0">
                <a:solidFill>
                  <a:srgbClr val="404040"/>
                </a:solidFill>
                <a:latin typeface="Calibri Light"/>
                <a:cs typeface="Calibri Light"/>
              </a:rPr>
              <a:t>r</a:t>
            </a:r>
            <a:r>
              <a:rPr sz="5400" spc="-12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105" dirty="0">
                <a:solidFill>
                  <a:srgbClr val="404040"/>
                </a:solidFill>
                <a:latin typeface="Calibri Light"/>
                <a:cs typeface="Calibri Light"/>
              </a:rPr>
              <a:t>rays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70480" y="950555"/>
            <a:ext cx="826917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2" dirty="0">
                <a:solidFill>
                  <a:srgbClr val="404040"/>
                </a:solidFill>
                <a:latin typeface="Calibri Light"/>
                <a:cs typeface="Calibri Light"/>
              </a:rPr>
              <a:t>Defining</a:t>
            </a:r>
            <a:r>
              <a:rPr sz="4800" spc="-4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4800" spc="-9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Multidimensional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8" dirty="0">
                <a:solidFill>
                  <a:srgbClr val="404040"/>
                </a:solidFill>
                <a:latin typeface="Calibri Light"/>
                <a:cs typeface="Calibri Light"/>
              </a:rPr>
              <a:t>Array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8661" y="2674503"/>
            <a:ext cx="10210972" cy="1049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80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define</a:t>
            </a:r>
            <a:r>
              <a:rPr sz="2200" spc="6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6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multidimensional</a:t>
            </a:r>
            <a:r>
              <a:rPr sz="2200" spc="6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40" dirty="0">
                <a:solidFill>
                  <a:srgbClr val="404040"/>
                </a:solidFill>
                <a:latin typeface="Calibri"/>
                <a:cs typeface="Calibri"/>
              </a:rPr>
              <a:t>array,</a:t>
            </a:r>
            <a:r>
              <a:rPr sz="2200" spc="6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spc="6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200" spc="6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6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number</a:t>
            </a:r>
            <a:r>
              <a:rPr sz="2200" spc="6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6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elements</a:t>
            </a:r>
            <a:r>
              <a:rPr sz="2200" spc="6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6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each</a:t>
            </a:r>
          </a:p>
          <a:p>
            <a:pPr marL="91465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dimension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separated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comma.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78661" y="4016004"/>
            <a:ext cx="6543395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This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3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200" spc="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defines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two-dimensional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array: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79365" y="4751170"/>
            <a:ext cx="3501626" cy="4715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13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1" dirty="0">
                <a:solidFill>
                  <a:srgbClr val="0070C0"/>
                </a:solidFill>
                <a:latin typeface="Calibri"/>
                <a:cs typeface="Calibri"/>
              </a:rPr>
              <a:t>array new{3,4}</a:t>
            </a:r>
            <a:r>
              <a:rPr sz="2800" b="1" i="1" spc="37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800" b="1" i="1" dirty="0">
                <a:solidFill>
                  <a:srgbClr val="0070C0"/>
                </a:solidFill>
                <a:latin typeface="Calibri"/>
                <a:cs typeface="Calibri"/>
              </a:rPr>
              <a:t>x1-x12;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97913" y="950555"/>
            <a:ext cx="821616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2" dirty="0">
                <a:solidFill>
                  <a:srgbClr val="404040"/>
                </a:solidFill>
                <a:latin typeface="Calibri Light"/>
                <a:cs typeface="Calibri Light"/>
              </a:rPr>
              <a:t>Defining</a:t>
            </a:r>
            <a:r>
              <a:rPr sz="4800" spc="-4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4800" spc="-9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Two-Dimensional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8" dirty="0">
                <a:solidFill>
                  <a:srgbClr val="404040"/>
                </a:solidFill>
                <a:latin typeface="Calibri Light"/>
                <a:cs typeface="Calibri Light"/>
              </a:rPr>
              <a:t>Array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4323" y="1984781"/>
            <a:ext cx="9978986" cy="364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100" spc="7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100" spc="7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two-dimensional</a:t>
            </a:r>
            <a:r>
              <a:rPr sz="2100" spc="8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37" dirty="0">
                <a:solidFill>
                  <a:srgbClr val="404040"/>
                </a:solidFill>
                <a:latin typeface="Calibri"/>
                <a:cs typeface="Calibri"/>
              </a:rPr>
              <a:t>array,</a:t>
            </a:r>
            <a:r>
              <a:rPr sz="2100" spc="1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100" spc="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dimensions</a:t>
            </a:r>
            <a:r>
              <a:rPr sz="2100" spc="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100" spc="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10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thought</a:t>
            </a:r>
            <a:r>
              <a:rPr sz="210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10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100" spc="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100" spc="7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table</a:t>
            </a:r>
            <a:r>
              <a:rPr sz="2100" spc="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100" spc="8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rows</a:t>
            </a:r>
            <a:r>
              <a:rPr sz="210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05813" y="2593528"/>
            <a:ext cx="1131949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columns.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14323" y="5025796"/>
            <a:ext cx="8236982" cy="972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first</a:t>
            </a:r>
            <a:r>
              <a:rPr sz="21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dimension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in the </a:t>
            </a:r>
            <a:r>
              <a:rPr sz="2100" spc="-31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1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specifies</a:t>
            </a:r>
            <a:r>
              <a:rPr sz="21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number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rows.</a:t>
            </a:r>
          </a:p>
          <a:p>
            <a:pPr marL="0" marR="0">
              <a:lnSpc>
                <a:spcPts val="2563"/>
              </a:lnSpc>
              <a:spcBef>
                <a:spcPts val="2226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second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dimension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specifies</a:t>
            </a:r>
            <a:r>
              <a:rPr sz="21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number of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columns.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80504" y="677124"/>
            <a:ext cx="3969543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81" dirty="0">
                <a:solidFill>
                  <a:srgbClr val="404040"/>
                </a:solidFill>
                <a:latin typeface="Calibri Light"/>
                <a:cs typeface="Calibri Light"/>
              </a:rPr>
              <a:t>Reference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8" dirty="0">
                <a:solidFill>
                  <a:srgbClr val="404040"/>
                </a:solidFill>
                <a:latin typeface="Calibri Light"/>
                <a:cs typeface="Calibri Light"/>
              </a:rPr>
              <a:t>Array</a:t>
            </a:r>
          </a:p>
          <a:p>
            <a:pPr marL="788161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4" dirty="0">
                <a:solidFill>
                  <a:srgbClr val="404040"/>
                </a:solidFill>
                <a:latin typeface="Calibri Light"/>
                <a:cs typeface="Calibri Light"/>
              </a:rPr>
              <a:t>Elements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31619" y="1219772"/>
            <a:ext cx="3502159" cy="13255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16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1" dirty="0">
                <a:solidFill>
                  <a:srgbClr val="0070C0"/>
                </a:solidFill>
                <a:latin typeface="Calibri"/>
                <a:cs typeface="Calibri"/>
              </a:rPr>
              <a:t>array new{3,4}</a:t>
            </a:r>
            <a:r>
              <a:rPr sz="2800" b="1" i="1" spc="31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800" b="1" i="1" dirty="0">
                <a:solidFill>
                  <a:srgbClr val="0070C0"/>
                </a:solidFill>
                <a:latin typeface="Calibri"/>
                <a:cs typeface="Calibri"/>
              </a:rPr>
              <a:t>x1-x12;</a:t>
            </a:r>
          </a:p>
          <a:p>
            <a:pPr marL="798830" marR="0">
              <a:lnSpc>
                <a:spcPts val="3413"/>
              </a:lnSpc>
              <a:spcBef>
                <a:spcPts val="3308"/>
              </a:spcBef>
              <a:spcAft>
                <a:spcPts val="0"/>
              </a:spcAft>
            </a:pPr>
            <a:r>
              <a:rPr sz="2800" b="1" i="1" dirty="0">
                <a:solidFill>
                  <a:srgbClr val="0070C0"/>
                </a:solidFill>
                <a:latin typeface="Calibri"/>
                <a:cs typeface="Calibri"/>
              </a:rPr>
              <a:t>new(2,3)=0;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412357" y="2318625"/>
            <a:ext cx="5280671" cy="89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000" spc="-49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31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000" spc="2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reference</a:t>
            </a:r>
            <a:r>
              <a:rPr sz="2000" spc="2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000" spc="30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element</a:t>
            </a:r>
            <a:r>
              <a:rPr sz="2000" spc="2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2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2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000" spc="2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</a:p>
          <a:p>
            <a:pPr marL="91439" marR="0">
              <a:lnSpc>
                <a:spcPts val="2446"/>
              </a:lnSpc>
              <a:spcBef>
                <a:spcPts val="192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specifying the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dimensions.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3226" y="3343599"/>
            <a:ext cx="475084" cy="16205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X1</a:t>
            </a:r>
          </a:p>
          <a:p>
            <a:pPr marL="0" marR="0">
              <a:lnSpc>
                <a:spcPts val="2929"/>
              </a:lnSpc>
              <a:spcBef>
                <a:spcPts val="1883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X5</a:t>
            </a:r>
          </a:p>
          <a:p>
            <a:pPr marL="0" marR="0">
              <a:lnSpc>
                <a:spcPts val="2929"/>
              </a:lnSpc>
              <a:spcBef>
                <a:spcPts val="1884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X9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54579" y="3343599"/>
            <a:ext cx="475084" cy="1015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X2</a:t>
            </a:r>
          </a:p>
          <a:p>
            <a:pPr marL="0" marR="0">
              <a:lnSpc>
                <a:spcPts val="2929"/>
              </a:lnSpc>
              <a:spcBef>
                <a:spcPts val="1883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X6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35578" y="3343599"/>
            <a:ext cx="475084" cy="1015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X3</a:t>
            </a:r>
          </a:p>
          <a:p>
            <a:pPr marL="0" marR="0">
              <a:lnSpc>
                <a:spcPts val="2929"/>
              </a:lnSpc>
              <a:spcBef>
                <a:spcPts val="1883"/>
              </a:spcBef>
              <a:spcAft>
                <a:spcPts val="0"/>
              </a:spcAft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X7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116957" y="3343599"/>
            <a:ext cx="475084" cy="1015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X4</a:t>
            </a:r>
          </a:p>
          <a:p>
            <a:pPr marL="0" marR="0">
              <a:lnSpc>
                <a:spcPts val="2929"/>
              </a:lnSpc>
              <a:spcBef>
                <a:spcPts val="1883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X8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412357" y="3416159"/>
            <a:ext cx="5279332" cy="1446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spc="1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  <a:r>
              <a:rPr sz="2000" spc="19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1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000" spc="17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perform</a:t>
            </a:r>
            <a:r>
              <a:rPr sz="2000" spc="1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000" spc="1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action</a:t>
            </a:r>
            <a:r>
              <a:rPr sz="20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000" spc="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</a:p>
          <a:p>
            <a:pPr marL="91439" marR="0">
              <a:lnSpc>
                <a:spcPts val="2446"/>
              </a:lnSpc>
              <a:spcBef>
                <a:spcPts val="192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000" spc="6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x7</a:t>
            </a:r>
            <a:r>
              <a:rPr sz="2000" b="1" spc="6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000" spc="6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specifying</a:t>
            </a:r>
            <a:r>
              <a:rPr sz="2000" spc="6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6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000" spc="6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reference</a:t>
            </a:r>
          </a:p>
          <a:p>
            <a:pPr marL="91439" marR="0">
              <a:lnSpc>
                <a:spcPts val="2449"/>
              </a:lnSpc>
              <a:spcBef>
                <a:spcPts val="1871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new(2,3</a:t>
            </a:r>
            <a:r>
              <a:rPr sz="2000" dirty="0" smtClean="0">
                <a:solidFill>
                  <a:srgbClr val="404040"/>
                </a:solidFill>
                <a:latin typeface="Calibri"/>
                <a:cs typeface="Calibri"/>
              </a:rPr>
              <a:t>)</a:t>
            </a:r>
            <a:r>
              <a:rPr lang="en-US" sz="2000" dirty="0" smtClean="0">
                <a:solidFill>
                  <a:srgbClr val="404040"/>
                </a:solidFill>
                <a:latin typeface="Calibri"/>
                <a:cs typeface="Calibri"/>
              </a:rPr>
              <a:t>, like Excel cell number (C2).</a:t>
            </a:r>
            <a:endParaRPr sz="2000" dirty="0">
              <a:solidFill>
                <a:srgbClr val="404040"/>
              </a:solidFill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76855" y="4553946"/>
            <a:ext cx="629245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X10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657853" y="4553946"/>
            <a:ext cx="629245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X11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039233" y="4553946"/>
            <a:ext cx="629245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X12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412357" y="5062460"/>
            <a:ext cx="5280856" cy="8973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000" spc="-49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000" spc="3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000" spc="3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easily</a:t>
            </a:r>
            <a:r>
              <a:rPr sz="2000" spc="3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locate</a:t>
            </a:r>
            <a:r>
              <a:rPr sz="2000" spc="3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3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000" spc="3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element</a:t>
            </a:r>
            <a:r>
              <a:rPr sz="2000" spc="3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3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</a:p>
          <a:p>
            <a:pPr marL="91439" marR="0">
              <a:lnSpc>
                <a:spcPts val="2446"/>
              </a:lnSpc>
              <a:spcBef>
                <a:spcPts val="192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table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by finding the </a:t>
            </a:r>
            <a:r>
              <a:rPr sz="2000" spc="-23" dirty="0">
                <a:solidFill>
                  <a:srgbClr val="404040"/>
                </a:solidFill>
                <a:latin typeface="Calibri"/>
                <a:cs typeface="Calibri"/>
              </a:rPr>
              <a:t>row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(2), then the column (3).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53104" y="950555"/>
            <a:ext cx="596384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Two-Dimensional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100" dirty="0">
                <a:solidFill>
                  <a:srgbClr val="404040"/>
                </a:solidFill>
                <a:latin typeface="Calibri Light"/>
                <a:cs typeface="Calibri Light"/>
              </a:rPr>
              <a:t>Arrays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09141" y="1866251"/>
            <a:ext cx="9845241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elements</a:t>
            </a:r>
            <a:r>
              <a:rPr sz="20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grouped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order in which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they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0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listed</a:t>
            </a:r>
            <a:r>
              <a:rPr sz="20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23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statement.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09141" y="2475561"/>
            <a:ext cx="9904878" cy="34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0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elements</a:t>
            </a:r>
            <a:r>
              <a:rPr sz="20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x1 through</a:t>
            </a:r>
            <a:r>
              <a:rPr sz="2000" b="1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x4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 be thought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 the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first</a:t>
            </a:r>
            <a:r>
              <a:rPr sz="20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3" dirty="0">
                <a:solidFill>
                  <a:srgbClr val="404040"/>
                </a:solidFill>
                <a:latin typeface="Calibri"/>
                <a:cs typeface="Calibri"/>
              </a:rPr>
              <a:t>row</a:t>
            </a:r>
            <a:r>
              <a:rPr sz="20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 the table.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37914" y="2927233"/>
            <a:ext cx="447676" cy="12322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X1</a:t>
            </a:r>
          </a:p>
          <a:p>
            <a:pPr marL="0" marR="0">
              <a:lnSpc>
                <a:spcPts val="2680"/>
              </a:lnSpc>
              <a:spcBef>
                <a:spcPts val="631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X5</a:t>
            </a:r>
          </a:p>
          <a:p>
            <a:pPr marL="0" marR="0">
              <a:lnSpc>
                <a:spcPts val="2680"/>
              </a:lnSpc>
              <a:spcBef>
                <a:spcPts val="679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X9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25134" y="2927233"/>
            <a:ext cx="447676" cy="8055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X2</a:t>
            </a:r>
          </a:p>
          <a:p>
            <a:pPr marL="0" marR="0">
              <a:lnSpc>
                <a:spcPts val="2680"/>
              </a:lnSpc>
              <a:spcBef>
                <a:spcPts val="631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X6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911975" y="2927233"/>
            <a:ext cx="447675" cy="8055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X3</a:t>
            </a:r>
          </a:p>
          <a:p>
            <a:pPr marL="0" marR="0">
              <a:lnSpc>
                <a:spcPts val="2680"/>
              </a:lnSpc>
              <a:spcBef>
                <a:spcPts val="631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X7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299068" y="2927233"/>
            <a:ext cx="447675" cy="8055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X4</a:t>
            </a:r>
          </a:p>
          <a:p>
            <a:pPr marL="0" marR="0">
              <a:lnSpc>
                <a:spcPts val="2680"/>
              </a:lnSpc>
              <a:spcBef>
                <a:spcPts val="631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X8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53507" y="3780927"/>
            <a:ext cx="589328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X10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40346" y="3780927"/>
            <a:ext cx="589328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X11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227441" y="3780927"/>
            <a:ext cx="589328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X12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209141" y="4305286"/>
            <a:ext cx="8152055" cy="348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elements</a:t>
            </a:r>
            <a:r>
              <a:rPr sz="20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x5 through</a:t>
            </a:r>
            <a:r>
              <a:rPr sz="20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x8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become the second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3" dirty="0">
                <a:solidFill>
                  <a:srgbClr val="404040"/>
                </a:solidFill>
                <a:latin typeface="Calibri"/>
                <a:cs typeface="Calibri"/>
              </a:rPr>
              <a:t>row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table, and</a:t>
            </a:r>
            <a:r>
              <a:rPr sz="20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so on.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137914" y="4886462"/>
            <a:ext cx="447830" cy="12320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X1</a:t>
            </a:r>
          </a:p>
          <a:p>
            <a:pPr marL="0" marR="0">
              <a:lnSpc>
                <a:spcPts val="2680"/>
              </a:lnSpc>
              <a:spcBef>
                <a:spcPts val="629"/>
              </a:spcBef>
              <a:spcAft>
                <a:spcPts val="0"/>
              </a:spcAft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X5</a:t>
            </a:r>
          </a:p>
          <a:p>
            <a:pPr marL="0" marR="0">
              <a:lnSpc>
                <a:spcPts val="2683"/>
              </a:lnSpc>
              <a:spcBef>
                <a:spcPts val="677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X9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525134" y="4886462"/>
            <a:ext cx="447676" cy="8052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X2</a:t>
            </a:r>
          </a:p>
          <a:p>
            <a:pPr marL="0" marR="0">
              <a:lnSpc>
                <a:spcPts val="2680"/>
              </a:lnSpc>
              <a:spcBef>
                <a:spcPts val="629"/>
              </a:spcBef>
              <a:spcAft>
                <a:spcPts val="0"/>
              </a:spcAft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X6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911975" y="4886462"/>
            <a:ext cx="447675" cy="8052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X3</a:t>
            </a:r>
          </a:p>
          <a:p>
            <a:pPr marL="0" marR="0">
              <a:lnSpc>
                <a:spcPts val="2680"/>
              </a:lnSpc>
              <a:spcBef>
                <a:spcPts val="629"/>
              </a:spcBef>
              <a:spcAft>
                <a:spcPts val="0"/>
              </a:spcAft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X7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299068" y="4886462"/>
            <a:ext cx="447675" cy="8052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X4</a:t>
            </a:r>
          </a:p>
          <a:p>
            <a:pPr marL="0" marR="0">
              <a:lnSpc>
                <a:spcPts val="2680"/>
              </a:lnSpc>
              <a:spcBef>
                <a:spcPts val="629"/>
              </a:spcBef>
              <a:spcAft>
                <a:spcPts val="0"/>
              </a:spcAft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X8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453507" y="5739637"/>
            <a:ext cx="589470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X10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840346" y="5739637"/>
            <a:ext cx="589470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X11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8227441" y="5739637"/>
            <a:ext cx="589470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X12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7280" y="950555"/>
            <a:ext cx="10210524" cy="39125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45768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5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126" dirty="0" smtClean="0">
                <a:solidFill>
                  <a:srgbClr val="404040"/>
                </a:solidFill>
                <a:latin typeface="Calibri Light"/>
                <a:cs typeface="Calibri Light"/>
              </a:rPr>
              <a:t>Two</a:t>
            </a:r>
            <a:r>
              <a:rPr sz="4800" spc="28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Dimensional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100" dirty="0">
                <a:solidFill>
                  <a:srgbClr val="404040"/>
                </a:solidFill>
                <a:latin typeface="Calibri Light"/>
                <a:cs typeface="Calibri Light"/>
              </a:rPr>
              <a:t>Arrays</a:t>
            </a:r>
          </a:p>
          <a:p>
            <a:pPr marL="0" marR="0">
              <a:lnSpc>
                <a:spcPts val="2563"/>
              </a:lnSpc>
              <a:spcBef>
                <a:spcPts val="1869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Import the 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Excel</a:t>
            </a:r>
            <a:r>
              <a:rPr sz="21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datafile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“Lecture5_monthly”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SAS,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“lecture5_monthly”</a:t>
            </a:r>
          </a:p>
          <a:p>
            <a:pPr marL="0" marR="0">
              <a:lnSpc>
                <a:spcPts val="2563"/>
              </a:lnSpc>
              <a:spcBef>
                <a:spcPts val="2479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100" spc="-43" dirty="0">
                <a:solidFill>
                  <a:srgbClr val="D34817"/>
                </a:solidFill>
                <a:latin typeface="Times New Roman"/>
                <a:cs typeface="Times New Roman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 new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dataset “lecture5_quarters”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based on “lecture5_monthly”</a:t>
            </a:r>
          </a:p>
          <a:p>
            <a:pPr marL="0" marR="0">
              <a:lnSpc>
                <a:spcPts val="2563"/>
              </a:lnSpc>
              <a:spcBef>
                <a:spcPts val="2426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Group</a:t>
            </a:r>
            <a:r>
              <a:rPr sz="21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variables</a:t>
            </a:r>
            <a:r>
              <a:rPr sz="21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month1-12</a:t>
            </a:r>
            <a:r>
              <a:rPr sz="21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4-by-3</a:t>
            </a:r>
            <a:r>
              <a:rPr sz="2100" b="1" spc="-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two-dimensional</a:t>
            </a:r>
            <a:r>
              <a:rPr sz="21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named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“m”</a:t>
            </a:r>
          </a:p>
          <a:p>
            <a:pPr marL="0" marR="0">
              <a:lnSpc>
                <a:spcPts val="2563"/>
              </a:lnSpc>
              <a:spcBef>
                <a:spcPts val="2476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100" spc="2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nested</a:t>
            </a:r>
            <a:r>
              <a:rPr sz="2100" b="1" spc="2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100" b="1" spc="2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Loops</a:t>
            </a:r>
            <a:r>
              <a:rPr sz="2100" b="1" spc="2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calculate</a:t>
            </a:r>
            <a:r>
              <a:rPr sz="2100" spc="2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2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100" spc="2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sales</a:t>
            </a:r>
            <a:r>
              <a:rPr sz="2100" spc="2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100" spc="2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every</a:t>
            </a:r>
            <a:r>
              <a:rPr sz="2100" spc="2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quarter</a:t>
            </a:r>
            <a:r>
              <a:rPr sz="2100" spc="2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(sum</a:t>
            </a:r>
            <a:r>
              <a:rPr sz="2100" spc="2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100" spc="2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sales</a:t>
            </a:r>
            <a:r>
              <a:rPr sz="2100" spc="2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every</a:t>
            </a:r>
          </a:p>
          <a:p>
            <a:pPr marL="457453" marR="0">
              <a:lnSpc>
                <a:spcPts val="2563"/>
              </a:lnSpc>
              <a:spcBef>
                <a:spcPts val="2428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three months)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7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1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each </a:t>
            </a:r>
            <a:r>
              <a:rPr sz="2100" spc="-40" dirty="0">
                <a:solidFill>
                  <a:srgbClr val="404040"/>
                </a:solidFill>
                <a:latin typeface="Calibri"/>
                <a:cs typeface="Calibri"/>
              </a:rPr>
              <a:t>year,</a:t>
            </a:r>
            <a:r>
              <a:rPr sz="21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drop</a:t>
            </a:r>
            <a:r>
              <a:rPr sz="2100" b="1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index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5139497"/>
            <a:ext cx="8759967" cy="10040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Calibri"/>
                <a:cs typeface="Calibri"/>
              </a:rPr>
              <a:t>3.</a:t>
            </a:r>
            <a:r>
              <a:rPr sz="2100" spc="1525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404040"/>
                </a:solidFill>
                <a:latin typeface="Calibri"/>
                <a:cs typeface="Calibri"/>
              </a:rPr>
              <a:t>Store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quarterly totals in a</a:t>
            </a:r>
            <a:r>
              <a:rPr sz="21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one-dimensional</a:t>
            </a:r>
            <a:r>
              <a:rPr sz="21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array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7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100" spc="34" dirty="0">
                <a:solidFill>
                  <a:srgbClr val="404040"/>
                </a:solidFill>
                <a:latin typeface="Calibri"/>
                <a:cs typeface="Calibri"/>
              </a:rPr>
              <a:t>Qtr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with 4 variables</a:t>
            </a:r>
          </a:p>
          <a:p>
            <a:pPr marL="0" marR="0">
              <a:lnSpc>
                <a:spcPts val="2563"/>
              </a:lnSpc>
              <a:spcBef>
                <a:spcPts val="2428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DLWFPM+Wingdings"/>
                <a:cs typeface="DLWFPM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dataset “lecture5_quarters” and </a:t>
            </a:r>
            <a:r>
              <a:rPr sz="2100" b="1" spc="-20" dirty="0">
                <a:solidFill>
                  <a:srgbClr val="404040"/>
                </a:solidFill>
                <a:latin typeface="Calibri"/>
                <a:cs typeface="Calibri"/>
              </a:rPr>
              <a:t>keep</a:t>
            </a:r>
            <a:r>
              <a:rPr sz="2100" b="1" spc="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only variables</a:t>
            </a:r>
            <a:r>
              <a:rPr sz="21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23" dirty="0">
                <a:solidFill>
                  <a:srgbClr val="404040"/>
                </a:solidFill>
                <a:latin typeface="Calibri"/>
                <a:cs typeface="Calibri"/>
              </a:rPr>
              <a:t>“Year</a:t>
            </a:r>
            <a:r>
              <a:rPr sz="2100" spc="-3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2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100" spc="12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“Qtr1-4</a:t>
            </a:r>
            <a:r>
              <a:rPr sz="2100" spc="-206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16621" y="2642880"/>
            <a:ext cx="4206480" cy="1049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spc="-62" dirty="0">
                <a:solidFill>
                  <a:srgbClr val="C00000"/>
                </a:solidFill>
                <a:latin typeface="Calibri"/>
                <a:cs typeface="Calibri"/>
              </a:rPr>
              <a:t>You</a:t>
            </a:r>
            <a:r>
              <a:rPr sz="2200" b="1" spc="6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alibri"/>
                <a:cs typeface="Calibri"/>
              </a:rPr>
              <a:t>can try </a:t>
            </a:r>
            <a:r>
              <a:rPr sz="2200" b="1" spc="-31" dirty="0">
                <a:solidFill>
                  <a:srgbClr val="C00000"/>
                </a:solidFill>
                <a:latin typeface="Calibri"/>
                <a:cs typeface="Calibri"/>
              </a:rPr>
              <a:t>to</a:t>
            </a:r>
            <a:r>
              <a:rPr sz="2200" b="1" spc="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C00000"/>
                </a:solidFill>
                <a:latin typeface="Calibri"/>
                <a:cs typeface="Calibri"/>
              </a:rPr>
              <a:t>delete</a:t>
            </a:r>
            <a:r>
              <a:rPr sz="2200" b="1" spc="36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</a:p>
          <a:p>
            <a:pPr marL="0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C00000"/>
                </a:solidFill>
                <a:latin typeface="Calibri"/>
                <a:cs typeface="Calibri"/>
              </a:rPr>
              <a:t>initialization</a:t>
            </a:r>
            <a:r>
              <a:rPr sz="2200" b="1" spc="17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C00000"/>
                </a:solidFill>
                <a:latin typeface="Calibri"/>
                <a:cs typeface="Calibri"/>
              </a:rPr>
              <a:t>statement</a:t>
            </a:r>
            <a:r>
              <a:rPr sz="2200" b="1" spc="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alibri"/>
                <a:cs typeface="Calibri"/>
              </a:rPr>
              <a:t>qtr{i}=0.</a:t>
            </a:r>
          </a:p>
          <a:p>
            <a:pPr marL="0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200" b="1" spc="-11" dirty="0">
                <a:solidFill>
                  <a:srgbClr val="C00000"/>
                </a:solidFill>
                <a:latin typeface="Calibri"/>
                <a:cs typeface="Calibri"/>
              </a:rPr>
              <a:t>What</a:t>
            </a:r>
            <a:r>
              <a:rPr sz="2200" b="1" spc="3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alibri"/>
                <a:cs typeface="Calibri"/>
              </a:rPr>
              <a:t>happens in the</a:t>
            </a:r>
            <a:r>
              <a:rPr sz="2200" b="1" spc="1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alibri"/>
                <a:cs typeface="Calibri"/>
              </a:rPr>
              <a:t>output</a:t>
            </a:r>
            <a:r>
              <a:rPr sz="2200" b="1" spc="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alibri"/>
                <a:cs typeface="Calibri"/>
              </a:rPr>
              <a:t>table?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439" y="5343685"/>
            <a:ext cx="397073" cy="596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94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FF"/>
                </a:solidFill>
                <a:latin typeface="Calibri Light"/>
                <a:cs typeface="Calibri Light"/>
              </a:rPr>
              <a:t>C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72458" y="950555"/>
            <a:ext cx="406518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Result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67916" y="5070612"/>
            <a:ext cx="10059607" cy="714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Note:</a:t>
            </a:r>
            <a:r>
              <a:rPr sz="2200" spc="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KEEP=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option in </a:t>
            </a:r>
            <a:r>
              <a:rPr sz="2200" spc="-11" dirty="0">
                <a:solidFill>
                  <a:srgbClr val="000000"/>
                </a:solidFill>
                <a:latin typeface="Calibri"/>
                <a:cs typeface="Calibri"/>
              </a:rPr>
              <a:t>PROC</a:t>
            </a:r>
            <a:r>
              <a:rPr sz="2200" spc="4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PRINT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000000"/>
                </a:solidFill>
                <a:latin typeface="Calibri"/>
                <a:cs typeface="Calibri"/>
              </a:rPr>
              <a:t>step</a:t>
            </a:r>
            <a:r>
              <a:rPr sz="2200" spc="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only changes</a:t>
            </a:r>
            <a:r>
              <a:rPr sz="2200" spc="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display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of “lecture5_quarters”</a:t>
            </a:r>
          </a:p>
          <a:p>
            <a:pPr marL="0" marR="0">
              <a:lnSpc>
                <a:spcPts val="2642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table. It does</a:t>
            </a:r>
            <a:r>
              <a:rPr sz="22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not modify the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variables</a:t>
            </a:r>
            <a:r>
              <a:rPr sz="2200" spc="-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in the dataset.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06028" y="3538942"/>
            <a:ext cx="263154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0" dirty="0">
                <a:solidFill>
                  <a:srgbClr val="262626"/>
                </a:solidFill>
                <a:latin typeface="Calibri Light"/>
                <a:cs typeface="Calibri Light"/>
              </a:rPr>
              <a:t>Iteration</a:t>
            </a:r>
            <a:r>
              <a:rPr sz="4800" spc="-23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262626"/>
                </a:solidFill>
                <a:latin typeface="Calibri Light"/>
                <a:cs typeface="Calibri Light"/>
              </a:rPr>
              <a:t>1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06028" y="3538942"/>
            <a:ext cx="263154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0" dirty="0">
                <a:solidFill>
                  <a:srgbClr val="262626"/>
                </a:solidFill>
                <a:latin typeface="Calibri Light"/>
                <a:cs typeface="Calibri Light"/>
              </a:rPr>
              <a:t>Iteration</a:t>
            </a:r>
            <a:r>
              <a:rPr sz="4800" spc="-23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262626"/>
                </a:solidFill>
                <a:latin typeface="Calibri Light"/>
                <a:cs typeface="Calibri Light"/>
              </a:rPr>
              <a:t>2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3712" y="3013761"/>
            <a:ext cx="2630343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FFFFFF"/>
                </a:solidFill>
                <a:latin typeface="Calibri Light"/>
                <a:cs typeface="Calibri Light"/>
              </a:rPr>
              <a:t>Iteration</a:t>
            </a:r>
            <a:r>
              <a:rPr sz="48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FFFFFF"/>
                </a:solidFill>
                <a:latin typeface="Calibri Light"/>
                <a:cs typeface="Calibri Light"/>
              </a:rPr>
              <a:t>3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717915" y="1728176"/>
            <a:ext cx="263032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2" dirty="0">
                <a:solidFill>
                  <a:srgbClr val="FFFFFF"/>
                </a:solidFill>
                <a:latin typeface="Calibri Light"/>
                <a:cs typeface="Calibri Light"/>
              </a:rPr>
              <a:t>Iteration</a:t>
            </a:r>
            <a:r>
              <a:rPr sz="4800" spc="-27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FFFFFF"/>
                </a:solidFill>
                <a:latin typeface="Calibri Light"/>
                <a:cs typeface="Calibri Light"/>
              </a:rPr>
              <a:t>4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01838" y="3381101"/>
            <a:ext cx="3856473" cy="1141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After</a:t>
            </a:r>
            <a:r>
              <a:rPr sz="2400" spc="152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152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outer</a:t>
            </a:r>
            <a:r>
              <a:rPr sz="2400" spc="152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400" spc="152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loop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completes</a:t>
            </a:r>
            <a:r>
              <a:rPr sz="2400" spc="1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execution,</a:t>
            </a:r>
            <a:r>
              <a:rPr sz="2400" spc="1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1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end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 the D</a:t>
            </a:r>
            <a:r>
              <a:rPr sz="2400" spc="-57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28" dirty="0">
                <a:solidFill>
                  <a:srgbClr val="FFFFFF"/>
                </a:solidFill>
                <a:latin typeface="Calibri"/>
                <a:cs typeface="Calibri"/>
              </a:rPr>
              <a:t>ATA</a:t>
            </a:r>
            <a:r>
              <a:rPr sz="2400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7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is reached.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8832" y="950555"/>
            <a:ext cx="873411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If</a:t>
            </a:r>
            <a:r>
              <a:rPr sz="4800" spc="-5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1" dirty="0">
                <a:solidFill>
                  <a:srgbClr val="404040"/>
                </a:solidFill>
                <a:latin typeface="Calibri Light"/>
                <a:cs typeface="Calibri Light"/>
              </a:rPr>
              <a:t>Delete</a:t>
            </a:r>
            <a:r>
              <a:rPr sz="4800" spc="-3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the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1" dirty="0">
                <a:solidFill>
                  <a:srgbClr val="404040"/>
                </a:solidFill>
                <a:latin typeface="Calibri Light"/>
                <a:cs typeface="Calibri Light"/>
              </a:rPr>
              <a:t>Initialization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30195" y="5162403"/>
            <a:ext cx="7272343" cy="7758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4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values of</a:t>
            </a:r>
            <a:r>
              <a:rPr sz="24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Qtrl,</a:t>
            </a:r>
            <a:r>
              <a:rPr sz="2400" spc="-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Qtr2,</a:t>
            </a:r>
            <a:r>
              <a:rPr sz="24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Qtr3,and</a:t>
            </a:r>
            <a:r>
              <a:rPr sz="2400" spc="-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Qtr4</a:t>
            </a:r>
            <a:r>
              <a:rPr sz="24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would accumulate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across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iterations</a:t>
            </a:r>
            <a:r>
              <a:rPr sz="2400" spc="-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of the D</a:t>
            </a:r>
            <a:r>
              <a:rPr sz="2400" spc="-57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28" dirty="0">
                <a:solidFill>
                  <a:srgbClr val="000000"/>
                </a:solidFill>
                <a:latin typeface="Calibri"/>
                <a:cs typeface="Calibri"/>
              </a:rPr>
              <a:t>ATA</a:t>
            </a:r>
            <a:r>
              <a:rPr sz="2400" spc="13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7" dirty="0">
                <a:solidFill>
                  <a:srgbClr val="000000"/>
                </a:solidFill>
                <a:latin typeface="Calibri"/>
                <a:cs typeface="Calibri"/>
              </a:rPr>
              <a:t>step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 (each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year)!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10902910" cy="913033"/>
          </a:xfrm>
        </p:spPr>
        <p:txBody>
          <a:bodyPr/>
          <a:lstStyle/>
          <a:p>
            <a:r>
              <a:rPr lang="en-US" sz="3200" b="1" dirty="0" smtClean="0"/>
              <a:t>Additional information</a:t>
            </a:r>
            <a:endParaRPr lang="en-US" sz="3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666" y="1484784"/>
            <a:ext cx="10902910" cy="387798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Document: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SAS arrays and do loop </a:t>
            </a:r>
            <a:r>
              <a:rPr lang="en-US" sz="2800" dirty="0"/>
              <a:t>made easy: </a:t>
            </a:r>
            <a:r>
              <a:rPr lang="en-US" sz="2800" dirty="0">
                <a:hlinkClick r:id="rId2"/>
              </a:rPr>
              <a:t>https://</a:t>
            </a:r>
            <a:r>
              <a:rPr lang="en-US" sz="2800" dirty="0" smtClean="0">
                <a:hlinkClick r:id="rId2"/>
              </a:rPr>
              <a:t>www.listendata.com/2016/01/sas-arrays-and-do-loop-made-easy.html</a:t>
            </a:r>
            <a:r>
              <a:rPr lang="en-US" sz="2800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YouTube: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A beginner guide to using arrays and do loops (</a:t>
            </a:r>
            <a:r>
              <a:rPr lang="en-US" sz="2800" dirty="0"/>
              <a:t>SAS Global Forum): </a:t>
            </a:r>
            <a:r>
              <a:rPr lang="en-US" sz="2800" dirty="0">
                <a:hlinkClick r:id="rId3"/>
              </a:rPr>
              <a:t>https://</a:t>
            </a:r>
            <a:r>
              <a:rPr lang="en-US" sz="2800" dirty="0" smtClean="0">
                <a:hlinkClick r:id="rId3"/>
              </a:rPr>
              <a:t>www.youtube.com/watch?v=eVKMbQw-wjU</a:t>
            </a:r>
            <a:r>
              <a:rPr lang="en-US" sz="2800" dirty="0" smtClean="0"/>
              <a:t> </a:t>
            </a:r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Array and do </a:t>
            </a:r>
            <a:r>
              <a:rPr lang="en-US" sz="2800" dirty="0"/>
              <a:t>loop in SAS: </a:t>
            </a:r>
            <a:r>
              <a:rPr lang="en-US" sz="2800" dirty="0">
                <a:hlinkClick r:id="rId4"/>
              </a:rPr>
              <a:t>https://</a:t>
            </a:r>
            <a:r>
              <a:rPr lang="en-US" sz="2800" dirty="0" smtClean="0">
                <a:hlinkClick r:id="rId4"/>
              </a:rPr>
              <a:t>www.youtube.com/watch?v=CyhDL4C8QcI</a:t>
            </a: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902708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24404" y="2943402"/>
            <a:ext cx="7901745" cy="8752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591"/>
              </a:lnSpc>
              <a:spcBef>
                <a:spcPts val="0"/>
              </a:spcBef>
              <a:spcAft>
                <a:spcPts val="0"/>
              </a:spcAft>
            </a:pPr>
            <a:r>
              <a:rPr sz="5400" spc="-82" dirty="0">
                <a:solidFill>
                  <a:srgbClr val="404040"/>
                </a:solidFill>
                <a:latin typeface="Calibri Light"/>
                <a:cs typeface="Calibri Light"/>
              </a:rPr>
              <a:t>Rotating</a:t>
            </a:r>
            <a:r>
              <a:rPr sz="5400" spc="-4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5400" spc="-1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121" dirty="0">
                <a:solidFill>
                  <a:srgbClr val="404040"/>
                </a:solidFill>
                <a:latin typeface="Calibri Light"/>
                <a:cs typeface="Calibri Light"/>
              </a:rPr>
              <a:t>Table</a:t>
            </a:r>
            <a:r>
              <a:rPr sz="54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47" dirty="0">
                <a:solidFill>
                  <a:srgbClr val="404040"/>
                </a:solidFill>
                <a:latin typeface="Calibri Light"/>
                <a:cs typeface="Calibri Light"/>
              </a:rPr>
              <a:t>Using</a:t>
            </a:r>
            <a:r>
              <a:rPr sz="5400" spc="-5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5400" spc="-126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dirty="0">
                <a:solidFill>
                  <a:srgbClr val="404040"/>
                </a:solidFill>
                <a:latin typeface="Calibri Light"/>
                <a:cs typeface="Calibri Light"/>
              </a:rPr>
              <a:t>r</a:t>
            </a:r>
            <a:r>
              <a:rPr sz="5400" spc="-12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105" dirty="0">
                <a:solidFill>
                  <a:srgbClr val="404040"/>
                </a:solidFill>
                <a:latin typeface="Calibri Light"/>
                <a:cs typeface="Calibri Light"/>
              </a:rPr>
              <a:t>rays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46778" y="950555"/>
            <a:ext cx="3516868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103" dirty="0">
                <a:solidFill>
                  <a:srgbClr val="404040"/>
                </a:solidFill>
                <a:latin typeface="Calibri Light"/>
                <a:cs typeface="Calibri Light"/>
              </a:rPr>
              <a:t>Rotate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a</a:t>
            </a:r>
            <a:r>
              <a:rPr sz="4800" spc="-9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114" dirty="0">
                <a:solidFill>
                  <a:srgbClr val="404040"/>
                </a:solidFill>
                <a:latin typeface="Calibri Light"/>
                <a:cs typeface="Calibri Light"/>
              </a:rPr>
              <a:t>Table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11094" y="2935839"/>
            <a:ext cx="7949623" cy="745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62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400" spc="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can also use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arrays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FFFFFF"/>
                </a:solidFill>
                <a:latin typeface="Calibri"/>
                <a:cs typeface="Calibri"/>
              </a:rPr>
              <a:t>rotating</a:t>
            </a:r>
            <a:r>
              <a:rPr sz="2400" spc="1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(transposing) a SAS dataset.</a:t>
            </a:r>
          </a:p>
          <a:p>
            <a:pPr marL="0" marR="0">
              <a:lnSpc>
                <a:spcPts val="2640"/>
              </a:lnSpc>
              <a:spcBef>
                <a:spcPts val="5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(More details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 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later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lecture)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911094" y="4355281"/>
            <a:ext cx="8056230" cy="745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2400" spc="89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400" spc="89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rotate</a:t>
            </a:r>
            <a:r>
              <a:rPr sz="2400" spc="9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SAS</a:t>
            </a:r>
            <a:r>
              <a:rPr sz="2400" spc="90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dataset,</a:t>
            </a:r>
            <a:r>
              <a:rPr sz="2400" spc="9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400" spc="89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change</a:t>
            </a:r>
            <a:r>
              <a:rPr sz="2400" spc="90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variables</a:t>
            </a:r>
            <a:r>
              <a:rPr sz="2400" spc="89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</a:p>
          <a:p>
            <a:pPr marL="0" marR="0">
              <a:lnSpc>
                <a:spcPts val="2641"/>
              </a:lnSpc>
              <a:spcBef>
                <a:spcPts val="5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observations or observations</a:t>
            </a:r>
            <a:r>
              <a:rPr sz="2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variables.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91209" y="5416510"/>
            <a:ext cx="222706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FFFFFF"/>
                </a:solidFill>
                <a:latin typeface="Calibri Light"/>
                <a:cs typeface="Calibri Light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34077" y="5422340"/>
            <a:ext cx="6419563" cy="1049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Suppose</a:t>
            </a:r>
            <a:r>
              <a:rPr sz="2200" spc="40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200" spc="43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FFFFFF"/>
                </a:solidFill>
                <a:latin typeface="Calibri"/>
                <a:cs typeface="Calibri"/>
              </a:rPr>
              <a:t>want</a:t>
            </a:r>
            <a:r>
              <a:rPr sz="2200" spc="4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200" spc="4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rotate</a:t>
            </a:r>
            <a:r>
              <a:rPr sz="2200" spc="43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spc="4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“Finance.Funddrive”</a:t>
            </a:r>
          </a:p>
          <a:p>
            <a:pPr marL="0" marR="0">
              <a:lnSpc>
                <a:spcPts val="2642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dataset</a:t>
            </a:r>
            <a:r>
              <a:rPr sz="2200" spc="29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200" spc="30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FFFFFF"/>
                </a:solidFill>
                <a:latin typeface="Calibri"/>
                <a:cs typeface="Calibri"/>
              </a:rPr>
              <a:t>create</a:t>
            </a:r>
            <a:r>
              <a:rPr sz="2200" spc="2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four</a:t>
            </a:r>
            <a:r>
              <a:rPr sz="2200" spc="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output</a:t>
            </a:r>
            <a:r>
              <a:rPr sz="2200" spc="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observations</a:t>
            </a:r>
            <a:r>
              <a:rPr sz="2200" spc="28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2200" spc="29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each</a:t>
            </a:r>
          </a:p>
          <a:p>
            <a:pPr marL="0" marR="0">
              <a:lnSpc>
                <a:spcPts val="2639"/>
              </a:lnSpc>
              <a:spcBef>
                <a:spcPts val="5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input observation.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75396" y="2934894"/>
            <a:ext cx="3823790" cy="1404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7" dirty="0">
                <a:solidFill>
                  <a:srgbClr val="262626"/>
                </a:solidFill>
                <a:latin typeface="Calibri Light"/>
                <a:cs typeface="Calibri Light"/>
              </a:rPr>
              <a:t>Desired</a:t>
            </a:r>
            <a:r>
              <a:rPr sz="4800" spc="-38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262626"/>
                </a:solidFill>
                <a:latin typeface="Calibri Light"/>
                <a:cs typeface="Calibri Light"/>
              </a:rPr>
              <a:t>Output</a:t>
            </a:r>
          </a:p>
          <a:p>
            <a:pPr marL="904113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262626"/>
                </a:solidFill>
                <a:latin typeface="Calibri Light"/>
                <a:cs typeface="Calibri Light"/>
              </a:rPr>
              <a:t>(Partial)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717533" y="2782494"/>
            <a:ext cx="2599464" cy="1404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FFFFFF"/>
                </a:solidFill>
                <a:latin typeface="Calibri Light"/>
                <a:cs typeface="Calibri Light"/>
              </a:rPr>
              <a:t>D</a:t>
            </a:r>
            <a:r>
              <a:rPr sz="4800" spc="-1178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281" dirty="0">
                <a:solidFill>
                  <a:srgbClr val="FFFFFF"/>
                </a:solidFill>
                <a:latin typeface="Calibri Light"/>
                <a:cs typeface="Calibri Light"/>
              </a:rPr>
              <a:t>ATA</a:t>
            </a:r>
            <a:r>
              <a:rPr sz="4800" spc="17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FFFFFF"/>
                </a:solidFill>
                <a:latin typeface="Calibri Light"/>
                <a:cs typeface="Calibri Light"/>
              </a:rPr>
              <a:t>Step</a:t>
            </a:r>
          </a:p>
          <a:p>
            <a:pPr marL="589788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11190942" cy="738664"/>
          </a:xfrm>
        </p:spPr>
        <p:txBody>
          <a:bodyPr/>
          <a:lstStyle/>
          <a:p>
            <a:r>
              <a:rPr lang="en-US" sz="4800" dirty="0" smtClean="0"/>
              <a:t>Better ways to transpose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628800"/>
            <a:ext cx="11089232" cy="246221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/>
              <a:t>JMP Pro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/>
              <a:t>SAS’s PROC TRANSPOSE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/>
              <a:t>(These will also be illustrated in 551. If there are easy ways and hard ways. Pick the easiest way.)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" y="6448476"/>
            <a:ext cx="12185938" cy="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2897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10398854" cy="1231106"/>
          </a:xfrm>
        </p:spPr>
        <p:txBody>
          <a:bodyPr/>
          <a:lstStyle/>
          <a:p>
            <a:r>
              <a:rPr lang="en-US" sz="4000" dirty="0"/>
              <a:t>Tall-structure and wide-structure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650582"/>
            <a:ext cx="3471831" cy="329320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TS and WS are inter-convertible.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Example: </a:t>
            </a:r>
            <a:r>
              <a:rPr lang="en-US" sz="2800" dirty="0" err="1"/>
              <a:t>tall_nomiss.jmp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From tall to wide: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Keep all remaining columns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872" y="1684804"/>
            <a:ext cx="2235200" cy="3975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002" y="1684804"/>
            <a:ext cx="5377070" cy="3975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2" y="6448476"/>
            <a:ext cx="12185938" cy="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51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10902910" cy="615553"/>
          </a:xfrm>
        </p:spPr>
        <p:txBody>
          <a:bodyPr/>
          <a:lstStyle/>
          <a:p>
            <a:r>
              <a:rPr lang="en-US" sz="4000" dirty="0"/>
              <a:t>Tall-structure and wide-structure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650582"/>
            <a:ext cx="3718625" cy="1569660"/>
          </a:xfrm>
        </p:spPr>
        <p:txBody>
          <a:bodyPr/>
          <a:lstStyle/>
          <a:p>
            <a:r>
              <a:rPr lang="en-US" sz="2800" dirty="0"/>
              <a:t>Alternatively, you can put the variables that you want to keep into Group.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210" y="1650582"/>
            <a:ext cx="6244152" cy="46161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" y="6448476"/>
            <a:ext cx="12185938" cy="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64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10614878" cy="615553"/>
          </a:xfrm>
        </p:spPr>
        <p:txBody>
          <a:bodyPr/>
          <a:lstStyle/>
          <a:p>
            <a:r>
              <a:rPr lang="en-US" sz="4000" dirty="0"/>
              <a:t>Tall-structure and wide-structure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10" y="1609376"/>
            <a:ext cx="9200399" cy="41208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03313" y="1853249"/>
            <a:ext cx="7321360" cy="316985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" y="6448476"/>
            <a:ext cx="12185938" cy="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04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6"/>
            <a:ext cx="9750782" cy="615553"/>
          </a:xfrm>
        </p:spPr>
        <p:txBody>
          <a:bodyPr/>
          <a:lstStyle/>
          <a:p>
            <a:r>
              <a:rPr lang="en-US" sz="4000" dirty="0"/>
              <a:t>Transpose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2052918"/>
            <a:ext cx="4012974" cy="4195481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331" y="1239746"/>
            <a:ext cx="8407400" cy="49657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" y="6448476"/>
            <a:ext cx="12185938" cy="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17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615553"/>
          </a:xfrm>
        </p:spPr>
        <p:txBody>
          <a:bodyPr/>
          <a:lstStyle/>
          <a:p>
            <a:r>
              <a:rPr lang="en-US" sz="4000" dirty="0"/>
              <a:t>Transpose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886" y="1730830"/>
            <a:ext cx="4136571" cy="451757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It doesn’t matter whether there are missing data or not.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Transpose yields the correct wide structure.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5293" y="3587738"/>
            <a:ext cx="5959022" cy="28603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293" y="386179"/>
            <a:ext cx="5959022" cy="29341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9354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615553"/>
          </a:xfrm>
        </p:spPr>
        <p:txBody>
          <a:bodyPr/>
          <a:lstStyle/>
          <a:p>
            <a:r>
              <a:rPr lang="en-US" sz="4000" dirty="0"/>
              <a:t>Convert from wide to tall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17" y="1421271"/>
            <a:ext cx="2159000" cy="3937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928" y="1396823"/>
            <a:ext cx="8128000" cy="5105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28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615553"/>
          </a:xfrm>
        </p:spPr>
        <p:txBody>
          <a:bodyPr/>
          <a:lstStyle/>
          <a:p>
            <a:r>
              <a:rPr lang="en-US" sz="4000" dirty="0"/>
              <a:t>Back to tall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652" y="298702"/>
            <a:ext cx="5289956" cy="62806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9656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10398854" cy="615553"/>
          </a:xfrm>
        </p:spPr>
        <p:txBody>
          <a:bodyPr/>
          <a:lstStyle/>
          <a:p>
            <a:r>
              <a:rPr lang="en-US" sz="4000" dirty="0"/>
              <a:t>PROC TRANSPOSE in </a:t>
            </a:r>
            <a:r>
              <a:rPr lang="en-US" sz="4000" dirty="0" smtClean="0"/>
              <a:t>SAS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904" y="1414272"/>
            <a:ext cx="9790176" cy="4834127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conversion can be done by SAS programming.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It works no matter there are missing data or no missing.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When the conversion procedure becomes a routine, it is better to do it by programming.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Open the SAS data set “</a:t>
            </a:r>
            <a:r>
              <a:rPr lang="en-US" sz="2800" dirty="0" err="1"/>
              <a:t>tall_missing</a:t>
            </a:r>
            <a:r>
              <a:rPr lang="en-US" sz="2800" dirty="0" smtClean="0"/>
              <a:t>”</a:t>
            </a: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If you use traditional SAS programming environment, the default library is TMP1. If you use SAS Studio, it may be different.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Open the SAS program “</a:t>
            </a:r>
            <a:r>
              <a:rPr lang="en-US" sz="2800" dirty="0" err="1"/>
              <a:t>transpose.sas</a:t>
            </a:r>
            <a:r>
              <a:rPr lang="en-US" sz="2800" dirty="0"/>
              <a:t>” You need to right-click to download.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" y="6448476"/>
            <a:ext cx="12185938" cy="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0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10686886" cy="615553"/>
          </a:xfrm>
        </p:spPr>
        <p:txBody>
          <a:bodyPr/>
          <a:lstStyle/>
          <a:p>
            <a:r>
              <a:rPr lang="en-US" sz="4000" dirty="0"/>
              <a:t>PROC TRANSPOSE in </a:t>
            </a:r>
            <a:r>
              <a:rPr lang="en-US" sz="4000" dirty="0" smtClean="0"/>
              <a:t>SAS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904" y="1414272"/>
            <a:ext cx="9790176" cy="4834127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400" b="1" dirty="0">
                <a:solidFill>
                  <a:schemeClr val="tx2"/>
                </a:solidFill>
              </a:rPr>
              <a:t>proc sort data=tmp1.tall_missing; by Student; run;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/* No need to sort if the Student ID is in order */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proc transpose data=tmp1.tall_missing out=tmp1.wide(drop= _NAME_) prefix=exam; by Student; id exam; </a:t>
            </a:r>
            <a:r>
              <a:rPr lang="en-US" sz="2400" b="1" dirty="0" err="1">
                <a:solidFill>
                  <a:schemeClr val="tx2"/>
                </a:solidFill>
              </a:rPr>
              <a:t>var</a:t>
            </a:r>
            <a:r>
              <a:rPr lang="en-US" sz="2400" b="1" dirty="0">
                <a:solidFill>
                  <a:schemeClr val="tx2"/>
                </a:solidFill>
              </a:rPr>
              <a:t> score; 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copy class; run;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proc sort </a:t>
            </a:r>
            <a:r>
              <a:rPr lang="en-US" sz="2400" b="1" dirty="0" err="1">
                <a:solidFill>
                  <a:schemeClr val="tx2"/>
                </a:solidFill>
              </a:rPr>
              <a:t>nodupkey</a:t>
            </a:r>
            <a:r>
              <a:rPr lang="en-US" sz="2400" b="1" dirty="0">
                <a:solidFill>
                  <a:schemeClr val="tx2"/>
                </a:solidFill>
              </a:rPr>
              <a:t> data=tmp1.wide; by Student class; run;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" y="6448476"/>
            <a:ext cx="12185938" cy="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1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</TotalTime>
  <Words>2578</Words>
  <Application>Microsoft Office PowerPoint</Application>
  <PresentationFormat>Widescreen</PresentationFormat>
  <Paragraphs>352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2" baseType="lpstr">
      <vt:lpstr>Arial</vt:lpstr>
      <vt:lpstr>Calibri</vt:lpstr>
      <vt:lpstr>Times New Roman</vt:lpstr>
      <vt:lpstr>Calibri Light</vt:lpstr>
      <vt:lpstr>MUSQDB+Cambria Math</vt:lpstr>
      <vt:lpstr>DLWFPM+Wingdings</vt:lpstr>
      <vt:lpstr>Theme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Additional information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Additional information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Additional information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Better ways to transpose</vt:lpstr>
      <vt:lpstr>Tall-structure and wide-structure</vt:lpstr>
      <vt:lpstr>Tall-structure and wide-structure</vt:lpstr>
      <vt:lpstr>Tall-structure and wide-structure</vt:lpstr>
      <vt:lpstr>Transpose</vt:lpstr>
      <vt:lpstr>Transpose</vt:lpstr>
      <vt:lpstr>Convert from wide to tall</vt:lpstr>
      <vt:lpstr>Back to tall</vt:lpstr>
      <vt:lpstr>PROC TRANSPOSE in SAS</vt:lpstr>
      <vt:lpstr>PROC TRANSPOSE in SAS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lastModifiedBy>Owner</cp:lastModifiedBy>
  <cp:revision>29</cp:revision>
  <dcterms:modified xsi:type="dcterms:W3CDTF">2021-10-14T02:39:51Z</dcterms:modified>
</cp:coreProperties>
</file>