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1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12192000" cy="6858000"/>
  <p:notesSz cx="12192000" cy="6858000"/>
  <p:embeddedFontLst>
    <p:embeddedFont>
      <p:font typeface="Calibri Light" panose="020F0302020204030204" pitchFamily="34" charset="0"/>
      <p:regular r:id="rId64"/>
      <p:italic r:id="rId65"/>
    </p:embeddedFont>
    <p:embeddedFont>
      <p:font typeface="AAIAFG+Wingdings" panose="05000000000000000000" charset="2"/>
      <p:regular r:id="rId66"/>
    </p:embeddedFont>
    <p:embeddedFont>
      <p:font typeface="Calibri" panose="020F0502020204030204" pitchFamily="34" charset="0"/>
      <p:regular r:id="rId67"/>
      <p:bold r:id="rId68"/>
      <p:italic r:id="rId69"/>
      <p:boldItalic r:id="rId7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546" y="6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5.fntdata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s.idre.ucla.edu/sas/modules/labeling/" TargetMode="External"/><Relationship Id="rId2" Type="http://schemas.openxmlformats.org/officeDocument/2006/relationships/hyperlink" Target="https://support.sas.com/resources/papers/proceedings/proceedings/sugi27/p056-27.pdf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hyperlink" Target="https://www.youtube.com/watch?v=89h-kzxYa8U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60625" y="2405701"/>
            <a:ext cx="7491799" cy="19168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059"/>
              </a:lnSpc>
              <a:spcBef>
                <a:spcPts val="0"/>
              </a:spcBef>
              <a:spcAft>
                <a:spcPts val="0"/>
              </a:spcAft>
            </a:pPr>
            <a:r>
              <a:rPr sz="6600" spc="-68" dirty="0">
                <a:solidFill>
                  <a:srgbClr val="262626"/>
                </a:solidFill>
                <a:latin typeface="Calibri Light"/>
                <a:cs typeface="Calibri Light"/>
              </a:rPr>
              <a:t>Creating</a:t>
            </a:r>
            <a:r>
              <a:rPr sz="6600" spc="-28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6600" spc="-51" dirty="0">
                <a:solidFill>
                  <a:srgbClr val="262626"/>
                </a:solidFill>
                <a:latin typeface="Calibri Light"/>
                <a:cs typeface="Calibri Light"/>
              </a:rPr>
              <a:t>User-Defined</a:t>
            </a:r>
          </a:p>
          <a:p>
            <a:pPr marL="2312289" marR="0">
              <a:lnSpc>
                <a:spcPts val="6733"/>
              </a:lnSpc>
              <a:spcBef>
                <a:spcPts val="0"/>
              </a:spcBef>
              <a:spcAft>
                <a:spcPts val="0"/>
              </a:spcAft>
            </a:pPr>
            <a:r>
              <a:rPr sz="6600" spc="-70" dirty="0">
                <a:solidFill>
                  <a:srgbClr val="262626"/>
                </a:solidFill>
                <a:latin typeface="Calibri Light"/>
                <a:cs typeface="Calibri Light"/>
              </a:rPr>
              <a:t>Formats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46878" y="950555"/>
            <a:ext cx="195530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Outline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95957" y="4017498"/>
            <a:ext cx="1811109" cy="745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8244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LABEL</a:t>
            </a:r>
          </a:p>
          <a:p>
            <a:pPr marL="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400" spc="-40" dirty="0">
                <a:solidFill>
                  <a:srgbClr val="000000"/>
                </a:solidFill>
                <a:latin typeface="Calibri"/>
                <a:cs typeface="Calibri"/>
              </a:rPr>
              <a:t>STATEMENTS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24273" y="4017498"/>
            <a:ext cx="1540519" cy="745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ASSIGNING</a:t>
            </a:r>
          </a:p>
          <a:p>
            <a:pPr marL="9144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400" spc="-33" dirty="0">
                <a:solidFill>
                  <a:srgbClr val="000000"/>
                </a:solidFill>
                <a:latin typeface="Calibri"/>
                <a:cs typeface="Calibri"/>
              </a:rPr>
              <a:t>FORMATS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419977" y="4017498"/>
            <a:ext cx="1983175" cy="745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USER-DEFINED</a:t>
            </a:r>
          </a:p>
          <a:p>
            <a:pPr marL="314325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400" spc="-33" dirty="0">
                <a:solidFill>
                  <a:srgbClr val="000000"/>
                </a:solidFill>
                <a:latin typeface="Calibri"/>
                <a:cs typeface="Calibri"/>
              </a:rPr>
              <a:t>FORMATS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036684" y="4017498"/>
            <a:ext cx="1592460" cy="745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SPECIFYING</a:t>
            </a:r>
          </a:p>
          <a:p>
            <a:pPr marL="216789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LENGTH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09876" y="5485745"/>
            <a:ext cx="396356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Readings:</a:t>
            </a:r>
            <a:r>
              <a:rPr sz="2400" spc="-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Base Guide Ch4,</a:t>
            </a:r>
            <a:r>
              <a:rPr sz="2400" spc="-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Ch7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53585" y="2549575"/>
            <a:ext cx="4241632" cy="8752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91"/>
              </a:lnSpc>
              <a:spcBef>
                <a:spcPts val="0"/>
              </a:spcBef>
              <a:spcAft>
                <a:spcPts val="0"/>
              </a:spcAft>
            </a:pPr>
            <a:r>
              <a:rPr sz="5400" spc="-68" dirty="0">
                <a:solidFill>
                  <a:srgbClr val="404040"/>
                </a:solidFill>
                <a:latin typeface="Calibri Light"/>
                <a:cs typeface="Calibri Light"/>
              </a:rPr>
              <a:t>Creating</a:t>
            </a:r>
            <a:r>
              <a:rPr sz="5400" spc="-6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49" dirty="0">
                <a:solidFill>
                  <a:srgbClr val="404040"/>
                </a:solidFill>
                <a:latin typeface="Calibri Light"/>
                <a:cs typeface="Calibri Light"/>
              </a:rPr>
              <a:t>Labels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72691" y="708543"/>
            <a:ext cx="5805213" cy="718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86" dirty="0">
                <a:solidFill>
                  <a:srgbClr val="000000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</a:t>
            </a:r>
            <a:r>
              <a:rPr sz="2200" spc="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000000"/>
                </a:solidFill>
                <a:latin typeface="Calibri"/>
                <a:cs typeface="Calibri"/>
              </a:rPr>
              <a:t>may</a:t>
            </a:r>
            <a:r>
              <a:rPr sz="2200" spc="9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want</a:t>
            </a:r>
            <a:r>
              <a:rPr sz="2200" spc="8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1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7" dirty="0">
                <a:solidFill>
                  <a:srgbClr val="000000"/>
                </a:solidFill>
                <a:latin typeface="Calibri"/>
                <a:cs typeface="Calibri"/>
              </a:rPr>
              <a:t>make</a:t>
            </a:r>
            <a:r>
              <a:rPr sz="2200" spc="1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9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output</a:t>
            </a:r>
            <a:r>
              <a:rPr sz="2200" spc="9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more</a:t>
            </a:r>
            <a:r>
              <a:rPr sz="2200" spc="8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readable</a:t>
            </a:r>
          </a:p>
          <a:p>
            <a:pPr marL="0" marR="0">
              <a:lnSpc>
                <a:spcPts val="2675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when producing</a:t>
            </a:r>
            <a:r>
              <a:rPr sz="2200" spc="3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listings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and reports.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72691" y="2180727"/>
            <a:ext cx="5804040" cy="7184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Labels</a:t>
            </a:r>
            <a:r>
              <a:rPr sz="2200" spc="57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help</a:t>
            </a:r>
            <a:r>
              <a:rPr sz="2200" spc="59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spc="5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remember</a:t>
            </a:r>
            <a:r>
              <a:rPr sz="2200" spc="5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what</a:t>
            </a:r>
            <a:r>
              <a:rPr sz="2200" spc="5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each</a:t>
            </a:r>
            <a:r>
              <a:rPr sz="2200" spc="5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</a:t>
            </a:r>
          </a:p>
          <a:p>
            <a:pPr marL="0" marR="0">
              <a:lnSpc>
                <a:spcPts val="26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represents.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52510" y="2424898"/>
            <a:ext cx="3462966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Adding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Labels</a:t>
            </a:r>
          </a:p>
          <a:p>
            <a:pPr marL="25908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02" dirty="0">
                <a:solidFill>
                  <a:srgbClr val="404040"/>
                </a:solidFill>
                <a:latin typeface="Calibri Light"/>
                <a:cs typeface="Calibri Light"/>
              </a:rPr>
              <a:t>to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0" dirty="0">
                <a:solidFill>
                  <a:srgbClr val="404040"/>
                </a:solidFill>
                <a:latin typeface="Calibri Light"/>
                <a:cs typeface="Calibri Light"/>
              </a:rPr>
              <a:t>Variables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2691" y="3652911"/>
            <a:ext cx="5803265" cy="718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Many</a:t>
            </a:r>
            <a:r>
              <a:rPr sz="2200" spc="98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200" spc="97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procedures</a:t>
            </a:r>
            <a:r>
              <a:rPr sz="2200" spc="10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use</a:t>
            </a:r>
            <a:r>
              <a:rPr sz="2200" spc="97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</a:t>
            </a:r>
            <a:r>
              <a:rPr sz="2200" spc="98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labels</a:t>
            </a:r>
            <a:r>
              <a:rPr sz="2200" spc="99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</a:p>
          <a:p>
            <a:pPr marL="0" marR="0">
              <a:lnSpc>
                <a:spcPts val="2679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improve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readability.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972691" y="5125476"/>
            <a:ext cx="5803294" cy="718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86" dirty="0">
                <a:solidFill>
                  <a:srgbClr val="000000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</a:t>
            </a:r>
            <a:r>
              <a:rPr sz="2200" spc="3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can</a:t>
            </a:r>
            <a:r>
              <a:rPr sz="2200" spc="4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create</a:t>
            </a:r>
            <a:r>
              <a:rPr sz="2200" spc="38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labels</a:t>
            </a:r>
            <a:r>
              <a:rPr sz="2200" spc="36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either</a:t>
            </a:r>
            <a:r>
              <a:rPr sz="2200" spc="37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200" spc="3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200" spc="38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r>
              <a:rPr sz="2200" spc="-5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12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200" spc="47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or</a:t>
            </a:r>
            <a:r>
              <a:rPr sz="2200" spc="3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PROC</a:t>
            </a:r>
          </a:p>
          <a:p>
            <a:pPr marL="0" marR="0">
              <a:lnSpc>
                <a:spcPts val="2675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step.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01456" y="2916606"/>
            <a:ext cx="2717601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16889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LABEL</a:t>
            </a:r>
          </a:p>
          <a:p>
            <a:pPr marL="0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262626"/>
                </a:solidFill>
                <a:latin typeface="Calibri Light"/>
                <a:cs typeface="Calibri Light"/>
              </a:rPr>
              <a:t>Statement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09164" y="950555"/>
            <a:ext cx="799145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Temporary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39" dirty="0">
                <a:solidFill>
                  <a:srgbClr val="404040"/>
                </a:solidFill>
                <a:latin typeface="Calibri Light"/>
                <a:cs typeface="Calibri Light"/>
              </a:rPr>
              <a:t>v.s.</a:t>
            </a:r>
            <a:r>
              <a:rPr sz="4800" spc="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Permanent</a:t>
            </a:r>
            <a:r>
              <a:rPr sz="4800" spc="-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Labels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61260" y="2295723"/>
            <a:ext cx="8486218" cy="784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If LABEL</a:t>
            </a:r>
            <a:r>
              <a:rPr sz="2400" spc="-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is in the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r>
              <a:rPr sz="2400" b="1" spc="-60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spc="-128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400" b="1" spc="14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000000"/>
                </a:solidFill>
                <a:latin typeface="Calibri"/>
                <a:cs typeface="Calibri"/>
              </a:rPr>
              <a:t>step,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the labels remain associated</a:t>
            </a:r>
          </a:p>
          <a:p>
            <a:pPr marL="0" marR="0">
              <a:lnSpc>
                <a:spcPts val="2929"/>
              </a:lnSpc>
              <a:spcBef>
                <a:spcPts val="61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with the respective variables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permanently</a:t>
            </a:r>
            <a:r>
              <a:rPr sz="24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in the </a:t>
            </a:r>
            <a:r>
              <a:rPr sz="2400" spc="-11" dirty="0">
                <a:solidFill>
                  <a:srgbClr val="000000"/>
                </a:solidFill>
                <a:latin typeface="Calibri"/>
                <a:cs typeface="Calibri"/>
              </a:rPr>
              <a:t>data.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461260" y="3647764"/>
            <a:ext cx="8675480" cy="784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If LABEL</a:t>
            </a:r>
            <a:r>
              <a:rPr sz="2400" spc="-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is in a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PROC</a:t>
            </a:r>
            <a:r>
              <a:rPr sz="2400" b="1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000000"/>
                </a:solidFill>
                <a:latin typeface="Calibri"/>
                <a:cs typeface="Calibri"/>
              </a:rPr>
              <a:t>step,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the labels</a:t>
            </a:r>
            <a:r>
              <a:rPr sz="2400" spc="-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are</a:t>
            </a:r>
            <a:r>
              <a:rPr sz="24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used only </a:t>
            </a: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sz="24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</a:p>
          <a:p>
            <a:pPr marL="0" marR="0">
              <a:lnSpc>
                <a:spcPts val="2929"/>
              </a:lnSpc>
              <a:spcBef>
                <a:spcPts val="62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procedure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temporarily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61260" y="4999933"/>
            <a:ext cx="8416223" cy="7841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7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sz="24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labels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created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in D</a:t>
            </a:r>
            <a:r>
              <a:rPr sz="2400" spc="-58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27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400" spc="13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000000"/>
                </a:solidFill>
                <a:latin typeface="Calibri"/>
                <a:cs typeface="Calibri"/>
              </a:rPr>
              <a:t>step,</a:t>
            </a:r>
            <a:r>
              <a:rPr sz="24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add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LABEL</a:t>
            </a:r>
            <a:r>
              <a:rPr sz="24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spc="-17" dirty="0">
                <a:solidFill>
                  <a:srgbClr val="000000"/>
                </a:solidFill>
                <a:latin typeface="Calibri"/>
                <a:cs typeface="Calibri"/>
              </a:rPr>
              <a:t>keyword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in PROC</a:t>
            </a:r>
            <a:r>
              <a:rPr sz="24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PRINT</a:t>
            </a:r>
          </a:p>
          <a:p>
            <a:pPr marL="0" marR="0">
              <a:lnSpc>
                <a:spcPts val="2929"/>
              </a:lnSpc>
              <a:spcBef>
                <a:spcPts val="61"/>
              </a:spcBef>
              <a:spcAft>
                <a:spcPts val="0"/>
              </a:spcAft>
            </a:pPr>
            <a:r>
              <a:rPr sz="2400" spc="-17" dirty="0">
                <a:solidFill>
                  <a:srgbClr val="000000"/>
                </a:solidFill>
                <a:latin typeface="Calibri"/>
                <a:cs typeface="Calibri"/>
              </a:rPr>
              <a:t>step</a:t>
            </a:r>
            <a:r>
              <a:rPr sz="24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1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4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display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80892" y="950555"/>
            <a:ext cx="629185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Demo1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64" dirty="0" smtClean="0">
                <a:solidFill>
                  <a:srgbClr val="404040"/>
                </a:solidFill>
                <a:latin typeface="Calibri Light"/>
                <a:cs typeface="Calibri Light"/>
              </a:rPr>
              <a:t>Creating</a:t>
            </a:r>
            <a:r>
              <a:rPr sz="4800" spc="-30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Labels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63116" y="2461240"/>
            <a:ext cx="10059607" cy="77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400" spc="4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4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Excel</a:t>
            </a:r>
            <a:r>
              <a:rPr sz="2400" spc="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datafile</a:t>
            </a:r>
            <a:r>
              <a:rPr sz="2400" spc="4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“Lecture3_score_data_miss.xlsx”</a:t>
            </a:r>
            <a:r>
              <a:rPr sz="2400" spc="36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400" spc="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SAS,</a:t>
            </a:r>
            <a:r>
              <a:rPr sz="2400" spc="4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400" spc="4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</a:p>
          <a:p>
            <a:pPr marL="91439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“lecture6_scoredata0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63116" y="3421069"/>
            <a:ext cx="9675228" cy="410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a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new dataset “lecture6_scoredat1”</a:t>
            </a:r>
            <a:r>
              <a:rPr sz="24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based on “lecture6_scoredata0”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63116" y="4015974"/>
            <a:ext cx="10057961" cy="77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400" spc="6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permanent</a:t>
            </a:r>
            <a:r>
              <a:rPr sz="2400" spc="6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labels</a:t>
            </a:r>
            <a:r>
              <a:rPr sz="2400" spc="6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6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400" spc="6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score1-3</a:t>
            </a:r>
            <a:r>
              <a:rPr sz="2400" spc="6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400" spc="6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“Math</a:t>
            </a:r>
            <a:r>
              <a:rPr sz="2400" spc="607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Score”,</a:t>
            </a:r>
            <a:r>
              <a:rPr sz="2400" spc="63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“Science</a:t>
            </a:r>
          </a:p>
          <a:p>
            <a:pPr marL="9143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Score”</a:t>
            </a:r>
            <a:r>
              <a:rPr sz="24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 “English</a:t>
            </a:r>
            <a:r>
              <a:rPr sz="24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63116" y="4975803"/>
            <a:ext cx="10045200" cy="410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 the dataset “lecture6_scoredata1”</a:t>
            </a:r>
            <a:r>
              <a:rPr sz="2400" spc="-9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(permanent)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labels displayed.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48842" y="5430835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86800" y="2916606"/>
            <a:ext cx="2471021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</a:p>
          <a:p>
            <a:pPr marL="423671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53232" y="950555"/>
            <a:ext cx="7807264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2: 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67" dirty="0" smtClean="0">
                <a:solidFill>
                  <a:srgbClr val="404040"/>
                </a:solidFill>
                <a:latin typeface="Calibri Light"/>
                <a:cs typeface="Calibri Light"/>
              </a:rPr>
              <a:t>Permanent</a:t>
            </a:r>
            <a:r>
              <a:rPr sz="4800" spc="-28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Labels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0574" y="2314300"/>
            <a:ext cx="10018734" cy="7760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400" spc="5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5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descriptive</a:t>
            </a:r>
            <a:r>
              <a:rPr sz="2400" spc="5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statistics</a:t>
            </a:r>
            <a:r>
              <a:rPr sz="2400" spc="5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5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400" spc="5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score1</a:t>
            </a:r>
            <a:r>
              <a:rPr sz="2400" spc="5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5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check</a:t>
            </a:r>
            <a:r>
              <a:rPr sz="2400" spc="5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whether</a:t>
            </a:r>
            <a:r>
              <a:rPr sz="2400" spc="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its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previously</a:t>
            </a:r>
            <a:r>
              <a:rPr sz="24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created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label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still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exists.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6482" y="5428702"/>
            <a:ext cx="406518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FFFFFF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56864" y="950555"/>
            <a:ext cx="679787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2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99" dirty="0" smtClean="0">
                <a:solidFill>
                  <a:srgbClr val="404040"/>
                </a:solidFill>
                <a:latin typeface="Calibri Light"/>
                <a:cs typeface="Calibri Light"/>
              </a:rPr>
              <a:t>Temporary</a:t>
            </a:r>
            <a:r>
              <a:rPr sz="4800" spc="-20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labels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80413" y="2943078"/>
            <a:ext cx="9860515" cy="1141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 the dataset “lecture6_scoredata1”</a:t>
            </a:r>
            <a:r>
              <a:rPr sz="2400" spc="-9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permanent labels displayed.</a:t>
            </a:r>
          </a:p>
          <a:p>
            <a:pPr marL="0" marR="0">
              <a:lnSpc>
                <a:spcPts val="2929"/>
              </a:lnSpc>
              <a:spcBef>
                <a:spcPts val="288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a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temporary label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variable name as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“student</a:t>
            </a:r>
            <a:r>
              <a:rPr sz="2400" spc="-4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2596" y="4821606"/>
            <a:ext cx="141509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86800" y="2916606"/>
            <a:ext cx="2471021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</a:p>
          <a:p>
            <a:pPr marL="423671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62017" y="950555"/>
            <a:ext cx="348601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SPLIT=</a:t>
            </a:r>
            <a:r>
              <a:rPr sz="4800" spc="-5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1" dirty="0">
                <a:solidFill>
                  <a:srgbClr val="404040"/>
                </a:solidFill>
                <a:latin typeface="Calibri Light"/>
                <a:cs typeface="Calibri Light"/>
              </a:rPr>
              <a:t>Option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043" y="2009837"/>
            <a:ext cx="4294330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Split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long labels across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multiple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lines.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0043" y="2649916"/>
            <a:ext cx="5758539" cy="10037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Define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split character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using the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SPLIT=</a:t>
            </a:r>
            <a:r>
              <a:rPr sz="2100" b="1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option.</a:t>
            </a:r>
          </a:p>
          <a:p>
            <a:pPr marL="0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Example: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60043" y="5850901"/>
            <a:ext cx="4868687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Note: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Similar</a:t>
            </a:r>
            <a:r>
              <a:rPr sz="21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DLM= Option in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Lecture 2.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39972" y="950555"/>
            <a:ext cx="575012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Demo3 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7" dirty="0" smtClean="0">
                <a:solidFill>
                  <a:srgbClr val="404040"/>
                </a:solidFill>
                <a:latin typeface="Calibri Light"/>
                <a:cs typeface="Calibri Light"/>
              </a:rPr>
              <a:t>Split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=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Option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9504" y="2133834"/>
            <a:ext cx="10090319" cy="776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400" spc="1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400" spc="1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step,</a:t>
            </a:r>
            <a:r>
              <a:rPr sz="24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4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1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temporary</a:t>
            </a:r>
            <a:r>
              <a:rPr sz="2400" spc="1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label</a:t>
            </a:r>
            <a:r>
              <a:rPr sz="240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7" dirty="0">
                <a:solidFill>
                  <a:srgbClr val="404040"/>
                </a:solidFill>
                <a:latin typeface="Calibri"/>
                <a:cs typeface="Calibri"/>
              </a:rPr>
              <a:t>“student</a:t>
            </a:r>
            <a:r>
              <a:rPr sz="2400" spc="11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name”</a:t>
            </a:r>
            <a:r>
              <a:rPr sz="2400" spc="1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1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</a:p>
          <a:p>
            <a:pPr marL="91389" marR="0">
              <a:lnSpc>
                <a:spcPts val="28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name,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which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displays in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lines.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9504" y="3018135"/>
            <a:ext cx="1009623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Code: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86800" y="2916606"/>
            <a:ext cx="2471021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</a:p>
          <a:p>
            <a:pPr marL="423671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74694" y="2549575"/>
            <a:ext cx="5030988" cy="8752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91"/>
              </a:lnSpc>
              <a:spcBef>
                <a:spcPts val="0"/>
              </a:spcBef>
              <a:spcAft>
                <a:spcPts val="0"/>
              </a:spcAft>
            </a:pPr>
            <a:r>
              <a:rPr sz="5400" spc="-46" dirty="0">
                <a:solidFill>
                  <a:srgbClr val="404040"/>
                </a:solidFill>
                <a:latin typeface="Calibri Light"/>
                <a:cs typeface="Calibri Light"/>
              </a:rPr>
              <a:t>Assigning</a:t>
            </a:r>
            <a:r>
              <a:rPr sz="5400" spc="-8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68" dirty="0">
                <a:solidFill>
                  <a:srgbClr val="404040"/>
                </a:solidFill>
                <a:latin typeface="Calibri Light"/>
                <a:cs typeface="Calibri Light"/>
              </a:rPr>
              <a:t>Formats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91029" y="607705"/>
            <a:ext cx="5816703" cy="686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 your</a:t>
            </a:r>
            <a:r>
              <a:rPr sz="22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reports,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formats</a:t>
            </a:r>
            <a:r>
              <a:rPr sz="2200" spc="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control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how</a:t>
            </a:r>
            <a:r>
              <a:rPr sz="2200" b="1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b="1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spc="-14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values</a:t>
            </a:r>
            <a:r>
              <a:rPr sz="2200" b="1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0000"/>
                </a:solidFill>
                <a:latin typeface="Calibri"/>
                <a:cs typeface="Calibri"/>
              </a:rPr>
              <a:t>are</a:t>
            </a:r>
            <a:r>
              <a:rPr sz="2200" b="1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displayed.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27466" y="2031960"/>
            <a:ext cx="2744179" cy="2026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59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Assigning</a:t>
            </a:r>
          </a:p>
          <a:p>
            <a:pPr marL="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Formats</a:t>
            </a:r>
            <a:r>
              <a:rPr sz="48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02" dirty="0">
                <a:solidFill>
                  <a:srgbClr val="404040"/>
                </a:solidFill>
                <a:latin typeface="Calibri Light"/>
                <a:cs typeface="Calibri Light"/>
              </a:rPr>
              <a:t>to</a:t>
            </a:r>
          </a:p>
          <a:p>
            <a:pPr marL="214883" marR="0">
              <a:lnSpc>
                <a:spcPts val="4898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Variables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91029" y="2084207"/>
            <a:ext cx="5816513" cy="6864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Formats</a:t>
            </a:r>
            <a:r>
              <a:rPr sz="2200" spc="3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000000"/>
                </a:solidFill>
                <a:latin typeface="Calibri"/>
                <a:cs typeface="Calibri"/>
              </a:rPr>
              <a:t>make</a:t>
            </a:r>
            <a:r>
              <a:rPr sz="2200" spc="33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200" spc="3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values</a:t>
            </a:r>
            <a:r>
              <a:rPr sz="2200" spc="3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more</a:t>
            </a:r>
            <a:r>
              <a:rPr sz="2200" spc="32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understandable</a:t>
            </a:r>
          </a:p>
          <a:p>
            <a:pPr marL="0" marR="0">
              <a:lnSpc>
                <a:spcPts val="2424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when they</a:t>
            </a:r>
            <a:r>
              <a:rPr sz="22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displayed in your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PROC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output.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91029" y="3560582"/>
            <a:ext cx="5816739" cy="6864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86" dirty="0">
                <a:solidFill>
                  <a:srgbClr val="000000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</a:t>
            </a:r>
            <a:r>
              <a:rPr sz="2200" spc="13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can</a:t>
            </a:r>
            <a:r>
              <a:rPr sz="2200" spc="1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use</a:t>
            </a:r>
            <a:r>
              <a:rPr sz="2200" spc="14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13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34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200" spc="17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statements</a:t>
            </a:r>
            <a:r>
              <a:rPr sz="2200" spc="1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18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associate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1" dirty="0">
                <a:solidFill>
                  <a:srgbClr val="000000"/>
                </a:solidFill>
                <a:latin typeface="Calibri"/>
                <a:cs typeface="Calibri"/>
              </a:rPr>
              <a:t>formats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 variables.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91029" y="4883795"/>
            <a:ext cx="5817788" cy="992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Formats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affect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only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how the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2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values</a:t>
            </a:r>
            <a:r>
              <a:rPr sz="22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appear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output,</a:t>
            </a:r>
            <a:r>
              <a:rPr sz="2200" spc="5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not</a:t>
            </a:r>
            <a:r>
              <a:rPr sz="2200" spc="5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5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actual</a:t>
            </a:r>
            <a:r>
              <a:rPr sz="2200" spc="5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200" spc="5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values</a:t>
            </a:r>
            <a:r>
              <a:rPr sz="2200" spc="5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as</a:t>
            </a:r>
            <a:r>
              <a:rPr sz="2200" spc="5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they</a:t>
            </a:r>
            <a:r>
              <a:rPr sz="2200" spc="5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are</a:t>
            </a:r>
          </a:p>
          <a:p>
            <a:pPr marL="0" marR="0">
              <a:lnSpc>
                <a:spcPts val="2411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stored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in SAS.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11270" y="950555"/>
            <a:ext cx="483423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10" dirty="0">
                <a:solidFill>
                  <a:srgbClr val="404040"/>
                </a:solidFill>
                <a:latin typeface="Calibri Light"/>
                <a:cs typeface="Calibri Light"/>
              </a:rPr>
              <a:t>FORMAT</a:t>
            </a:r>
            <a:r>
              <a:rPr sz="4800" spc="-1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1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043" y="2149104"/>
            <a:ext cx="1762535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b="1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1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02964" y="2709367"/>
            <a:ext cx="4854293" cy="4417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8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1" spc="-34" dirty="0">
                <a:solidFill>
                  <a:srgbClr val="0070C0"/>
                </a:solidFill>
                <a:latin typeface="Calibri"/>
                <a:cs typeface="Calibri"/>
              </a:rPr>
              <a:t>FORMAT</a:t>
            </a: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 variable(s)</a:t>
            </a:r>
            <a:r>
              <a:rPr sz="2600" b="1" i="1" spc="-34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format-name;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60043" y="3319246"/>
            <a:ext cx="10045842" cy="915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variable(s)</a:t>
            </a:r>
            <a:r>
              <a:rPr sz="2200" i="1" spc="396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4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4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4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one</a:t>
            </a:r>
            <a:r>
              <a:rPr sz="2200" spc="4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200" spc="4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more</a:t>
            </a:r>
            <a:r>
              <a:rPr sz="2200" spc="4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4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whose</a:t>
            </a:r>
            <a:r>
              <a:rPr sz="2200" spc="4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200" spc="4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spc="4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4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200" spc="4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written</a:t>
            </a:r>
          </a:p>
          <a:p>
            <a:pPr marL="91490" marR="0">
              <a:lnSpc>
                <a:spcPts val="2680"/>
              </a:lnSpc>
              <a:spcBef>
                <a:spcPts val="1544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according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particular</a:t>
            </a:r>
            <a:r>
              <a:rPr sz="2200" spc="-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pattern.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60043" y="4392686"/>
            <a:ext cx="10047702" cy="9150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format-name</a:t>
            </a:r>
            <a:r>
              <a:rPr sz="2200" i="1" spc="-56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SAS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user-defined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write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out.</a:t>
            </a:r>
          </a:p>
          <a:p>
            <a:pPr marL="91490" marR="0">
              <a:lnSpc>
                <a:spcPts val="2683"/>
              </a:lnSpc>
              <a:spcBef>
                <a:spcPts val="1541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values.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Example: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72228" y="5489728"/>
            <a:ext cx="2821834" cy="4417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8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format </a:t>
            </a:r>
            <a:r>
              <a:rPr sz="2600" b="1" i="1" spc="-17" dirty="0">
                <a:solidFill>
                  <a:srgbClr val="0070C0"/>
                </a:solidFill>
                <a:latin typeface="Calibri"/>
                <a:cs typeface="Calibri"/>
              </a:rPr>
              <a:t>fee</a:t>
            </a:r>
            <a:r>
              <a:rPr sz="2600" b="1" i="1" spc="14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dollar4.;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46980" y="158736"/>
            <a:ext cx="917415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18298" y="158736"/>
            <a:ext cx="1807700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Specifies values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741152" y="158736"/>
            <a:ext cx="1053368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Example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61888" y="691628"/>
            <a:ext cx="4321010" cy="653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000" spc="135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contain</a:t>
            </a:r>
            <a:r>
              <a:rPr sz="2000" spc="13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commas</a:t>
            </a:r>
            <a:r>
              <a:rPr sz="2000" spc="134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sz="2000" spc="13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decimal</a:t>
            </a:r>
          </a:p>
          <a:p>
            <a:pPr marL="0" marR="0">
              <a:lnSpc>
                <a:spcPts val="240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places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643616" y="691628"/>
            <a:ext cx="1244994" cy="653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comma8.2</a:t>
            </a:r>
          </a:p>
          <a:p>
            <a:pPr marL="15240" marR="0">
              <a:lnSpc>
                <a:spcPts val="240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(5,678.90)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04665" y="843738"/>
            <a:ext cx="1412902" cy="34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i="1" spc="-15" dirty="0">
                <a:solidFill>
                  <a:srgbClr val="000000"/>
                </a:solidFill>
                <a:latin typeface="Calibri"/>
                <a:cs typeface="Calibri"/>
              </a:rPr>
              <a:t>COMMAw.d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76351" y="950561"/>
            <a:ext cx="2702013" cy="1391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75"/>
              </a:lnSpc>
              <a:spcBef>
                <a:spcPts val="0"/>
              </a:spcBef>
              <a:spcAft>
                <a:spcPts val="0"/>
              </a:spcAft>
            </a:pPr>
            <a:r>
              <a:rPr sz="4400" spc="-10" dirty="0">
                <a:solidFill>
                  <a:srgbClr val="000000"/>
                </a:solidFill>
                <a:latin typeface="Calibri Light"/>
                <a:cs typeface="Calibri Light"/>
              </a:rPr>
              <a:t>SAS</a:t>
            </a:r>
            <a:r>
              <a:rPr sz="4400" spc="1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 Light"/>
                <a:cs typeface="Calibri Light"/>
              </a:rPr>
              <a:t>Built-in</a:t>
            </a:r>
          </a:p>
          <a:p>
            <a:pPr marL="356615" marR="0">
              <a:lnSpc>
                <a:spcPts val="5279"/>
              </a:lnSpc>
              <a:spcBef>
                <a:spcPts val="0"/>
              </a:spcBef>
              <a:spcAft>
                <a:spcPts val="0"/>
              </a:spcAft>
            </a:pPr>
            <a:r>
              <a:rPr sz="4400" spc="-15" dirty="0">
                <a:solidFill>
                  <a:srgbClr val="000000"/>
                </a:solidFill>
                <a:latin typeface="Calibri Light"/>
                <a:cs typeface="Calibri Light"/>
              </a:rPr>
              <a:t>Formats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961888" y="1430387"/>
            <a:ext cx="4320272" cy="6535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000" spc="32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contain</a:t>
            </a:r>
            <a:r>
              <a:rPr sz="2000" spc="3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dollar</a:t>
            </a:r>
            <a:r>
              <a:rPr sz="2000" spc="3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signs,</a:t>
            </a:r>
            <a:r>
              <a:rPr sz="2000" spc="3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commas,</a:t>
            </a:r>
            <a:r>
              <a:rPr sz="2000" spc="3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</a:p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decimal</a:t>
            </a:r>
            <a:r>
              <a:rPr sz="20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places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701528" y="1430387"/>
            <a:ext cx="1126869" cy="6535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dollar 6.2</a:t>
            </a:r>
          </a:p>
          <a:p>
            <a:pPr marL="5334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($23.12)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316857" y="1582787"/>
            <a:ext cx="1394990" cy="12211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288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i="1" spc="-14" dirty="0">
                <a:solidFill>
                  <a:srgbClr val="000000"/>
                </a:solidFill>
                <a:latin typeface="Calibri"/>
                <a:cs typeface="Calibri"/>
              </a:rPr>
              <a:t>DOLLARw.d</a:t>
            </a:r>
          </a:p>
          <a:p>
            <a:pPr marL="0" marR="0">
              <a:lnSpc>
                <a:spcPts val="2446"/>
              </a:lnSpc>
              <a:spcBef>
                <a:spcPts val="4472"/>
              </a:spcBef>
              <a:spcAft>
                <a:spcPts val="0"/>
              </a:spcAft>
            </a:pPr>
            <a:r>
              <a:rPr sz="2000" i="1" spc="-25" dirty="0">
                <a:solidFill>
                  <a:srgbClr val="000000"/>
                </a:solidFill>
                <a:latin typeface="Calibri"/>
                <a:cs typeface="Calibri"/>
              </a:rPr>
              <a:t>MMDDYYw.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961888" y="2302750"/>
            <a:ext cx="4322147" cy="6535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date</a:t>
            </a:r>
            <a:r>
              <a:rPr sz="2000" spc="35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values</a:t>
            </a:r>
            <a:r>
              <a:rPr sz="2000" spc="34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000000"/>
                </a:solidFill>
                <a:latin typeface="Calibri"/>
                <a:cs typeface="Calibri"/>
              </a:rPr>
              <a:t>like</a:t>
            </a:r>
            <a:r>
              <a:rPr sz="2000" spc="35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09/12/97</a:t>
            </a:r>
            <a:r>
              <a:rPr sz="2000" spc="3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(MMDDYY8.)</a:t>
            </a:r>
          </a:p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or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09/12/1997</a:t>
            </a:r>
            <a:r>
              <a:rPr sz="2000" spc="-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(MMDDYY10.)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0495788" y="2302750"/>
            <a:ext cx="1536472" cy="6535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9247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mmddyy10.</a:t>
            </a:r>
          </a:p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(09/12/1997)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66013" y="2750171"/>
            <a:ext cx="730883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Note: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66013" y="3207371"/>
            <a:ext cx="2266519" cy="805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AAIAFG+Wingdings"/>
                <a:cs typeface="AAIAFG+Wingdings"/>
              </a:rPr>
              <a:t>▪</a:t>
            </a:r>
            <a:r>
              <a:rPr sz="2000" spc="1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000000"/>
                </a:solidFill>
                <a:latin typeface="Calibri"/>
                <a:cs typeface="Calibri"/>
              </a:rPr>
              <a:t>w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: field widths;</a:t>
            </a:r>
          </a:p>
          <a:p>
            <a:pPr marL="0" marR="0">
              <a:lnSpc>
                <a:spcPts val="2446"/>
              </a:lnSpc>
              <a:spcBef>
                <a:spcPts val="115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AAIAFG+Wingdings"/>
                <a:cs typeface="AAIAFG+Wingdings"/>
              </a:rPr>
              <a:t>▪</a:t>
            </a:r>
            <a:r>
              <a:rPr sz="2000" spc="1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: decimal places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961888" y="3308590"/>
            <a:ext cx="4321512" cy="6535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date</a:t>
            </a:r>
            <a:r>
              <a:rPr sz="2000" spc="6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values</a:t>
            </a:r>
            <a:r>
              <a:rPr sz="2000" spc="59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000000"/>
                </a:solidFill>
                <a:latin typeface="Calibri"/>
                <a:cs typeface="Calibri"/>
              </a:rPr>
              <a:t>like</a:t>
            </a:r>
            <a:r>
              <a:rPr sz="2000" spc="60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16OCT99</a:t>
            </a:r>
            <a:r>
              <a:rPr sz="2000" spc="59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23" dirty="0">
                <a:solidFill>
                  <a:srgbClr val="000000"/>
                </a:solidFill>
                <a:latin typeface="Calibri"/>
                <a:cs typeface="Calibri"/>
              </a:rPr>
              <a:t>(DATE7.)</a:t>
            </a:r>
            <a:r>
              <a:rPr sz="2000" spc="6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or</a:t>
            </a:r>
          </a:p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16OCT1999</a:t>
            </a:r>
            <a:r>
              <a:rPr sz="20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000000"/>
                </a:solidFill>
                <a:latin typeface="Calibri"/>
                <a:cs typeface="Calibri"/>
              </a:rPr>
              <a:t>(DATE9.)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0509504" y="3308590"/>
            <a:ext cx="1510510" cy="6535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2043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date9.</a:t>
            </a:r>
          </a:p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(16OCT1999)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548504" y="3460990"/>
            <a:ext cx="950720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i="1" spc="-63" dirty="0">
                <a:solidFill>
                  <a:srgbClr val="000000"/>
                </a:solidFill>
                <a:latin typeface="Calibri"/>
                <a:cs typeface="Calibri"/>
              </a:rPr>
              <a:t>DAT</a:t>
            </a:r>
            <a:r>
              <a:rPr sz="2000" spc="-49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spc="-46" dirty="0">
                <a:solidFill>
                  <a:srgbClr val="000000"/>
                </a:solidFill>
                <a:latin typeface="Calibri"/>
                <a:cs typeface="Calibri"/>
              </a:rPr>
              <a:t>Ew.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66013" y="4122152"/>
            <a:ext cx="2813826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AAIAFG+Wingdings"/>
                <a:cs typeface="AAIAFG+Wingdings"/>
              </a:rPr>
              <a:t>▪</a:t>
            </a:r>
            <a:r>
              <a:rPr sz="2000" spc="1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Only</a:t>
            </a:r>
            <a:r>
              <a:rPr sz="20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 last</a:t>
            </a:r>
            <a:r>
              <a:rPr sz="20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one is </a:t>
            </a:r>
            <a:r>
              <a:rPr sz="2000" spc="-17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961888" y="4180953"/>
            <a:ext cx="4323276" cy="6535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rounded</a:t>
            </a:r>
            <a:r>
              <a:rPr sz="2000" spc="6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000" spc="6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000" spc="67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nearest</a:t>
            </a:r>
            <a:r>
              <a:rPr sz="2000" spc="67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integer</a:t>
            </a:r>
            <a:r>
              <a:rPr sz="2000" spc="66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000" spc="6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000000"/>
                </a:solidFill>
                <a:latin typeface="Calibri"/>
                <a:cs typeface="Calibri"/>
              </a:rPr>
              <a:t>w</a:t>
            </a:r>
          </a:p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spaces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809490" y="4333353"/>
            <a:ext cx="398581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i="1" spc="-98" dirty="0">
                <a:solidFill>
                  <a:srgbClr val="000000"/>
                </a:solidFill>
                <a:latin typeface="Calibri"/>
                <a:cs typeface="Calibri"/>
              </a:rPr>
              <a:t>w.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0631423" y="4333353"/>
            <a:ext cx="1266752" cy="17948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011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4. (1347)</a:t>
            </a:r>
          </a:p>
          <a:p>
            <a:pPr marL="0" marR="0">
              <a:lnSpc>
                <a:spcPts val="2449"/>
              </a:lnSpc>
              <a:spcBef>
                <a:spcPts val="3334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5.2</a:t>
            </a: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(12.67)</a:t>
            </a:r>
          </a:p>
          <a:p>
            <a:pPr marL="330707" marR="0">
              <a:lnSpc>
                <a:spcPts val="2449"/>
              </a:lnSpc>
              <a:spcBef>
                <a:spcPts val="320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$12.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908913" y="4426952"/>
            <a:ext cx="2168724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character variables.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66013" y="4884152"/>
            <a:ext cx="2360495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AAIAFG+Wingdings"/>
                <a:cs typeface="AAIAFG+Wingdings"/>
              </a:rPr>
              <a:t>▪</a:t>
            </a:r>
            <a:r>
              <a:rPr sz="2000" spc="1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All the </a:t>
            </a:r>
            <a:r>
              <a:rPr sz="2000" spc="-17" dirty="0">
                <a:solidFill>
                  <a:srgbClr val="000000"/>
                </a:solidFill>
                <a:latin typeface="Calibri"/>
                <a:cs typeface="Calibri"/>
              </a:rPr>
              <a:t>rest</a:t>
            </a:r>
            <a:r>
              <a:rPr sz="2000" spc="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are</a:t>
            </a:r>
            <a:r>
              <a:rPr sz="20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743577" y="5061154"/>
            <a:ext cx="529891" cy="10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i="1" spc="-46" dirty="0">
                <a:solidFill>
                  <a:srgbClr val="000000"/>
                </a:solidFill>
                <a:latin typeface="Calibri"/>
                <a:cs typeface="Calibri"/>
              </a:rPr>
              <a:t>w.d</a:t>
            </a:r>
          </a:p>
          <a:p>
            <a:pPr marL="1523" marR="0">
              <a:lnSpc>
                <a:spcPts val="2449"/>
              </a:lnSpc>
              <a:spcBef>
                <a:spcPts val="3253"/>
              </a:spcBef>
              <a:spcAft>
                <a:spcPts val="0"/>
              </a:spcAft>
            </a:pPr>
            <a:r>
              <a:rPr sz="2000" i="1" spc="-46" dirty="0">
                <a:solidFill>
                  <a:srgbClr val="000000"/>
                </a:solidFill>
                <a:latin typeface="Calibri"/>
                <a:cs typeface="Calibri"/>
              </a:rPr>
              <a:t>$w.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961888" y="5061154"/>
            <a:ext cx="4301940" cy="10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rounded</a:t>
            </a: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0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r>
              <a:rPr sz="2000" i="1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decimal places in </a:t>
            </a:r>
            <a:r>
              <a:rPr sz="2000" i="1" dirty="0">
                <a:solidFill>
                  <a:srgbClr val="000000"/>
                </a:solidFill>
                <a:latin typeface="Calibri"/>
                <a:cs typeface="Calibri"/>
              </a:rPr>
              <a:t>w</a:t>
            </a:r>
            <a:r>
              <a:rPr sz="2000" i="1" spc="-4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spaces</a:t>
            </a:r>
          </a:p>
          <a:p>
            <a:pPr marL="0" marR="0">
              <a:lnSpc>
                <a:spcPts val="2449"/>
              </a:lnSpc>
              <a:spcBef>
                <a:spcPts val="3253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character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values in</a:t>
            </a:r>
            <a:r>
              <a:rPr sz="20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000000"/>
                </a:solidFill>
                <a:latin typeface="Calibri"/>
                <a:cs typeface="Calibri"/>
              </a:rPr>
              <a:t>w</a:t>
            </a:r>
            <a:r>
              <a:rPr sz="2000" i="1" spc="-5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spaces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908913" y="5188952"/>
            <a:ext cx="2063674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numeric variables!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86173" y="950555"/>
            <a:ext cx="403966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Field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Widths</a:t>
            </a:r>
            <a:r>
              <a:rPr sz="4800" spc="-2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(</a:t>
            </a:r>
            <a:r>
              <a:rPr sz="4800" i="1" spc="-41" dirty="0">
                <a:solidFill>
                  <a:srgbClr val="404040"/>
                </a:solidFill>
                <a:latin typeface="Calibri Light"/>
                <a:cs typeface="Calibri Light"/>
              </a:rPr>
              <a:t>w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1888500"/>
            <a:ext cx="9383314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 SAS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formats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field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width (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w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)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 used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displaying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2376180"/>
            <a:ext cx="10436376" cy="7140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1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200" spc="1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suppose</a:t>
            </a:r>
            <a:r>
              <a:rPr sz="2200" spc="1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longest</a:t>
            </a:r>
            <a:r>
              <a:rPr sz="2200" b="1" spc="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1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1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Net</a:t>
            </a:r>
            <a:r>
              <a:rPr sz="2200" spc="1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1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1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four-digit</a:t>
            </a:r>
            <a:r>
              <a:rPr sz="2200" spc="1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number,</a:t>
            </a:r>
            <a:r>
              <a:rPr sz="2200" spc="1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such</a:t>
            </a:r>
          </a:p>
          <a:p>
            <a:pPr marL="91744" marR="0">
              <a:lnSpc>
                <a:spcPts val="2641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5400.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280" y="3199394"/>
            <a:ext cx="9389409" cy="866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i="1" spc="-20" dirty="0">
                <a:solidFill>
                  <a:srgbClr val="404040"/>
                </a:solidFill>
                <a:latin typeface="Calibri"/>
                <a:cs typeface="Calibri"/>
              </a:rPr>
              <a:t>COMMAw.d</a:t>
            </a:r>
            <a:r>
              <a:rPr sz="2200" i="1" spc="-4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Net,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specify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field width of 5 or more.</a:t>
            </a:r>
          </a:p>
          <a:p>
            <a:pPr marL="0" marR="0">
              <a:lnSpc>
                <a:spcPts val="2680"/>
              </a:lnSpc>
              <a:spcBef>
                <a:spcPts val="110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spc="-86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count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comma,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because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 occupies a position in the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output.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7280" y="4175135"/>
            <a:ext cx="10436193" cy="71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Caution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2200" spc="2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200" spc="2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2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2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2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2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format,</a:t>
            </a:r>
            <a:r>
              <a:rPr sz="2200" spc="2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200" spc="2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sure</a:t>
            </a:r>
            <a:r>
              <a:rPr sz="2200" spc="2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2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2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field</a:t>
            </a:r>
            <a:r>
              <a:rPr sz="2200" spc="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width</a:t>
            </a:r>
            <a:r>
              <a:rPr sz="2200" spc="2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w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)</a:t>
            </a:r>
            <a:r>
              <a:rPr sz="2200" spc="2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2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2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wide</a:t>
            </a:r>
          </a:p>
          <a:p>
            <a:pPr marL="91744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enough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longest</a:t>
            </a:r>
            <a:r>
              <a:rPr sz="2200" b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possible</a:t>
            </a:r>
            <a:r>
              <a:rPr sz="2200" b="1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. Otherwise,</a:t>
            </a:r>
            <a:r>
              <a:rPr sz="2200" spc="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 might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not be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displayed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properly.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57573" y="950555"/>
            <a:ext cx="449559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000000"/>
                </a:solidFill>
                <a:latin typeface="Calibri Light"/>
                <a:cs typeface="Calibri Light"/>
              </a:rPr>
              <a:t>Decimal</a:t>
            </a:r>
            <a:r>
              <a:rPr sz="4800" spc="-46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000000"/>
                </a:solidFill>
                <a:latin typeface="Calibri Light"/>
                <a:cs typeface="Calibri Light"/>
              </a:rPr>
              <a:t>Places</a:t>
            </a:r>
            <a:r>
              <a:rPr sz="4800" spc="-41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800" spc="-37" dirty="0">
                <a:solidFill>
                  <a:srgbClr val="000000"/>
                </a:solidFill>
                <a:latin typeface="Calibri Light"/>
                <a:cs typeface="Calibri Light"/>
              </a:rPr>
              <a:t>(</a:t>
            </a:r>
            <a:r>
              <a:rPr sz="4800" i="1" spc="-43" dirty="0">
                <a:solidFill>
                  <a:srgbClr val="000000"/>
                </a:solidFill>
                <a:latin typeface="Calibri Light"/>
                <a:cs typeface="Calibri Light"/>
              </a:rPr>
              <a:t>d</a:t>
            </a:r>
            <a:r>
              <a:rPr sz="4800" dirty="0">
                <a:solidFill>
                  <a:srgbClr val="000000"/>
                </a:solidFill>
                <a:latin typeface="Calibri Light"/>
                <a:cs typeface="Calibri Light"/>
              </a:rPr>
              <a:t>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12545" y="1990227"/>
            <a:ext cx="10559521" cy="680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sz="2200" spc="58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numeric</a:t>
            </a:r>
            <a:r>
              <a:rPr sz="2200" b="1" spc="58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variables</a:t>
            </a:r>
            <a:r>
              <a:rPr sz="2200" b="1" spc="5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spc="57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can</a:t>
            </a:r>
            <a:r>
              <a:rPr sz="2200" spc="58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also</a:t>
            </a:r>
            <a:r>
              <a:rPr sz="2200" spc="5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specify</a:t>
            </a:r>
            <a:r>
              <a:rPr sz="2200" spc="58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5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number</a:t>
            </a:r>
            <a:r>
              <a:rPr sz="2200" spc="5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sz="2200" spc="57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decimal</a:t>
            </a:r>
            <a:r>
              <a:rPr sz="2200" spc="5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places</a:t>
            </a:r>
            <a:r>
              <a:rPr sz="2200" spc="57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(d)</a:t>
            </a:r>
            <a:r>
              <a:rPr sz="2200" spc="57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6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be</a:t>
            </a:r>
          </a:p>
          <a:p>
            <a:pPr marL="9144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displayed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if </a:t>
            </a:r>
            <a:r>
              <a:rPr sz="2200" spc="-44" dirty="0">
                <a:solidFill>
                  <a:srgbClr val="000000"/>
                </a:solidFill>
                <a:latin typeface="Calibri"/>
                <a:cs typeface="Calibri"/>
              </a:rPr>
              <a:t>any.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12545" y="2746131"/>
            <a:ext cx="7650170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Numbers</a:t>
            </a:r>
            <a:r>
              <a:rPr sz="22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rounded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4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specified number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of decimal places.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12545" y="3200664"/>
            <a:ext cx="10560101" cy="680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spc="-23" dirty="0">
                <a:solidFill>
                  <a:srgbClr val="000000"/>
                </a:solidFill>
                <a:latin typeface="Calibri"/>
                <a:cs typeface="Calibri"/>
              </a:rPr>
              <a:t>Write</a:t>
            </a:r>
            <a:r>
              <a:rPr sz="2200" spc="47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2030</a:t>
            </a:r>
            <a:r>
              <a:rPr sz="2200" spc="4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as</a:t>
            </a:r>
            <a:r>
              <a:rPr sz="2200" spc="4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2,030.00</a:t>
            </a:r>
            <a:r>
              <a:rPr sz="2200" spc="4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requires</a:t>
            </a:r>
            <a:r>
              <a:rPr sz="2200" spc="46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8</a:t>
            </a:r>
            <a:r>
              <a:rPr sz="2200" spc="4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print</a:t>
            </a:r>
            <a:r>
              <a:rPr sz="2200" spc="4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positions,</a:t>
            </a:r>
            <a:r>
              <a:rPr sz="2200" spc="4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including</a:t>
            </a:r>
            <a:r>
              <a:rPr sz="2200" spc="4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2</a:t>
            </a:r>
            <a:r>
              <a:rPr sz="2200" spc="4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decimal</a:t>
            </a:r>
            <a:r>
              <a:rPr sz="2200" spc="45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places</a:t>
            </a:r>
            <a:r>
              <a:rPr sz="2200" spc="4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sz="2200" spc="4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</a:p>
          <a:p>
            <a:pPr marL="9144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decimal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point.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12545" y="3956568"/>
            <a:ext cx="10546405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15374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 a dollar</a:t>
            </a:r>
            <a:r>
              <a:rPr sz="22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sign, commas,</a:t>
            </a:r>
            <a:r>
              <a:rPr sz="2200" spc="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and 2 decimal places requires 10 print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positions.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24760" y="950555"/>
            <a:ext cx="835988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Temporary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8" dirty="0">
                <a:solidFill>
                  <a:srgbClr val="404040"/>
                </a:solidFill>
                <a:latin typeface="Calibri Light"/>
                <a:cs typeface="Calibri Light"/>
              </a:rPr>
              <a:t>vs.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Permanent</a:t>
            </a:r>
            <a:r>
              <a:rPr sz="4800" spc="-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Formats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60320" y="2380117"/>
            <a:ext cx="8306399" cy="686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If </a:t>
            </a:r>
            <a:r>
              <a:rPr sz="2200" spc="-36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200" spc="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2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is in the</a:t>
            </a:r>
            <a:r>
              <a:rPr sz="2200" spc="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r>
              <a:rPr sz="2200" b="1" spc="-54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spc="-111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200" b="1" spc="10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step,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 </a:t>
            </a:r>
            <a:r>
              <a:rPr sz="2200" spc="-11" dirty="0">
                <a:solidFill>
                  <a:srgbClr val="000000"/>
                </a:solidFill>
                <a:latin typeface="Calibri"/>
                <a:cs typeface="Calibri"/>
              </a:rPr>
              <a:t>formats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remain associated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 the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respective variables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permanently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60320" y="3727587"/>
            <a:ext cx="8478736" cy="6864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If </a:t>
            </a:r>
            <a:r>
              <a:rPr sz="2200" spc="-36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200" spc="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2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is in a</a:t>
            </a:r>
            <a:r>
              <a:rPr sz="22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spc="-11" dirty="0">
                <a:solidFill>
                  <a:srgbClr val="000000"/>
                </a:solidFill>
                <a:latin typeface="Calibri"/>
                <a:cs typeface="Calibri"/>
              </a:rPr>
              <a:t>PROC</a:t>
            </a:r>
            <a:r>
              <a:rPr sz="22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step,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 </a:t>
            </a:r>
            <a:r>
              <a:rPr sz="2200" spc="-11" dirty="0">
                <a:solidFill>
                  <a:srgbClr val="000000"/>
                </a:solidFill>
                <a:latin typeface="Calibri"/>
                <a:cs typeface="Calibri"/>
              </a:rPr>
              <a:t>formats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used only </a:t>
            </a:r>
            <a:r>
              <a:rPr sz="2200" spc="-23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</a:p>
          <a:p>
            <a:pPr marL="0" marR="0">
              <a:lnSpc>
                <a:spcPts val="2424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procedure</a:t>
            </a:r>
            <a:r>
              <a:rPr sz="22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spc="-21" dirty="0">
                <a:solidFill>
                  <a:srgbClr val="000000"/>
                </a:solidFill>
                <a:latin typeface="Calibri"/>
                <a:cs typeface="Calibri"/>
              </a:rPr>
              <a:t>temporarily.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60954" y="4921895"/>
            <a:ext cx="8322414" cy="9927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Note: If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assign temporary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labels or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formats</a:t>
            </a:r>
            <a:r>
              <a:rPr sz="22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within a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PROC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step,</a:t>
            </a:r>
            <a:r>
              <a:rPr sz="22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they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override</a:t>
            </a:r>
            <a:r>
              <a:rPr sz="2200" b="1" spc="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000000"/>
                </a:solidFill>
                <a:latin typeface="Calibri"/>
                <a:cs typeface="Calibri"/>
              </a:rPr>
              <a:t>any</a:t>
            </a:r>
            <a:r>
              <a:rPr sz="22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permanent</a:t>
            </a:r>
            <a:r>
              <a:rPr sz="22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labels or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formats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spc="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were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previously assigned</a:t>
            </a:r>
          </a:p>
          <a:p>
            <a:pPr marL="0" marR="0">
              <a:lnSpc>
                <a:spcPts val="2411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during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 D</a:t>
            </a:r>
            <a:r>
              <a:rPr sz="2200" spc="-52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13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200" spc="1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step.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68245" y="950555"/>
            <a:ext cx="747348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4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73" dirty="0" smtClean="0">
                <a:solidFill>
                  <a:srgbClr val="404040"/>
                </a:solidFill>
                <a:latin typeface="Calibri Light"/>
                <a:cs typeface="Calibri Light"/>
              </a:rPr>
              <a:t>Format</a:t>
            </a:r>
            <a:r>
              <a:rPr sz="4800" spc="-31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in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D</a:t>
            </a:r>
            <a:r>
              <a:rPr sz="4800" spc="-117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282" dirty="0">
                <a:solidFill>
                  <a:srgbClr val="404040"/>
                </a:solidFill>
                <a:latin typeface="Calibri Light"/>
                <a:cs typeface="Calibri Light"/>
              </a:rPr>
              <a:t>ATA</a:t>
            </a:r>
            <a:r>
              <a:rPr sz="4800" spc="17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Step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03019" y="2435586"/>
            <a:ext cx="9801721" cy="8125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400" spc="1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Excel</a:t>
            </a:r>
            <a:r>
              <a:rPr sz="2400" spc="1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datafile</a:t>
            </a:r>
            <a:r>
              <a:rPr sz="2400" spc="1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“Lecture3_score_data_miss.xlsx”</a:t>
            </a:r>
            <a:r>
              <a:rPr sz="2400" spc="11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400" spc="1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SAS,</a:t>
            </a:r>
            <a:r>
              <a:rPr sz="24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400" spc="1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</a:p>
          <a:p>
            <a:pPr marL="91440" marR="0">
              <a:lnSpc>
                <a:spcPts val="2932"/>
              </a:lnSpc>
              <a:spcBef>
                <a:spcPts val="286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“lecture6_scoredata0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03019" y="3393039"/>
            <a:ext cx="9802031" cy="12149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400" spc="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4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400" spc="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“lecture6_scoredata1”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based</a:t>
            </a:r>
            <a:r>
              <a:rPr sz="2400" spc="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400" spc="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“lecture6_scoredata0”</a:t>
            </a:r>
          </a:p>
          <a:p>
            <a:pPr marL="91440" marR="0">
              <a:lnSpc>
                <a:spcPts val="2929"/>
              </a:lnSpc>
              <a:spcBef>
                <a:spcPts val="288"/>
              </a:spcBef>
              <a:spcAft>
                <a:spcPts val="0"/>
              </a:spcAft>
            </a:pP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4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creating</a:t>
            </a:r>
            <a:r>
              <a:rPr sz="2400" spc="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400" spc="9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400" spc="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variables—</a:t>
            </a:r>
            <a:r>
              <a:rPr sz="2400" spc="2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112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TotalScore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AverageScore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spc="2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using</a:t>
            </a:r>
            <a:r>
              <a:rPr sz="2400" spc="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SUM</a:t>
            </a:r>
          </a:p>
          <a:p>
            <a:pPr marL="91440" marR="0">
              <a:lnSpc>
                <a:spcPts val="2932"/>
              </a:lnSpc>
              <a:spcBef>
                <a:spcPts val="286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 MEAN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functions.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03019" y="4752701"/>
            <a:ext cx="9799739" cy="812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400" spc="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4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400" spc="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“lecture6_scoredata2”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based</a:t>
            </a:r>
            <a:r>
              <a:rPr sz="2400" spc="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400" spc="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“lecture6_scoredata1”</a:t>
            </a:r>
          </a:p>
          <a:p>
            <a:pPr marL="91440" marR="0">
              <a:lnSpc>
                <a:spcPts val="2929"/>
              </a:lnSpc>
              <a:spcBef>
                <a:spcPts val="288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only </a:t>
            </a:r>
            <a:r>
              <a:rPr sz="2400" b="1" spc="-14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400" b="1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decimal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places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displayed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variable</a:t>
            </a:r>
            <a:r>
              <a:rPr sz="24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AverageScore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9036" y="5430835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16429" y="950555"/>
            <a:ext cx="757711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7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73" dirty="0" smtClean="0">
                <a:solidFill>
                  <a:srgbClr val="404040"/>
                </a:solidFill>
                <a:latin typeface="Calibri Light"/>
                <a:cs typeface="Calibri Light"/>
              </a:rPr>
              <a:t>Format</a:t>
            </a:r>
            <a:r>
              <a:rPr sz="4800" spc="-31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in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Step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1736" y="2684887"/>
            <a:ext cx="9855647" cy="776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400" spc="3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3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400" spc="3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400" spc="3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6_scoredata2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title</a:t>
            </a:r>
            <a:r>
              <a:rPr sz="2400" spc="32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4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“Permanent</a:t>
            </a:r>
            <a:r>
              <a:rPr sz="24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spc="3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</a:p>
          <a:p>
            <a:pPr marL="91440" marR="0">
              <a:lnSpc>
                <a:spcPts val="2882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Averagescore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51736" y="3569188"/>
            <a:ext cx="9857400" cy="11417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400" spc="1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400" spc="1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4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6_scoredata2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spc="11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1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1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temporary</a:t>
            </a:r>
            <a:r>
              <a:rPr sz="2400" spc="1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spc="1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which</a:t>
            </a:r>
          </a:p>
          <a:p>
            <a:pPr marL="9144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display</a:t>
            </a:r>
            <a:r>
              <a:rPr sz="2400" spc="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only</a:t>
            </a:r>
            <a:r>
              <a:rPr sz="2400" spc="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one</a:t>
            </a:r>
            <a:r>
              <a:rPr sz="24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decimal</a:t>
            </a:r>
            <a:r>
              <a:rPr sz="24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place</a:t>
            </a:r>
            <a:r>
              <a:rPr sz="2400" spc="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AverageScore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variable,</a:t>
            </a:r>
            <a:r>
              <a:rPr sz="2400" spc="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title</a:t>
            </a:r>
            <a:r>
              <a:rPr sz="24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4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spc="-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7" dirty="0">
                <a:solidFill>
                  <a:srgbClr val="404040"/>
                </a:solidFill>
                <a:latin typeface="Calibri"/>
                <a:cs typeface="Calibri"/>
              </a:rPr>
              <a:t>Temporary</a:t>
            </a:r>
          </a:p>
          <a:p>
            <a:pPr marL="9144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Averagescore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51736" y="4819122"/>
            <a:ext cx="439049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Compare the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printed results.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5423" y="5333300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7595" y="5397307"/>
            <a:ext cx="429446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Results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36369" y="2857677"/>
            <a:ext cx="8480942" cy="8752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91"/>
              </a:lnSpc>
              <a:spcBef>
                <a:spcPts val="0"/>
              </a:spcBef>
              <a:spcAft>
                <a:spcPts val="0"/>
              </a:spcAft>
            </a:pPr>
            <a:r>
              <a:rPr sz="5400" spc="-68" dirty="0">
                <a:solidFill>
                  <a:srgbClr val="404040"/>
                </a:solidFill>
                <a:latin typeface="Calibri Light"/>
                <a:cs typeface="Calibri Light"/>
              </a:rPr>
              <a:t>Creating</a:t>
            </a:r>
            <a:r>
              <a:rPr sz="5400" spc="-6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52" dirty="0">
                <a:solidFill>
                  <a:srgbClr val="404040"/>
                </a:solidFill>
                <a:latin typeface="Calibri Light"/>
                <a:cs typeface="Calibri Light"/>
              </a:rPr>
              <a:t>User-Defined</a:t>
            </a:r>
            <a:r>
              <a:rPr sz="54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66" dirty="0">
                <a:solidFill>
                  <a:srgbClr val="404040"/>
                </a:solidFill>
                <a:latin typeface="Calibri Light"/>
                <a:cs typeface="Calibri Light"/>
              </a:rPr>
              <a:t>Formats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87219" y="722259"/>
            <a:ext cx="5177282" cy="718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Using</a:t>
            </a:r>
            <a:r>
              <a:rPr sz="2200" spc="3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spc="-11" dirty="0">
                <a:solidFill>
                  <a:srgbClr val="000000"/>
                </a:solidFill>
                <a:latin typeface="Calibri"/>
                <a:cs typeface="Calibri"/>
              </a:rPr>
              <a:t>PROC</a:t>
            </a:r>
            <a:r>
              <a:rPr sz="2200" b="1" spc="37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spc="-31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sz="2200" spc="3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spc="3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can</a:t>
            </a:r>
            <a:r>
              <a:rPr sz="2200" spc="34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define</a:t>
            </a:r>
            <a:r>
              <a:rPr sz="2200" spc="34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your</a:t>
            </a:r>
          </a:p>
          <a:p>
            <a:pPr marL="0" marR="0">
              <a:lnSpc>
                <a:spcPts val="26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own </a:t>
            </a:r>
            <a:r>
              <a:rPr sz="2200" spc="-11" dirty="0">
                <a:solidFill>
                  <a:srgbClr val="000000"/>
                </a:solidFill>
                <a:latin typeface="Calibri"/>
                <a:cs typeface="Calibri"/>
              </a:rPr>
              <a:t>formats</a:t>
            </a:r>
            <a:r>
              <a:rPr sz="2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280527" y="2424898"/>
            <a:ext cx="3396257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User-Defined</a:t>
            </a:r>
          </a:p>
          <a:p>
            <a:pPr marL="606552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Formats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87219" y="2652622"/>
            <a:ext cx="5175617" cy="10603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b="1" spc="-11" dirty="0">
                <a:solidFill>
                  <a:srgbClr val="000000"/>
                </a:solidFill>
                <a:latin typeface="Calibri"/>
                <a:cs typeface="Calibri"/>
              </a:rPr>
              <a:t>PROC</a:t>
            </a:r>
            <a:r>
              <a:rPr sz="2200" b="1" spc="8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spc="-30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200" b="1" spc="82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creates</a:t>
            </a:r>
            <a:r>
              <a:rPr sz="2200" spc="8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formats</a:t>
            </a:r>
            <a:r>
              <a:rPr sz="2200" spc="8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spc="8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will</a:t>
            </a:r>
          </a:p>
          <a:p>
            <a:pPr marL="0" marR="0">
              <a:lnSpc>
                <a:spcPts val="2677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later</a:t>
            </a:r>
            <a:r>
              <a:rPr sz="2200" spc="105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be</a:t>
            </a:r>
            <a:r>
              <a:rPr sz="2200" spc="104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associated</a:t>
            </a:r>
            <a:r>
              <a:rPr sz="2200" spc="104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</a:t>
            </a:r>
            <a:r>
              <a:rPr sz="2200" spc="10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variables</a:t>
            </a:r>
            <a:r>
              <a:rPr sz="2200" spc="10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200" spc="10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</a:p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spc="-31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200" b="1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statement.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87219" y="4754509"/>
            <a:ext cx="5176255" cy="10597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7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procedure</a:t>
            </a:r>
            <a:r>
              <a:rPr sz="2200" spc="70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starts</a:t>
            </a:r>
            <a:r>
              <a:rPr sz="2200" spc="7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</a:t>
            </a:r>
            <a:r>
              <a:rPr sz="2200" spc="70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69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</a:p>
          <a:p>
            <a:pPr marL="0" marR="0">
              <a:lnSpc>
                <a:spcPts val="2676"/>
              </a:lnSpc>
              <a:spcBef>
                <a:spcPts val="0"/>
              </a:spcBef>
              <a:spcAft>
                <a:spcPts val="0"/>
              </a:spcAft>
            </a:pPr>
            <a:r>
              <a:rPr sz="2200" b="1" spc="-11" dirty="0">
                <a:solidFill>
                  <a:srgbClr val="000000"/>
                </a:solidFill>
                <a:latin typeface="Calibri"/>
                <a:cs typeface="Calibri"/>
              </a:rPr>
              <a:t>PROC</a:t>
            </a:r>
            <a:r>
              <a:rPr sz="2200" b="1" spc="39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spc="-30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200" b="1" spc="40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sz="2200" spc="37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continues</a:t>
            </a:r>
            <a:r>
              <a:rPr sz="2200" spc="37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</a:t>
            </a:r>
            <a:r>
              <a:rPr sz="2200" spc="3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one</a:t>
            </a:r>
            <a:r>
              <a:rPr sz="2200" spc="35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or</a:t>
            </a:r>
          </a:p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more </a:t>
            </a:r>
            <a:r>
              <a:rPr sz="2200" b="1" spc="-44" dirty="0">
                <a:solidFill>
                  <a:srgbClr val="000000"/>
                </a:solidFill>
                <a:latin typeface="Calibri"/>
                <a:cs typeface="Calibri"/>
              </a:rPr>
              <a:t>VALUE</a:t>
            </a:r>
            <a:r>
              <a:rPr sz="2200" b="1" spc="6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statements.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1267" y="5430835"/>
            <a:ext cx="368527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38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110" dirty="0">
                <a:solidFill>
                  <a:srgbClr val="FFFFFF"/>
                </a:solidFill>
                <a:latin typeface="Calibri Light"/>
                <a:cs typeface="Calibri Light"/>
              </a:rPr>
              <a:t>FORMAT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81829" y="950555"/>
            <a:ext cx="344798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Format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2" dirty="0">
                <a:solidFill>
                  <a:srgbClr val="404040"/>
                </a:solidFill>
                <a:latin typeface="Calibri Light"/>
                <a:cs typeface="Calibri Light"/>
              </a:rPr>
              <a:t>Name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88669" y="2488067"/>
            <a:ext cx="2971665" cy="992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must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begin</a:t>
            </a:r>
            <a:r>
              <a:rPr sz="2200" spc="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with a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dollar</a:t>
            </a:r>
          </a:p>
          <a:p>
            <a:pPr marL="249936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sign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($)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if the </a:t>
            </a:r>
            <a:r>
              <a:rPr sz="2200" spc="-14" dirty="0">
                <a:solidFill>
                  <a:srgbClr val="FFFFFF"/>
                </a:solidFill>
                <a:latin typeface="Calibri"/>
                <a:cs typeface="Calibri"/>
              </a:rPr>
              <a:t>format</a:t>
            </a:r>
          </a:p>
          <a:p>
            <a:pPr marL="0" marR="0">
              <a:lnSpc>
                <a:spcPts val="2411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applies </a:t>
            </a:r>
            <a:r>
              <a:rPr sz="2200" spc="-2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spc="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1" dirty="0">
                <a:solidFill>
                  <a:srgbClr val="FFFFFF"/>
                </a:solidFill>
                <a:latin typeface="Calibri"/>
                <a:cs typeface="Calibri"/>
              </a:rPr>
              <a:t>character</a:t>
            </a:r>
            <a:r>
              <a:rPr sz="2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71382" y="2641610"/>
            <a:ext cx="3072507" cy="686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cannot</a:t>
            </a:r>
            <a:r>
              <a:rPr sz="22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be the name</a:t>
            </a:r>
            <a:r>
              <a:rPr sz="22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of an</a:t>
            </a:r>
          </a:p>
          <a:p>
            <a:pPr marL="371856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existing</a:t>
            </a:r>
            <a:r>
              <a:rPr sz="2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format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68596" y="2794899"/>
            <a:ext cx="3046060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must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be a valid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SAS name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259191" y="4418975"/>
            <a:ext cx="3094248" cy="16071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2879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With SAS®9,</a:t>
            </a:r>
            <a:r>
              <a:rPr sz="2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 numeric</a:t>
            </a:r>
          </a:p>
          <a:p>
            <a:pPr marL="0" marR="0">
              <a:lnSpc>
                <a:spcPts val="2424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format</a:t>
            </a:r>
            <a:r>
              <a:rPr sz="2200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name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200" spc="3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be up 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</a:p>
          <a:p>
            <a:pPr marL="36576" marR="0">
              <a:lnSpc>
                <a:spcPts val="2411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32 </a:t>
            </a:r>
            <a:r>
              <a:rPr sz="2200" spc="-14" dirty="0">
                <a:solidFill>
                  <a:srgbClr val="FFFFFF"/>
                </a:solidFill>
                <a:latin typeface="Calibri"/>
                <a:cs typeface="Calibri"/>
              </a:rPr>
              <a:t>characters</a:t>
            </a:r>
            <a:r>
              <a:rPr sz="2200" spc="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 length.</a:t>
            </a:r>
            <a:r>
              <a:rPr sz="2200" spc="3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</a:p>
          <a:p>
            <a:pPr marL="167640" marR="0">
              <a:lnSpc>
                <a:spcPts val="241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character</a:t>
            </a:r>
            <a:r>
              <a:rPr sz="2200" spc="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format</a:t>
            </a:r>
            <a:r>
              <a:rPr sz="2200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name</a:t>
            </a:r>
          </a:p>
          <a:p>
            <a:pPr marL="562355" marR="0">
              <a:lnSpc>
                <a:spcPts val="2424"/>
              </a:lnSpc>
              <a:spcBef>
                <a:spcPts val="50"/>
              </a:spcBef>
              <a:spcAft>
                <a:spcPts val="0"/>
              </a:spcAft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200" spc="3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be up 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31.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28971" y="4725807"/>
            <a:ext cx="3125645" cy="993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7724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does</a:t>
            </a:r>
            <a:r>
              <a:rPr sz="2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end in a period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when specified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 a </a:t>
            </a: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</a:p>
          <a:p>
            <a:pPr marL="909828" marR="0">
              <a:lnSpc>
                <a:spcPts val="2414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7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42008" y="5033147"/>
            <a:ext cx="2863685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cannot</a:t>
            </a:r>
            <a:r>
              <a:rPr sz="22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end in a number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79952" y="565327"/>
            <a:ext cx="5993286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4" dirty="0">
                <a:solidFill>
                  <a:srgbClr val="404040"/>
                </a:solidFill>
                <a:latin typeface="Calibri Light"/>
                <a:cs typeface="Calibri Light"/>
              </a:rPr>
              <a:t>Range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of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2" dirty="0">
                <a:solidFill>
                  <a:srgbClr val="404040"/>
                </a:solidFill>
                <a:latin typeface="Calibri Light"/>
                <a:cs typeface="Calibri Light"/>
              </a:rPr>
              <a:t>Values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3051" y="1627515"/>
            <a:ext cx="10333403" cy="680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Each</a:t>
            </a:r>
            <a:r>
              <a:rPr sz="2200" spc="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range</a:t>
            </a:r>
            <a:r>
              <a:rPr sz="22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assigned</a:t>
            </a:r>
            <a:r>
              <a:rPr sz="2200" spc="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text</a:t>
            </a:r>
            <a:r>
              <a:rPr sz="2200" spc="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given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quotation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marks</a:t>
            </a:r>
          </a:p>
          <a:p>
            <a:pPr marL="9144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right side of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equal sign.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3051" y="2460000"/>
            <a:ext cx="8503890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values should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enclosed in quotation marks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(e.g.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60" dirty="0">
                <a:solidFill>
                  <a:srgbClr val="404040"/>
                </a:solidFill>
                <a:latin typeface="Calibri"/>
                <a:cs typeface="Calibri"/>
              </a:rPr>
              <a:t>‘A'</a:t>
            </a:r>
            <a:r>
              <a:rPr sz="22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=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‘Asia’)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3051" y="2990352"/>
            <a:ext cx="10334574" cy="680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3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more</a:t>
            </a:r>
            <a:r>
              <a:rPr sz="2200" spc="3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than</a:t>
            </a:r>
            <a:r>
              <a:rPr sz="2200" spc="3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one</a:t>
            </a:r>
            <a:r>
              <a:rPr sz="2200" spc="3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spc="3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3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30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range,</a:t>
            </a:r>
            <a:r>
              <a:rPr sz="2200" spc="3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separate</a:t>
            </a:r>
            <a:r>
              <a:rPr sz="2200" spc="3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3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200" spc="3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200" spc="3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30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comma</a:t>
            </a:r>
            <a:r>
              <a:rPr sz="2200" spc="3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200" spc="3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3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44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hyphen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(-)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continuous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range.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(e.g.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1, 3, 5, 7, 9 =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‘Odd’).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43051" y="3822710"/>
            <a:ext cx="10334400" cy="680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Keywords</a:t>
            </a:r>
            <a:r>
              <a:rPr sz="220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33" dirty="0">
                <a:solidFill>
                  <a:srgbClr val="404040"/>
                </a:solidFill>
                <a:latin typeface="Calibri"/>
                <a:cs typeface="Calibri"/>
              </a:rPr>
              <a:t>LOW</a:t>
            </a:r>
            <a:r>
              <a:rPr sz="2200" b="1" spc="1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HIGH</a:t>
            </a:r>
            <a:r>
              <a:rPr sz="2200" b="1" spc="1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spc="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200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1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ranges</a:t>
            </a:r>
            <a:r>
              <a:rPr sz="22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1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indicate</a:t>
            </a:r>
            <a:r>
              <a:rPr sz="2200" spc="1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lowest</a:t>
            </a:r>
            <a:r>
              <a:rPr sz="2200" spc="1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highest</a:t>
            </a:r>
          </a:p>
          <a:p>
            <a:pPr marL="91440" marR="0">
              <a:lnSpc>
                <a:spcPts val="2375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non-missing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numeric values(e.g. 500000-HIGH =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'Not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Affordable’).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43051" y="4654814"/>
            <a:ext cx="10335738" cy="680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spc="-86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200" spc="2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2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also</a:t>
            </a:r>
            <a:r>
              <a:rPr sz="2200" spc="2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2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less</a:t>
            </a:r>
            <a:r>
              <a:rPr sz="2200" spc="2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than</a:t>
            </a:r>
            <a:r>
              <a:rPr sz="2200" spc="2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symbol</a:t>
            </a:r>
            <a:r>
              <a:rPr sz="2200" spc="2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(&lt;)</a:t>
            </a:r>
            <a:r>
              <a:rPr sz="2200" spc="2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2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ranges</a:t>
            </a:r>
            <a:r>
              <a:rPr sz="2200" spc="2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exclude</a:t>
            </a:r>
            <a:r>
              <a:rPr sz="2200" spc="2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end</a:t>
            </a:r>
            <a:r>
              <a:rPr sz="2200" spc="20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point</a:t>
            </a:r>
            <a:r>
              <a:rPr sz="2200" spc="2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2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range.</a:t>
            </a:r>
          </a:p>
          <a:p>
            <a:pPr marL="9144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(e.g.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13 -&lt; 20 =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'Teenager</a:t>
            </a:r>
            <a:r>
              <a:rPr sz="2200" spc="-4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’).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43051" y="5487248"/>
            <a:ext cx="10334174" cy="680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OTHER</a:t>
            </a:r>
            <a:r>
              <a:rPr sz="2200" b="1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keyword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assign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listed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3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</a:p>
          <a:p>
            <a:pPr marL="91440" marR="0">
              <a:lnSpc>
                <a:spcPts val="2375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  <a:r>
              <a:rPr sz="22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(e.g.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OTHER</a:t>
            </a:r>
            <a:r>
              <a:rPr sz="2200" spc="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= ‘Bad</a:t>
            </a:r>
            <a:r>
              <a:rPr sz="22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Data’).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17280" y="3538942"/>
            <a:ext cx="246280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262626"/>
                </a:solidFill>
                <a:latin typeface="Calibri Light"/>
                <a:cs typeface="Calibri Light"/>
              </a:rPr>
              <a:t>Examples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42974" y="950555"/>
            <a:ext cx="992508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Assign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User-defined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Formats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to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Variables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04797" y="1954195"/>
            <a:ext cx="9794747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spc="-63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1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assign</a:t>
            </a:r>
            <a:r>
              <a:rPr sz="2400" spc="9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user-defined</a:t>
            </a:r>
            <a:r>
              <a:rPr sz="2400" spc="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spc="9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400" spc="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4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spc="1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  <a:r>
              <a:rPr sz="24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</a:p>
          <a:p>
            <a:pPr marL="0" marR="0">
              <a:lnSpc>
                <a:spcPts val="28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associating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with a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 smtClean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lang="en-US" sz="2400" dirty="0" smtClean="0">
                <a:solidFill>
                  <a:srgbClr val="404040"/>
                </a:solidFill>
                <a:latin typeface="Calibri"/>
                <a:cs typeface="Calibri"/>
              </a:rPr>
              <a:t>. </a:t>
            </a:r>
            <a:r>
              <a:rPr lang="en-US" sz="2400" b="1" dirty="0" smtClean="0">
                <a:solidFill>
                  <a:srgbClr val="404040"/>
                </a:solidFill>
                <a:latin typeface="Calibri"/>
                <a:cs typeface="Calibri"/>
              </a:rPr>
              <a:t>Unlike if-then-else, formatting changes the appearance of the output, not the original data</a:t>
            </a:r>
            <a:r>
              <a:rPr lang="en-US" sz="2400" dirty="0" smtClean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sz="240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04797" y="3135737"/>
            <a:ext cx="9797661" cy="77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400" spc="2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2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same</a:t>
            </a:r>
            <a:r>
              <a:rPr sz="2400" spc="2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spc="2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400" spc="2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2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2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7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spc="2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400" spc="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400" spc="2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2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specified</a:t>
            </a:r>
            <a:r>
              <a:rPr sz="2400" spc="2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</a:p>
          <a:p>
            <a:pPr marL="9144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4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04797" y="4019911"/>
            <a:ext cx="9795832" cy="1141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place</a:t>
            </a:r>
            <a:r>
              <a:rPr sz="24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period</a:t>
            </a:r>
            <a:r>
              <a:rPr sz="24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4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4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end</a:t>
            </a:r>
            <a:r>
              <a:rPr sz="24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24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user-defined</a:t>
            </a:r>
            <a:r>
              <a:rPr sz="24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4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</a:p>
          <a:p>
            <a:pPr marL="9144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4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spc="1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  <a:r>
              <a:rPr sz="2400" spc="1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(Note:</a:t>
            </a:r>
            <a:r>
              <a:rPr sz="24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1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period</a:t>
            </a:r>
            <a:r>
              <a:rPr sz="2400" spc="1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400" spc="1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24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required</a:t>
            </a:r>
            <a:r>
              <a:rPr sz="2400" spc="1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4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1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end</a:t>
            </a:r>
            <a:r>
              <a:rPr sz="24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1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44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built-in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formats.)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04797" y="5269300"/>
            <a:ext cx="9797820" cy="776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400" spc="1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1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400" spc="1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2400" spc="1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spc="1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400" spc="1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1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1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variable's</a:t>
            </a:r>
            <a:r>
              <a:rPr sz="2400" spc="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values,</a:t>
            </a:r>
            <a:r>
              <a:rPr sz="2400" spc="1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those</a:t>
            </a:r>
            <a:r>
              <a:rPr sz="2400" spc="1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2400" spc="1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listed</a:t>
            </a:r>
            <a:r>
              <a:rPr sz="2400" spc="1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1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7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</a:p>
          <a:p>
            <a:pPr marL="91440" marR="0">
              <a:lnSpc>
                <a:spcPts val="2882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printed as their original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 SAS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dataset.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63000" y="2367331"/>
            <a:ext cx="2717601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518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09" dirty="0">
                <a:solidFill>
                  <a:srgbClr val="FFFFFF"/>
                </a:solidFill>
                <a:latin typeface="Calibri Light"/>
                <a:cs typeface="Calibri Light"/>
              </a:rPr>
              <a:t>FORMAT</a:t>
            </a:r>
          </a:p>
          <a:p>
            <a:pPr marL="0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FFFFFF"/>
                </a:solidFill>
                <a:latin typeface="Calibri Light"/>
                <a:cs typeface="Calibri Light"/>
              </a:rPr>
              <a:t>Statement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25472" y="950555"/>
            <a:ext cx="916453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4" dirty="0" smtClean="0">
                <a:solidFill>
                  <a:srgbClr val="404040"/>
                </a:solidFill>
                <a:latin typeface="Calibri Light"/>
                <a:cs typeface="Calibri Light"/>
              </a:rPr>
              <a:t>Demo 8</a:t>
            </a:r>
            <a:r>
              <a:rPr sz="4800" spc="-74" dirty="0" smtClean="0">
                <a:solidFill>
                  <a:srgbClr val="404040"/>
                </a:solidFill>
                <a:latin typeface="Calibri Light"/>
                <a:cs typeface="Calibri Light"/>
              </a:rPr>
              <a:t>-Create</a:t>
            </a:r>
            <a:r>
              <a:rPr sz="4800" spc="-12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User-defined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Formats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1086" y="1934819"/>
            <a:ext cx="6334183" cy="866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Having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created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“lecture6_scoredata1</a:t>
            </a:r>
            <a:r>
              <a:rPr sz="2200" spc="-213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</a:p>
          <a:p>
            <a:pPr marL="0" marR="0">
              <a:lnSpc>
                <a:spcPts val="2680"/>
              </a:lnSpc>
              <a:spcBef>
                <a:spcPts val="111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user-defined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formats: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1086" y="2910723"/>
            <a:ext cx="9530197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named “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genderf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”: display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‘m’</a:t>
            </a:r>
            <a:r>
              <a:rPr sz="2200" spc="-3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200" spc="-31" dirty="0">
                <a:solidFill>
                  <a:srgbClr val="404040"/>
                </a:solidFill>
                <a:latin typeface="Calibri"/>
                <a:cs typeface="Calibri"/>
              </a:rPr>
              <a:t>‘Male’,</a:t>
            </a:r>
            <a:r>
              <a:rPr sz="22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display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‘f’</a:t>
            </a:r>
            <a:r>
              <a:rPr sz="2200" spc="-9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‘Female’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31086" y="3398113"/>
            <a:ext cx="9976878" cy="714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Numeric</a:t>
            </a:r>
            <a:r>
              <a:rPr sz="2200" spc="2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200" spc="2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named</a:t>
            </a:r>
            <a:r>
              <a:rPr sz="2200" spc="2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asgroup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”:</a:t>
            </a:r>
            <a:r>
              <a:rPr sz="2200" spc="2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display</a:t>
            </a:r>
            <a:r>
              <a:rPr sz="2200" spc="2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scores</a:t>
            </a:r>
            <a:r>
              <a:rPr sz="2200" spc="2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1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[0,</a:t>
            </a:r>
            <a:r>
              <a:rPr sz="2200" spc="2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60)</a:t>
            </a:r>
            <a:r>
              <a:rPr sz="2200" spc="2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200" spc="2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0" dirty="0">
                <a:solidFill>
                  <a:srgbClr val="404040"/>
                </a:solidFill>
                <a:latin typeface="Calibri"/>
                <a:cs typeface="Calibri"/>
              </a:rPr>
              <a:t>‘F’,</a:t>
            </a:r>
            <a:r>
              <a:rPr sz="2200" spc="227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[60,</a:t>
            </a:r>
            <a:r>
              <a:rPr sz="2200" spc="2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70)</a:t>
            </a:r>
            <a:r>
              <a:rPr sz="2200" spc="2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200" spc="2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1" dirty="0">
                <a:solidFill>
                  <a:srgbClr val="404040"/>
                </a:solidFill>
                <a:latin typeface="Calibri"/>
                <a:cs typeface="Calibri"/>
              </a:rPr>
              <a:t>‘D’,</a:t>
            </a:r>
          </a:p>
          <a:p>
            <a:pPr marL="457200" marR="0">
              <a:lnSpc>
                <a:spcPts val="2642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[70, 80)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‘C</a:t>
            </a:r>
            <a:r>
              <a:rPr sz="2200" spc="-44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spc="-105" dirty="0">
                <a:solidFill>
                  <a:srgbClr val="404040"/>
                </a:solidFill>
                <a:latin typeface="Calibri"/>
                <a:cs typeface="Calibri"/>
              </a:rPr>
              <a:t>’,</a:t>
            </a:r>
            <a:r>
              <a:rPr sz="2200" spc="6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[80, 90)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200" spc="-51" dirty="0">
                <a:solidFill>
                  <a:srgbClr val="404040"/>
                </a:solidFill>
                <a:latin typeface="Calibri"/>
                <a:cs typeface="Calibri"/>
              </a:rPr>
              <a:t>‘B’,</a:t>
            </a:r>
            <a:r>
              <a:rPr sz="22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&gt;=90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200" spc="-88" dirty="0">
                <a:solidFill>
                  <a:srgbClr val="404040"/>
                </a:solidFill>
                <a:latin typeface="Calibri"/>
                <a:cs typeface="Calibri"/>
              </a:rPr>
              <a:t>‘A</a:t>
            </a:r>
            <a:r>
              <a:rPr sz="2200" spc="-6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spc="-107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200" spc="66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other values as ‘Missing’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31086" y="4221744"/>
            <a:ext cx="9975789" cy="7138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200" spc="4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“lecture6_scoredata1”</a:t>
            </a:r>
            <a:r>
              <a:rPr sz="2200" spc="40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without</a:t>
            </a:r>
            <a:r>
              <a:rPr sz="2200" spc="4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200" spc="4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formats,</a:t>
            </a:r>
            <a:r>
              <a:rPr sz="2200" spc="4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title</a:t>
            </a:r>
            <a:r>
              <a:rPr sz="2200" spc="4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200" spc="4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“Results</a:t>
            </a:r>
            <a:r>
              <a:rPr sz="2200" spc="417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Printed</a:t>
            </a:r>
            <a:r>
              <a:rPr sz="2200" spc="4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without</a:t>
            </a:r>
          </a:p>
          <a:p>
            <a:pPr marL="9144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User-Defined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Formats</a:t>
            </a:r>
            <a:r>
              <a:rPr sz="2200" spc="-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31086" y="5044958"/>
            <a:ext cx="9975074" cy="1049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200" spc="9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“lecture6_scoredata1”</a:t>
            </a:r>
            <a:r>
              <a:rPr sz="2200" spc="92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9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assign</a:t>
            </a:r>
            <a:r>
              <a:rPr sz="2200" spc="9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200" spc="10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genderf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200" spc="92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10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9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6" dirty="0">
                <a:solidFill>
                  <a:srgbClr val="404040"/>
                </a:solidFill>
                <a:latin typeface="Calibri"/>
                <a:cs typeface="Calibri"/>
              </a:rPr>
              <a:t>“gender,</a:t>
            </a:r>
          </a:p>
          <a:p>
            <a:pPr marL="91440" marR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asgroup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200" spc="56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6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6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6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AverageScore</a:t>
            </a:r>
            <a:r>
              <a:rPr sz="2200" spc="-213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200" spc="79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title</a:t>
            </a:r>
            <a:r>
              <a:rPr sz="2200" spc="6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200" spc="6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“Results</a:t>
            </a:r>
            <a:r>
              <a:rPr sz="2200" spc="57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Printed</a:t>
            </a:r>
            <a:r>
              <a:rPr sz="2200" spc="6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200" spc="6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User-Defined</a:t>
            </a:r>
          </a:p>
          <a:p>
            <a:pPr marL="9144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Formats</a:t>
            </a:r>
            <a:r>
              <a:rPr sz="2200" spc="-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23502" y="3538942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39773" y="488503"/>
            <a:ext cx="5982813" cy="657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8" dirty="0">
                <a:solidFill>
                  <a:srgbClr val="000000"/>
                </a:solidFill>
                <a:latin typeface="Calibri"/>
                <a:cs typeface="Calibri"/>
              </a:rPr>
              <a:t>Any</a:t>
            </a:r>
            <a:r>
              <a:rPr sz="2100" spc="2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time</a:t>
            </a:r>
            <a:r>
              <a:rPr sz="2100" spc="2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100" spc="2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use</a:t>
            </a:r>
            <a:r>
              <a:rPr sz="2100" spc="20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000000"/>
                </a:solidFill>
                <a:latin typeface="Calibri"/>
                <a:cs typeface="Calibri"/>
              </a:rPr>
              <a:t>PROC</a:t>
            </a:r>
            <a:r>
              <a:rPr sz="2100" spc="21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31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100" spc="23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100" spc="2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000000"/>
                </a:solidFill>
                <a:latin typeface="Calibri"/>
                <a:cs typeface="Calibri"/>
              </a:rPr>
              <a:t>create</a:t>
            </a:r>
            <a:r>
              <a:rPr sz="2100" spc="2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100" spc="2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000000"/>
                </a:solidFill>
                <a:latin typeface="Calibri"/>
                <a:cs typeface="Calibri"/>
              </a:rPr>
              <a:t>format,</a:t>
            </a:r>
          </a:p>
          <a:p>
            <a:pPr marL="0" marR="0">
              <a:lnSpc>
                <a:spcPts val="231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the </a:t>
            </a:r>
            <a:r>
              <a:rPr sz="2100" spc="-15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1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1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000000"/>
                </a:solidFill>
                <a:latin typeface="Calibri"/>
                <a:cs typeface="Calibri"/>
              </a:rPr>
              <a:t>stored</a:t>
            </a:r>
            <a:r>
              <a:rPr sz="21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in a </a:t>
            </a:r>
            <a:r>
              <a:rPr sz="2100" spc="-15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1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catalog.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39606" y="1803106"/>
            <a:ext cx="2878805" cy="2647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624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Temporary</a:t>
            </a:r>
          </a:p>
          <a:p>
            <a:pPr marL="961898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39" dirty="0">
                <a:solidFill>
                  <a:srgbClr val="404040"/>
                </a:solidFill>
                <a:latin typeface="Calibri Light"/>
                <a:cs typeface="Calibri Light"/>
              </a:rPr>
              <a:t>v.s.</a:t>
            </a:r>
          </a:p>
          <a:p>
            <a:pPr marL="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Permanent</a:t>
            </a:r>
          </a:p>
          <a:p>
            <a:pPr marL="347472" marR="0">
              <a:lnSpc>
                <a:spcPts val="4898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Formats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39773" y="2035364"/>
            <a:ext cx="5985037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100" spc="5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automatically</a:t>
            </a:r>
            <a:r>
              <a:rPr sz="2100" spc="5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000000"/>
                </a:solidFill>
                <a:latin typeface="Calibri"/>
                <a:cs typeface="Calibri"/>
              </a:rPr>
              <a:t>creates</a:t>
            </a:r>
            <a:r>
              <a:rPr sz="2100" spc="54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100" spc="54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000000"/>
                </a:solidFill>
                <a:latin typeface="Calibri"/>
                <a:cs typeface="Calibri"/>
              </a:rPr>
              <a:t>default</a:t>
            </a:r>
            <a:r>
              <a:rPr sz="2100" spc="56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100" spc="56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catalog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39773" y="2329205"/>
            <a:ext cx="2603720" cy="364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named </a:t>
            </a:r>
            <a:r>
              <a:rPr sz="2100" b="1" spc="-10" dirty="0">
                <a:solidFill>
                  <a:srgbClr val="000000"/>
                </a:solidFill>
                <a:latin typeface="Calibri"/>
                <a:cs typeface="Calibri"/>
              </a:rPr>
              <a:t>Work.Formats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39773" y="3435919"/>
            <a:ext cx="5981854" cy="9507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8" dirty="0">
                <a:solidFill>
                  <a:srgbClr val="000000"/>
                </a:solidFill>
                <a:latin typeface="Calibri"/>
                <a:cs typeface="Calibri"/>
              </a:rPr>
              <a:t>Any</a:t>
            </a:r>
            <a:r>
              <a:rPr sz="2100" spc="39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100" spc="4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000000"/>
                </a:solidFill>
                <a:latin typeface="Calibri"/>
                <a:cs typeface="Calibri"/>
              </a:rPr>
              <a:t>stored</a:t>
            </a:r>
            <a:r>
              <a:rPr sz="2100" spc="3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100" spc="37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1" spc="-12" dirty="0">
                <a:solidFill>
                  <a:srgbClr val="000000"/>
                </a:solidFill>
                <a:latin typeface="Calibri"/>
                <a:cs typeface="Calibri"/>
              </a:rPr>
              <a:t>Work.Formats</a:t>
            </a:r>
            <a:r>
              <a:rPr sz="2100" b="1" spc="3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100" spc="37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100" spc="39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1" spc="-10" dirty="0">
                <a:solidFill>
                  <a:srgbClr val="000000"/>
                </a:solidFill>
                <a:latin typeface="Calibri"/>
                <a:cs typeface="Calibri"/>
              </a:rPr>
              <a:t>temporary</a:t>
            </a:r>
          </a:p>
          <a:p>
            <a:pPr marL="0" marR="0">
              <a:lnSpc>
                <a:spcPts val="231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5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1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100" spc="8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000000"/>
                </a:solidFill>
                <a:latin typeface="Calibri"/>
                <a:cs typeface="Calibri"/>
              </a:rPr>
              <a:t>exists</a:t>
            </a:r>
            <a:r>
              <a:rPr sz="2100" spc="8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only</a:t>
            </a:r>
            <a:r>
              <a:rPr sz="2100" spc="8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sz="2100" spc="9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100" spc="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current</a:t>
            </a:r>
            <a:r>
              <a:rPr sz="2100" spc="9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100" spc="7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session.</a:t>
            </a:r>
            <a:r>
              <a:rPr sz="2100" spc="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50" dirty="0">
                <a:solidFill>
                  <a:srgbClr val="000000"/>
                </a:solidFill>
                <a:latin typeface="Calibri"/>
                <a:cs typeface="Calibri"/>
              </a:rPr>
              <a:t>At</a:t>
            </a:r>
          </a:p>
          <a:p>
            <a:pPr marL="0" marR="0">
              <a:lnSpc>
                <a:spcPts val="2307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the end of the current</a:t>
            </a:r>
            <a:r>
              <a:rPr sz="21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session,</a:t>
            </a:r>
            <a:r>
              <a:rPr sz="21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the catalog is erased.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739773" y="4983160"/>
            <a:ext cx="5984105" cy="9504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spc="-68" dirty="0">
                <a:solidFill>
                  <a:srgbClr val="000000"/>
                </a:solidFill>
                <a:latin typeface="Calibri"/>
                <a:cs typeface="Calibri"/>
              </a:rPr>
              <a:t>We</a:t>
            </a:r>
            <a:r>
              <a:rPr sz="2100" spc="3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need</a:t>
            </a:r>
            <a:r>
              <a:rPr sz="2100" spc="2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100" spc="24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000000"/>
                </a:solidFill>
                <a:latin typeface="Calibri"/>
                <a:cs typeface="Calibri"/>
              </a:rPr>
              <a:t>store</a:t>
            </a:r>
            <a:r>
              <a:rPr sz="2100" spc="2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user-defined</a:t>
            </a:r>
            <a:r>
              <a:rPr sz="2100" spc="2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000000"/>
                </a:solidFill>
                <a:latin typeface="Calibri"/>
                <a:cs typeface="Calibri"/>
              </a:rPr>
              <a:t>formats</a:t>
            </a:r>
            <a:r>
              <a:rPr sz="2100" spc="25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permanently</a:t>
            </a:r>
          </a:p>
          <a:p>
            <a:pPr marL="0" marR="0">
              <a:lnSpc>
                <a:spcPts val="231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so that</a:t>
            </a:r>
            <a:r>
              <a:rPr sz="21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they </a:t>
            </a:r>
            <a:r>
              <a:rPr sz="2100" spc="-11" dirty="0">
                <a:solidFill>
                  <a:srgbClr val="000000"/>
                </a:solidFill>
                <a:latin typeface="Calibri"/>
                <a:cs typeface="Calibri"/>
              </a:rPr>
              <a:t>can</a:t>
            </a:r>
            <a:r>
              <a:rPr sz="21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be used in a new</a:t>
            </a:r>
            <a:r>
              <a:rPr sz="21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SAS session without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re-creating them.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18590" y="950555"/>
            <a:ext cx="997427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9" dirty="0">
                <a:solidFill>
                  <a:srgbClr val="404040"/>
                </a:solidFill>
                <a:latin typeface="Calibri Light"/>
                <a:cs typeface="Calibri Light"/>
              </a:rPr>
              <a:t>Store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User-Defined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Formats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Permanently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9024" y="2129292"/>
            <a:ext cx="10118038" cy="17199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200" b="1" spc="11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1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library</a:t>
            </a:r>
            <a:r>
              <a:rPr sz="22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reference</a:t>
            </a:r>
            <a:r>
              <a:rPr sz="22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libref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200" spc="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library)</a:t>
            </a:r>
            <a:r>
              <a:rPr sz="2200" spc="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1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indicate</a:t>
            </a:r>
            <a:r>
              <a:rPr sz="22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200" spc="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want</a:t>
            </a:r>
            <a:r>
              <a:rPr sz="2200" spc="1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</a:p>
          <a:p>
            <a:pPr marL="0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200" spc="2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2200" spc="2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2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formats</a:t>
            </a:r>
            <a:r>
              <a:rPr sz="2200" spc="2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using</a:t>
            </a:r>
            <a:r>
              <a:rPr sz="2200" spc="2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Libname</a:t>
            </a:r>
            <a:r>
              <a:rPr sz="2200" b="1" spc="2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  <a:r>
              <a:rPr sz="2200" spc="2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22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2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200" spc="2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same</a:t>
            </a:r>
            <a:r>
              <a:rPr sz="2200" spc="2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library</a:t>
            </a:r>
            <a:r>
              <a:rPr sz="2200" spc="2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</a:p>
          <a:p>
            <a:pPr marL="0" marR="0">
              <a:lnSpc>
                <a:spcPts val="2680"/>
              </a:lnSpc>
              <a:spcBef>
                <a:spcPts val="2549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your permanent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datasets.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18590" y="950555"/>
            <a:ext cx="997427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9" dirty="0">
                <a:solidFill>
                  <a:srgbClr val="404040"/>
                </a:solidFill>
                <a:latin typeface="Calibri Light"/>
                <a:cs typeface="Calibri Light"/>
              </a:rPr>
              <a:t>Store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User-Defined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Formats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Permanently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8544" y="2254514"/>
            <a:ext cx="10033785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2.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option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LIBRARY=</a:t>
            </a:r>
            <a:r>
              <a:rPr sz="2200" b="1" i="1" dirty="0">
                <a:solidFill>
                  <a:srgbClr val="404040"/>
                </a:solidFill>
                <a:latin typeface="Calibri"/>
                <a:cs typeface="Calibri"/>
              </a:rPr>
              <a:t>libref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run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PROC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62" dirty="0">
                <a:solidFill>
                  <a:srgbClr val="404040"/>
                </a:solidFill>
                <a:latin typeface="Calibri"/>
                <a:cs typeface="Calibri"/>
              </a:rPr>
              <a:t>FORMAT.</a:t>
            </a:r>
            <a:r>
              <a:rPr sz="2200" spc="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(Note: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86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 only need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58544" y="2925455"/>
            <a:ext cx="6853891" cy="23904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run this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procedure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once 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format.)</a:t>
            </a:r>
          </a:p>
          <a:p>
            <a:pPr marL="3343986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Proc</a:t>
            </a:r>
            <a:r>
              <a:rPr sz="2200" b="1" i="1" spc="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format library=myfmts;</a:t>
            </a:r>
          </a:p>
          <a:p>
            <a:pPr marL="3383610" marR="0">
              <a:lnSpc>
                <a:spcPts val="2680"/>
              </a:lnSpc>
              <a:spcBef>
                <a:spcPts val="2551"/>
              </a:spcBef>
              <a:spcAft>
                <a:spcPts val="0"/>
              </a:spcAft>
            </a:pP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value $genderf ‘M’ =</a:t>
            </a:r>
            <a:r>
              <a:rPr sz="2200" b="1" i="1" spc="17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‘Male’</a:t>
            </a:r>
          </a:p>
          <a:p>
            <a:pPr marL="5105984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‘F’ = ‘Female’;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23866" y="5608254"/>
            <a:ext cx="622299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run;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20740" y="366278"/>
            <a:ext cx="6076939" cy="10597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Anytime</a:t>
            </a:r>
            <a:r>
              <a:rPr sz="2200" spc="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want</a:t>
            </a:r>
            <a:r>
              <a:rPr sz="22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1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use</a:t>
            </a:r>
            <a:r>
              <a:rPr sz="2200" spc="8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200" spc="9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user-defined</a:t>
            </a:r>
            <a:r>
              <a:rPr sz="2200" spc="8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200" spc="9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200" spc="8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</a:p>
          <a:p>
            <a:pPr marL="0" marR="0">
              <a:lnSpc>
                <a:spcPts val="2676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new</a:t>
            </a:r>
            <a:r>
              <a:rPr sz="2200" spc="5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200" spc="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session,</a:t>
            </a:r>
            <a:r>
              <a:rPr sz="2200" spc="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need</a:t>
            </a:r>
            <a:r>
              <a:rPr sz="2200" spc="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tell</a:t>
            </a:r>
            <a:r>
              <a:rPr sz="2200" spc="5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200" spc="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where</a:t>
            </a:r>
            <a:r>
              <a:rPr sz="2200" spc="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look</a:t>
            </a:r>
          </a:p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23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these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formats.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20740" y="2068332"/>
            <a:ext cx="6076426" cy="10600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Assign</a:t>
            </a:r>
            <a:r>
              <a:rPr sz="2200" spc="138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138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same</a:t>
            </a:r>
            <a:r>
              <a:rPr sz="2200" spc="138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000000"/>
                </a:solidFill>
                <a:latin typeface="Calibri"/>
                <a:cs typeface="Calibri"/>
              </a:rPr>
              <a:t>libref</a:t>
            </a:r>
            <a:r>
              <a:rPr sz="2200" i="1" spc="132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again</a:t>
            </a:r>
            <a:r>
              <a:rPr sz="2200" spc="14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using</a:t>
            </a:r>
            <a:r>
              <a:rPr sz="2200" spc="138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Libname</a:t>
            </a:r>
          </a:p>
          <a:p>
            <a:pPr marL="0" marR="0">
              <a:lnSpc>
                <a:spcPts val="2677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statement,</a:t>
            </a:r>
            <a:r>
              <a:rPr sz="2200" spc="2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200" spc="2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2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previous</a:t>
            </a:r>
            <a:r>
              <a:rPr sz="2200" spc="2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example</a:t>
            </a:r>
            <a:r>
              <a:rPr sz="2200" spc="23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library</a:t>
            </a:r>
            <a:r>
              <a:rPr sz="2200" spc="2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name</a:t>
            </a:r>
            <a:r>
              <a:rPr sz="2200" spc="2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</a:p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Myfmts.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2381" y="2380067"/>
            <a:ext cx="3344572" cy="2026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615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1" dirty="0">
                <a:solidFill>
                  <a:srgbClr val="FFFFFF"/>
                </a:solidFill>
                <a:latin typeface="Calibri Light"/>
                <a:cs typeface="Calibri Light"/>
              </a:rPr>
              <a:t>Reference</a:t>
            </a:r>
          </a:p>
          <a:p>
            <a:pPr marL="0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User-defined</a:t>
            </a:r>
          </a:p>
          <a:p>
            <a:pPr marL="579120" marR="0">
              <a:lnSpc>
                <a:spcPts val="4898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8" dirty="0">
                <a:solidFill>
                  <a:srgbClr val="FFFFFF"/>
                </a:solidFill>
                <a:latin typeface="Calibri Light"/>
                <a:cs typeface="Calibri Light"/>
              </a:rPr>
              <a:t>Formats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20740" y="3941328"/>
            <a:ext cx="6075519" cy="718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Issue</a:t>
            </a:r>
            <a:r>
              <a:rPr sz="2200" spc="34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200" spc="3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FMTSEARCH=</a:t>
            </a:r>
            <a:r>
              <a:rPr sz="2200" b="1" spc="33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option</a:t>
            </a:r>
            <a:r>
              <a:rPr sz="2200" spc="3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37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tell</a:t>
            </a:r>
            <a:r>
              <a:rPr sz="2200" spc="3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200" spc="34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3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look</a:t>
            </a:r>
            <a:r>
              <a:rPr sz="2200" spc="3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</a:p>
          <a:p>
            <a:pPr marL="0" marR="0">
              <a:lnSpc>
                <a:spcPts val="26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one of your own libraries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20740" y="5472922"/>
            <a:ext cx="5995344" cy="10597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Place the </a:t>
            </a:r>
            <a:r>
              <a:rPr sz="2200" b="1" spc="-31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200" b="1" spc="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2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 either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 D</a:t>
            </a:r>
            <a:r>
              <a:rPr sz="2200" spc="-5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12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200" spc="11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step</a:t>
            </a:r>
          </a:p>
          <a:p>
            <a:pPr marL="0" marR="0">
              <a:lnSpc>
                <a:spcPts val="26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or a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PROC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step</a:t>
            </a:r>
            <a:r>
              <a:rPr sz="22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associate a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format</a:t>
            </a:r>
            <a:r>
              <a:rPr sz="2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 a variable</a:t>
            </a:r>
          </a:p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permanently</a:t>
            </a:r>
            <a:r>
              <a:rPr sz="22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or </a:t>
            </a:r>
            <a:r>
              <a:rPr sz="2200" spc="-20" dirty="0">
                <a:solidFill>
                  <a:srgbClr val="000000"/>
                </a:solidFill>
                <a:latin typeface="Calibri"/>
                <a:cs typeface="Calibri"/>
              </a:rPr>
              <a:t>temporarily.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17338" y="950555"/>
            <a:ext cx="222706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41446" y="2384150"/>
            <a:ext cx="5584229" cy="3336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955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Libname</a:t>
            </a:r>
            <a:r>
              <a:rPr sz="2400" b="1" i="1" spc="-46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Myfmts 'c:\SASlearning\formats’;</a:t>
            </a:r>
          </a:p>
          <a:p>
            <a:pPr marL="0" marR="0">
              <a:lnSpc>
                <a:spcPts val="2932"/>
              </a:lnSpc>
              <a:spcBef>
                <a:spcPts val="2878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options</a:t>
            </a:r>
            <a:r>
              <a:rPr sz="2400" b="1" i="1" spc="2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fmtsearch=(myfmts);</a:t>
            </a:r>
          </a:p>
          <a:p>
            <a:pPr marL="0" marR="0">
              <a:lnSpc>
                <a:spcPts val="2929"/>
              </a:lnSpc>
              <a:spcBef>
                <a:spcPts val="2881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Proc</a:t>
            </a:r>
            <a:r>
              <a:rPr sz="2400" b="1" i="1" spc="14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print data</a:t>
            </a:r>
            <a:r>
              <a:rPr sz="2400" b="1" i="1" spc="-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= score;</a:t>
            </a:r>
          </a:p>
          <a:p>
            <a:pPr marL="0" marR="0">
              <a:lnSpc>
                <a:spcPts val="2932"/>
              </a:lnSpc>
              <a:spcBef>
                <a:spcPts val="2828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format gender </a:t>
            </a:r>
            <a:r>
              <a:rPr sz="2400" b="1" i="1" spc="-14" dirty="0">
                <a:solidFill>
                  <a:srgbClr val="0070C0"/>
                </a:solidFill>
                <a:latin typeface="Calibri"/>
                <a:cs typeface="Calibri"/>
              </a:rPr>
              <a:t>$genderf.;</a:t>
            </a:r>
          </a:p>
          <a:p>
            <a:pPr marL="0" marR="0">
              <a:lnSpc>
                <a:spcPts val="2929"/>
              </a:lnSpc>
              <a:spcBef>
                <a:spcPts val="2882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run;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38932" y="950555"/>
            <a:ext cx="713153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8" dirty="0">
                <a:solidFill>
                  <a:srgbClr val="404040"/>
                </a:solidFill>
                <a:latin typeface="Calibri Light"/>
                <a:cs typeface="Calibri Light"/>
              </a:rPr>
              <a:t>Displaying</a:t>
            </a:r>
            <a:r>
              <a:rPr sz="48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Format</a:t>
            </a:r>
            <a:r>
              <a:rPr sz="4800" spc="-2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1" dirty="0">
                <a:solidFill>
                  <a:srgbClr val="404040"/>
                </a:solidFill>
                <a:latin typeface="Calibri Light"/>
                <a:cs typeface="Calibri Light"/>
              </a:rPr>
              <a:t>Definitions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9984" y="1998585"/>
            <a:ext cx="10058854" cy="958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FMTLIB</a:t>
            </a:r>
            <a:r>
              <a:rPr sz="2000" b="1" spc="1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option</a:t>
            </a:r>
            <a:r>
              <a:rPr sz="2000" spc="1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1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0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7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000" spc="2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creates</a:t>
            </a:r>
            <a:r>
              <a:rPr sz="2000" spc="1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1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listing</a:t>
            </a:r>
            <a:r>
              <a:rPr sz="2000" spc="1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1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each</a:t>
            </a:r>
            <a:r>
              <a:rPr sz="2000" spc="1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000" spc="1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1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specified</a:t>
            </a:r>
            <a:r>
              <a:rPr sz="2000" spc="1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library</a:t>
            </a:r>
            <a:r>
              <a:rPr sz="2000" spc="19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</a:p>
          <a:p>
            <a:pPr marL="91389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ranges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labels.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9984" y="3217785"/>
            <a:ext cx="10059211" cy="9586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spc="2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000" spc="2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display</a:t>
            </a:r>
            <a:r>
              <a:rPr sz="2000" spc="2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2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definitions</a:t>
            </a:r>
            <a:r>
              <a:rPr sz="2000" spc="2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2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000" spc="2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2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formats</a:t>
            </a:r>
            <a:r>
              <a:rPr sz="2000" spc="2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2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2000" spc="2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Myfmts</a:t>
            </a:r>
            <a:r>
              <a:rPr sz="2000" spc="2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library,</a:t>
            </a:r>
            <a:r>
              <a:rPr sz="2000" spc="3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29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would</a:t>
            </a:r>
          </a:p>
          <a:p>
            <a:pPr marL="91389" marR="0">
              <a:lnSpc>
                <a:spcPts val="2446"/>
              </a:lnSpc>
              <a:spcBef>
                <a:spcPts val="2355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submit the following code: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53053" y="4459742"/>
            <a:ext cx="5848735" cy="1719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6953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Proc</a:t>
            </a:r>
            <a:r>
              <a:rPr sz="2200" b="1" i="1" spc="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format library</a:t>
            </a:r>
            <a:r>
              <a:rPr sz="2200" b="1" i="1" spc="14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=</a:t>
            </a:r>
            <a:r>
              <a:rPr sz="2200" b="1" i="1" spc="3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200" b="1" i="1" spc="-12" dirty="0">
                <a:solidFill>
                  <a:srgbClr val="0070C0"/>
                </a:solidFill>
                <a:latin typeface="Calibri"/>
                <a:cs typeface="Calibri"/>
              </a:rPr>
              <a:t>myfmts</a:t>
            </a:r>
            <a:r>
              <a:rPr sz="2200" b="1" i="1" spc="2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fmtlib;</a:t>
            </a:r>
          </a:p>
          <a:p>
            <a:pPr marL="0" marR="0">
              <a:lnSpc>
                <a:spcPts val="2680"/>
              </a:lnSpc>
              <a:spcBef>
                <a:spcPts val="2602"/>
              </a:spcBef>
              <a:spcAft>
                <a:spcPts val="0"/>
              </a:spcAft>
            </a:pP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title "Format</a:t>
            </a:r>
            <a:r>
              <a:rPr sz="2200" b="1" i="1" spc="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Definitions in the MYFMTS</a:t>
            </a:r>
            <a:r>
              <a:rPr sz="2200" b="1" i="1" spc="1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Library";</a:t>
            </a:r>
          </a:p>
          <a:p>
            <a:pPr marL="2615565" marR="0">
              <a:lnSpc>
                <a:spcPts val="2680"/>
              </a:lnSpc>
              <a:spcBef>
                <a:spcPts val="2548"/>
              </a:spcBef>
              <a:spcAft>
                <a:spcPts val="0"/>
              </a:spcAft>
            </a:pP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run;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98778" y="1074574"/>
            <a:ext cx="10018510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spc="-67" dirty="0" smtClean="0">
                <a:solidFill>
                  <a:srgbClr val="404040"/>
                </a:solidFill>
                <a:latin typeface="Calibri Light"/>
                <a:cs typeface="Calibri Light"/>
              </a:rPr>
              <a:t>Demo 9</a:t>
            </a:r>
            <a:r>
              <a:rPr sz="4000" spc="-56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000" spc="-73" dirty="0" smtClean="0">
                <a:solidFill>
                  <a:srgbClr val="404040"/>
                </a:solidFill>
                <a:latin typeface="Calibri Light"/>
                <a:cs typeface="Calibri Light"/>
              </a:rPr>
              <a:t>Store</a:t>
            </a:r>
            <a:r>
              <a:rPr sz="4000" spc="-62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000" spc="-50" dirty="0">
                <a:solidFill>
                  <a:srgbClr val="404040"/>
                </a:solidFill>
                <a:latin typeface="Calibri Light"/>
                <a:cs typeface="Calibri Light"/>
              </a:rPr>
              <a:t>User-defined</a:t>
            </a:r>
            <a:r>
              <a:rPr sz="4000" spc="-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000" spc="-74" dirty="0">
                <a:solidFill>
                  <a:srgbClr val="404040"/>
                </a:solidFill>
                <a:latin typeface="Calibri Light"/>
                <a:cs typeface="Calibri Light"/>
              </a:rPr>
              <a:t>format</a:t>
            </a:r>
            <a:r>
              <a:rPr sz="4000" spc="-4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000" spc="-62" dirty="0">
                <a:solidFill>
                  <a:srgbClr val="404040"/>
                </a:solidFill>
                <a:latin typeface="Calibri Light"/>
                <a:cs typeface="Calibri Light"/>
              </a:rPr>
              <a:t>Permanently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5224" y="2447427"/>
            <a:ext cx="9319000" cy="866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permanent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library named “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myfmts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200" spc="-1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(create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 under our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course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folder).</a:t>
            </a:r>
          </a:p>
          <a:p>
            <a:pPr marL="0" marR="0">
              <a:lnSpc>
                <a:spcPts val="2680"/>
              </a:lnSpc>
              <a:spcBef>
                <a:spcPts val="110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user-defined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formats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them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“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myfmts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200" spc="-1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library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5224" y="3422787"/>
            <a:ext cx="9530376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named “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genderf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”: display ‘m’</a:t>
            </a:r>
            <a:r>
              <a:rPr sz="22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200" spc="-31" dirty="0">
                <a:solidFill>
                  <a:srgbClr val="404040"/>
                </a:solidFill>
                <a:latin typeface="Calibri"/>
                <a:cs typeface="Calibri"/>
              </a:rPr>
              <a:t>‘Male’,</a:t>
            </a:r>
            <a:r>
              <a:rPr sz="22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display 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‘f’</a:t>
            </a:r>
            <a:r>
              <a:rPr sz="2200" spc="-9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‘Female’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65224" y="3910848"/>
            <a:ext cx="10041843" cy="71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Numeric</a:t>
            </a:r>
            <a:r>
              <a:rPr sz="2200" spc="2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200" spc="2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named</a:t>
            </a:r>
            <a:r>
              <a:rPr sz="2200" spc="2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asgroup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”:</a:t>
            </a:r>
            <a:r>
              <a:rPr sz="2200" spc="2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display</a:t>
            </a:r>
            <a:r>
              <a:rPr sz="2200" spc="2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scores</a:t>
            </a:r>
            <a:r>
              <a:rPr sz="2200" spc="2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2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[0,</a:t>
            </a:r>
            <a:r>
              <a:rPr sz="2200" spc="2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60)</a:t>
            </a:r>
            <a:r>
              <a:rPr sz="2200" spc="2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200" spc="2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0" dirty="0">
                <a:solidFill>
                  <a:srgbClr val="404040"/>
                </a:solidFill>
                <a:latin typeface="Calibri"/>
                <a:cs typeface="Calibri"/>
              </a:rPr>
              <a:t>‘F’,</a:t>
            </a:r>
            <a:r>
              <a:rPr sz="2200" spc="26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[60,</a:t>
            </a:r>
            <a:r>
              <a:rPr sz="22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70)</a:t>
            </a:r>
            <a:r>
              <a:rPr sz="22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200" spc="2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1" dirty="0">
                <a:solidFill>
                  <a:srgbClr val="404040"/>
                </a:solidFill>
                <a:latin typeface="Calibri"/>
                <a:cs typeface="Calibri"/>
              </a:rPr>
              <a:t>‘D’,</a:t>
            </a:r>
          </a:p>
          <a:p>
            <a:pPr marL="457149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[70, 80)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‘C</a:t>
            </a:r>
            <a:r>
              <a:rPr sz="2200" spc="-44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spc="-105" dirty="0">
                <a:solidFill>
                  <a:srgbClr val="404040"/>
                </a:solidFill>
                <a:latin typeface="Calibri"/>
                <a:cs typeface="Calibri"/>
              </a:rPr>
              <a:t>’,</a:t>
            </a:r>
            <a:r>
              <a:rPr sz="2200" spc="6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[80, 90)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200" spc="-51" dirty="0">
                <a:solidFill>
                  <a:srgbClr val="404040"/>
                </a:solidFill>
                <a:latin typeface="Calibri"/>
                <a:cs typeface="Calibri"/>
              </a:rPr>
              <a:t>‘B’,</a:t>
            </a:r>
            <a:r>
              <a:rPr sz="22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&gt;=90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200" spc="-88" dirty="0">
                <a:solidFill>
                  <a:srgbClr val="404040"/>
                </a:solidFill>
                <a:latin typeface="Calibri"/>
                <a:cs typeface="Calibri"/>
              </a:rPr>
              <a:t>‘A</a:t>
            </a:r>
            <a:r>
              <a:rPr sz="2200" spc="-6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spc="-107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200" spc="6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other values as ‘Missing’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65224" y="4733808"/>
            <a:ext cx="7865105" cy="8664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Display the definitions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all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formats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stored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“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myfmts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200" spc="-1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library.</a:t>
            </a:r>
          </a:p>
          <a:p>
            <a:pPr marL="0" marR="0">
              <a:lnSpc>
                <a:spcPts val="2680"/>
              </a:lnSpc>
              <a:spcBef>
                <a:spcPts val="111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Title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output as “Format</a:t>
            </a:r>
            <a:r>
              <a:rPr sz="22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Definitions in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MYFMTS</a:t>
            </a:r>
            <a:r>
              <a:rPr sz="22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Library“.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23502" y="3538942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831958" y="1960967"/>
            <a:ext cx="1931189" cy="2026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528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</a:p>
          <a:p>
            <a:pPr marL="0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262626"/>
                </a:solidFill>
                <a:latin typeface="Calibri Light"/>
                <a:cs typeface="Calibri Light"/>
              </a:rPr>
              <a:t>Format</a:t>
            </a:r>
          </a:p>
          <a:p>
            <a:pPr marL="129540" marR="0">
              <a:lnSpc>
                <a:spcPts val="4898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7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43914" y="1059140"/>
            <a:ext cx="1016555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10</a:t>
            </a:r>
            <a:r>
              <a:rPr sz="4800" spc="-46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81" dirty="0" smtClean="0">
                <a:solidFill>
                  <a:srgbClr val="404040"/>
                </a:solidFill>
                <a:latin typeface="Calibri Light"/>
                <a:cs typeface="Calibri Light"/>
              </a:rPr>
              <a:t>Reference</a:t>
            </a:r>
            <a:r>
              <a:rPr sz="4800" spc="-40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User-defined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Format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74419" y="2305792"/>
            <a:ext cx="10256254" cy="776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400" spc="6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6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Excel</a:t>
            </a:r>
            <a:r>
              <a:rPr sz="2400" spc="6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datafile</a:t>
            </a:r>
            <a:r>
              <a:rPr sz="2400" spc="6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“Lecture3_score_data_miss.xlsx”</a:t>
            </a:r>
            <a:r>
              <a:rPr sz="2400" spc="557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400" spc="6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SAS,</a:t>
            </a:r>
            <a:r>
              <a:rPr sz="2400" spc="6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400" spc="6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</a:p>
          <a:p>
            <a:pPr marL="91744" marR="0">
              <a:lnSpc>
                <a:spcPts val="288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“lecture6_scoredata0”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74419" y="3189966"/>
            <a:ext cx="10257604" cy="11417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4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1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400" spc="1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400" spc="1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“lecture6_scoredata1”</a:t>
            </a:r>
            <a:r>
              <a:rPr sz="2400" spc="87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based</a:t>
            </a:r>
            <a:r>
              <a:rPr sz="2400" spc="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400" spc="1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“lecture6_scoredata0”</a:t>
            </a:r>
            <a:r>
              <a:rPr sz="24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</a:p>
          <a:p>
            <a:pPr marL="91744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creating</a:t>
            </a:r>
            <a:r>
              <a:rPr sz="2400" spc="3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400" spc="3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400" spc="3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variables—</a:t>
            </a:r>
            <a:r>
              <a:rPr sz="24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112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spc="-31" dirty="0">
                <a:solidFill>
                  <a:srgbClr val="404040"/>
                </a:solidFill>
                <a:latin typeface="Calibri"/>
                <a:cs typeface="Calibri"/>
              </a:rPr>
              <a:t>TotalScore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spc="26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3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AverageScore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spc="27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using</a:t>
            </a:r>
            <a:r>
              <a:rPr sz="2400" spc="3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SUM</a:t>
            </a:r>
            <a:r>
              <a:rPr sz="2400" spc="3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</a:p>
          <a:p>
            <a:pPr marL="91744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MEAN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functions.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74419" y="4440027"/>
            <a:ext cx="10257336" cy="77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400" spc="4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“lecture6_scoredata1”</a:t>
            </a:r>
            <a:r>
              <a:rPr sz="2400" spc="41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4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assign</a:t>
            </a:r>
            <a:r>
              <a:rPr sz="2400" spc="4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400" spc="4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i="1" dirty="0">
                <a:solidFill>
                  <a:srgbClr val="404040"/>
                </a:solidFill>
                <a:latin typeface="Calibri"/>
                <a:cs typeface="Calibri"/>
              </a:rPr>
              <a:t>genderf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spc="40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4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400" spc="4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“gender,</a:t>
            </a:r>
          </a:p>
          <a:p>
            <a:pPr marL="91744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i="1" dirty="0">
                <a:solidFill>
                  <a:srgbClr val="404040"/>
                </a:solidFill>
                <a:latin typeface="Calibri"/>
                <a:cs typeface="Calibri"/>
              </a:rPr>
              <a:t>asgroup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spc="-6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4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AverageScore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74419" y="5323896"/>
            <a:ext cx="447431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Note: Search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“myfmts”</a:t>
            </a:r>
            <a:r>
              <a:rPr sz="2400" spc="-9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1" dirty="0">
                <a:solidFill>
                  <a:srgbClr val="404040"/>
                </a:solidFill>
                <a:latin typeface="Calibri"/>
                <a:cs typeface="Calibri"/>
              </a:rPr>
              <a:t>library.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1196" y="5480532"/>
            <a:ext cx="141509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4796" y="5460720"/>
            <a:ext cx="406653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6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6" dirty="0">
                <a:solidFill>
                  <a:srgbClr val="FFFFFF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10974918" cy="615553"/>
          </a:xfrm>
        </p:spPr>
        <p:txBody>
          <a:bodyPr/>
          <a:lstStyle/>
          <a:p>
            <a:r>
              <a:rPr lang="en-US" sz="4000" dirty="0" smtClean="0"/>
              <a:t>Additional information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88" y="1268760"/>
            <a:ext cx="11003196" cy="344709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Document: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Proc format </a:t>
            </a:r>
            <a:r>
              <a:rPr lang="en-US" sz="2800" dirty="0"/>
              <a:t>in action: </a:t>
            </a:r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support.sas.com/resources/papers/proceedings/proceedings/sugi27/p056-27.pdf</a:t>
            </a:r>
            <a:r>
              <a:rPr lang="en-US" sz="2800" dirty="0" smtClean="0"/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Labeling: </a:t>
            </a:r>
            <a:r>
              <a:rPr lang="en-US" sz="2800" dirty="0">
                <a:hlinkClick r:id="rId3"/>
              </a:rPr>
              <a:t>https://stats.idre.ucla.edu/sas/modules/labeling</a:t>
            </a:r>
            <a:r>
              <a:rPr lang="en-US" sz="2800" dirty="0" smtClean="0">
                <a:hlinkClick r:id="rId3"/>
              </a:rPr>
              <a:t>/</a:t>
            </a:r>
            <a:r>
              <a:rPr lang="en-US" sz="28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YouTube: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Proc </a:t>
            </a:r>
            <a:r>
              <a:rPr lang="en-US" sz="2800" dirty="0"/>
              <a:t>format in SAS: </a:t>
            </a:r>
            <a:r>
              <a:rPr lang="en-US" sz="2800" dirty="0">
                <a:hlinkClick r:id="rId4"/>
              </a:rPr>
              <a:t>https://</a:t>
            </a:r>
            <a:r>
              <a:rPr lang="en-US" sz="2800" dirty="0" smtClean="0">
                <a:hlinkClick r:id="rId4"/>
              </a:rPr>
              <a:t>www.youtube.com/watch?v=89h-kzxYa8U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48476"/>
            <a:ext cx="12192000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562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41090" y="2825383"/>
            <a:ext cx="4866990" cy="875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94"/>
              </a:lnSpc>
              <a:spcBef>
                <a:spcPts val="0"/>
              </a:spcBef>
              <a:spcAft>
                <a:spcPts val="0"/>
              </a:spcAft>
            </a:pPr>
            <a:r>
              <a:rPr sz="5400" spc="-47" dirty="0">
                <a:solidFill>
                  <a:srgbClr val="404040"/>
                </a:solidFill>
                <a:latin typeface="Calibri Light"/>
                <a:cs typeface="Calibri Light"/>
              </a:rPr>
              <a:t>Specifying</a:t>
            </a:r>
            <a:r>
              <a:rPr sz="5400" spc="-5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68" dirty="0">
                <a:solidFill>
                  <a:srgbClr val="404040"/>
                </a:solidFill>
                <a:latin typeface="Calibri Light"/>
                <a:cs typeface="Calibri Light"/>
              </a:rPr>
              <a:t>Length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75280" y="950555"/>
            <a:ext cx="766006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404040"/>
                </a:solidFill>
                <a:latin typeface="Calibri Light"/>
                <a:cs typeface="Calibri Light"/>
              </a:rPr>
              <a:t>Specifying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1" dirty="0">
                <a:solidFill>
                  <a:srgbClr val="404040"/>
                </a:solidFill>
                <a:latin typeface="Calibri Light"/>
                <a:cs typeface="Calibri Light"/>
              </a:rPr>
              <a:t>Lengths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for</a:t>
            </a:r>
            <a:r>
              <a:rPr sz="4800" spc="-5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Variables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98473" y="2305792"/>
            <a:ext cx="10213026" cy="1141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400" spc="7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creating</a:t>
            </a:r>
            <a:r>
              <a:rPr sz="2400" spc="7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7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400" spc="7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400" spc="7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400" spc="7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7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400" spc="7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assignment</a:t>
            </a:r>
            <a:r>
              <a:rPr sz="2400" spc="7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statement,</a:t>
            </a:r>
            <a:r>
              <a:rPr sz="2400" spc="7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</a:p>
          <a:p>
            <a:pPr marL="91465" marR="0">
              <a:lnSpc>
                <a:spcPts val="288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allocates</a:t>
            </a:r>
            <a:r>
              <a:rPr sz="24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400" spc="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many</a:t>
            </a:r>
            <a:r>
              <a:rPr sz="24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bytes</a:t>
            </a:r>
            <a:r>
              <a:rPr sz="24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1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storage</a:t>
            </a:r>
            <a:r>
              <a:rPr sz="2400" spc="1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space</a:t>
            </a:r>
            <a:r>
              <a:rPr sz="24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(length)</a:t>
            </a:r>
            <a:r>
              <a:rPr sz="2400" spc="1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4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there</a:t>
            </a:r>
            <a:r>
              <a:rPr sz="2400" spc="1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1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characters</a:t>
            </a:r>
            <a:r>
              <a:rPr sz="2400" spc="1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465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spc="-12" dirty="0">
                <a:solidFill>
                  <a:srgbClr val="404040"/>
                </a:solidFill>
                <a:latin typeface="Calibri"/>
                <a:cs typeface="Calibri"/>
              </a:rPr>
              <a:t>first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 value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that it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encounters.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98473" y="3555726"/>
            <a:ext cx="8145914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that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longer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than the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first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4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be truncated.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98473" y="4073595"/>
            <a:ext cx="10210991" cy="776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spc="-222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6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avoid</a:t>
            </a:r>
            <a:r>
              <a:rPr sz="2400" spc="4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this,</a:t>
            </a:r>
            <a:r>
              <a:rPr sz="2400" spc="4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4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</a:t>
            </a:r>
            <a:r>
              <a:rPr sz="2400" spc="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4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400" spc="4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  <a:r>
              <a:rPr sz="2400" b="1" spc="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400" spc="4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4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400" spc="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lengths</a:t>
            </a:r>
            <a:r>
              <a:rPr sz="2400" spc="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</a:p>
          <a:p>
            <a:pPr marL="91465" marR="0">
              <a:lnSpc>
                <a:spcPts val="28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98473" y="4958187"/>
            <a:ext cx="10210918" cy="7758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400" spc="2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2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  <a:r>
              <a:rPr sz="2400" b="1" spc="2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400" spc="2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before</a:t>
            </a:r>
            <a:r>
              <a:rPr sz="2400" spc="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2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400" spc="2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variable’s</a:t>
            </a:r>
            <a:r>
              <a:rPr sz="2400" spc="18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first</a:t>
            </a:r>
            <a:r>
              <a:rPr sz="2400" spc="2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400" spc="2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400" spc="2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referenced</a:t>
            </a:r>
          </a:p>
          <a:p>
            <a:pPr marL="91465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elsewhere in the D</a:t>
            </a:r>
            <a:r>
              <a:rPr sz="2400" spc="-5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28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4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7" dirty="0">
                <a:solidFill>
                  <a:srgbClr val="404040"/>
                </a:solidFill>
                <a:latin typeface="Calibri"/>
                <a:cs typeface="Calibri"/>
              </a:rPr>
              <a:t>step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accommodate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longest value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41750" y="950555"/>
            <a:ext cx="472965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2" dirty="0">
                <a:solidFill>
                  <a:srgbClr val="404040"/>
                </a:solidFill>
                <a:latin typeface="Calibri Light"/>
                <a:cs typeface="Calibri Light"/>
              </a:rPr>
              <a:t>LENGTH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1888769"/>
            <a:ext cx="1778578" cy="1393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  <a:p>
            <a:pPr marL="0" marR="0">
              <a:lnSpc>
                <a:spcPts val="2563"/>
              </a:lnSpc>
              <a:spcBef>
                <a:spcPts val="5538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Example: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16019" y="2385040"/>
            <a:ext cx="4064470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LENGTH</a:t>
            </a:r>
            <a:r>
              <a:rPr sz="2400" b="1" i="1" spc="-14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variable(s)</a:t>
            </a:r>
            <a:r>
              <a:rPr sz="2400" b="1" i="1" spc="-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&lt;$&gt; length;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79898" y="3413449"/>
            <a:ext cx="2938876" cy="410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length</a:t>
            </a:r>
            <a:r>
              <a:rPr sz="2400" b="1" i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gender_full $7;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7280" y="3947094"/>
            <a:ext cx="5627430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100" i="1" dirty="0">
                <a:solidFill>
                  <a:srgbClr val="404040"/>
                </a:solidFill>
                <a:latin typeface="Calibri"/>
                <a:cs typeface="Calibri"/>
              </a:rPr>
              <a:t>$</a:t>
            </a:r>
            <a:r>
              <a:rPr sz="2100" i="1" spc="-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specified</a:t>
            </a:r>
            <a:r>
              <a:rPr sz="21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if the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character variable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97280" y="4427154"/>
            <a:ext cx="6700663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100" i="1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  <a:r>
              <a:rPr sz="2100" i="1" spc="-6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integer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that specifies</a:t>
            </a:r>
            <a:r>
              <a:rPr sz="21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length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 the variable.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97280" y="4906924"/>
            <a:ext cx="10211163" cy="1324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Note:</a:t>
            </a:r>
            <a:r>
              <a:rPr sz="2100" b="1" spc="56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404040"/>
                </a:solidFill>
                <a:latin typeface="Calibri"/>
                <a:cs typeface="Calibri"/>
              </a:rPr>
              <a:t>Make</a:t>
            </a:r>
            <a:r>
              <a:rPr sz="2100" spc="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sure</a:t>
            </a:r>
            <a:r>
              <a:rPr sz="21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  <a:r>
              <a:rPr sz="2100" spc="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100" spc="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appears</a:t>
            </a:r>
            <a:r>
              <a:rPr sz="21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spc="-12" dirty="0">
                <a:solidFill>
                  <a:srgbClr val="C00000"/>
                </a:solidFill>
                <a:latin typeface="Calibri"/>
                <a:cs typeface="Calibri"/>
              </a:rPr>
              <a:t>before</a:t>
            </a:r>
            <a:r>
              <a:rPr sz="2100" b="1" spc="6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1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other</a:t>
            </a:r>
            <a:r>
              <a:rPr sz="2100" spc="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reference</a:t>
            </a:r>
            <a:r>
              <a:rPr sz="2100" spc="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1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</a:p>
          <a:p>
            <a:pPr marL="91744" marR="0">
              <a:lnSpc>
                <a:spcPts val="2563"/>
              </a:lnSpc>
              <a:spcBef>
                <a:spcPts val="1168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100" spc="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100" spc="-5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13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1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step.</a:t>
            </a:r>
            <a:r>
              <a:rPr sz="2100" spc="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100" spc="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100" spc="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has</a:t>
            </a:r>
            <a:r>
              <a:rPr sz="210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been</a:t>
            </a:r>
            <a:r>
              <a:rPr sz="21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created</a:t>
            </a:r>
            <a:r>
              <a:rPr sz="2100" spc="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100" spc="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another</a:t>
            </a:r>
            <a:r>
              <a:rPr sz="21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statement,</a:t>
            </a:r>
            <a:r>
              <a:rPr sz="2100" spc="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then</a:t>
            </a:r>
            <a:r>
              <a:rPr sz="2100" spc="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100" spc="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later</a:t>
            </a:r>
            <a:r>
              <a:rPr sz="2100" spc="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1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</a:p>
          <a:p>
            <a:pPr marL="91744" marR="0">
              <a:lnSpc>
                <a:spcPts val="2563"/>
              </a:lnSpc>
              <a:spcBef>
                <a:spcPts val="1216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LENGTH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not change its length.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73045" y="950555"/>
            <a:ext cx="694074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11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63" dirty="0" smtClean="0">
                <a:solidFill>
                  <a:srgbClr val="404040"/>
                </a:solidFill>
                <a:latin typeface="Calibri Light"/>
                <a:cs typeface="Calibri Light"/>
              </a:rPr>
              <a:t>Length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210669"/>
            <a:ext cx="10352520" cy="77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400" spc="7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7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Excel</a:t>
            </a:r>
            <a:r>
              <a:rPr sz="2400" spc="7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datafile</a:t>
            </a:r>
            <a:r>
              <a:rPr sz="2400" spc="7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“Lecture3_score_data_miss.xlsx”</a:t>
            </a:r>
            <a:r>
              <a:rPr sz="2400" spc="6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400" spc="7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SAS,</a:t>
            </a:r>
            <a:r>
              <a:rPr sz="2400" spc="7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400" spc="7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</a:p>
          <a:p>
            <a:pPr marL="91744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“lecture6_scoredata0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3094298"/>
            <a:ext cx="10352129" cy="1142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400" spc="2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2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400" spc="2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400" spc="2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“lecture6_scoredata1”</a:t>
            </a:r>
            <a:r>
              <a:rPr sz="2400" spc="1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based</a:t>
            </a:r>
            <a:r>
              <a:rPr sz="2400" spc="2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400" spc="2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“lecture6_scoredata0”</a:t>
            </a:r>
            <a:r>
              <a:rPr sz="2400" spc="1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</a:p>
          <a:p>
            <a:pPr marL="91744" marR="0">
              <a:lnSpc>
                <a:spcPts val="288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generating</a:t>
            </a:r>
            <a:r>
              <a:rPr sz="2400" spc="7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7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400" spc="7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400" spc="7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“gender_full”,</a:t>
            </a:r>
            <a:r>
              <a:rPr sz="2400" spc="67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which</a:t>
            </a:r>
            <a:r>
              <a:rPr sz="2400" spc="7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takes</a:t>
            </a:r>
            <a:r>
              <a:rPr sz="2400" spc="7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400" spc="7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“Male”</a:t>
            </a:r>
            <a:r>
              <a:rPr sz="2400" spc="6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7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“m”,</a:t>
            </a:r>
          </a:p>
          <a:p>
            <a:pPr marL="91744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“Female”</a:t>
            </a:r>
            <a:r>
              <a:rPr sz="2400" spc="-8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“f</a:t>
            </a:r>
            <a:r>
              <a:rPr sz="2400" spc="-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12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4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all the other values</a:t>
            </a:r>
            <a:r>
              <a:rPr sz="24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“missing</a:t>
            </a:r>
            <a:r>
              <a:rPr sz="2400" spc="-507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12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2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using IF-THEN</a:t>
            </a:r>
            <a:r>
              <a:rPr sz="24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statements.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280" y="4344523"/>
            <a:ext cx="10351862" cy="7760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400" spc="2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2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400" spc="2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400" spc="2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“lecture6_scoredata2”</a:t>
            </a:r>
            <a:r>
              <a:rPr sz="2400" spc="1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based</a:t>
            </a:r>
            <a:r>
              <a:rPr sz="2400" spc="2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400" spc="2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“lecture6_scoredata0”</a:t>
            </a:r>
            <a:r>
              <a:rPr sz="2400" spc="1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</a:p>
          <a:p>
            <a:pPr marL="91744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generating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 new variable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“gender_full”,</a:t>
            </a:r>
            <a:r>
              <a:rPr sz="2400" spc="-4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which</a:t>
            </a:r>
            <a:r>
              <a:rPr sz="24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has a length of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7.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7280" y="5228824"/>
            <a:ext cx="9522442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AAIAFG+Wingdings"/>
                <a:cs typeface="AAIAFG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 the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datasets “lecture6_scoredata1</a:t>
            </a:r>
            <a:r>
              <a:rPr sz="2400" spc="-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&amp; 2”</a:t>
            </a:r>
            <a:r>
              <a:rPr sz="2400" spc="-6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 compare the results.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37804" y="2916606"/>
            <a:ext cx="3319556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  <a:r>
              <a:rPr sz="4800" spc="-49" dirty="0">
                <a:solidFill>
                  <a:srgbClr val="262626"/>
                </a:solidFill>
                <a:latin typeface="Calibri Light"/>
                <a:cs typeface="Calibri Light"/>
              </a:rPr>
              <a:t>—</a:t>
            </a:r>
            <a:r>
              <a:rPr sz="4800" dirty="0">
                <a:solidFill>
                  <a:srgbClr val="262626"/>
                </a:solidFill>
                <a:latin typeface="Calibri Light"/>
                <a:cs typeface="Calibri Light"/>
              </a:rPr>
              <a:t>D</a:t>
            </a:r>
            <a:r>
              <a:rPr sz="4800" spc="-1178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281" dirty="0">
                <a:solidFill>
                  <a:srgbClr val="262626"/>
                </a:solidFill>
                <a:latin typeface="Calibri Light"/>
                <a:cs typeface="Calibri Light"/>
              </a:rPr>
              <a:t>ATA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10116" y="3538942"/>
            <a:ext cx="124658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262626"/>
                </a:solidFill>
                <a:latin typeface="Calibri Light"/>
                <a:cs typeface="Calibri Light"/>
              </a:rPr>
              <a:t>Step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56716" y="5430835"/>
            <a:ext cx="544887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—</a:t>
            </a:r>
            <a:r>
              <a:rPr sz="4800" spc="-95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Step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08703" y="657058"/>
            <a:ext cx="429933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3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1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0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  <a:r>
              <a:rPr sz="4800" spc="-3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Results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11334958" cy="615553"/>
          </a:xfrm>
        </p:spPr>
        <p:txBody>
          <a:bodyPr/>
          <a:lstStyle/>
          <a:p>
            <a:r>
              <a:rPr lang="en-US" sz="4000" dirty="0" smtClean="0"/>
              <a:t>Alternate way to do value, format…etc.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384" y="1340768"/>
            <a:ext cx="6912768" cy="517027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Besides label, format, and length, a SAS variable has many other attributes. It is difficult to remember all of them.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JMP can read SAS file without conversion.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For a </a:t>
            </a:r>
            <a:r>
              <a:rPr lang="en-US" sz="2800" b="1" dirty="0" smtClean="0"/>
              <a:t>quick fix</a:t>
            </a:r>
            <a:r>
              <a:rPr lang="en-US" sz="2800" dirty="0" smtClean="0"/>
              <a:t>, you can do it in JMP instead.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 JMP, open the SAS file “</a:t>
            </a:r>
            <a:r>
              <a:rPr lang="en-US" sz="2800" dirty="0" smtClean="0"/>
              <a:t>Lecture3_score_data_miss”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Select the variables that you want to change the attributes.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From the pull down menu </a:t>
            </a:r>
            <a:r>
              <a:rPr lang="en-US" sz="2800" b="1" dirty="0" smtClean="0"/>
              <a:t>Cols</a:t>
            </a:r>
            <a:r>
              <a:rPr lang="en-US" sz="2800" dirty="0" smtClean="0"/>
              <a:t> select </a:t>
            </a:r>
            <a:r>
              <a:rPr lang="en-US" sz="2800" b="1" dirty="0" smtClean="0"/>
              <a:t>Column Info</a:t>
            </a:r>
            <a:r>
              <a:rPr lang="en-US" sz="2800" dirty="0" smtClean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184" y="1326353"/>
            <a:ext cx="4216132" cy="53142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353958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400" y="536650"/>
            <a:ext cx="6797992" cy="615553"/>
          </a:xfrm>
        </p:spPr>
        <p:txBody>
          <a:bodyPr/>
          <a:lstStyle/>
          <a:p>
            <a:r>
              <a:rPr lang="en-US" sz="4000" dirty="0" smtClean="0"/>
              <a:t>Column properties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400" y="1556792"/>
            <a:ext cx="5544616" cy="25853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In each variable you can manipulate the variable attribute from the pull down menu </a:t>
            </a:r>
            <a:r>
              <a:rPr lang="en-US" sz="2800" b="1" dirty="0" smtClean="0"/>
              <a:t>Column Properties</a:t>
            </a:r>
            <a:r>
              <a:rPr lang="en-US" sz="2800" dirty="0" smtClean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For example, you can assign value labels.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" y="6444728"/>
            <a:ext cx="12188444" cy="4095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48950"/>
          <a:stretch/>
        </p:blipFill>
        <p:spPr>
          <a:xfrm>
            <a:off x="6960096" y="770848"/>
            <a:ext cx="4953085" cy="46743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1486969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2697</Words>
  <Application>Microsoft Office PowerPoint</Application>
  <PresentationFormat>Widescreen</PresentationFormat>
  <Paragraphs>357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8" baseType="lpstr">
      <vt:lpstr>Times New Roman</vt:lpstr>
      <vt:lpstr>Calibri Light</vt:lpstr>
      <vt:lpstr>AAIAFG+Wingdings</vt:lpstr>
      <vt:lpstr>Arial</vt:lpstr>
      <vt:lpstr>Calibri</vt:lpstr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Additional 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Alternate way to do value, format…etc.</vt:lpstr>
      <vt:lpstr>Column properties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lastModifiedBy>Owner</cp:lastModifiedBy>
  <cp:revision>17</cp:revision>
  <dcterms:modified xsi:type="dcterms:W3CDTF">2021-10-14T05:58:31Z</dcterms:modified>
</cp:coreProperties>
</file>