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38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9" r:id="rId85"/>
    <p:sldId id="340" r:id="rId86"/>
    <p:sldId id="341" r:id="rId87"/>
    <p:sldId id="342" r:id="rId88"/>
  </p:sldIdLst>
  <p:sldSz cx="12192000" cy="6858000"/>
  <p:notesSz cx="12192000" cy="6858000"/>
  <p:embeddedFontLst>
    <p:embeddedFont>
      <p:font typeface="Calibri" panose="020F0502020204030204" pitchFamily="34" charset="0"/>
      <p:regular r:id="rId89"/>
      <p:bold r:id="rId90"/>
      <p:italic r:id="rId91"/>
      <p:boldItalic r:id="rId92"/>
    </p:embeddedFont>
    <p:embeddedFont>
      <p:font typeface="HFCKER+Wingdings" panose="05000000000000000000" charset="2"/>
      <p:regular r:id="rId93"/>
    </p:embeddedFont>
    <p:embeddedFont>
      <p:font typeface="Calibri Light" panose="020F0302020204030204" pitchFamily="34" charset="0"/>
      <p:regular r:id="rId94"/>
      <p:italic r:id="rId9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114" y="174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font" Target="fonts/font1.fntdata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font" Target="fonts/font5.fntdata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font" Target="fonts/font3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6.fntdata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16429" y="3168209"/>
            <a:ext cx="7576156" cy="115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89"/>
              </a:lnSpc>
              <a:spcBef>
                <a:spcPts val="0"/>
              </a:spcBef>
              <a:spcAft>
                <a:spcPts val="0"/>
              </a:spcAft>
            </a:pPr>
            <a:r>
              <a:rPr sz="7200" spc="-76" dirty="0">
                <a:solidFill>
                  <a:srgbClr val="262626"/>
                </a:solidFill>
                <a:latin typeface="Calibri Light"/>
                <a:cs typeface="Calibri Light"/>
              </a:rPr>
              <a:t>Creating</a:t>
            </a:r>
            <a:r>
              <a:rPr sz="7200" spc="-3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7200" spc="-80" dirty="0">
                <a:solidFill>
                  <a:srgbClr val="262626"/>
                </a:solidFill>
                <a:latin typeface="Calibri Light"/>
                <a:cs typeface="Calibri Light"/>
              </a:rPr>
              <a:t>List</a:t>
            </a:r>
            <a:r>
              <a:rPr sz="7200" spc="-25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7200" spc="-62" dirty="0">
                <a:solidFill>
                  <a:srgbClr val="262626"/>
                </a:solidFill>
                <a:latin typeface="Calibri Light"/>
                <a:cs typeface="Calibri Light"/>
              </a:rPr>
              <a:t>Reports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48678" y="1363960"/>
            <a:ext cx="5138916" cy="4438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Creating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 simple report using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  <a:r>
              <a:rPr sz="24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Print</a:t>
            </a:r>
          </a:p>
          <a:p>
            <a:pPr marL="0" marR="0">
              <a:lnSpc>
                <a:spcPts val="2929"/>
              </a:lnSpc>
              <a:spcBef>
                <a:spcPts val="12977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Sorting your </a:t>
            </a:r>
            <a:r>
              <a:rPr sz="2400" spc="-17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4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using </a:t>
            </a:r>
            <a:r>
              <a:rPr sz="2400" spc="-11" dirty="0">
                <a:solidFill>
                  <a:srgbClr val="000000"/>
                </a:solidFill>
                <a:latin typeface="Calibri"/>
                <a:cs typeface="Calibri"/>
              </a:rPr>
              <a:t>Proc</a:t>
            </a:r>
            <a:r>
              <a:rPr sz="24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Sort</a:t>
            </a:r>
          </a:p>
          <a:p>
            <a:pPr marL="0" marR="0">
              <a:lnSpc>
                <a:spcPts val="2929"/>
              </a:lnSpc>
              <a:spcBef>
                <a:spcPts val="12929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Creating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an enhanced</a:t>
            </a:r>
            <a:r>
              <a:rPr sz="2400" spc="-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report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39342" y="2336252"/>
            <a:ext cx="195530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FFFFFF"/>
                </a:solidFill>
                <a:latin typeface="Calibri Light"/>
                <a:cs typeface="Calibri Light"/>
              </a:rPr>
              <a:t>Outline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7855" y="4018387"/>
            <a:ext cx="3224429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Reading: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Base Guide Ch4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67838" y="2526334"/>
            <a:ext cx="6813945" cy="1574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1"/>
              </a:lnSpc>
              <a:spcBef>
                <a:spcPts val="0"/>
              </a:spcBef>
              <a:spcAft>
                <a:spcPts val="0"/>
              </a:spcAft>
            </a:pPr>
            <a:r>
              <a:rPr sz="5400" spc="-68" dirty="0">
                <a:solidFill>
                  <a:srgbClr val="404040"/>
                </a:solidFill>
                <a:latin typeface="Calibri Light"/>
                <a:cs typeface="Calibri Light"/>
              </a:rPr>
              <a:t>Creating</a:t>
            </a:r>
            <a:r>
              <a:rPr sz="5400" spc="-6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5400" spc="-9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49" dirty="0">
                <a:solidFill>
                  <a:srgbClr val="404040"/>
                </a:solidFill>
                <a:latin typeface="Calibri Light"/>
                <a:cs typeface="Calibri Light"/>
              </a:rPr>
              <a:t>Simple</a:t>
            </a:r>
            <a:r>
              <a:rPr sz="5400" spc="-5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68" dirty="0">
                <a:solidFill>
                  <a:srgbClr val="404040"/>
                </a:solidFill>
                <a:latin typeface="Calibri Light"/>
                <a:cs typeface="Calibri Light"/>
              </a:rPr>
              <a:t>Report</a:t>
            </a:r>
          </a:p>
          <a:p>
            <a:pPr marL="1197864" marR="0">
              <a:lnSpc>
                <a:spcPts val="5507"/>
              </a:lnSpc>
              <a:spcBef>
                <a:spcPts val="0"/>
              </a:spcBef>
              <a:spcAft>
                <a:spcPts val="0"/>
              </a:spcAft>
            </a:pPr>
            <a:r>
              <a:rPr sz="5400" spc="-46" dirty="0">
                <a:solidFill>
                  <a:srgbClr val="404040"/>
                </a:solidFill>
                <a:latin typeface="Calibri Light"/>
                <a:cs typeface="Calibri Light"/>
              </a:rPr>
              <a:t>Using</a:t>
            </a:r>
            <a:r>
              <a:rPr sz="5400" spc="-5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98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54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72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66620" y="950555"/>
            <a:ext cx="907731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81" dirty="0">
                <a:solidFill>
                  <a:srgbClr val="404040"/>
                </a:solidFill>
                <a:latin typeface="Calibri Light"/>
                <a:cs typeface="Calibri Light"/>
              </a:rPr>
              <a:t>Create</a:t>
            </a:r>
            <a:r>
              <a:rPr sz="4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Simple</a:t>
            </a:r>
            <a:r>
              <a:rPr sz="4800" spc="-2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Reports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with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0574" y="2251212"/>
            <a:ext cx="10107803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easily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list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contents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SAS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simple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program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like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one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82013" y="2922026"/>
            <a:ext cx="171200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shown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below.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90574" y="4934087"/>
            <a:ext cx="585296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observations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will be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printed.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76714" y="2864155"/>
            <a:ext cx="1902023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5155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7" dirty="0">
                <a:solidFill>
                  <a:srgbClr val="262626"/>
                </a:solidFill>
                <a:latin typeface="Calibri Light"/>
                <a:cs typeface="Calibri Light"/>
              </a:rPr>
              <a:t>Partial</a:t>
            </a:r>
          </a:p>
          <a:p>
            <a:pPr marL="0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262626"/>
                </a:solidFill>
                <a:latin typeface="Calibri Light"/>
                <a:cs typeface="Calibri Light"/>
              </a:rPr>
              <a:t>Output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78909" y="950555"/>
            <a:ext cx="445167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OBS=</a:t>
            </a:r>
            <a:r>
              <a:rPr sz="4800" spc="-5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in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8661" y="2210699"/>
            <a:ext cx="10127214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200" spc="1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1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change</a:t>
            </a:r>
            <a:r>
              <a:rPr sz="2200" spc="18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1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200" spc="1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Obs</a:t>
            </a:r>
            <a:r>
              <a:rPr sz="2200" b="1" spc="1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  <a:r>
              <a:rPr sz="2200" spc="1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(first</a:t>
            </a:r>
            <a:r>
              <a:rPr sz="2200" spc="1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  <a:r>
              <a:rPr sz="2200" spc="1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1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200" spc="1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Print)</a:t>
            </a:r>
            <a:r>
              <a:rPr sz="2200" spc="1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8661" y="2881259"/>
            <a:ext cx="1904055" cy="1049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465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Obs=‘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’ option.</a:t>
            </a:r>
          </a:p>
          <a:p>
            <a:pPr marL="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87473" y="4264736"/>
            <a:ext cx="7802958" cy="4417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proc print data=clinic.admit</a:t>
            </a:r>
            <a:r>
              <a:rPr sz="2600" b="1" i="1" spc="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obs=‘Observation </a:t>
            </a:r>
            <a:r>
              <a:rPr sz="2600" b="1" i="1" spc="14" dirty="0">
                <a:solidFill>
                  <a:srgbClr val="0070C0"/>
                </a:solidFill>
                <a:latin typeface="Calibri"/>
                <a:cs typeface="Calibri"/>
              </a:rPr>
              <a:t>Number’;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58385" y="950555"/>
            <a:ext cx="369328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NOOBS</a:t>
            </a: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Option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70127" y="2522200"/>
            <a:ext cx="9483401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93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400" spc="-5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 can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remove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Obs</a:t>
            </a:r>
            <a:r>
              <a:rPr sz="24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that displays observation numbers.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98397" y="950555"/>
            <a:ext cx="961445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1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50" dirty="0" smtClean="0">
                <a:solidFill>
                  <a:srgbClr val="404040"/>
                </a:solidFill>
                <a:latin typeface="Calibri Light"/>
                <a:cs typeface="Calibri Light"/>
              </a:rPr>
              <a:t>Simple</a:t>
            </a:r>
            <a:r>
              <a:rPr sz="4800" spc="-23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4" dirty="0">
                <a:solidFill>
                  <a:srgbClr val="404040"/>
                </a:solidFill>
                <a:latin typeface="Calibri Light"/>
                <a:cs typeface="Calibri Light"/>
              </a:rPr>
              <a:t>Report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with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1463" y="2442317"/>
            <a:ext cx="9822274" cy="7760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4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4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4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“Lecture7_score_data_id_class.xlsx”</a:t>
            </a:r>
            <a:r>
              <a:rPr sz="24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4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SAS,</a:t>
            </a:r>
            <a:r>
              <a:rPr sz="24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</a:p>
          <a:p>
            <a:pPr marL="9143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“lecture7_scoredata0”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1463" y="3402691"/>
            <a:ext cx="706232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“lecture7_scoredata0”</a:t>
            </a:r>
            <a:r>
              <a:rPr sz="2400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without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extra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options.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91463" y="3997051"/>
            <a:ext cx="9822512" cy="7760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400" spc="12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“lecture7_scoredata0”</a:t>
            </a:r>
            <a:r>
              <a:rPr sz="2400" spc="12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12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change</a:t>
            </a:r>
            <a:r>
              <a:rPr sz="2400" spc="12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12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400" spc="12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  <a:r>
              <a:rPr sz="2400" spc="12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Obs</a:t>
            </a:r>
            <a:r>
              <a:rPr sz="2400" b="1" spc="12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</a:p>
          <a:p>
            <a:pPr marL="9143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“Observation Number</a:t>
            </a:r>
            <a:r>
              <a:rPr sz="24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91463" y="4957552"/>
            <a:ext cx="842980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“lecture7_scoredata0”</a:t>
            </a:r>
            <a:r>
              <a:rPr sz="2400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showing the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Obs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2875" y="5399136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6482" y="5417729"/>
            <a:ext cx="449996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FFFFFF"/>
                </a:solidFill>
                <a:latin typeface="Calibri Light"/>
                <a:cs typeface="Calibri Light"/>
              </a:rPr>
              <a:t>Result</a:t>
            </a:r>
            <a:r>
              <a:rPr sz="4800" spc="-28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54526" y="950555"/>
            <a:ext cx="449996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Result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54526" y="950555"/>
            <a:ext cx="449996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Result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1124744"/>
            <a:ext cx="10830902" cy="677108"/>
          </a:xfrm>
        </p:spPr>
        <p:txBody>
          <a:bodyPr/>
          <a:lstStyle/>
          <a:p>
            <a:r>
              <a:rPr lang="en-US" sz="4400" dirty="0" smtClean="0"/>
              <a:t>Create ID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1424" y="2348880"/>
            <a:ext cx="10297144" cy="3384376"/>
          </a:xfrm>
        </p:spPr>
        <p:txBody>
          <a:bodyPr/>
          <a:lstStyle/>
          <a:p>
            <a:r>
              <a:rPr lang="en-US" sz="2800" dirty="0" smtClean="0"/>
              <a:t>If there is no ID in the data set, you can create the ID variable using the order of the observations.</a:t>
            </a:r>
          </a:p>
          <a:p>
            <a:r>
              <a:rPr lang="en-US" sz="2800" dirty="0" smtClean="0"/>
              <a:t>_N_ is the order</a:t>
            </a:r>
          </a:p>
          <a:p>
            <a:endParaRPr lang="en-US" sz="2800" dirty="0"/>
          </a:p>
          <a:p>
            <a:r>
              <a:rPr lang="en-US" sz="2800" b="1" dirty="0"/>
              <a:t>data</a:t>
            </a:r>
            <a:r>
              <a:rPr lang="en-US" sz="2800" dirty="0"/>
              <a:t> lecture7_scoredata1; set lecture7_scoredata0;</a:t>
            </a:r>
          </a:p>
          <a:p>
            <a:r>
              <a:rPr lang="en-US" sz="2800" dirty="0"/>
              <a:t>ID = _N_; </a:t>
            </a:r>
            <a:r>
              <a:rPr lang="en-US" sz="2800" b="1" dirty="0"/>
              <a:t>run</a:t>
            </a:r>
            <a:r>
              <a:rPr lang="en-US" sz="2800" dirty="0"/>
              <a:t>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6" y="6456283"/>
            <a:ext cx="12174154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6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06189" y="716305"/>
            <a:ext cx="7827940" cy="1644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spc="-2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default, a PROC</a:t>
            </a:r>
            <a:r>
              <a:rPr sz="21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PRINT 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step</a:t>
            </a:r>
            <a:r>
              <a:rPr sz="21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lists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variables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data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set.</a:t>
            </a:r>
          </a:p>
          <a:p>
            <a:pPr marL="0" marR="0">
              <a:lnSpc>
                <a:spcPts val="2563"/>
              </a:lnSpc>
              <a:spcBef>
                <a:spcPts val="2427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spc="-80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100" spc="-4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100" spc="2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100" spc="2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select</a:t>
            </a:r>
            <a:r>
              <a:rPr sz="2100" spc="2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100" spc="2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100" spc="2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control</a:t>
            </a:r>
            <a:r>
              <a:rPr sz="2100" spc="22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2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order</a:t>
            </a:r>
            <a:r>
              <a:rPr sz="2100" spc="2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100" spc="2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which</a:t>
            </a:r>
            <a:r>
              <a:rPr sz="2100" spc="2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they</a:t>
            </a:r>
            <a:r>
              <a:rPr sz="2100" spc="2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appear</a:t>
            </a:r>
          </a:p>
          <a:p>
            <a:pPr marL="91439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using a </a:t>
            </a:r>
            <a:r>
              <a:rPr sz="2100" spc="-33" dirty="0">
                <a:solidFill>
                  <a:srgbClr val="404040"/>
                </a:solidFill>
                <a:latin typeface="Calibri"/>
                <a:cs typeface="Calibri"/>
              </a:rPr>
              <a:t>VAR</a:t>
            </a:r>
            <a:r>
              <a:rPr sz="21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in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36" dirty="0">
                <a:solidFill>
                  <a:srgbClr val="404040"/>
                </a:solidFill>
                <a:latin typeface="Calibri"/>
                <a:cs typeface="Calibri"/>
              </a:rPr>
              <a:t>PRINT.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8205" y="2324060"/>
            <a:ext cx="3044332" cy="2025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1923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29" dirty="0">
                <a:solidFill>
                  <a:srgbClr val="FFFFFF"/>
                </a:solidFill>
                <a:latin typeface="Calibri Light"/>
                <a:cs typeface="Calibri Light"/>
              </a:rPr>
              <a:t>VA</a:t>
            </a:r>
            <a:r>
              <a:rPr sz="4800" spc="-1139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</a:p>
          <a:p>
            <a:pPr marL="201168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FFFFFF"/>
                </a:solidFill>
                <a:latin typeface="Calibri Light"/>
                <a:cs typeface="Calibri Light"/>
              </a:rPr>
              <a:t>Statement</a:t>
            </a:r>
          </a:p>
          <a:p>
            <a:pPr marL="0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in</a:t>
            </a:r>
            <a:r>
              <a:rPr sz="4800" spc="-37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92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0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06189" y="2637344"/>
            <a:ext cx="1778623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06189" y="3309727"/>
            <a:ext cx="7826898" cy="17033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4644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spc="-62" dirty="0">
                <a:solidFill>
                  <a:srgbClr val="0070C0"/>
                </a:solidFill>
                <a:latin typeface="Calibri"/>
                <a:cs typeface="Calibri"/>
              </a:rPr>
              <a:t>VA</a:t>
            </a:r>
            <a:r>
              <a:rPr sz="2400" b="1" i="1" spc="-542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R variable(s);</a:t>
            </a:r>
          </a:p>
          <a:p>
            <a:pPr marL="0" marR="0">
              <a:lnSpc>
                <a:spcPts val="2563"/>
              </a:lnSpc>
              <a:spcBef>
                <a:spcPts val="2578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variable(s)</a:t>
            </a:r>
            <a:r>
              <a:rPr sz="21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one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or more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names,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separated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blanks.</a:t>
            </a:r>
          </a:p>
          <a:p>
            <a:pPr marL="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8032" y="950555"/>
            <a:ext cx="629632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ID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  <a:r>
              <a:rPr sz="4800" spc="-1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in</a:t>
            </a:r>
            <a:r>
              <a:rPr sz="4800" spc="-3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3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9984" y="2127783"/>
            <a:ext cx="9785569" cy="1644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spc="-195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1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which variables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should</a:t>
            </a:r>
            <a:r>
              <a:rPr sz="21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replace the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404040"/>
                </a:solidFill>
                <a:latin typeface="Calibri"/>
                <a:cs typeface="Calibri"/>
              </a:rPr>
              <a:t>Obs</a:t>
            </a:r>
            <a:r>
              <a:rPr sz="21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column, use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ID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</a:p>
          <a:p>
            <a:pPr marL="0" marR="0">
              <a:lnSpc>
                <a:spcPts val="2563"/>
              </a:lnSpc>
              <a:spcBef>
                <a:spcPts val="2427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This technique is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particularly useful</a:t>
            </a:r>
            <a:r>
              <a:rPr sz="21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when observations</a:t>
            </a:r>
            <a:r>
              <a:rPr sz="21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too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long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print on one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line.</a:t>
            </a:r>
          </a:p>
          <a:p>
            <a:pPr marL="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1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form,</a:t>
            </a:r>
            <a:r>
              <a:rPr sz="21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ID 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statement: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23966" y="4102303"/>
            <a:ext cx="2072781" cy="4417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ID variable(s);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49984" y="4841429"/>
            <a:ext cx="10127477" cy="1004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100" spc="5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variable(s)</a:t>
            </a:r>
            <a:r>
              <a:rPr sz="2100" spc="5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100" spc="5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one</a:t>
            </a:r>
            <a:r>
              <a:rPr sz="2100" spc="51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100" spc="5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more</a:t>
            </a:r>
            <a:r>
              <a:rPr sz="2100" spc="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100" spc="5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3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100" spc="5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100" spc="5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instead</a:t>
            </a:r>
            <a:r>
              <a:rPr sz="2100" spc="5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100" spc="5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5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observation</a:t>
            </a:r>
          </a:p>
          <a:p>
            <a:pPr marL="91389" marR="0">
              <a:lnSpc>
                <a:spcPts val="2563"/>
              </a:lnSpc>
              <a:spcBef>
                <a:spcPts val="2428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number </a:t>
            </a:r>
            <a:r>
              <a:rPr sz="21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1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beginning of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each </a:t>
            </a:r>
            <a:r>
              <a:rPr sz="2100" spc="-25" dirty="0">
                <a:solidFill>
                  <a:srgbClr val="404040"/>
                </a:solidFill>
                <a:latin typeface="Calibri"/>
                <a:cs typeface="Calibri"/>
              </a:rPr>
              <a:t>row</a:t>
            </a:r>
            <a:r>
              <a:rPr sz="21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1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report.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82441" y="950555"/>
            <a:ext cx="586293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Example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ID</a:t>
            </a:r>
            <a:r>
              <a:rPr sz="4800" spc="-2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9024" y="2291979"/>
            <a:ext cx="1012147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7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replace</a:t>
            </a:r>
            <a:r>
              <a:rPr sz="2200" spc="6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5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Obs</a:t>
            </a:r>
            <a:r>
              <a:rPr sz="2200" b="1" spc="6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  <a:r>
              <a:rPr sz="2200" spc="6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5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identify</a:t>
            </a:r>
            <a:r>
              <a:rPr sz="2200" spc="6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observations</a:t>
            </a:r>
            <a:r>
              <a:rPr sz="2200" spc="6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based</a:t>
            </a:r>
            <a:r>
              <a:rPr sz="2200" spc="6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200" spc="5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5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employee's</a:t>
            </a:r>
            <a:r>
              <a:rPr sz="2200" spc="6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9024" y="2962539"/>
            <a:ext cx="721092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number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last name,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submit the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following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program.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72458" y="802727"/>
            <a:ext cx="351532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262626"/>
                </a:solidFill>
                <a:latin typeface="Calibri Light"/>
                <a:cs typeface="Calibri Light"/>
              </a:rPr>
              <a:t>Partial</a:t>
            </a:r>
            <a:r>
              <a:rPr sz="4800" spc="-15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262626"/>
                </a:solidFill>
                <a:latin typeface="Calibri Light"/>
                <a:cs typeface="Calibri Light"/>
              </a:rPr>
              <a:t>Output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32734" y="950555"/>
            <a:ext cx="578346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2</a:t>
            </a:r>
            <a:r>
              <a:rPr sz="4800" spc="-46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3" dirty="0" smtClean="0">
                <a:solidFill>
                  <a:srgbClr val="404040"/>
                </a:solidFill>
                <a:latin typeface="Calibri Light"/>
                <a:cs typeface="Calibri Light"/>
              </a:rPr>
              <a:t>ID</a:t>
            </a:r>
            <a:r>
              <a:rPr sz="4800" spc="-51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1826" y="2376180"/>
            <a:ext cx="1001194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“lecture7_scoredata0”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replace the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Obs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 variable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“name”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86800" y="2916606"/>
            <a:ext cx="2471021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</a:p>
          <a:p>
            <a:pPr marL="423926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7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60918" y="677124"/>
            <a:ext cx="2791496" cy="1404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ID</a:t>
            </a:r>
            <a:r>
              <a:rPr sz="4800" spc="-5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29" dirty="0">
                <a:solidFill>
                  <a:srgbClr val="404040"/>
                </a:solidFill>
                <a:latin typeface="Calibri Light"/>
                <a:cs typeface="Calibri Light"/>
              </a:rPr>
              <a:t>VA</a:t>
            </a:r>
            <a:r>
              <a:rPr sz="4800" spc="-113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</a:p>
          <a:p>
            <a:pPr marL="85343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Combined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73314" y="2451848"/>
            <a:ext cx="3944350" cy="20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000" spc="5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5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000" spc="5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5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5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ID</a:t>
            </a:r>
            <a:r>
              <a:rPr sz="2000" spc="5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</a:p>
          <a:p>
            <a:pPr marL="91440" marR="0">
              <a:lnSpc>
                <a:spcPts val="2446"/>
              </a:lnSpc>
              <a:spcBef>
                <a:spcPts val="2163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also</a:t>
            </a:r>
            <a:r>
              <a:rPr sz="20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appears</a:t>
            </a:r>
            <a:r>
              <a:rPr sz="2000" spc="1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1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1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43" dirty="0">
                <a:solidFill>
                  <a:srgbClr val="404040"/>
                </a:solidFill>
                <a:latin typeface="Calibri"/>
                <a:cs typeface="Calibri"/>
              </a:rPr>
              <a:t>VAR</a:t>
            </a:r>
            <a:r>
              <a:rPr sz="2000" spc="2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statement,</a:t>
            </a:r>
          </a:p>
          <a:p>
            <a:pPr marL="91440" marR="0">
              <a:lnSpc>
                <a:spcPts val="2446"/>
              </a:lnSpc>
              <a:spcBef>
                <a:spcPts val="2165"/>
              </a:spcBef>
              <a:spcAft>
                <a:spcPts val="0"/>
              </a:spcAf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5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output</a:t>
            </a:r>
            <a:r>
              <a:rPr sz="2000" spc="5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2000" spc="5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000" spc="5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columns</a:t>
            </a:r>
          </a:p>
          <a:p>
            <a:pPr marL="91440" marR="0">
              <a:lnSpc>
                <a:spcPts val="2446"/>
              </a:lnSpc>
              <a:spcBef>
                <a:spcPts val="2113"/>
              </a:spcBef>
              <a:spcAft>
                <a:spcPts val="0"/>
              </a:spcAft>
            </a:pPr>
            <a:r>
              <a:rPr sz="2000" spc="-17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that</a:t>
            </a:r>
            <a:r>
              <a:rPr sz="20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73314" y="4768292"/>
            <a:ext cx="3946525" cy="9284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9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example,</a:t>
            </a:r>
            <a:r>
              <a:rPr sz="2000" spc="10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000" spc="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IDnum</a:t>
            </a:r>
          </a:p>
          <a:p>
            <a:pPr marL="91440" marR="0">
              <a:lnSpc>
                <a:spcPts val="2446"/>
              </a:lnSpc>
              <a:spcBef>
                <a:spcPts val="2165"/>
              </a:spcBef>
              <a:spcAft>
                <a:spcPts val="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appears</a:t>
            </a:r>
            <a:r>
              <a:rPr sz="2000" b="1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twice.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55825" y="950555"/>
            <a:ext cx="8099659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3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3" dirty="0" smtClean="0">
                <a:solidFill>
                  <a:srgbClr val="404040"/>
                </a:solidFill>
                <a:latin typeface="Calibri Light"/>
                <a:cs typeface="Calibri Light"/>
              </a:rPr>
              <a:t>ID</a:t>
            </a:r>
            <a:r>
              <a:rPr sz="4800" spc="-51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29" dirty="0">
                <a:solidFill>
                  <a:srgbClr val="404040"/>
                </a:solidFill>
                <a:latin typeface="Calibri Light"/>
                <a:cs typeface="Calibri Light"/>
              </a:rPr>
              <a:t>VA</a:t>
            </a:r>
            <a:r>
              <a:rPr sz="4800" spc="-113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4800" spc="-11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Statements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1722" y="2905613"/>
            <a:ext cx="5540150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the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dataset “lecture7_scoredata0”</a:t>
            </a:r>
            <a:r>
              <a:rPr sz="2400" spc="-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1722" y="3637133"/>
            <a:ext cx="6335001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400" spc="1246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Only show variables </a:t>
            </a:r>
            <a:r>
              <a:rPr sz="2400" spc="-51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stu_id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1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“gender</a:t>
            </a:r>
            <a:r>
              <a:rPr sz="24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2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9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“class”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1722" y="4368906"/>
            <a:ext cx="8993796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400" spc="1246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Replace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OBS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 variables “name”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400" spc="-37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stu_id”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5423" y="4821606"/>
            <a:ext cx="141509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86800" y="2916606"/>
            <a:ext cx="2471021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</a:p>
          <a:p>
            <a:pPr marL="423926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7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10332" y="950555"/>
            <a:ext cx="759050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WHERE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in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95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Print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9141" y="1895449"/>
            <a:ext cx="7967239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default,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PROC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step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lists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observations in a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09141" y="2475240"/>
            <a:ext cx="1009728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56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control</a:t>
            </a:r>
            <a:r>
              <a:rPr sz="2200" spc="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which</a:t>
            </a:r>
            <a:r>
              <a:rPr sz="22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observations</a:t>
            </a:r>
            <a:r>
              <a:rPr sz="22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spc="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printed</a:t>
            </a:r>
            <a:r>
              <a:rPr sz="2200" spc="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adding</a:t>
            </a:r>
            <a:r>
              <a:rPr sz="2200" spc="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200" b="1" spc="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1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00607" y="2978160"/>
            <a:ext cx="2144821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9141" y="3556990"/>
            <a:ext cx="6043951" cy="9582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There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only one</a:t>
            </a:r>
            <a:r>
              <a:rPr sz="2200" b="1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200" b="1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a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</a:p>
          <a:p>
            <a:pPr marL="0" marR="0">
              <a:lnSpc>
                <a:spcPts val="2680"/>
              </a:lnSpc>
              <a:spcBef>
                <a:spcPts val="183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form,</a:t>
            </a:r>
            <a:r>
              <a:rPr sz="2200" spc="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30014" y="4735017"/>
            <a:ext cx="3747610" cy="4417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WHERE</a:t>
            </a:r>
            <a:r>
              <a:rPr sz="2600" b="1" i="1" spc="-2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where-expression;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09141" y="5386664"/>
            <a:ext cx="10096183" cy="881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200" spc="2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where-expression</a:t>
            </a:r>
            <a:r>
              <a:rPr sz="2200" i="1" spc="2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200" spc="2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2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condition</a:t>
            </a:r>
            <a:r>
              <a:rPr sz="2200" spc="2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selecting</a:t>
            </a:r>
            <a:r>
              <a:rPr sz="2200" spc="2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observations.</a:t>
            </a:r>
            <a:r>
              <a:rPr sz="2200" spc="27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where-</a:t>
            </a:r>
          </a:p>
          <a:p>
            <a:pPr marL="91465" marR="0">
              <a:lnSpc>
                <a:spcPts val="2680"/>
              </a:lnSpc>
              <a:spcBef>
                <a:spcPts val="1229"/>
              </a:spcBef>
              <a:spcAft>
                <a:spcPts val="0"/>
              </a:spcAft>
            </a:pP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expression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valid 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expression.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4432" y="1440648"/>
            <a:ext cx="222706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FFFFFF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9813" y="2802870"/>
            <a:ext cx="3304364" cy="2605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143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WHERE</a:t>
            </a:r>
            <a:r>
              <a:rPr sz="2400" spc="14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</a:p>
          <a:p>
            <a:pPr marL="0" marR="0">
              <a:lnSpc>
                <a:spcPts val="2929"/>
              </a:lnSpc>
              <a:spcBef>
                <a:spcPts val="2883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selects</a:t>
            </a:r>
            <a:r>
              <a:rPr sz="2400" spc="2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only</a:t>
            </a:r>
            <a:r>
              <a:rPr sz="2400" spc="2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observations</a:t>
            </a:r>
          </a:p>
          <a:p>
            <a:pPr marL="0" marR="0">
              <a:lnSpc>
                <a:spcPts val="2929"/>
              </a:lnSpc>
              <a:spcBef>
                <a:spcPts val="2880"/>
              </a:spcBef>
              <a:spcAft>
                <a:spcPts val="0"/>
              </a:spcAft>
            </a:pP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9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which</a:t>
            </a:r>
            <a:r>
              <a:rPr sz="2400" spc="9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9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400" spc="9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</a:p>
          <a:p>
            <a:pPr marL="0" marR="0">
              <a:lnSpc>
                <a:spcPts val="2929"/>
              </a:lnSpc>
              <a:spcBef>
                <a:spcPts val="2832"/>
              </a:spcBef>
              <a:spcAft>
                <a:spcPts val="0"/>
              </a:spcAf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Age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is 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greater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than 30.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51350" y="950555"/>
            <a:ext cx="351105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8" dirty="0">
                <a:solidFill>
                  <a:srgbClr val="404040"/>
                </a:solidFill>
                <a:latin typeface="Calibri Light"/>
                <a:cs typeface="Calibri Light"/>
              </a:rPr>
              <a:t>Partial</a:t>
            </a:r>
            <a:r>
              <a:rPr sz="4800" spc="-1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Output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91104" y="918297"/>
            <a:ext cx="742597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404040"/>
                </a:solidFill>
                <a:latin typeface="Calibri Light"/>
                <a:cs typeface="Calibri Light"/>
              </a:rPr>
              <a:t>Specifying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WHERE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4" dirty="0">
                <a:solidFill>
                  <a:srgbClr val="404040"/>
                </a:solidFill>
                <a:latin typeface="Calibri Light"/>
                <a:cs typeface="Calibri Light"/>
              </a:rPr>
              <a:t>Expressions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2616" y="2383800"/>
            <a:ext cx="9829555" cy="714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the SAS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dataset,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not just the</a:t>
            </a:r>
          </a:p>
          <a:p>
            <a:pPr marL="91439" marR="0">
              <a:lnSpc>
                <a:spcPts val="2642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are specified in 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4" dirty="0">
                <a:solidFill>
                  <a:srgbClr val="404040"/>
                </a:solidFill>
                <a:latin typeface="Calibri"/>
                <a:cs typeface="Calibri"/>
              </a:rPr>
              <a:t>VA</a:t>
            </a:r>
            <a:r>
              <a:rPr sz="2200" spc="-4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2616" y="3283214"/>
            <a:ext cx="8692901" cy="150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works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both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and numeric variables.</a:t>
            </a:r>
          </a:p>
          <a:p>
            <a:pPr marL="0" marR="0">
              <a:lnSpc>
                <a:spcPts val="2680"/>
              </a:lnSpc>
              <a:spcBef>
                <a:spcPts val="170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 a condition based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 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of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character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variable,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</a:p>
          <a:p>
            <a:pPr marL="0" marR="0">
              <a:lnSpc>
                <a:spcPts val="2680"/>
              </a:lnSpc>
              <a:spcBef>
                <a:spcPts val="1762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❑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enclose the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in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quotation marks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2616" y="4975235"/>
            <a:ext cx="10407712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❑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write the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with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lowercase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uppercase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letters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exactly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it appears in 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1014" y="5421386"/>
            <a:ext cx="5575399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Comparison</a:t>
            </a: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81" dirty="0">
                <a:solidFill>
                  <a:srgbClr val="FFFFFF"/>
                </a:solidFill>
                <a:latin typeface="Calibri Light"/>
                <a:cs typeface="Calibri Light"/>
              </a:rPr>
              <a:t>Operators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55109" y="950555"/>
            <a:ext cx="430470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5" dirty="0">
                <a:solidFill>
                  <a:srgbClr val="404040"/>
                </a:solidFill>
                <a:latin typeface="Calibri Light"/>
                <a:cs typeface="Calibri Light"/>
              </a:rPr>
              <a:t>Logical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2" dirty="0">
                <a:solidFill>
                  <a:srgbClr val="404040"/>
                </a:solidFill>
                <a:latin typeface="Calibri Light"/>
                <a:cs typeface="Calibri Light"/>
              </a:rPr>
              <a:t>Operators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02129" y="950555"/>
            <a:ext cx="780575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Examples</a:t>
            </a:r>
            <a:r>
              <a:rPr sz="4800" spc="-1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of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WHERE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404040"/>
                </a:solidFill>
                <a:latin typeface="Calibri Light"/>
                <a:cs typeface="Calibri Light"/>
              </a:rPr>
              <a:t>Statements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13478" y="950555"/>
            <a:ext cx="298504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IN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4" dirty="0">
                <a:solidFill>
                  <a:srgbClr val="404040"/>
                </a:solidFill>
                <a:latin typeface="Calibri Light"/>
                <a:cs typeface="Calibri Light"/>
              </a:rPr>
              <a:t>Operator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88414" y="2294235"/>
            <a:ext cx="718644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spc="-62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can use the IN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operator</a:t>
            </a:r>
            <a:r>
              <a:rPr sz="24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 a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 convenient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alternative: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88414" y="5220823"/>
            <a:ext cx="6045232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Note: Character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values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in quotation marks.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88997" y="950555"/>
            <a:ext cx="762958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0" dirty="0">
                <a:solidFill>
                  <a:srgbClr val="404040"/>
                </a:solidFill>
                <a:latin typeface="Calibri Light"/>
                <a:cs typeface="Calibri Light"/>
              </a:rPr>
              <a:t>Control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Compound</a:t>
            </a:r>
            <a:r>
              <a:rPr sz="4800" spc="-4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4" dirty="0">
                <a:solidFill>
                  <a:srgbClr val="404040"/>
                </a:solidFill>
                <a:latin typeface="Calibri Light"/>
                <a:cs typeface="Calibri Light"/>
              </a:rPr>
              <a:t>Expressions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93901" y="2214606"/>
            <a:ext cx="10017981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spc="-222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1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control</a:t>
            </a:r>
            <a:r>
              <a:rPr sz="2400" spc="9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9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4" dirty="0">
                <a:solidFill>
                  <a:srgbClr val="404040"/>
                </a:solidFill>
                <a:latin typeface="Calibri"/>
                <a:cs typeface="Calibri"/>
              </a:rPr>
              <a:t>way</a:t>
            </a:r>
            <a:r>
              <a:rPr sz="2400" spc="9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compound</a:t>
            </a:r>
            <a:r>
              <a:rPr sz="2400" spc="9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expressions</a:t>
            </a:r>
            <a:r>
              <a:rPr sz="2400" spc="9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9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evaluated,</a:t>
            </a:r>
            <a:r>
              <a:rPr sz="2400" spc="9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9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400" spc="9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85366" y="2946506"/>
            <a:ext cx="7647582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parentheses (expressions in parentheses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evaluated</a:t>
            </a:r>
            <a:r>
              <a:rPr sz="24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first):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84652" y="950555"/>
            <a:ext cx="7099399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4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6" dirty="0" smtClean="0">
                <a:solidFill>
                  <a:srgbClr val="404040"/>
                </a:solidFill>
                <a:latin typeface="Calibri Light"/>
                <a:cs typeface="Calibri Light"/>
              </a:rPr>
              <a:t>WHERE</a:t>
            </a:r>
            <a:r>
              <a:rPr sz="4800" spc="-62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9024" y="2589256"/>
            <a:ext cx="6062246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the SAS dataset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“lecture7_scoredata0”</a:t>
            </a:r>
            <a:r>
              <a:rPr sz="2400" spc="-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9024" y="3183616"/>
            <a:ext cx="7650898" cy="1004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400" spc="1243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Only include variables 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“name”,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6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stu_id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1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“gender</a:t>
            </a:r>
            <a:r>
              <a:rPr sz="24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2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“class”</a:t>
            </a:r>
          </a:p>
          <a:p>
            <a:pPr marL="0" marR="0">
              <a:lnSpc>
                <a:spcPts val="2932"/>
              </a:lnSpc>
              <a:spcBef>
                <a:spcPts val="1798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400" spc="1243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Replace the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OBS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 variable “name”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89024" y="4372590"/>
            <a:ext cx="10028719" cy="77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400" spc="1243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Only</a:t>
            </a:r>
            <a:r>
              <a:rPr sz="2400" spc="4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show</a:t>
            </a:r>
            <a:r>
              <a:rPr sz="2400" spc="4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observations</a:t>
            </a:r>
            <a:r>
              <a:rPr sz="2400" spc="4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4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“gender</a:t>
            </a:r>
            <a:r>
              <a:rPr sz="24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400" spc="4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taking</a:t>
            </a:r>
            <a:r>
              <a:rPr sz="2400" spc="4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4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400" spc="4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6" dirty="0">
                <a:solidFill>
                  <a:srgbClr val="404040"/>
                </a:solidFill>
                <a:latin typeface="Calibri"/>
                <a:cs typeface="Calibri"/>
              </a:rPr>
              <a:t>“m”,</a:t>
            </a:r>
            <a:r>
              <a:rPr sz="2400" spc="5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4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“class”</a:t>
            </a:r>
          </a:p>
          <a:p>
            <a:pPr marL="457149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taking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8" dirty="0">
                <a:solidFill>
                  <a:srgbClr val="404040"/>
                </a:solidFill>
                <a:latin typeface="Calibri"/>
                <a:cs typeface="Calibri"/>
              </a:rPr>
              <a:t>“a”</a:t>
            </a:r>
            <a:r>
              <a:rPr sz="24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or </a:t>
            </a:r>
            <a:r>
              <a:rPr sz="2400" spc="-51" dirty="0">
                <a:solidFill>
                  <a:srgbClr val="404040"/>
                </a:solidFill>
                <a:latin typeface="Calibri"/>
                <a:cs typeface="Calibri"/>
              </a:rPr>
              <a:t>“c</a:t>
            </a:r>
            <a:r>
              <a:rPr sz="2400" spc="-5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”.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63777" y="5459196"/>
            <a:ext cx="141509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6482" y="5428702"/>
            <a:ext cx="4065186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5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1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FFFFFF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44214" y="950555"/>
            <a:ext cx="4960739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7" dirty="0">
                <a:solidFill>
                  <a:srgbClr val="404040"/>
                </a:solidFill>
                <a:latin typeface="Calibri Light"/>
                <a:cs typeface="Calibri Light"/>
              </a:rPr>
              <a:t>CONTAINS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4" dirty="0">
                <a:solidFill>
                  <a:srgbClr val="404040"/>
                </a:solidFill>
                <a:latin typeface="Calibri Light"/>
                <a:cs typeface="Calibri Light"/>
              </a:rPr>
              <a:t>Operator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38123" y="2113417"/>
            <a:ext cx="9448770" cy="942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22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operator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selects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observations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include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specified substring.</a:t>
            </a:r>
          </a:p>
          <a:p>
            <a:pPr marL="0" marR="0">
              <a:lnSpc>
                <a:spcPts val="2680"/>
              </a:lnSpc>
              <a:spcBef>
                <a:spcPts val="171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Substrings should be placed under quotation marks.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38123" y="3241431"/>
            <a:ext cx="687295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mnemonic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equivalent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21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operator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?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38123" y="3805020"/>
            <a:ext cx="10127563" cy="714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200" spc="1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1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1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either</a:t>
            </a:r>
            <a:r>
              <a:rPr sz="2200" spc="1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1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2200" spc="1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keyword</a:t>
            </a:r>
            <a:r>
              <a:rPr sz="22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200" spc="1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mnemonic</a:t>
            </a:r>
            <a:r>
              <a:rPr sz="2200" spc="16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equivalent</a:t>
            </a:r>
            <a:r>
              <a:rPr sz="2200" spc="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200" spc="1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code,</a:t>
            </a:r>
          </a:p>
          <a:p>
            <a:pPr marL="91440" marR="0">
              <a:lnSpc>
                <a:spcPts val="264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shown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below.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915155" y="4702759"/>
            <a:ext cx="4664950" cy="1066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where firstname </a:t>
            </a:r>
            <a:r>
              <a:rPr sz="2600" b="1" i="1" spc="-23" dirty="0">
                <a:solidFill>
                  <a:srgbClr val="0070C0"/>
                </a:solidFill>
                <a:latin typeface="Calibri"/>
                <a:cs typeface="Calibri"/>
              </a:rPr>
              <a:t>CONTAINS</a:t>
            </a:r>
            <a:r>
              <a:rPr sz="2600" b="1" i="1" spc="1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'Jon';</a:t>
            </a:r>
          </a:p>
          <a:p>
            <a:pPr marL="626364" marR="0">
              <a:lnSpc>
                <a:spcPts val="3181"/>
              </a:lnSpc>
              <a:spcBef>
                <a:spcPts val="1738"/>
              </a:spcBef>
              <a:spcAft>
                <a:spcPts val="0"/>
              </a:spcAft>
            </a:pP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where</a:t>
            </a:r>
            <a:r>
              <a:rPr sz="2600" b="1" i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firstname ? 'Jon';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12794" y="2809508"/>
            <a:ext cx="4535731" cy="875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4"/>
              </a:lnSpc>
              <a:spcBef>
                <a:spcPts val="0"/>
              </a:spcBef>
              <a:spcAft>
                <a:spcPts val="0"/>
              </a:spcAft>
            </a:pPr>
            <a:r>
              <a:rPr sz="5400" spc="-46" dirty="0">
                <a:solidFill>
                  <a:srgbClr val="404040"/>
                </a:solidFill>
                <a:latin typeface="Calibri Light"/>
                <a:cs typeface="Calibri Light"/>
              </a:rPr>
              <a:t>Sorting</a:t>
            </a:r>
            <a:r>
              <a:rPr sz="5400" spc="-6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69" dirty="0">
                <a:solidFill>
                  <a:srgbClr val="404040"/>
                </a:solidFill>
                <a:latin typeface="Calibri Light"/>
                <a:cs typeface="Calibri Light"/>
              </a:rPr>
              <a:t>Datasets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43048" y="950555"/>
            <a:ext cx="832372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Sorting</a:t>
            </a:r>
            <a:r>
              <a:rPr sz="4800" spc="-6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17" dirty="0">
                <a:solidFill>
                  <a:srgbClr val="404040"/>
                </a:solidFill>
                <a:latin typeface="Calibri Light"/>
                <a:cs typeface="Calibri Light"/>
              </a:rPr>
              <a:t>Your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87" dirty="0">
                <a:solidFill>
                  <a:srgbClr val="404040"/>
                </a:solidFill>
                <a:latin typeface="Calibri Light"/>
                <a:cs typeface="Calibri Light"/>
              </a:rPr>
              <a:t>Data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with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3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SORT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8877" y="2367671"/>
            <a:ext cx="7630242" cy="1049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Often,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need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sort our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data,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we</a:t>
            </a:r>
            <a:r>
              <a:rPr sz="22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1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200" b="1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Sort</a:t>
            </a:r>
            <a:r>
              <a:rPr sz="2200" b="1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 that.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basic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form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this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procedure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is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90032" y="3729552"/>
            <a:ext cx="1649512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PROC </a:t>
            </a:r>
            <a:r>
              <a:rPr sz="2400" b="1" i="1" spc="-34" dirty="0">
                <a:solidFill>
                  <a:srgbClr val="0070C0"/>
                </a:solidFill>
                <a:latin typeface="Calibri"/>
                <a:cs typeface="Calibri"/>
              </a:rPr>
              <a:t>SORT;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3811" y="4461617"/>
            <a:ext cx="212228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spc="-85" dirty="0">
                <a:solidFill>
                  <a:srgbClr val="0070C0"/>
                </a:solidFill>
                <a:latin typeface="Calibri"/>
                <a:cs typeface="Calibri"/>
              </a:rPr>
              <a:t>BY</a:t>
            </a:r>
            <a:r>
              <a:rPr sz="2400" b="1" i="1" spc="86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variable-list;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28877" y="5172085"/>
            <a:ext cx="7549022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the </a:t>
            </a:r>
            <a:r>
              <a:rPr sz="2200" spc="-52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called </a:t>
            </a:r>
            <a:r>
              <a:rPr sz="2200" spc="-56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5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27550" y="950555"/>
            <a:ext cx="335683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169" dirty="0">
                <a:solidFill>
                  <a:srgbClr val="404040"/>
                </a:solidFill>
                <a:latin typeface="Calibri Light"/>
                <a:cs typeface="Calibri Light"/>
              </a:rPr>
              <a:t>BY</a:t>
            </a:r>
            <a:r>
              <a:rPr sz="4800" spc="7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27504" y="2233813"/>
            <a:ext cx="5724226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86" dirty="0">
                <a:solidFill>
                  <a:srgbClr val="00000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can</a:t>
            </a:r>
            <a:r>
              <a:rPr sz="22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specify as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many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56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5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variables as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wish.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27504" y="3248797"/>
            <a:ext cx="8859253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 one </a:t>
            </a:r>
            <a:r>
              <a:rPr sz="2200" spc="-52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4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variable, SAS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sorts the </a:t>
            </a:r>
            <a:r>
              <a:rPr sz="2200" spc="-18" dirty="0">
                <a:solidFill>
                  <a:srgbClr val="000000"/>
                </a:solidFill>
                <a:latin typeface="Calibri"/>
                <a:cs typeface="Calibri"/>
              </a:rPr>
              <a:t>data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based on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values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of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variable.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27504" y="4110492"/>
            <a:ext cx="9048889" cy="6864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</a:t>
            </a:r>
            <a:r>
              <a:rPr sz="2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more</a:t>
            </a:r>
            <a:r>
              <a:rPr sz="2200" spc="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than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one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variable,</a:t>
            </a:r>
            <a:r>
              <a:rPr sz="22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sorts</a:t>
            </a:r>
            <a:r>
              <a:rPr sz="2200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observations</a:t>
            </a:r>
            <a:r>
              <a:rPr sz="2200" spc="4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first</a:t>
            </a:r>
            <a:r>
              <a:rPr sz="22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variable,</a:t>
            </a:r>
            <a:r>
              <a:rPr sz="2200" spc="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then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second</a:t>
            </a:r>
            <a:r>
              <a:rPr sz="2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 within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categories</a:t>
            </a:r>
            <a:r>
              <a:rPr sz="2200" spc="3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of the </a:t>
            </a: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first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variable,</a:t>
            </a:r>
            <a:r>
              <a:rPr sz="22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and so on.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27504" y="5278729"/>
            <a:ext cx="8714354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 </a:t>
            </a:r>
            <a:r>
              <a:rPr sz="2200" spc="-56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group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is all the observations</a:t>
            </a:r>
            <a:r>
              <a:rPr sz="22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000000"/>
                </a:solidFill>
                <a:latin typeface="Calibri"/>
                <a:cs typeface="Calibri"/>
              </a:rPr>
              <a:t>have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same values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of </a:t>
            </a:r>
            <a:r>
              <a:rPr sz="2200" spc="-56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5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variables.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11396" y="895412"/>
            <a:ext cx="1778395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2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38344" y="1568175"/>
            <a:ext cx="6457176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PROC </a:t>
            </a:r>
            <a:r>
              <a:rPr sz="2400" b="1" i="1" spc="-12" dirty="0">
                <a:solidFill>
                  <a:srgbClr val="0070C0"/>
                </a:solidFill>
                <a:latin typeface="Calibri"/>
                <a:cs typeface="Calibri"/>
              </a:rPr>
              <a:t>SORT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</a:t>
            </a:r>
            <a:r>
              <a:rPr sz="2400" b="1" i="1" spc="-57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121" dirty="0">
                <a:solidFill>
                  <a:srgbClr val="0070C0"/>
                </a:solidFill>
                <a:latin typeface="Calibri"/>
                <a:cs typeface="Calibri"/>
              </a:rPr>
              <a:t>ATA</a:t>
            </a:r>
            <a:r>
              <a:rPr sz="2400" b="1" i="1" spc="103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= input-data OUT</a:t>
            </a:r>
            <a:r>
              <a:rPr sz="2400" b="1" i="1" spc="-3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= output-data;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11396" y="2267392"/>
            <a:ext cx="7669927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100" spc="-93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100" spc="-4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21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OUT=</a:t>
            </a:r>
            <a:r>
              <a:rPr sz="21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options</a:t>
            </a:r>
            <a:r>
              <a:rPr sz="21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 input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output</a:t>
            </a:r>
            <a:r>
              <a:rPr sz="21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sets.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252" y="2307895"/>
            <a:ext cx="2463043" cy="2026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Input</a:t>
            </a:r>
            <a:r>
              <a:rPr sz="4800" spc="-54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and</a:t>
            </a:r>
          </a:p>
          <a:p>
            <a:pPr marL="295655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Output</a:t>
            </a:r>
          </a:p>
          <a:p>
            <a:pPr marL="126491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9" dirty="0">
                <a:solidFill>
                  <a:srgbClr val="FFFFFF"/>
                </a:solidFill>
                <a:latin typeface="Calibri Light"/>
                <a:cs typeface="Calibri Light"/>
              </a:rPr>
              <a:t>Datasets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11396" y="2907472"/>
            <a:ext cx="7819989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100" spc="3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100" spc="38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don't</a:t>
            </a:r>
            <a:r>
              <a:rPr sz="2100" spc="3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100" spc="3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3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97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100" spc="-4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=</a:t>
            </a:r>
            <a:r>
              <a:rPr sz="2100" spc="3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option,</a:t>
            </a:r>
            <a:r>
              <a:rPr sz="2100" spc="3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then</a:t>
            </a:r>
            <a:r>
              <a:rPr sz="2100" spc="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100" spc="3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2100" spc="37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100" spc="3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3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most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02835" y="3547807"/>
            <a:ext cx="2900696" cy="363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recently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created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 set.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11396" y="4187887"/>
            <a:ext cx="7819882" cy="16441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100" spc="5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100" spc="6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don't</a:t>
            </a:r>
            <a:r>
              <a:rPr sz="2100" spc="5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100" spc="5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100" spc="5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OUT=</a:t>
            </a:r>
            <a:r>
              <a:rPr sz="2100" spc="5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option,</a:t>
            </a:r>
            <a:r>
              <a:rPr sz="2100" spc="6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then</a:t>
            </a:r>
            <a:r>
              <a:rPr sz="2100" spc="5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100" spc="5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2100" spc="5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replace</a:t>
            </a:r>
            <a:r>
              <a:rPr sz="2100" spc="5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439" marR="0">
              <a:lnSpc>
                <a:spcPts val="2563"/>
              </a:lnSpc>
              <a:spcBef>
                <a:spcPts val="2429"/>
              </a:spcBef>
              <a:spcAft>
                <a:spcPts val="0"/>
              </a:spcAft>
            </a:pP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original</a:t>
            </a:r>
            <a:r>
              <a:rPr sz="21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4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21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with the newly</a:t>
            </a:r>
            <a:r>
              <a:rPr sz="21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04040"/>
                </a:solidFill>
                <a:latin typeface="Calibri"/>
                <a:cs typeface="Calibri"/>
              </a:rPr>
              <a:t>sorted</a:t>
            </a:r>
            <a:r>
              <a:rPr sz="21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version.</a:t>
            </a:r>
          </a:p>
          <a:p>
            <a:pPr marL="0" marR="0">
              <a:lnSpc>
                <a:spcPts val="2563"/>
              </a:lnSpc>
              <a:spcBef>
                <a:spcPts val="2426"/>
              </a:spcBef>
              <a:spcAft>
                <a:spcPts val="0"/>
              </a:spcAft>
            </a:pPr>
            <a:r>
              <a:rPr sz="21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100" spc="-1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1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libri"/>
                <a:cs typeface="Calibri"/>
              </a:rPr>
              <a:t>example: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753100" y="6140470"/>
            <a:ext cx="4934880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PROC </a:t>
            </a:r>
            <a:r>
              <a:rPr sz="2400" b="1" i="1" spc="-14" dirty="0">
                <a:solidFill>
                  <a:srgbClr val="0070C0"/>
                </a:solidFill>
                <a:latin typeface="Calibri"/>
                <a:cs typeface="Calibri"/>
              </a:rPr>
              <a:t>SORT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</a:t>
            </a:r>
            <a:r>
              <a:rPr sz="2400" b="1" i="1" spc="-58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121" dirty="0">
                <a:solidFill>
                  <a:srgbClr val="0070C0"/>
                </a:solidFill>
                <a:latin typeface="Calibri"/>
                <a:cs typeface="Calibri"/>
              </a:rPr>
              <a:t>ATA</a:t>
            </a:r>
            <a:r>
              <a:rPr sz="2400" b="1" i="1" spc="103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= messy OUT</a:t>
            </a:r>
            <a:r>
              <a:rPr sz="2400" b="1" i="1" spc="-2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= neat;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89352" y="950555"/>
            <a:ext cx="803130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Eliminate</a:t>
            </a:r>
            <a:r>
              <a:rPr sz="4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Duplicate</a:t>
            </a:r>
            <a:r>
              <a:rPr sz="4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Observations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104908"/>
            <a:ext cx="10210493" cy="1015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NODUPKEY</a:t>
            </a:r>
            <a:r>
              <a:rPr sz="2200" b="1" spc="13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</a:t>
            </a:r>
            <a:r>
              <a:rPr sz="2200" spc="15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tells</a:t>
            </a:r>
            <a:r>
              <a:rPr sz="220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1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eliminate</a:t>
            </a:r>
            <a:r>
              <a:rPr sz="2200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200" spc="1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duplicate</a:t>
            </a:r>
            <a:r>
              <a:rPr sz="2200" spc="1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observations</a:t>
            </a:r>
            <a:r>
              <a:rPr sz="2200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1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200" spc="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744" marR="0">
              <a:lnSpc>
                <a:spcPts val="2680"/>
              </a:lnSpc>
              <a:spcBef>
                <a:spcPts val="2337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same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6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3379226"/>
            <a:ext cx="10211289" cy="1015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200" spc="1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14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DUPOUT=</a:t>
            </a:r>
            <a:r>
              <a:rPr sz="2200" b="1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option,</a:t>
            </a:r>
            <a:r>
              <a:rPr sz="2200" spc="1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then</a:t>
            </a:r>
            <a:r>
              <a:rPr sz="2200" spc="12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22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put</a:t>
            </a:r>
            <a:r>
              <a:rPr sz="2200" spc="1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deleted</a:t>
            </a:r>
            <a:r>
              <a:rPr sz="2200" spc="1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observations</a:t>
            </a:r>
            <a:r>
              <a:rPr sz="2200" spc="1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1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</a:p>
          <a:p>
            <a:pPr marL="91744" marR="0">
              <a:lnSpc>
                <a:spcPts val="2680"/>
              </a:lnSpc>
              <a:spcBef>
                <a:spcPts val="2335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280" y="4653671"/>
            <a:ext cx="770351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these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options,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just add them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SORT</a:t>
            </a:r>
            <a:r>
              <a:rPr sz="22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50745" y="5308656"/>
            <a:ext cx="919735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PROC </a:t>
            </a:r>
            <a:r>
              <a:rPr sz="2400" b="1" i="1" spc="-12" dirty="0">
                <a:solidFill>
                  <a:srgbClr val="0070C0"/>
                </a:solidFill>
                <a:latin typeface="Calibri"/>
                <a:cs typeface="Calibri"/>
              </a:rPr>
              <a:t>SORT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</a:t>
            </a:r>
            <a:r>
              <a:rPr sz="2400" b="1" i="1" spc="-57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121" dirty="0">
                <a:solidFill>
                  <a:srgbClr val="0070C0"/>
                </a:solidFill>
                <a:latin typeface="Calibri"/>
                <a:cs typeface="Calibri"/>
              </a:rPr>
              <a:t>ATA</a:t>
            </a:r>
            <a:r>
              <a:rPr sz="2400" b="1" i="1" spc="103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= messy</a:t>
            </a:r>
            <a:r>
              <a:rPr sz="2400" b="1" i="1" spc="534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OUT</a:t>
            </a:r>
            <a:r>
              <a:rPr sz="2400" b="1" i="1" spc="-2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= neat</a:t>
            </a:r>
            <a:r>
              <a:rPr sz="2400" b="1" i="1" spc="536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NODUPKEY</a:t>
            </a:r>
            <a:r>
              <a:rPr sz="2400" b="1" i="1" spc="52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DUPOUT</a:t>
            </a:r>
            <a:r>
              <a:rPr sz="2400" b="1" i="1" spc="-27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= extraobs;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13836" y="950555"/>
            <a:ext cx="638238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404040"/>
                </a:solidFill>
                <a:latin typeface="Calibri Light"/>
                <a:cs typeface="Calibri Light"/>
              </a:rPr>
              <a:t>Ascending</a:t>
            </a:r>
            <a:r>
              <a:rPr sz="4800" spc="-6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39" dirty="0">
                <a:solidFill>
                  <a:srgbClr val="404040"/>
                </a:solidFill>
                <a:latin typeface="Calibri Light"/>
                <a:cs typeface="Calibri Light"/>
              </a:rPr>
              <a:t>v.s.</a:t>
            </a:r>
            <a:r>
              <a:rPr sz="4800" spc="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Descending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129292"/>
            <a:ext cx="10214128" cy="3061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sorts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ascending </a:t>
            </a:r>
            <a:r>
              <a:rPr sz="2200" spc="-36" dirty="0">
                <a:solidFill>
                  <a:srgbClr val="404040"/>
                </a:solidFill>
                <a:latin typeface="Calibri"/>
                <a:cs typeface="Calibri"/>
              </a:rPr>
              <a:t>order,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lowest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highest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values.</a:t>
            </a:r>
          </a:p>
          <a:p>
            <a:pPr marL="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200" spc="20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200" spc="1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200" spc="20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sorted</a:t>
            </a:r>
            <a:r>
              <a:rPr sz="2200" spc="1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1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opposite</a:t>
            </a:r>
            <a:r>
              <a:rPr sz="2200" spc="1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6" dirty="0">
                <a:solidFill>
                  <a:srgbClr val="404040"/>
                </a:solidFill>
                <a:latin typeface="Calibri"/>
                <a:cs typeface="Calibri"/>
              </a:rPr>
              <a:t>order,</a:t>
            </a:r>
            <a:r>
              <a:rPr sz="2200" spc="2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add</a:t>
            </a:r>
            <a:r>
              <a:rPr sz="22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keyword</a:t>
            </a:r>
            <a:r>
              <a:rPr sz="2200" spc="20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DESCENDING</a:t>
            </a:r>
            <a:r>
              <a:rPr sz="2200" b="1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</a:p>
          <a:p>
            <a:pPr marL="91744" marR="0">
              <a:lnSpc>
                <a:spcPts val="2680"/>
              </a:lnSpc>
              <a:spcBef>
                <a:spcPts val="2549"/>
              </a:spcBef>
              <a:spcAft>
                <a:spcPts val="0"/>
              </a:spcAft>
            </a:pPr>
            <a:r>
              <a:rPr sz="2200" spc="-56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before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should be sorted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reverse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40" dirty="0">
                <a:solidFill>
                  <a:srgbClr val="404040"/>
                </a:solidFill>
                <a:latin typeface="Calibri"/>
                <a:cs typeface="Calibri"/>
              </a:rPr>
              <a:t>order.</a:t>
            </a:r>
          </a:p>
          <a:p>
            <a:pPr marL="0" marR="0">
              <a:lnSpc>
                <a:spcPts val="2683"/>
              </a:lnSpc>
              <a:spcBef>
                <a:spcPts val="2597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tells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sort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first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(from</a:t>
            </a:r>
            <a:r>
              <a:rPr sz="2200" spc="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Z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–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ascending</a:t>
            </a:r>
            <a:r>
              <a:rPr sz="2200" spc="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order)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</a:p>
          <a:p>
            <a:pPr marL="91744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then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City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(from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Z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–descending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order) within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72051" y="5503438"/>
            <a:ext cx="3554280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spc="-86" dirty="0">
                <a:solidFill>
                  <a:srgbClr val="0070C0"/>
                </a:solidFill>
                <a:latin typeface="Calibri"/>
                <a:cs typeface="Calibri"/>
              </a:rPr>
              <a:t>BY</a:t>
            </a:r>
            <a:r>
              <a:rPr sz="2400" b="1" i="1" spc="88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14" dirty="0">
                <a:solidFill>
                  <a:srgbClr val="0070C0"/>
                </a:solidFill>
                <a:latin typeface="Calibri"/>
                <a:cs typeface="Calibri"/>
              </a:rPr>
              <a:t>State</a:t>
            </a:r>
            <a:r>
              <a:rPr sz="2400" b="1" i="1" spc="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DESCENDING City;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11270" y="950555"/>
            <a:ext cx="480060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5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95" dirty="0" smtClean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Sort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274961"/>
            <a:ext cx="10028211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Import 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file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“Lecture3_score_data_miss.xlsx”.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“lecture7_scoredata0”.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2762641"/>
            <a:ext cx="10343622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SAS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named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“lecture7_socredata1” based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 “lecture7_scoredata0”</a:t>
            </a:r>
          </a:p>
          <a:p>
            <a:pPr marL="91744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computing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280" y="3585311"/>
            <a:ext cx="5866080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variable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spc="-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TotalScore”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(sum of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score1-score3)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7280" y="4073535"/>
            <a:ext cx="6602079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variable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“AverageScore”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(average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score1-score3)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97280" y="4561215"/>
            <a:ext cx="10216164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Sort the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“lecture7_scoredata1”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ascending order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“Gender”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descending</a:t>
            </a:r>
          </a:p>
          <a:p>
            <a:pPr marL="91744" marR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order of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“AverageScore”.</a:t>
            </a:r>
            <a:r>
              <a:rPr sz="2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sorted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as “lecture7_scoredata2”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97280" y="5384531"/>
            <a:ext cx="3034065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the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sorted dataset.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4224" y="5482056"/>
            <a:ext cx="141509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37969" y="5161407"/>
            <a:ext cx="4066533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FFFFFF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FFFFFF"/>
                </a:solidFill>
                <a:latin typeface="Calibri Light"/>
                <a:cs typeface="Calibri Light"/>
              </a:rPr>
              <a:t>Print</a:t>
            </a:r>
            <a:r>
              <a:rPr sz="4800" spc="-36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66" dirty="0">
                <a:solidFill>
                  <a:srgbClr val="FFFFFF"/>
                </a:solidFill>
                <a:latin typeface="Calibri Light"/>
                <a:cs typeface="Calibri Light"/>
              </a:rPr>
              <a:t>Result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39494" y="6124280"/>
            <a:ext cx="8503711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2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both numeric and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character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variables,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missing values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the</a:t>
            </a:r>
            <a:r>
              <a:rPr sz="2200" spc="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smallest.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11270" y="950555"/>
            <a:ext cx="480060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6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95" dirty="0" smtClean="0">
                <a:solidFill>
                  <a:srgbClr val="404040"/>
                </a:solidFill>
                <a:latin typeface="Calibri Light"/>
                <a:cs typeface="Calibri Light"/>
              </a:rPr>
              <a:t>Proc</a:t>
            </a:r>
            <a:r>
              <a:rPr sz="4800" spc="-20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Sort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4147" y="2728224"/>
            <a:ext cx="10035494" cy="2390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Sort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“lecture7_scoredata1”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ascending</a:t>
            </a:r>
            <a:r>
              <a:rPr sz="22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order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“Gender”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eliminate</a:t>
            </a:r>
          </a:p>
          <a:p>
            <a:pPr marL="9144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duplicate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observations, name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sorted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“lecture7_scoredata3</a:t>
            </a:r>
            <a:r>
              <a:rPr sz="2200" spc="-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  <a:p>
            <a:pPr marL="0" marR="0">
              <a:lnSpc>
                <a:spcPts val="2680"/>
              </a:lnSpc>
              <a:spcBef>
                <a:spcPts val="254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Place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 the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duplicate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observations in a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named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93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extraobs</a:t>
            </a:r>
            <a:r>
              <a:rPr sz="2200" spc="-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  <a:p>
            <a:pPr marL="0" marR="0">
              <a:lnSpc>
                <a:spcPts val="2683"/>
              </a:lnSpc>
              <a:spcBef>
                <a:spcPts val="2597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datasets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“lecture7_scoredata3”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93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extraobs</a:t>
            </a:r>
            <a:r>
              <a:rPr sz="2200" spc="-2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1974" y="5430835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86800" y="2916606"/>
            <a:ext cx="2471021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</a:p>
          <a:p>
            <a:pPr marL="307847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262626"/>
                </a:solidFill>
                <a:latin typeface="Calibri Light"/>
                <a:cs typeface="Calibri Light"/>
              </a:rPr>
              <a:t>Results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93645" y="2905302"/>
            <a:ext cx="8010031" cy="8752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591"/>
              </a:lnSpc>
              <a:spcBef>
                <a:spcPts val="0"/>
              </a:spcBef>
              <a:spcAft>
                <a:spcPts val="0"/>
              </a:spcAft>
            </a:pPr>
            <a:r>
              <a:rPr sz="5400" spc="-68" dirty="0">
                <a:solidFill>
                  <a:srgbClr val="404040"/>
                </a:solidFill>
                <a:latin typeface="Calibri Light"/>
                <a:cs typeface="Calibri Light"/>
              </a:rPr>
              <a:t>Creating</a:t>
            </a:r>
            <a:r>
              <a:rPr sz="5400" spc="-6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46" dirty="0">
                <a:solidFill>
                  <a:srgbClr val="404040"/>
                </a:solidFill>
                <a:latin typeface="Calibri Light"/>
                <a:cs typeface="Calibri Light"/>
              </a:rPr>
              <a:t>an</a:t>
            </a:r>
            <a:r>
              <a:rPr sz="5400" spc="-5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50" dirty="0">
                <a:solidFill>
                  <a:srgbClr val="404040"/>
                </a:solidFill>
                <a:latin typeface="Calibri Light"/>
                <a:cs typeface="Calibri Light"/>
              </a:rPr>
              <a:t>Enhanced</a:t>
            </a:r>
            <a:r>
              <a:rPr sz="5400" spc="-7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5400" spc="-68" dirty="0">
                <a:solidFill>
                  <a:srgbClr val="404040"/>
                </a:solidFill>
                <a:latin typeface="Calibri Light"/>
                <a:cs typeface="Calibri Light"/>
              </a:rPr>
              <a:t>Report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2317" y="950555"/>
            <a:ext cx="630614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404040"/>
                </a:solidFill>
                <a:latin typeface="Calibri Light"/>
                <a:cs typeface="Calibri Light"/>
              </a:rPr>
              <a:t>Generating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Column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25" dirty="0">
                <a:solidFill>
                  <a:srgbClr val="404040"/>
                </a:solidFill>
                <a:latin typeface="Calibri Light"/>
                <a:cs typeface="Calibri Light"/>
              </a:rPr>
              <a:t>Totals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0574" y="2185396"/>
            <a:ext cx="902800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93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400" spc="-5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 can produce column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totals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numeric variables within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your report.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6482" y="5383911"/>
            <a:ext cx="3511519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Partial</a:t>
            </a:r>
            <a:r>
              <a:rPr sz="48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Output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41038" y="950555"/>
            <a:ext cx="3931075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SUM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5" dirty="0">
                <a:solidFill>
                  <a:srgbClr val="404040"/>
                </a:solidFill>
                <a:latin typeface="Calibri Light"/>
                <a:cs typeface="Calibri Light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9504" y="2197588"/>
            <a:ext cx="10089354" cy="77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spc="-222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27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produce</a:t>
            </a:r>
            <a:r>
              <a:rPr sz="2400" spc="5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  <a:r>
              <a:rPr sz="24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totals</a:t>
            </a:r>
            <a:r>
              <a:rPr sz="24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6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numeric</a:t>
            </a:r>
            <a:r>
              <a:rPr sz="2400" b="1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variables,</a:t>
            </a:r>
            <a:r>
              <a:rPr sz="24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4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list</a:t>
            </a:r>
            <a:r>
              <a:rPr sz="24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5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400" spc="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</a:p>
          <a:p>
            <a:pPr marL="9138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summed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 a SUM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statement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 your PROC PRINT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9504" y="3157708"/>
            <a:ext cx="4085435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General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form,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SUM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statement: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90795" y="3752037"/>
            <a:ext cx="2434906" cy="4417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8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1" dirty="0">
                <a:solidFill>
                  <a:srgbClr val="0070C0"/>
                </a:solidFill>
                <a:latin typeface="Calibri"/>
                <a:cs typeface="Calibri"/>
              </a:rPr>
              <a:t>SUM variable(s);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9504" y="4377162"/>
            <a:ext cx="8914061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where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variable(s) is</a:t>
            </a:r>
            <a:r>
              <a:rPr sz="2400" spc="-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one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or </a:t>
            </a:r>
            <a:r>
              <a:rPr sz="2400" spc="-11" dirty="0">
                <a:solidFill>
                  <a:srgbClr val="404040"/>
                </a:solidFill>
                <a:latin typeface="Calibri"/>
                <a:cs typeface="Calibri"/>
              </a:rPr>
              <a:t>more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4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names,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separated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blanks.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19504" y="4971231"/>
            <a:ext cx="10091060" cy="776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spc="-92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400" spc="-5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400" spc="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400" b="1" spc="9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2400" b="1" spc="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need</a:t>
            </a:r>
            <a:r>
              <a:rPr sz="2400" b="1" spc="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400" spc="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variables</a:t>
            </a:r>
            <a:r>
              <a:rPr sz="2400" spc="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7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7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44" dirty="0">
                <a:solidFill>
                  <a:srgbClr val="404040"/>
                </a:solidFill>
                <a:latin typeface="Calibri"/>
                <a:cs typeface="Calibri"/>
              </a:rPr>
              <a:t>VAR</a:t>
            </a:r>
            <a:r>
              <a:rPr sz="2400" b="1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400" spc="9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24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400" spc="8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4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them</a:t>
            </a:r>
          </a:p>
          <a:p>
            <a:pPr marL="91389" marR="0">
              <a:lnSpc>
                <a:spcPts val="288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 the SUM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4432" y="1834221"/>
            <a:ext cx="222706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FFFFFF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722" y="2978160"/>
            <a:ext cx="3554983" cy="239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8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SUM</a:t>
            </a:r>
            <a:r>
              <a:rPr sz="2200" spc="8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  <a:r>
              <a:rPr sz="2200" spc="8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200" spc="85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680"/>
              </a:lnSpc>
              <a:spcBef>
                <a:spcPts val="2601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following</a:t>
            </a:r>
            <a:r>
              <a:rPr sz="2200" spc="9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PROC</a:t>
            </a:r>
            <a:r>
              <a:rPr sz="2200" spc="98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PRINT</a:t>
            </a:r>
            <a:r>
              <a:rPr sz="2200" spc="97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</a:p>
          <a:p>
            <a:pPr marL="0" marR="0">
              <a:lnSpc>
                <a:spcPts val="2680"/>
              </a:lnSpc>
              <a:spcBef>
                <a:spcPts val="2549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requests</a:t>
            </a:r>
            <a:r>
              <a:rPr sz="2200" spc="1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column</a:t>
            </a:r>
            <a:r>
              <a:rPr sz="2200" spc="1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FFFFFF"/>
                </a:solidFill>
                <a:latin typeface="Calibri"/>
                <a:cs typeface="Calibri"/>
              </a:rPr>
              <a:t>totals</a:t>
            </a:r>
            <a:r>
              <a:rPr sz="2200" spc="115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3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</a:p>
          <a:p>
            <a:pPr marL="0" marR="0">
              <a:lnSpc>
                <a:spcPts val="2683"/>
              </a:lnSpc>
              <a:spcBef>
                <a:spcPts val="2597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2200" spc="-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BalanceDue.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6482" y="5465292"/>
            <a:ext cx="3511519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Partial</a:t>
            </a:r>
            <a:r>
              <a:rPr sz="48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Output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40941" y="950555"/>
            <a:ext cx="853002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8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7" dirty="0" smtClean="0">
                <a:solidFill>
                  <a:srgbClr val="404040"/>
                </a:solidFill>
                <a:latin typeface="Calibri Light"/>
                <a:cs typeface="Calibri Light"/>
              </a:rPr>
              <a:t>Computing</a:t>
            </a:r>
            <a:r>
              <a:rPr sz="4800" spc="-37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Column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39" dirty="0">
                <a:solidFill>
                  <a:srgbClr val="404040"/>
                </a:solidFill>
                <a:latin typeface="Calibri Light"/>
                <a:cs typeface="Calibri Light"/>
              </a:rPr>
              <a:t>Total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29563" y="2265787"/>
            <a:ext cx="10080918" cy="77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Import</a:t>
            </a:r>
            <a:r>
              <a:rPr sz="2400" spc="1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1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Excel</a:t>
            </a:r>
            <a:r>
              <a:rPr sz="2400" spc="1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datafile</a:t>
            </a:r>
            <a:r>
              <a:rPr sz="2400" spc="1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“Lecture7_fund_data_id_class.xlsx”</a:t>
            </a:r>
            <a:r>
              <a:rPr sz="2400" spc="1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400" spc="1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SAS,</a:t>
            </a:r>
            <a:r>
              <a:rPr sz="2400" spc="10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name</a:t>
            </a:r>
            <a:r>
              <a:rPr sz="2400" spc="1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</a:p>
          <a:p>
            <a:pPr marL="9149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“lecture7_fund0”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29563" y="3150088"/>
            <a:ext cx="4454246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the dataset “lecture7_fund0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9563" y="3668248"/>
            <a:ext cx="5799534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400" spc="1243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Without showing the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OBS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column,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9563" y="4186408"/>
            <a:ext cx="8702831" cy="14467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400" spc="1243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400" spc="-222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only show variables 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“name”,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6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stu_id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1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“gender</a:t>
            </a:r>
            <a:r>
              <a:rPr sz="24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2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“class”,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1" dirty="0">
                <a:solidFill>
                  <a:srgbClr val="404040"/>
                </a:solidFill>
                <a:latin typeface="Calibri"/>
                <a:cs typeface="Calibri"/>
              </a:rPr>
              <a:t>“fund”,</a:t>
            </a:r>
          </a:p>
          <a:p>
            <a:pPr marL="0" marR="0">
              <a:lnSpc>
                <a:spcPts val="2929"/>
              </a:lnSpc>
              <a:spcBef>
                <a:spcPts val="1152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400" spc="1243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400" spc="-222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compute the column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of “fund” variable,</a:t>
            </a:r>
          </a:p>
          <a:p>
            <a:pPr marL="0" marR="0">
              <a:lnSpc>
                <a:spcPts val="2929"/>
              </a:lnSpc>
              <a:spcBef>
                <a:spcPts val="115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Calibri"/>
                <a:cs typeface="Calibri"/>
              </a:rPr>
              <a:t>4.</a:t>
            </a:r>
            <a:r>
              <a:rPr sz="2400" spc="1243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400" spc="-222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display</a:t>
            </a:r>
            <a:r>
              <a:rPr sz="24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 “fund” variable</a:t>
            </a:r>
            <a:r>
              <a:rPr sz="24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dollar5.1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format.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2538" y="5500330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86800" y="2916606"/>
            <a:ext cx="2471021" cy="1404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94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800" spc="-2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800" spc="-72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</a:p>
          <a:p>
            <a:pPr marL="423926" marR="0">
              <a:lnSpc>
                <a:spcPts val="4897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7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28390" y="950555"/>
            <a:ext cx="517088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404040"/>
                </a:solidFill>
                <a:latin typeface="Calibri Light"/>
                <a:cs typeface="Calibri Light"/>
              </a:rPr>
              <a:t>Requesting</a:t>
            </a:r>
            <a:r>
              <a:rPr sz="4800" spc="-31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Subtotals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371584"/>
            <a:ext cx="10054067" cy="95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000" spc="-18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produce subtotals,</a:t>
            </a:r>
            <a:r>
              <a:rPr sz="20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add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both a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SUM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000" spc="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a </a:t>
            </a:r>
            <a:r>
              <a:rPr sz="2000" b="1" spc="-64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000" b="1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4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000" spc="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0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PROC PRINT</a:t>
            </a:r>
            <a:r>
              <a:rPr sz="2000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</a:p>
          <a:p>
            <a:pPr marL="0" marR="0">
              <a:lnSpc>
                <a:spcPts val="2449"/>
              </a:lnSpc>
              <a:spcBef>
                <a:spcPts val="2351"/>
              </a:spcBef>
              <a:spcAft>
                <a:spcPts val="0"/>
              </a:spcAft>
            </a:pPr>
            <a:r>
              <a:rPr sz="20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83786" y="3634720"/>
            <a:ext cx="4730619" cy="1873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4696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spc="-85" dirty="0">
                <a:solidFill>
                  <a:srgbClr val="0070C0"/>
                </a:solidFill>
                <a:latin typeface="Calibri"/>
                <a:cs typeface="Calibri"/>
              </a:rPr>
              <a:t>BY</a:t>
            </a:r>
            <a:r>
              <a:rPr sz="2400" b="1" i="1" spc="86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&lt;DESCENDING&gt; BY-variable-1</a:t>
            </a:r>
          </a:p>
          <a:p>
            <a:pPr marL="0" marR="0">
              <a:lnSpc>
                <a:spcPts val="2932"/>
              </a:lnSpc>
              <a:spcBef>
                <a:spcPts val="2878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&lt;...&lt;DESCENDING&gt;</a:t>
            </a:r>
            <a:r>
              <a:rPr sz="2400" b="1" i="1" spc="12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&lt;BY-variable-n&gt;&gt;</a:t>
            </a:r>
          </a:p>
          <a:p>
            <a:pPr marL="1318259" marR="0">
              <a:lnSpc>
                <a:spcPts val="2929"/>
              </a:lnSpc>
              <a:spcBef>
                <a:spcPts val="2881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&lt;NOTSORTED&gt;;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14390" y="431810"/>
            <a:ext cx="6116191" cy="106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spc="-10" dirty="0">
                <a:solidFill>
                  <a:srgbClr val="000000"/>
                </a:solidFill>
                <a:latin typeface="Calibri"/>
                <a:cs typeface="Calibri"/>
              </a:rPr>
              <a:t>BY-variable</a:t>
            </a:r>
            <a:r>
              <a:rPr sz="2200" b="1" spc="3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specifies</a:t>
            </a:r>
            <a:r>
              <a:rPr sz="2200" spc="3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200" spc="3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</a:t>
            </a:r>
            <a:r>
              <a:rPr sz="2200" spc="3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3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3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procedure</a:t>
            </a:r>
          </a:p>
          <a:p>
            <a:pPr marL="0" marR="0">
              <a:lnSpc>
                <a:spcPts val="267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uses</a:t>
            </a:r>
            <a:r>
              <a:rPr sz="2200" spc="2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25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form</a:t>
            </a:r>
            <a:r>
              <a:rPr sz="2200" spc="2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56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2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groups.</a:t>
            </a:r>
            <a:r>
              <a:rPr sz="2200" spc="25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52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spc="2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can</a:t>
            </a:r>
            <a:r>
              <a:rPr sz="2200" spc="23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specify</a:t>
            </a:r>
            <a:r>
              <a:rPr sz="2200" spc="2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more</a:t>
            </a:r>
            <a:r>
              <a:rPr sz="2200" spc="22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than</a:t>
            </a:r>
          </a:p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one variable, </a:t>
            </a:r>
            <a:r>
              <a:rPr sz="2200" spc="-12" dirty="0">
                <a:solidFill>
                  <a:srgbClr val="000000"/>
                </a:solidFill>
                <a:latin typeface="Calibri"/>
                <a:cs typeface="Calibri"/>
              </a:rPr>
              <a:t>separated</a:t>
            </a:r>
            <a:r>
              <a:rPr sz="22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blanks.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14390" y="2171329"/>
            <a:ext cx="6116477" cy="10600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30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DESCENDING</a:t>
            </a:r>
            <a:r>
              <a:rPr sz="2200" b="1" spc="3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option</a:t>
            </a:r>
            <a:r>
              <a:rPr sz="2200" spc="30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specifies</a:t>
            </a:r>
            <a:r>
              <a:rPr sz="2200" spc="30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30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3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dataset</a:t>
            </a:r>
          </a:p>
          <a:p>
            <a:pPr marL="0" marR="0">
              <a:lnSpc>
                <a:spcPts val="267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200" spc="2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29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be</a:t>
            </a:r>
            <a:r>
              <a:rPr sz="2200" spc="25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sorted</a:t>
            </a:r>
            <a:r>
              <a:rPr sz="2200" spc="2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200" spc="2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descending</a:t>
            </a:r>
            <a:r>
              <a:rPr sz="2200" spc="2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order</a:t>
            </a:r>
            <a:r>
              <a:rPr sz="2200" spc="2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2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2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</a:t>
            </a:r>
          </a:p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immediately</a:t>
            </a:r>
            <a:r>
              <a:rPr sz="2200" spc="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follows.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6460" y="2380067"/>
            <a:ext cx="3284041" cy="2026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94359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FFFFFF"/>
                </a:solidFill>
                <a:latin typeface="Calibri Light"/>
                <a:cs typeface="Calibri Light"/>
              </a:rPr>
              <a:t>General</a:t>
            </a:r>
          </a:p>
          <a:p>
            <a:pPr marL="905205" marR="0">
              <a:lnSpc>
                <a:spcPts val="4896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8" dirty="0">
                <a:solidFill>
                  <a:srgbClr val="FFFFFF"/>
                </a:solidFill>
                <a:latin typeface="Calibri Light"/>
                <a:cs typeface="Calibri Light"/>
              </a:rPr>
              <a:t>Form</a:t>
            </a:r>
          </a:p>
          <a:p>
            <a:pPr marL="0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2" dirty="0">
                <a:solidFill>
                  <a:srgbClr val="FFFFFF"/>
                </a:solidFill>
                <a:latin typeface="Calibri Light"/>
                <a:cs typeface="Calibri Light"/>
              </a:rPr>
              <a:t>Components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14390" y="3910848"/>
            <a:ext cx="6115797" cy="10600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19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0000"/>
                </a:solidFill>
                <a:latin typeface="Calibri"/>
                <a:cs typeface="Calibri"/>
              </a:rPr>
              <a:t>NOTSORTED</a:t>
            </a:r>
            <a:r>
              <a:rPr sz="2200" b="1" spc="194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option</a:t>
            </a:r>
            <a:r>
              <a:rPr sz="2200" spc="19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specifies</a:t>
            </a:r>
            <a:r>
              <a:rPr sz="2200" spc="195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19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675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observations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not necessarily sorted 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2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alphabetic</a:t>
            </a:r>
          </a:p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 numeric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40" dirty="0">
                <a:solidFill>
                  <a:srgbClr val="000000"/>
                </a:solidFill>
                <a:latin typeface="Calibri"/>
                <a:cs typeface="Calibri"/>
              </a:rPr>
              <a:t>order.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14390" y="5650316"/>
            <a:ext cx="6114953" cy="1060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spc="-12" dirty="0">
                <a:solidFill>
                  <a:srgbClr val="FF0000"/>
                </a:solidFill>
                <a:latin typeface="Calibri"/>
                <a:cs typeface="Calibri"/>
              </a:rPr>
              <a:t>Warning:</a:t>
            </a:r>
            <a:r>
              <a:rPr sz="2200" b="1" spc="24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If</a:t>
            </a:r>
            <a:r>
              <a:rPr sz="2200" spc="2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spc="2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do</a:t>
            </a:r>
            <a:r>
              <a:rPr sz="2200" spc="22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not</a:t>
            </a:r>
            <a:r>
              <a:rPr sz="2200" spc="2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use</a:t>
            </a:r>
            <a:r>
              <a:rPr sz="2200" spc="22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2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NOTSORTED</a:t>
            </a:r>
            <a:r>
              <a:rPr sz="2200" spc="23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option</a:t>
            </a:r>
          </a:p>
          <a:p>
            <a:pPr marL="0" marR="0">
              <a:lnSpc>
                <a:spcPts val="2675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200" spc="8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8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56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14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statement,</a:t>
            </a:r>
            <a:r>
              <a:rPr sz="22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9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observations</a:t>
            </a:r>
            <a:r>
              <a:rPr sz="2200" spc="10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200" spc="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200" spc="9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dataset</a:t>
            </a:r>
          </a:p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must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be sorted</a:t>
            </a:r>
            <a:r>
              <a:rPr sz="22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all the</a:t>
            </a:r>
            <a:r>
              <a:rPr sz="22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variables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000000"/>
                </a:solidFill>
                <a:latin typeface="Calibri"/>
                <a:cs typeface="Calibri"/>
              </a:rPr>
              <a:t>specify.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70502" y="5314142"/>
            <a:ext cx="7232429" cy="1141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5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SUM</a:t>
            </a:r>
            <a:r>
              <a:rPr sz="2400" spc="5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  <a:r>
              <a:rPr sz="2400" spc="5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5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PROC</a:t>
            </a:r>
            <a:r>
              <a:rPr sz="2400" spc="54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PRINT</a:t>
            </a:r>
            <a:r>
              <a:rPr sz="2400" spc="5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7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400" spc="5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requests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column</a:t>
            </a:r>
            <a:r>
              <a:rPr sz="2400" spc="1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totals</a:t>
            </a:r>
            <a:r>
              <a:rPr sz="2400" spc="1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12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2400" spc="13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Fee,</a:t>
            </a:r>
            <a:r>
              <a:rPr sz="2400" spc="11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12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1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8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produces a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subtotal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240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ActLevel.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50340" y="5482056"/>
            <a:ext cx="2228101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4" dirty="0">
                <a:solidFill>
                  <a:srgbClr val="FFFFFF"/>
                </a:solidFill>
                <a:latin typeface="Calibri Light"/>
                <a:cs typeface="Calibri Light"/>
              </a:rPr>
              <a:t>Example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08576" y="5347061"/>
            <a:ext cx="6824616" cy="1141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7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output,</a:t>
            </a:r>
            <a:r>
              <a:rPr sz="2400" spc="6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6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8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spc="13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24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name</a:t>
            </a:r>
            <a:r>
              <a:rPr sz="2400" spc="5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400" spc="8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appear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before</a:t>
            </a:r>
            <a:r>
              <a:rPr sz="2400" spc="2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2400" spc="19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8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spc="25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group.</a:t>
            </a:r>
            <a:r>
              <a:rPr sz="2400" spc="19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19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8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spc="25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variable</a:t>
            </a:r>
            <a:r>
              <a:rPr sz="2400" spc="20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name</a:t>
            </a:r>
            <a:r>
              <a:rPr sz="2400" spc="18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19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subtotal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appear </a:t>
            </a:r>
            <a:r>
              <a:rPr sz="2400" spc="-21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the end of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8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spc="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group.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62202" y="5465292"/>
            <a:ext cx="1902898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Output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83838" y="950555"/>
            <a:ext cx="484316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Output</a:t>
            </a:r>
            <a:r>
              <a:rPr sz="4800" spc="-5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(Continued)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83838" y="950555"/>
            <a:ext cx="484316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Output</a:t>
            </a:r>
            <a:r>
              <a:rPr sz="4800" spc="-5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(Continued)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99664" y="950555"/>
            <a:ext cx="768161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8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47" dirty="0" smtClean="0">
                <a:solidFill>
                  <a:srgbClr val="404040"/>
                </a:solidFill>
                <a:latin typeface="Calibri Light"/>
                <a:cs typeface="Calibri Light"/>
              </a:rPr>
              <a:t>Computing</a:t>
            </a:r>
            <a:r>
              <a:rPr sz="4800" spc="-37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Subtotals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68603" y="2432919"/>
            <a:ext cx="10142604" cy="77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Sort</a:t>
            </a:r>
            <a:r>
              <a:rPr sz="2400" spc="4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dataset</a:t>
            </a:r>
            <a:r>
              <a:rPr sz="2400" spc="4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“lecture7_fund0”</a:t>
            </a:r>
            <a:r>
              <a:rPr sz="2400" spc="5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400" spc="5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ascending</a:t>
            </a:r>
            <a:r>
              <a:rPr sz="2400" spc="4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order</a:t>
            </a:r>
            <a:r>
              <a:rPr sz="2400" spc="5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5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400" spc="5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“class”</a:t>
            </a:r>
            <a:r>
              <a:rPr sz="2400" spc="5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3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</a:p>
          <a:p>
            <a:pPr marL="9144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replace its original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version.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68603" y="3393292"/>
            <a:ext cx="4459312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Print the sorted “lecture7_fund0”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68603" y="3987653"/>
            <a:ext cx="8702830" cy="1004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400" spc="1243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400" spc="-222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only show variables 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“name”,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6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stu_id</a:t>
            </a:r>
            <a:r>
              <a:rPr sz="2400" spc="-224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1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“gender</a:t>
            </a:r>
            <a:r>
              <a:rPr sz="24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12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400" spc="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“class”,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1" dirty="0">
                <a:solidFill>
                  <a:srgbClr val="404040"/>
                </a:solidFill>
                <a:latin typeface="Calibri"/>
                <a:cs typeface="Calibri"/>
              </a:rPr>
              <a:t>“fund”,</a:t>
            </a:r>
          </a:p>
          <a:p>
            <a:pPr marL="0" marR="0">
              <a:lnSpc>
                <a:spcPts val="2932"/>
              </a:lnSpc>
              <a:spcBef>
                <a:spcPts val="1798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400" spc="1243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400" spc="-222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compute the column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 total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of </a:t>
            </a:r>
            <a:r>
              <a:rPr sz="2400" spc="-31" dirty="0">
                <a:solidFill>
                  <a:srgbClr val="404040"/>
                </a:solidFill>
                <a:latin typeface="Calibri"/>
                <a:cs typeface="Calibri"/>
              </a:rPr>
              <a:t>“fund”,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68603" y="5176627"/>
            <a:ext cx="7859428" cy="41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400" spc="1243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400" spc="-222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compute the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subtotal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of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“fund” </a:t>
            </a:r>
            <a:r>
              <a:rPr sz="2400" spc="-12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value</a:t>
            </a:r>
            <a:r>
              <a:rPr sz="24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4" dirty="0">
                <a:solidFill>
                  <a:srgbClr val="404040"/>
                </a:solidFill>
                <a:latin typeface="Calibri"/>
                <a:cs typeface="Calibri"/>
              </a:rPr>
              <a:t>“class”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23502" y="3538942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2596" y="4945915"/>
            <a:ext cx="3397615" cy="657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000" spc="-83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000" spc="-4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000" spc="-67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  <a:r>
              <a:rPr sz="4000" spc="-41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000" spc="-62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94864" y="950555"/>
            <a:ext cx="8225571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4" dirty="0">
                <a:solidFill>
                  <a:srgbClr val="404040"/>
                </a:solidFill>
                <a:latin typeface="Calibri Light"/>
                <a:cs typeface="Calibri Light"/>
              </a:rPr>
              <a:t>Customized</a:t>
            </a:r>
            <a:r>
              <a:rPr sz="4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7" dirty="0">
                <a:solidFill>
                  <a:srgbClr val="404040"/>
                </a:solidFill>
                <a:latin typeface="Calibri Light"/>
                <a:cs typeface="Calibri Light"/>
              </a:rPr>
              <a:t>Layout</a:t>
            </a:r>
            <a:r>
              <a:rPr sz="48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with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204" dirty="0">
                <a:solidFill>
                  <a:srgbClr val="404040"/>
                </a:solidFill>
                <a:latin typeface="Calibri Light"/>
                <a:cs typeface="Calibri Light"/>
              </a:rPr>
              <a:t>BY</a:t>
            </a:r>
            <a:r>
              <a:rPr sz="4800" spc="5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6" dirty="0">
                <a:solidFill>
                  <a:srgbClr val="404040"/>
                </a:solidFill>
                <a:latin typeface="Calibri Light"/>
                <a:cs typeface="Calibri Light"/>
              </a:rPr>
              <a:t>ID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8544" y="2378339"/>
            <a:ext cx="10146349" cy="713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show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6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heading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only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once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first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column,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ID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</a:p>
          <a:p>
            <a:pPr marL="9144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a </a:t>
            </a:r>
            <a:r>
              <a:rPr sz="2200" spc="-56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together</a:t>
            </a:r>
            <a:r>
              <a:rPr sz="2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 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SUM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58544" y="3277753"/>
            <a:ext cx="8324821" cy="9424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ID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statement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specifies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same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</a:t>
            </a:r>
            <a:r>
              <a:rPr sz="2200" spc="-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the </a:t>
            </a:r>
            <a:r>
              <a:rPr sz="2200" spc="-56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statement,</a:t>
            </a:r>
          </a:p>
          <a:p>
            <a:pPr marL="0" marR="0">
              <a:lnSpc>
                <a:spcPts val="2680"/>
              </a:lnSpc>
              <a:spcBef>
                <a:spcPts val="170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Obs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 suppressed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58544" y="4405767"/>
            <a:ext cx="6493381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ID/BY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variable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printed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the left-most</a:t>
            </a:r>
            <a:r>
              <a:rPr sz="2200" spc="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column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58544" y="4969647"/>
            <a:ext cx="10150025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  <a:r>
              <a:rPr sz="2200" spc="1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ID/BY</a:t>
            </a:r>
            <a:r>
              <a:rPr sz="22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spc="1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17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printed</a:t>
            </a:r>
            <a:r>
              <a:rPr sz="2200" spc="18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only</a:t>
            </a:r>
            <a:r>
              <a:rPr sz="22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200" spc="20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start</a:t>
            </a:r>
            <a:r>
              <a:rPr sz="22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1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</a:t>
            </a:r>
            <a:r>
              <a:rPr sz="2200" spc="1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6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3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group</a:t>
            </a:r>
            <a:r>
              <a:rPr sz="2200" spc="18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16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200" spc="16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line</a:t>
            </a:r>
            <a:r>
              <a:rPr sz="2200" spc="18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</a:p>
          <a:p>
            <a:pPr marL="457149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group's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subtotal.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17338" y="950555"/>
            <a:ext cx="2227064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6" dirty="0">
                <a:solidFill>
                  <a:srgbClr val="404040"/>
                </a:solidFill>
                <a:latin typeface="Calibri Light"/>
                <a:cs typeface="Calibri Light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70127" y="1980829"/>
            <a:ext cx="5288863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proc sort data=clinic.admit</a:t>
            </a:r>
            <a:r>
              <a:rPr sz="2200" i="1" spc="-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out=work.activity;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69658" y="2369129"/>
            <a:ext cx="4621596" cy="15081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HFCKER+Wingdings"/>
                <a:cs typeface="HFCKER+Wingdings"/>
              </a:rPr>
              <a:t>▪</a:t>
            </a:r>
            <a:r>
              <a:rPr sz="2400" spc="100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4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ID</a:t>
            </a:r>
            <a:r>
              <a:rPr sz="24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variable</a:t>
            </a:r>
            <a:r>
              <a:rPr sz="24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24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listed</a:t>
            </a:r>
            <a:r>
              <a:rPr sz="24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only</a:t>
            </a:r>
            <a:r>
              <a:rPr sz="24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once</a:t>
            </a:r>
          </a:p>
          <a:p>
            <a:pPr marL="342900" marR="0">
              <a:lnSpc>
                <a:spcPts val="2929"/>
              </a:lnSpc>
              <a:spcBef>
                <a:spcPts val="1442"/>
              </a:spcBef>
              <a:spcAft>
                <a:spcPts val="0"/>
              </a:spcAft>
            </a:pP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sz="2400" spc="4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each</a:t>
            </a:r>
            <a:r>
              <a:rPr sz="2400" spc="4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68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400" spc="4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group</a:t>
            </a:r>
            <a:r>
              <a:rPr sz="2400" spc="4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sz="2400" spc="41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once</a:t>
            </a:r>
            <a:r>
              <a:rPr sz="2400" spc="42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for</a:t>
            </a:r>
          </a:p>
          <a:p>
            <a:pPr marL="342900" marR="0">
              <a:lnSpc>
                <a:spcPts val="2929"/>
              </a:lnSpc>
              <a:spcBef>
                <a:spcPts val="139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each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sum.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70127" y="2416947"/>
            <a:ext cx="1426667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i="1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i="1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actlevel;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70127" y="2852811"/>
            <a:ext cx="609412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run;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70127" y="3288675"/>
            <a:ext cx="3504260" cy="16865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proc print data=work.activity;</a:t>
            </a:r>
          </a:p>
          <a:p>
            <a:pPr marL="0" marR="0">
              <a:lnSpc>
                <a:spcPts val="2680"/>
              </a:lnSpc>
              <a:spcBef>
                <a:spcPts val="701"/>
              </a:spcBef>
              <a:spcAft>
                <a:spcPts val="0"/>
              </a:spcAft>
            </a:pP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var</a:t>
            </a:r>
            <a:r>
              <a:rPr sz="2200" i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age height weight </a:t>
            </a:r>
            <a:r>
              <a:rPr sz="2200" i="1" spc="-15" dirty="0">
                <a:solidFill>
                  <a:srgbClr val="404040"/>
                </a:solidFill>
                <a:latin typeface="Calibri"/>
                <a:cs typeface="Calibri"/>
              </a:rPr>
              <a:t>fee;</a:t>
            </a:r>
          </a:p>
          <a:p>
            <a:pPr marL="0" marR="0">
              <a:lnSpc>
                <a:spcPts val="2680"/>
              </a:lnSpc>
              <a:spcBef>
                <a:spcPts val="704"/>
              </a:spcBef>
              <a:spcAft>
                <a:spcPts val="0"/>
              </a:spcAft>
            </a:pP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where age&gt;30;</a:t>
            </a:r>
          </a:p>
          <a:p>
            <a:pPr marL="0" marR="0">
              <a:lnSpc>
                <a:spcPts val="2680"/>
              </a:lnSpc>
              <a:spcBef>
                <a:spcPts val="751"/>
              </a:spcBef>
              <a:spcAft>
                <a:spcPts val="0"/>
              </a:spcAft>
            </a:pP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sum </a:t>
            </a:r>
            <a:r>
              <a:rPr sz="2200" i="1" spc="-17" dirty="0">
                <a:solidFill>
                  <a:srgbClr val="404040"/>
                </a:solidFill>
                <a:latin typeface="Calibri"/>
                <a:cs typeface="Calibri"/>
              </a:rPr>
              <a:t>fee;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69658" y="4015429"/>
            <a:ext cx="4529259" cy="410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HFCKER+Wingdings"/>
                <a:cs typeface="HFCKER+Wingdings"/>
              </a:rPr>
              <a:t>▪</a:t>
            </a:r>
            <a:r>
              <a:rPr sz="2400" spc="100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4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68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400" spc="6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headings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are</a:t>
            </a:r>
            <a:r>
              <a:rPr sz="24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suppressed.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669658" y="4580836"/>
            <a:ext cx="291851" cy="3763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6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HFCKER+Wingdings"/>
                <a:cs typeface="HFCKER+Wingdings"/>
              </a:rPr>
              <a:t>▪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012558" y="4564614"/>
            <a:ext cx="4280098" cy="1507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Instead,</a:t>
            </a:r>
            <a:r>
              <a:rPr sz="2400" spc="125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400" spc="125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value</a:t>
            </a:r>
            <a:r>
              <a:rPr sz="2400" spc="12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sz="2400" spc="125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400" spc="125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ID</a:t>
            </a:r>
          </a:p>
          <a:p>
            <a:pPr marL="0" marR="0">
              <a:lnSpc>
                <a:spcPts val="2929"/>
              </a:lnSpc>
              <a:spcBef>
                <a:spcPts val="139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variable,</a:t>
            </a:r>
            <a:r>
              <a:rPr sz="24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ActLevel,</a:t>
            </a:r>
            <a:r>
              <a:rPr sz="24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identifies</a:t>
            </a:r>
            <a:r>
              <a:rPr sz="24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each</a:t>
            </a:r>
          </a:p>
          <a:p>
            <a:pPr marL="0" marR="0">
              <a:lnSpc>
                <a:spcPts val="2929"/>
              </a:lnSpc>
              <a:spcBef>
                <a:spcPts val="1442"/>
              </a:spcBef>
              <a:spcAft>
                <a:spcPts val="0"/>
              </a:spcAft>
            </a:pPr>
            <a:r>
              <a:rPr sz="2400" spc="-68" dirty="0">
                <a:solidFill>
                  <a:srgbClr val="000000"/>
                </a:solidFill>
                <a:latin typeface="Calibri"/>
                <a:cs typeface="Calibri"/>
              </a:rPr>
              <a:t>BY</a:t>
            </a:r>
            <a:r>
              <a:rPr sz="2400" spc="6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group.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70127" y="5032512"/>
            <a:ext cx="1468606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by</a:t>
            </a:r>
            <a:r>
              <a:rPr sz="2200" b="1" i="1" spc="1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actlevel;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270127" y="5468060"/>
            <a:ext cx="1406206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 dirty="0">
                <a:solidFill>
                  <a:srgbClr val="0070C0"/>
                </a:solidFill>
                <a:latin typeface="Calibri"/>
                <a:cs typeface="Calibri"/>
              </a:rPr>
              <a:t>id actlevel;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270127" y="5904519"/>
            <a:ext cx="609412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i="1" dirty="0">
                <a:solidFill>
                  <a:srgbClr val="404040"/>
                </a:solidFill>
                <a:latin typeface="Calibri"/>
                <a:cs typeface="Calibri"/>
              </a:rPr>
              <a:t>run;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985504" y="3538942"/>
            <a:ext cx="190202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3" dirty="0">
                <a:solidFill>
                  <a:srgbClr val="262626"/>
                </a:solidFill>
                <a:latin typeface="Calibri Light"/>
                <a:cs typeface="Calibri Light"/>
              </a:rPr>
              <a:t>Output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83838" y="950555"/>
            <a:ext cx="4843167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Output</a:t>
            </a:r>
            <a:r>
              <a:rPr sz="4800" spc="-5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0" dirty="0">
                <a:solidFill>
                  <a:srgbClr val="404040"/>
                </a:solidFill>
                <a:latin typeface="Calibri Light"/>
                <a:cs typeface="Calibri Light"/>
              </a:rPr>
              <a:t>(Continued)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40457" y="950555"/>
            <a:ext cx="7216973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9</a:t>
            </a:r>
            <a:r>
              <a:rPr sz="4800" spc="-49" dirty="0" smtClean="0">
                <a:solidFill>
                  <a:srgbClr val="404040"/>
                </a:solidFill>
                <a:latin typeface="Calibri Light"/>
                <a:cs typeface="Calibri Light"/>
              </a:rPr>
              <a:t>—</a:t>
            </a:r>
            <a:r>
              <a:rPr sz="4800" spc="-74" dirty="0" smtClean="0">
                <a:solidFill>
                  <a:srgbClr val="404040"/>
                </a:solidFill>
                <a:latin typeface="Calibri Light"/>
                <a:cs typeface="Calibri Light"/>
              </a:rPr>
              <a:t>Customized</a:t>
            </a:r>
            <a:r>
              <a:rPr sz="4800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7" dirty="0">
                <a:solidFill>
                  <a:srgbClr val="404040"/>
                </a:solidFill>
                <a:latin typeface="Calibri Light"/>
                <a:cs typeface="Calibri Light"/>
              </a:rPr>
              <a:t>Layout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7280" y="2339604"/>
            <a:ext cx="4096503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sorted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“lecture7_fund0”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7280" y="2976636"/>
            <a:ext cx="8034633" cy="1015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only show variables </a:t>
            </a:r>
            <a:r>
              <a:rPr sz="2200" spc="-31" dirty="0">
                <a:solidFill>
                  <a:srgbClr val="404040"/>
                </a:solidFill>
                <a:latin typeface="Calibri"/>
                <a:cs typeface="Calibri"/>
              </a:rPr>
              <a:t>“name”,</a:t>
            </a:r>
            <a:r>
              <a:rPr sz="2200" spc="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44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stu_id</a:t>
            </a:r>
            <a:r>
              <a:rPr sz="2200" spc="-213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200" spc="2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“gender</a:t>
            </a:r>
            <a:r>
              <a:rPr sz="2200" spc="-4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7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200" spc="1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“class”,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1" dirty="0">
                <a:solidFill>
                  <a:srgbClr val="404040"/>
                </a:solidFill>
                <a:latin typeface="Calibri"/>
                <a:cs typeface="Calibri"/>
              </a:rPr>
              <a:t>“fund”,</a:t>
            </a:r>
          </a:p>
          <a:p>
            <a:pPr marL="0" marR="0">
              <a:lnSpc>
                <a:spcPts val="2680"/>
              </a:lnSpc>
              <a:spcBef>
                <a:spcPts val="2337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column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200" spc="-31" dirty="0">
                <a:solidFill>
                  <a:srgbClr val="404040"/>
                </a:solidFill>
                <a:latin typeface="Calibri"/>
                <a:cs typeface="Calibri"/>
              </a:rPr>
              <a:t>“fund”,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7280" y="4250954"/>
            <a:ext cx="10083983" cy="1652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subtotal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“fund”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of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“class”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  <a:p>
            <a:pPr marL="0" marR="0">
              <a:lnSpc>
                <a:spcPts val="2680"/>
              </a:lnSpc>
              <a:spcBef>
                <a:spcPts val="2335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4.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display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“class”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only </a:t>
            </a:r>
            <a:r>
              <a:rPr sz="2200" spc="-21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start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of each class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group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in the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first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column,</a:t>
            </a:r>
          </a:p>
          <a:p>
            <a:pPr marL="0" marR="0">
              <a:lnSpc>
                <a:spcPts val="2680"/>
              </a:lnSpc>
              <a:spcBef>
                <a:spcPts val="2337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5.</a:t>
            </a:r>
            <a:r>
              <a:rPr sz="2200" spc="1431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avoid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displaying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“class”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variable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twice.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23502" y="3538942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262626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2596" y="4945915"/>
            <a:ext cx="3397615" cy="657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000" spc="-83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000" spc="-4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000" spc="-67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  <a:r>
              <a:rPr sz="4000" spc="-41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000" spc="-62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41652" y="950555"/>
            <a:ext cx="9326698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Labeling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67" dirty="0">
                <a:solidFill>
                  <a:srgbClr val="404040"/>
                </a:solidFill>
                <a:latin typeface="Calibri Light"/>
                <a:cs typeface="Calibri Light"/>
              </a:rPr>
              <a:t>Subtotals</a:t>
            </a:r>
            <a:r>
              <a:rPr sz="4800" spc="-23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8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the</a:t>
            </a:r>
            <a:r>
              <a:rPr sz="4800" spc="-4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70" dirty="0">
                <a:solidFill>
                  <a:srgbClr val="404040"/>
                </a:solidFill>
                <a:latin typeface="Calibri Light"/>
                <a:cs typeface="Calibri Light"/>
              </a:rPr>
              <a:t>Grand</a:t>
            </a:r>
            <a:r>
              <a:rPr sz="4800" spc="-18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39" dirty="0">
                <a:solidFill>
                  <a:srgbClr val="404040"/>
                </a:solidFill>
                <a:latin typeface="Calibri Light"/>
                <a:cs typeface="Calibri Light"/>
              </a:rPr>
              <a:t>Total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8661" y="2122561"/>
            <a:ext cx="10203124" cy="17199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previous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example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uses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labels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subtotal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the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grand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labels.</a:t>
            </a:r>
          </a:p>
          <a:p>
            <a:pPr marL="0" marR="0">
              <a:lnSpc>
                <a:spcPts val="2680"/>
              </a:lnSpc>
              <a:spcBef>
                <a:spcPts val="259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subtotal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label is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6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variable,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grand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200" spc="3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label is no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label.</a:t>
            </a:r>
          </a:p>
          <a:p>
            <a:pPr marL="0" marR="0">
              <a:lnSpc>
                <a:spcPts val="2680"/>
              </a:lnSpc>
              <a:spcBef>
                <a:spcPts val="2551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8661" y="4134495"/>
            <a:ext cx="8215828" cy="17200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❑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SUMLABEL=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replace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default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subtotal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label</a:t>
            </a:r>
          </a:p>
          <a:p>
            <a:pPr marL="0" marR="0">
              <a:lnSpc>
                <a:spcPts val="2680"/>
              </a:lnSpc>
              <a:spcBef>
                <a:spcPts val="2602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❑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GRANDTOTAL_LABEL=</a:t>
            </a:r>
            <a:r>
              <a:rPr sz="2200" spc="7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replace a blank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grand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label.</a:t>
            </a:r>
          </a:p>
          <a:p>
            <a:pPr marL="0" marR="0">
              <a:lnSpc>
                <a:spcPts val="2680"/>
              </a:lnSpc>
              <a:spcBef>
                <a:spcPts val="254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Note: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See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Lecture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6 </a:t>
            </a:r>
            <a:r>
              <a:rPr sz="2200" spc="-23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assigning labels and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formats.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51377" y="950555"/>
            <a:ext cx="6201370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spc="-72" dirty="0" smtClean="0">
                <a:solidFill>
                  <a:srgbClr val="404040"/>
                </a:solidFill>
                <a:latin typeface="Calibri Light"/>
                <a:cs typeface="Calibri Light"/>
              </a:rPr>
              <a:t>Demo 10</a:t>
            </a:r>
            <a:r>
              <a:rPr sz="4800" spc="-46" dirty="0" smtClean="0">
                <a:solidFill>
                  <a:srgbClr val="404040"/>
                </a:solidFill>
                <a:latin typeface="Calibri Light"/>
                <a:cs typeface="Calibri Light"/>
              </a:rPr>
              <a:t>—Labeling</a:t>
            </a:r>
            <a:r>
              <a:rPr sz="4800" spc="-47" dirty="0" smtClean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125" dirty="0">
                <a:solidFill>
                  <a:srgbClr val="404040"/>
                </a:solidFill>
                <a:latin typeface="Calibri Light"/>
                <a:cs typeface="Calibri Light"/>
              </a:rPr>
              <a:t>Totals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7188" y="2300234"/>
            <a:ext cx="409619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 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sorted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“lecture7_fund0”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7188" y="2787914"/>
            <a:ext cx="10423317" cy="1841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1.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only show variables </a:t>
            </a:r>
            <a:r>
              <a:rPr sz="2200" spc="-31" dirty="0">
                <a:solidFill>
                  <a:srgbClr val="404040"/>
                </a:solidFill>
                <a:latin typeface="Calibri"/>
                <a:cs typeface="Calibri"/>
              </a:rPr>
              <a:t>“name”,</a:t>
            </a:r>
            <a:r>
              <a:rPr sz="2200" spc="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44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stu_id</a:t>
            </a:r>
            <a:r>
              <a:rPr sz="2200" spc="-213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200" spc="22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“gender</a:t>
            </a:r>
            <a:r>
              <a:rPr sz="2200" spc="-40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7" dirty="0">
                <a:solidFill>
                  <a:srgbClr val="404040"/>
                </a:solidFill>
                <a:latin typeface="Calibri"/>
                <a:cs typeface="Calibri"/>
              </a:rPr>
              <a:t>”,</a:t>
            </a:r>
            <a:r>
              <a:rPr sz="2200" spc="14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“class”,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1" dirty="0">
                <a:solidFill>
                  <a:srgbClr val="404040"/>
                </a:solidFill>
                <a:latin typeface="Calibri"/>
                <a:cs typeface="Calibri"/>
              </a:rPr>
              <a:t>“fund”,</a:t>
            </a:r>
          </a:p>
          <a:p>
            <a:pPr marL="0" marR="0">
              <a:lnSpc>
                <a:spcPts val="2680"/>
              </a:lnSpc>
              <a:spcBef>
                <a:spcPts val="1112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2.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column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200" spc="-31" dirty="0">
                <a:solidFill>
                  <a:srgbClr val="404040"/>
                </a:solidFill>
                <a:latin typeface="Calibri"/>
                <a:cs typeface="Calibri"/>
              </a:rPr>
              <a:t>“fund”,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label it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“Grand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44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Fund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Raised“,</a:t>
            </a:r>
          </a:p>
          <a:p>
            <a:pPr marL="0" marR="0">
              <a:lnSpc>
                <a:spcPts val="2680"/>
              </a:lnSpc>
              <a:spcBef>
                <a:spcPts val="115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3.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spc="-196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compute</a:t>
            </a:r>
            <a:r>
              <a:rPr sz="2200" spc="4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subtotal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 “fund”</a:t>
            </a:r>
            <a:r>
              <a:rPr sz="2200" spc="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each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of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“class”,</a:t>
            </a:r>
            <a:r>
              <a:rPr sz="22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label it “</a:t>
            </a:r>
            <a:r>
              <a:rPr sz="2200" spc="-40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44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4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Fund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Raised”,</a:t>
            </a:r>
          </a:p>
          <a:p>
            <a:pPr marL="0" marR="0">
              <a:lnSpc>
                <a:spcPts val="2680"/>
              </a:lnSpc>
              <a:spcBef>
                <a:spcPts val="1109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Calibri"/>
                <a:cs typeface="Calibri"/>
              </a:rPr>
              <a:t>4.</a:t>
            </a:r>
            <a:r>
              <a:rPr sz="2200" spc="1430" dirty="0">
                <a:solidFill>
                  <a:srgbClr val="D34817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Title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output as “Fund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Raised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Class”.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7188" y="4738725"/>
            <a:ext cx="10066092" cy="866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Repeat</a:t>
            </a:r>
            <a:r>
              <a:rPr sz="22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Steps</a:t>
            </a:r>
            <a:r>
              <a:rPr sz="2200" spc="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1-3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display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results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 a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customized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2" dirty="0">
                <a:solidFill>
                  <a:srgbClr val="404040"/>
                </a:solidFill>
                <a:latin typeface="Calibri"/>
                <a:cs typeface="Calibri"/>
              </a:rPr>
              <a:t>layout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same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 in previous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exercise.</a:t>
            </a:r>
          </a:p>
          <a:p>
            <a:pPr marL="0" marR="0">
              <a:lnSpc>
                <a:spcPts val="2680"/>
              </a:lnSpc>
              <a:spcBef>
                <a:spcPts val="111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44" dirty="0">
                <a:solidFill>
                  <a:srgbClr val="D34817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Change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title of output as “Fund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Raised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Class with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Customized</a:t>
            </a:r>
            <a:r>
              <a:rPr sz="2200" spc="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Layout</a:t>
            </a:r>
            <a:r>
              <a:rPr sz="2200" spc="-43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”.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56716" y="5525018"/>
            <a:ext cx="1414462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2596" y="4945915"/>
            <a:ext cx="3397615" cy="657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000" spc="-83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000" spc="-4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000" spc="-67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  <a:r>
              <a:rPr sz="4000" spc="-41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000" spc="-62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6482" y="5465292"/>
            <a:ext cx="6487012" cy="782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62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Code</a:t>
            </a:r>
            <a:r>
              <a:rPr sz="4800" spc="-49" dirty="0">
                <a:solidFill>
                  <a:srgbClr val="FFFFFF"/>
                </a:solidFill>
                <a:latin typeface="Calibri Light"/>
                <a:cs typeface="Calibri Light"/>
              </a:rPr>
              <a:t>—</a:t>
            </a:r>
            <a:r>
              <a:rPr sz="4800" spc="-73" dirty="0">
                <a:solidFill>
                  <a:srgbClr val="FFFFFF"/>
                </a:solidFill>
                <a:latin typeface="Calibri Light"/>
                <a:cs typeface="Calibri Light"/>
              </a:rPr>
              <a:t>Customized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76" dirty="0">
                <a:solidFill>
                  <a:srgbClr val="FFFFFF"/>
                </a:solidFill>
                <a:latin typeface="Calibri Light"/>
                <a:cs typeface="Calibri Light"/>
              </a:rPr>
              <a:t>Layout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2596" y="4945915"/>
            <a:ext cx="3397615" cy="657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000" spc="-83" dirty="0">
                <a:solidFill>
                  <a:srgbClr val="262626"/>
                </a:solidFill>
                <a:latin typeface="Calibri Light"/>
                <a:cs typeface="Calibri Light"/>
              </a:rPr>
              <a:t>Proc</a:t>
            </a:r>
            <a:r>
              <a:rPr sz="4000" spc="-40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000" spc="-67" dirty="0">
                <a:solidFill>
                  <a:srgbClr val="262626"/>
                </a:solidFill>
                <a:latin typeface="Calibri Light"/>
                <a:cs typeface="Calibri Light"/>
              </a:rPr>
              <a:t>Print</a:t>
            </a:r>
            <a:r>
              <a:rPr sz="4000" spc="-41" dirty="0">
                <a:solidFill>
                  <a:srgbClr val="262626"/>
                </a:solidFill>
                <a:latin typeface="Calibri Light"/>
                <a:cs typeface="Calibri Light"/>
              </a:rPr>
              <a:t> </a:t>
            </a:r>
            <a:r>
              <a:rPr sz="4000" spc="-62" dirty="0">
                <a:solidFill>
                  <a:srgbClr val="262626"/>
                </a:solidFill>
                <a:latin typeface="Calibri Light"/>
                <a:cs typeface="Calibri Light"/>
              </a:rPr>
              <a:t>Result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0370" y="985353"/>
            <a:ext cx="3768375" cy="2026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7011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3" dirty="0">
                <a:solidFill>
                  <a:srgbClr val="FFFFFF"/>
                </a:solidFill>
                <a:latin typeface="Calibri Light"/>
                <a:cs typeface="Calibri Light"/>
              </a:rPr>
              <a:t>Requesting</a:t>
            </a:r>
          </a:p>
          <a:p>
            <a:pPr marL="321564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7" dirty="0">
                <a:solidFill>
                  <a:srgbClr val="FFFFFF"/>
                </a:solidFill>
                <a:latin typeface="Calibri Light"/>
                <a:cs typeface="Calibri Light"/>
              </a:rPr>
              <a:t>Subtotals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3" dirty="0">
                <a:solidFill>
                  <a:srgbClr val="FFFFFF"/>
                </a:solidFill>
                <a:latin typeface="Calibri Light"/>
                <a:cs typeface="Calibri Light"/>
              </a:rPr>
              <a:t>on</a:t>
            </a:r>
          </a:p>
          <a:p>
            <a:pPr marL="0" marR="0">
              <a:lnSpc>
                <a:spcPts val="4898"/>
              </a:lnSpc>
              <a:spcBef>
                <a:spcPts val="0"/>
              </a:spcBef>
              <a:spcAft>
                <a:spcPts val="0"/>
              </a:spcAft>
            </a:pPr>
            <a:r>
              <a:rPr sz="4800" spc="-75" dirty="0">
                <a:solidFill>
                  <a:srgbClr val="FFFFFF"/>
                </a:solidFill>
                <a:latin typeface="Calibri Light"/>
                <a:cs typeface="Calibri Light"/>
              </a:rPr>
              <a:t>Separate</a:t>
            </a:r>
            <a:r>
              <a:rPr sz="48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81" dirty="0">
                <a:solidFill>
                  <a:srgbClr val="FFFFFF"/>
                </a:solidFill>
                <a:latin typeface="Calibri Light"/>
                <a:cs typeface="Calibri Light"/>
              </a:rPr>
              <a:t>Pages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3880" y="3581664"/>
            <a:ext cx="3155843" cy="242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56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200" spc="2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200" spc="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request</a:t>
            </a:r>
            <a:r>
              <a:rPr sz="2200" spc="16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200" spc="1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 smtClean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lang="en-US" sz="22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6" dirty="0" smtClean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200" spc="37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group</a:t>
            </a:r>
            <a:r>
              <a:rPr sz="2200" spc="3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200" spc="3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printed</a:t>
            </a:r>
            <a:r>
              <a:rPr sz="2200" spc="3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200" spc="3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lang="en-US" sz="22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4" dirty="0" smtClean="0">
                <a:solidFill>
                  <a:srgbClr val="FFFFFF"/>
                </a:solidFill>
                <a:latin typeface="Calibri"/>
                <a:cs typeface="Calibri"/>
              </a:rPr>
              <a:t>separate</a:t>
            </a:r>
            <a:r>
              <a:rPr sz="2200" spc="11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page</a:t>
            </a:r>
            <a:r>
              <a:rPr sz="2200" spc="10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200" spc="110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 smtClean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lang="en-US" sz="22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 smtClean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1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40" dirty="0">
                <a:solidFill>
                  <a:srgbClr val="FFFFFF"/>
                </a:solidFill>
                <a:latin typeface="Calibri"/>
                <a:cs typeface="Calibri"/>
              </a:rPr>
              <a:t>PAGEBY</a:t>
            </a:r>
            <a:r>
              <a:rPr sz="2200" b="1" spc="4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  <a:r>
              <a:rPr sz="2200" spc="-15" dirty="0" smtClean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lang="en-US" sz="2200" spc="-15" dirty="0" smtClean="0">
                <a:solidFill>
                  <a:srgbClr val="FFFFFF"/>
                </a:solidFill>
                <a:latin typeface="Calibri"/>
                <a:cs typeface="Calibri"/>
              </a:rPr>
              <a:t> It is less relevant today when most reports are webpages on the Internet.</a:t>
            </a:r>
            <a:endParaRPr sz="2200" spc="-15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13964" y="950555"/>
            <a:ext cx="7384839" cy="78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7" dirty="0">
                <a:solidFill>
                  <a:srgbClr val="404040"/>
                </a:solidFill>
                <a:latin typeface="Calibri Light"/>
                <a:cs typeface="Calibri Light"/>
              </a:rPr>
              <a:t>Double-Spacing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57" dirty="0">
                <a:solidFill>
                  <a:srgbClr val="404040"/>
                </a:solidFill>
                <a:latin typeface="Calibri Light"/>
                <a:cs typeface="Calibri Light"/>
              </a:rPr>
              <a:t>Listing</a:t>
            </a:r>
            <a:r>
              <a:rPr sz="4800" spc="-37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404040"/>
                </a:solidFill>
                <a:latin typeface="Calibri Light"/>
                <a:cs typeface="Calibri Light"/>
              </a:rPr>
              <a:t>Output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9504" y="2169515"/>
            <a:ext cx="8746404" cy="378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197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2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double-space, specify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 DOUBLE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 in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PRINT</a:t>
            </a:r>
            <a:r>
              <a:rPr sz="2200" spc="2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9504" y="5526567"/>
            <a:ext cx="10043815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Note: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Double-spacing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does</a:t>
            </a:r>
            <a:r>
              <a:rPr sz="2200" b="1" spc="12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not apply </a:t>
            </a:r>
            <a:r>
              <a:rPr sz="2200" b="1" spc="-30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200" b="1" spc="37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HTML</a:t>
            </a:r>
            <a:r>
              <a:rPr sz="2200" b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output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. (More details in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later</a:t>
            </a:r>
            <a:r>
              <a:rPr sz="2200" spc="1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chapter)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7816" y="1105128"/>
            <a:ext cx="7686095" cy="714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86" dirty="0">
                <a:solidFill>
                  <a:srgbClr val="404040"/>
                </a:solidFill>
                <a:latin typeface="Calibri"/>
                <a:cs typeface="Calibri"/>
              </a:rPr>
              <a:t>Yo</a:t>
            </a:r>
            <a:r>
              <a:rPr sz="2200" spc="-49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200" spc="57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200" spc="5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specify</a:t>
            </a:r>
            <a:r>
              <a:rPr sz="2200" spc="56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up</a:t>
            </a:r>
            <a:r>
              <a:rPr sz="2200" spc="58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59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2" dirty="0">
                <a:solidFill>
                  <a:srgbClr val="404040"/>
                </a:solidFill>
                <a:latin typeface="Calibri"/>
                <a:cs typeface="Calibri"/>
              </a:rPr>
              <a:t>10</a:t>
            </a:r>
            <a:r>
              <a:rPr sz="2200" spc="5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titles</a:t>
            </a:r>
            <a:r>
              <a:rPr sz="2200" spc="5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5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10</a:t>
            </a:r>
            <a:r>
              <a:rPr sz="2200" spc="5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footnotes</a:t>
            </a:r>
            <a:r>
              <a:rPr sz="2200" spc="5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200" spc="56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</a:p>
          <a:p>
            <a:pPr marL="91440" marR="0">
              <a:lnSpc>
                <a:spcPts val="2642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output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using TITLE</a:t>
            </a:r>
            <a:r>
              <a:rPr sz="2200" spc="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statements</a:t>
            </a:r>
            <a:r>
              <a:rPr sz="2200" spc="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before</a:t>
            </a:r>
            <a:r>
              <a:rPr sz="2200" spc="3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404040"/>
                </a:solidFill>
                <a:latin typeface="Calibri"/>
                <a:cs typeface="Calibri"/>
              </a:rPr>
              <a:t>step.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77816" y="2004959"/>
            <a:ext cx="7684309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Global</a:t>
            </a:r>
            <a:r>
              <a:rPr sz="2200" spc="7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TITLE</a:t>
            </a:r>
            <a:r>
              <a:rPr sz="2200" spc="7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7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FOOTNOTE</a:t>
            </a:r>
            <a:r>
              <a:rPr sz="2200" spc="76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statements:</a:t>
            </a:r>
            <a:r>
              <a:rPr sz="2200" spc="74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place</a:t>
            </a:r>
            <a:r>
              <a:rPr sz="2200" spc="746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them</a:t>
            </a:r>
            <a:r>
              <a:rPr sz="2200" spc="74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404040"/>
                </a:solidFill>
                <a:latin typeface="Calibri"/>
                <a:cs typeface="Calibri"/>
              </a:rPr>
              <a:t>before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69257" y="2340239"/>
            <a:ext cx="1568876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PROC</a:t>
            </a:r>
            <a:r>
              <a:rPr sz="2200" spc="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7" dirty="0">
                <a:solidFill>
                  <a:srgbClr val="404040"/>
                </a:solidFill>
                <a:latin typeface="Calibri"/>
                <a:cs typeface="Calibri"/>
              </a:rPr>
              <a:t>PRINT.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5339" y="2488271"/>
            <a:ext cx="2640806" cy="2026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5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44" dirty="0">
                <a:solidFill>
                  <a:srgbClr val="FFFFFF"/>
                </a:solidFill>
                <a:latin typeface="Calibri Light"/>
                <a:cs typeface="Calibri Light"/>
              </a:rPr>
              <a:t>Specifying</a:t>
            </a:r>
          </a:p>
          <a:p>
            <a:pPr marL="59436" marR="0">
              <a:lnSpc>
                <a:spcPts val="4895"/>
              </a:lnSpc>
              <a:spcBef>
                <a:spcPts val="0"/>
              </a:spcBef>
              <a:spcAft>
                <a:spcPts val="0"/>
              </a:spcAft>
            </a:pPr>
            <a:r>
              <a:rPr sz="4800" spc="-50" dirty="0">
                <a:solidFill>
                  <a:srgbClr val="FFFFFF"/>
                </a:solidFill>
                <a:latin typeface="Calibri Light"/>
                <a:cs typeface="Calibri Light"/>
              </a:rPr>
              <a:t>Titles</a:t>
            </a:r>
            <a:r>
              <a:rPr sz="4800" spc="-23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6" dirty="0">
                <a:solidFill>
                  <a:srgbClr val="FFFFFF"/>
                </a:solidFill>
                <a:latin typeface="Calibri Light"/>
                <a:cs typeface="Calibri Light"/>
              </a:rPr>
              <a:t>and</a:t>
            </a:r>
          </a:p>
          <a:p>
            <a:pPr marL="0" marR="0">
              <a:lnSpc>
                <a:spcPts val="4899"/>
              </a:lnSpc>
              <a:spcBef>
                <a:spcPts val="0"/>
              </a:spcBef>
              <a:spcAft>
                <a:spcPts val="0"/>
              </a:spcAft>
            </a:pPr>
            <a:r>
              <a:rPr sz="4800" spc="-62" dirty="0">
                <a:solidFill>
                  <a:srgbClr val="FFFFFF"/>
                </a:solidFill>
                <a:latin typeface="Calibri Light"/>
                <a:cs typeface="Calibri Light"/>
              </a:rPr>
              <a:t>Footnotes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77816" y="2904373"/>
            <a:ext cx="7684920" cy="71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Titles</a:t>
            </a:r>
            <a:r>
              <a:rPr sz="2200" spc="13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1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footnotes</a:t>
            </a:r>
            <a:r>
              <a:rPr sz="2200" spc="14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spc="12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assigned</a:t>
            </a:r>
            <a:r>
              <a:rPr sz="2200" spc="1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200" spc="1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soon</a:t>
            </a:r>
            <a:r>
              <a:rPr sz="2200" spc="1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200" spc="1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TITLE</a:t>
            </a:r>
            <a:r>
              <a:rPr sz="2200" spc="12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2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404040"/>
                </a:solidFill>
                <a:latin typeface="Calibri"/>
                <a:cs typeface="Calibri"/>
              </a:rPr>
              <a:t>FOOTNOTE</a:t>
            </a:r>
          </a:p>
          <a:p>
            <a:pPr marL="9144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statements</a:t>
            </a:r>
            <a:r>
              <a:rPr sz="2200" spc="5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read;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they</a:t>
            </a:r>
            <a:r>
              <a:rPr sz="2200" spc="2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apply </a:t>
            </a:r>
            <a:r>
              <a:rPr sz="2200" spc="-28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3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all subsequent</a:t>
            </a:r>
            <a:r>
              <a:rPr sz="2200" spc="2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output.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77816" y="3803533"/>
            <a:ext cx="1855038" cy="378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General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1" dirty="0">
                <a:solidFill>
                  <a:srgbClr val="404040"/>
                </a:solidFill>
                <a:latin typeface="Calibri"/>
                <a:cs typeface="Calibri"/>
              </a:rPr>
              <a:t>form: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02782" y="4365859"/>
            <a:ext cx="4435108" cy="1004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1415" marR="0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TITLE&lt;n&gt;</a:t>
            </a:r>
            <a:r>
              <a:rPr sz="2400" b="1" i="1" spc="-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‘title</a:t>
            </a:r>
            <a:r>
              <a:rPr sz="2400" b="1" i="1" spc="17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0070C0"/>
                </a:solidFill>
                <a:latin typeface="Calibri"/>
                <a:cs typeface="Calibri"/>
              </a:rPr>
              <a:t>content';</a:t>
            </a:r>
          </a:p>
          <a:p>
            <a:pPr marL="0" marR="0">
              <a:lnSpc>
                <a:spcPts val="2929"/>
              </a:lnSpc>
              <a:spcBef>
                <a:spcPts val="1750"/>
              </a:spcBef>
              <a:spcAft>
                <a:spcPts val="0"/>
              </a:spcAft>
            </a:pP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FOOTNOTE&lt;n&gt;</a:t>
            </a:r>
            <a:r>
              <a:rPr sz="2400" b="1" i="1" spc="-3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‘footnote</a:t>
            </a:r>
            <a:r>
              <a:rPr sz="2400" b="1" i="1" spc="23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Calibri"/>
                <a:cs typeface="Calibri"/>
              </a:rPr>
              <a:t>content’;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77816" y="5556438"/>
            <a:ext cx="7653898" cy="713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D34817"/>
                </a:solidFill>
                <a:latin typeface="HFCKER+Wingdings"/>
                <a:cs typeface="HFCKER+Wingdings"/>
              </a:rPr>
              <a:t>▪</a:t>
            </a:r>
            <a:r>
              <a:rPr sz="2200" b="1" i="1" dirty="0">
                <a:solidFill>
                  <a:srgbClr val="000000"/>
                </a:solidFill>
                <a:latin typeface="Calibri"/>
                <a:cs typeface="Calibri"/>
              </a:rPr>
              <a:t>n</a:t>
            </a:r>
            <a:r>
              <a:rPr sz="2200" b="1" i="1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is a number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from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1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10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that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specifies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the title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 </a:t>
            </a: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footnote</a:t>
            </a:r>
            <a:r>
              <a:rPr sz="2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line</a:t>
            </a:r>
          </a:p>
          <a:p>
            <a:pPr marL="9144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(optional, when having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4" dirty="0">
                <a:solidFill>
                  <a:srgbClr val="000000"/>
                </a:solidFill>
                <a:latin typeface="Calibri"/>
                <a:cs typeface="Calibri"/>
              </a:rPr>
              <a:t>several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titles or footnotes)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23949" y="1074574"/>
            <a:ext cx="9162270" cy="657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000" spc="-43" dirty="0">
                <a:solidFill>
                  <a:srgbClr val="404040"/>
                </a:solidFill>
                <a:latin typeface="Calibri Light"/>
                <a:cs typeface="Calibri Light"/>
              </a:rPr>
              <a:t>Modifying</a:t>
            </a:r>
            <a:r>
              <a:rPr sz="4000" spc="-86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000" spc="-47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000" spc="-5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000" spc="-46" dirty="0">
                <a:solidFill>
                  <a:srgbClr val="404040"/>
                </a:solidFill>
                <a:latin typeface="Calibri Light"/>
                <a:cs typeface="Calibri Light"/>
              </a:rPr>
              <a:t>Canceling</a:t>
            </a:r>
            <a:r>
              <a:rPr sz="4000" spc="-8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000" spc="-47" dirty="0">
                <a:solidFill>
                  <a:srgbClr val="404040"/>
                </a:solidFill>
                <a:latin typeface="Calibri Light"/>
                <a:cs typeface="Calibri Light"/>
              </a:rPr>
              <a:t>Titles</a:t>
            </a:r>
            <a:r>
              <a:rPr sz="4000" spc="-6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000" spc="-47" dirty="0">
                <a:solidFill>
                  <a:srgbClr val="404040"/>
                </a:solidFill>
                <a:latin typeface="Calibri Light"/>
                <a:cs typeface="Calibri Light"/>
              </a:rPr>
              <a:t>and</a:t>
            </a:r>
            <a:r>
              <a:rPr sz="4000" spc="-6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4000" spc="-61" dirty="0">
                <a:solidFill>
                  <a:srgbClr val="404040"/>
                </a:solidFill>
                <a:latin typeface="Calibri Light"/>
                <a:cs typeface="Calibri Light"/>
              </a:rPr>
              <a:t>Footnotes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40507" y="2340493"/>
            <a:ext cx="8514281" cy="6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After</a:t>
            </a:r>
            <a:r>
              <a:rPr sz="22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define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 title or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footnote,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it remains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 </a:t>
            </a:r>
            <a:r>
              <a:rPr sz="2200" spc="-20" dirty="0">
                <a:solidFill>
                  <a:srgbClr val="000000"/>
                </a:solidFill>
                <a:latin typeface="Calibri"/>
                <a:cs typeface="Calibri"/>
              </a:rPr>
              <a:t>effect</a:t>
            </a:r>
            <a:r>
              <a:rPr sz="2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until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modify it,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cancel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it, or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end your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SAS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session.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40507" y="3771529"/>
            <a:ext cx="8238259" cy="6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Re-defining</a:t>
            </a:r>
            <a:r>
              <a:rPr sz="22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 title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 </a:t>
            </a:r>
            <a:r>
              <a:rPr sz="2200" spc="-11" dirty="0">
                <a:solidFill>
                  <a:srgbClr val="000000"/>
                </a:solidFill>
                <a:latin typeface="Calibri"/>
                <a:cs typeface="Calibri"/>
              </a:rPr>
              <a:t>footnote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line cancels</a:t>
            </a:r>
            <a:r>
              <a:rPr sz="2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8" dirty="0">
                <a:solidFill>
                  <a:srgbClr val="000000"/>
                </a:solidFill>
                <a:latin typeface="Calibri"/>
                <a:cs typeface="Calibri"/>
              </a:rPr>
              <a:t>any</a:t>
            </a:r>
            <a:r>
              <a:rPr sz="22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higher-numbered</a:t>
            </a:r>
            <a:r>
              <a:rPr sz="2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title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footnote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line,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in that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40" dirty="0">
                <a:solidFill>
                  <a:srgbClr val="000000"/>
                </a:solidFill>
                <a:latin typeface="Calibri"/>
                <a:cs typeface="Calibri"/>
              </a:rPr>
              <a:t>order.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40507" y="5202565"/>
            <a:ext cx="8591145" cy="686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96" dirty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  <a:r>
              <a:rPr sz="2200" spc="19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cancel</a:t>
            </a:r>
            <a:r>
              <a:rPr sz="22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all previous titles</a:t>
            </a:r>
            <a:r>
              <a:rPr sz="22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 footnotes,</a:t>
            </a:r>
            <a:r>
              <a:rPr sz="22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specify a</a:t>
            </a:r>
            <a:r>
              <a:rPr sz="2200" spc="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0000"/>
                </a:solidFill>
                <a:latin typeface="Calibri"/>
                <a:cs typeface="Calibri"/>
              </a:rPr>
              <a:t>null TITLE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 </a:t>
            </a:r>
            <a:r>
              <a:rPr sz="2200" b="1" spc="-15" dirty="0">
                <a:solidFill>
                  <a:srgbClr val="000000"/>
                </a:solidFill>
                <a:latin typeface="Calibri"/>
                <a:cs typeface="Calibri"/>
              </a:rPr>
              <a:t>FOOTNOTE</a:t>
            </a:r>
          </a:p>
          <a:p>
            <a:pPr marL="0" marR="0">
              <a:lnSpc>
                <a:spcPts val="2423"/>
              </a:lnSpc>
              <a:spcBef>
                <a:spcPts val="0"/>
              </a:spcBef>
              <a:spcAft>
                <a:spcPts val="0"/>
              </a:spcAft>
            </a:pP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2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(a TITLE</a:t>
            </a:r>
            <a:r>
              <a:rPr sz="2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 </a:t>
            </a:r>
            <a:r>
              <a:rPr sz="2200" spc="-25" dirty="0">
                <a:solidFill>
                  <a:srgbClr val="000000"/>
                </a:solidFill>
                <a:latin typeface="Calibri"/>
                <a:cs typeface="Calibri"/>
              </a:rPr>
              <a:t>FOOTNOTE</a:t>
            </a:r>
            <a:r>
              <a:rPr sz="2200" spc="5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7" dirty="0">
                <a:solidFill>
                  <a:srgbClr val="000000"/>
                </a:solidFill>
                <a:latin typeface="Calibri"/>
                <a:cs typeface="Calibri"/>
              </a:rPr>
              <a:t>statement</a:t>
            </a:r>
            <a:r>
              <a:rPr sz="22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with</a:t>
            </a:r>
            <a:r>
              <a:rPr sz="2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no number</a:t>
            </a:r>
            <a:r>
              <a:rPr sz="22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or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text).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4"/>
            <a:ext cx="6942470" cy="1705121"/>
          </a:xfrm>
        </p:spPr>
        <p:txBody>
          <a:bodyPr/>
          <a:lstStyle/>
          <a:p>
            <a:r>
              <a:rPr lang="en-US" sz="4400" dirty="0" smtClean="0"/>
              <a:t>Bonus: Quick way to output online report (HTML)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666" y="2492896"/>
            <a:ext cx="6438414" cy="25853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SAS uses ODS to output results. By default the report is a HTML webpage.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Right click on the report and select View Source.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There is an option “Export to Microsoft Excel” but it requires a lot of clean-up.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52" y="620688"/>
            <a:ext cx="2808312" cy="54268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81992"/>
            <a:ext cx="12192000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37586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4"/>
            <a:ext cx="6942470" cy="1705121"/>
          </a:xfrm>
        </p:spPr>
        <p:txBody>
          <a:bodyPr/>
          <a:lstStyle/>
          <a:p>
            <a:r>
              <a:rPr lang="en-US" sz="4400" dirty="0" smtClean="0"/>
              <a:t>Bonus: Quick way to output online report (HTML)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666" y="2233519"/>
            <a:ext cx="6438414" cy="21544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The html code will pop up in your text editor.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Save it as a webpage with the extension “</a:t>
            </a:r>
            <a:r>
              <a:rPr lang="en-US" sz="2800" dirty="0" err="1" smtClean="0"/>
              <a:t>htm</a:t>
            </a:r>
            <a:r>
              <a:rPr lang="en-US" sz="2800" dirty="0" smtClean="0"/>
              <a:t>” or “html” e.g. “report.html”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81992"/>
            <a:ext cx="12192000" cy="3904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088" y="188640"/>
            <a:ext cx="4905794" cy="61926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256642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4"/>
            <a:ext cx="5214278" cy="1354217"/>
          </a:xfrm>
        </p:spPr>
        <p:txBody>
          <a:bodyPr/>
          <a:lstStyle/>
          <a:p>
            <a:r>
              <a:rPr lang="en-US" sz="4400" dirty="0" smtClean="0"/>
              <a:t>Bonus: Quick way to output online report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666" y="1937471"/>
            <a:ext cx="4926246" cy="473975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The report will be exactly the same as the one in SAS.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If you want to share the report with others, you have to send or upload the html file.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Sending the path (e.g. file:///C:/</a:t>
            </a:r>
            <a:r>
              <a:rPr lang="en-US" sz="2800" dirty="0" smtClean="0"/>
              <a:t>Users/Owner/Documents/report.html) </a:t>
            </a:r>
            <a:r>
              <a:rPr lang="en-US" sz="2800" dirty="0" smtClean="0">
                <a:solidFill>
                  <a:srgbClr val="FF0000"/>
                </a:solidFill>
              </a:rPr>
              <a:t>will NOT work</a:t>
            </a:r>
            <a:r>
              <a:rPr lang="en-US" sz="2800" dirty="0" smtClean="0"/>
              <a:t> before it points to a location in your hard drive.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81992"/>
            <a:ext cx="12192000" cy="3904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960" y="144016"/>
            <a:ext cx="6106217" cy="62373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1476133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11190942" cy="913034"/>
          </a:xfrm>
        </p:spPr>
        <p:txBody>
          <a:bodyPr/>
          <a:lstStyle/>
          <a:p>
            <a:r>
              <a:rPr lang="en-US" sz="4400" dirty="0" smtClean="0"/>
              <a:t>Bonus: Quick way to output online report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360" y="1412777"/>
            <a:ext cx="10974918" cy="93610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You can use MS word, any HTML editor or even a text editor to edit the report</a:t>
            </a: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81992"/>
            <a:ext cx="12192000" cy="3904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038" y="2492896"/>
            <a:ext cx="5339488" cy="32956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178" y="2492895"/>
            <a:ext cx="5206422" cy="32956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2930557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2908</Words>
  <Application>Microsoft Office PowerPoint</Application>
  <PresentationFormat>Widescreen</PresentationFormat>
  <Paragraphs>351</Paragraphs>
  <Slides>87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3" baseType="lpstr">
      <vt:lpstr>Calibri</vt:lpstr>
      <vt:lpstr>HFCKER+Wingdings</vt:lpstr>
      <vt:lpstr>Times New Roman</vt:lpstr>
      <vt:lpstr>Calibri Light</vt:lpstr>
      <vt:lpstr>Arial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Create 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Bonus: Quick way to output online report (HTML)</vt:lpstr>
      <vt:lpstr>Bonus: Quick way to output online report (HTML)</vt:lpstr>
      <vt:lpstr>Bonus: Quick way to output online report</vt:lpstr>
      <vt:lpstr>Bonus: Quick way to output online report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lastModifiedBy>Owner</cp:lastModifiedBy>
  <cp:revision>19</cp:revision>
  <dcterms:modified xsi:type="dcterms:W3CDTF">2021-10-19T23:38:21Z</dcterms:modified>
</cp:coreProperties>
</file>