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6"/>
  </p:notesMasterIdLst>
  <p:sldIdLst>
    <p:sldId id="256" r:id="rId2"/>
    <p:sldId id="300" r:id="rId3"/>
    <p:sldId id="301" r:id="rId4"/>
    <p:sldId id="263" r:id="rId5"/>
    <p:sldId id="262" r:id="rId6"/>
    <p:sldId id="329" r:id="rId7"/>
    <p:sldId id="369" r:id="rId8"/>
    <p:sldId id="368" r:id="rId9"/>
    <p:sldId id="348" r:id="rId10"/>
    <p:sldId id="264" r:id="rId11"/>
    <p:sldId id="268" r:id="rId12"/>
    <p:sldId id="288" r:id="rId13"/>
    <p:sldId id="367" r:id="rId14"/>
    <p:sldId id="265" r:id="rId15"/>
    <p:sldId id="259" r:id="rId16"/>
    <p:sldId id="260" r:id="rId17"/>
    <p:sldId id="261" r:id="rId18"/>
    <p:sldId id="257" r:id="rId19"/>
    <p:sldId id="330" r:id="rId20"/>
    <p:sldId id="258" r:id="rId21"/>
    <p:sldId id="266" r:id="rId22"/>
    <p:sldId id="281" r:id="rId23"/>
    <p:sldId id="378" r:id="rId24"/>
    <p:sldId id="286" r:id="rId25"/>
    <p:sldId id="285" r:id="rId26"/>
    <p:sldId id="328" r:id="rId27"/>
    <p:sldId id="363" r:id="rId28"/>
    <p:sldId id="283" r:id="rId29"/>
    <p:sldId id="284" r:id="rId30"/>
    <p:sldId id="282" r:id="rId31"/>
    <p:sldId id="370" r:id="rId32"/>
    <p:sldId id="347" r:id="rId33"/>
    <p:sldId id="291" r:id="rId34"/>
    <p:sldId id="289" r:id="rId35"/>
    <p:sldId id="302" r:id="rId36"/>
    <p:sldId id="303" r:id="rId37"/>
    <p:sldId id="340" r:id="rId38"/>
    <p:sldId id="290" r:id="rId39"/>
    <p:sldId id="372" r:id="rId40"/>
    <p:sldId id="321" r:id="rId41"/>
    <p:sldId id="335" r:id="rId42"/>
    <p:sldId id="322" r:id="rId43"/>
    <p:sldId id="360" r:id="rId44"/>
    <p:sldId id="313" r:id="rId45"/>
    <p:sldId id="314" r:id="rId46"/>
    <p:sldId id="315" r:id="rId47"/>
    <p:sldId id="316" r:id="rId48"/>
    <p:sldId id="317" r:id="rId49"/>
    <p:sldId id="319" r:id="rId50"/>
    <p:sldId id="333" r:id="rId51"/>
    <p:sldId id="345" r:id="rId52"/>
    <p:sldId id="377" r:id="rId53"/>
    <p:sldId id="342" r:id="rId54"/>
    <p:sldId id="346" r:id="rId55"/>
    <p:sldId id="353" r:id="rId56"/>
    <p:sldId id="354" r:id="rId57"/>
    <p:sldId id="371" r:id="rId58"/>
    <p:sldId id="373" r:id="rId59"/>
    <p:sldId id="320" r:id="rId60"/>
    <p:sldId id="339" r:id="rId61"/>
    <p:sldId id="361" r:id="rId62"/>
    <p:sldId id="362" r:id="rId63"/>
    <p:sldId id="334" r:id="rId64"/>
    <p:sldId id="355" r:id="rId65"/>
    <p:sldId id="344" r:id="rId66"/>
    <p:sldId id="352" r:id="rId67"/>
    <p:sldId id="374" r:id="rId68"/>
    <p:sldId id="365" r:id="rId69"/>
    <p:sldId id="366" r:id="rId70"/>
    <p:sldId id="375" r:id="rId71"/>
    <p:sldId id="308" r:id="rId72"/>
    <p:sldId id="364" r:id="rId73"/>
    <p:sldId id="309" r:id="rId74"/>
    <p:sldId id="310" r:id="rId75"/>
    <p:sldId id="376" r:id="rId76"/>
    <p:sldId id="331" r:id="rId77"/>
    <p:sldId id="276" r:id="rId78"/>
    <p:sldId id="379" r:id="rId79"/>
    <p:sldId id="343" r:id="rId80"/>
    <p:sldId id="332" r:id="rId81"/>
    <p:sldId id="349" r:id="rId82"/>
    <p:sldId id="350" r:id="rId83"/>
    <p:sldId id="351" r:id="rId84"/>
    <p:sldId id="323" r:id="rId8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511" autoAdjust="0"/>
    <p:restoredTop sz="79430" autoAdjust="0"/>
  </p:normalViewPr>
  <p:slideViewPr>
    <p:cSldViewPr snapToGrid="0">
      <p:cViewPr varScale="1">
        <p:scale>
          <a:sx n="132" d="100"/>
          <a:sy n="132" d="100"/>
        </p:scale>
        <p:origin x="1472" y="1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ableStyles" Target="tableStyle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96B579-11C1-4D58-AB10-2782F6F86A08}" type="datetimeFigureOut">
              <a:rPr lang="en-US" smtClean="0"/>
              <a:t>8/23/22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0BD337-8921-4D67-965C-1F944DB4453E}" type="slidenum">
              <a:rPr lang="en-US" smtClean="0"/>
              <a:t>‹#›</a:t>
            </a:fld>
            <a:endParaRPr lang="en-US"/>
          </a:p>
        </p:txBody>
      </p:sp>
    </p:spTree>
    <p:extLst>
      <p:ext uri="{BB962C8B-B14F-4D97-AF65-F5344CB8AC3E}">
        <p14:creationId xmlns:p14="http://schemas.microsoft.com/office/powerpoint/2010/main" val="32007031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predictiveanalyticstoday.com/top-statistical-software/" TargetMode="External"/><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0BD337-8921-4D67-965C-1F944DB4453E}" type="slidenum">
              <a:rPr lang="en-US" smtClean="0"/>
              <a:t>8</a:t>
            </a:fld>
            <a:endParaRPr lang="en-US"/>
          </a:p>
        </p:txBody>
      </p:sp>
    </p:spTree>
    <p:extLst>
      <p:ext uri="{BB962C8B-B14F-4D97-AF65-F5344CB8AC3E}">
        <p14:creationId xmlns:p14="http://schemas.microsoft.com/office/powerpoint/2010/main" val="3530508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0BD337-8921-4D67-965C-1F944DB4453E}" type="slidenum">
              <a:rPr lang="en-US" smtClean="0"/>
              <a:t>13</a:t>
            </a:fld>
            <a:endParaRPr lang="en-US"/>
          </a:p>
        </p:txBody>
      </p:sp>
    </p:spTree>
    <p:extLst>
      <p:ext uri="{BB962C8B-B14F-4D97-AF65-F5344CB8AC3E}">
        <p14:creationId xmlns:p14="http://schemas.microsoft.com/office/powerpoint/2010/main" val="3603644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https://www.sas.com/en_us/insights/data-management/cloud-computing.html</a:t>
            </a:r>
          </a:p>
        </p:txBody>
      </p:sp>
      <p:sp>
        <p:nvSpPr>
          <p:cNvPr id="4" name="Slide Number Placeholder 3"/>
          <p:cNvSpPr>
            <a:spLocks noGrp="1"/>
          </p:cNvSpPr>
          <p:nvPr>
            <p:ph type="sldNum" sz="quarter" idx="10"/>
          </p:nvPr>
        </p:nvSpPr>
        <p:spPr/>
        <p:txBody>
          <a:bodyPr/>
          <a:lstStyle/>
          <a:p>
            <a:fld id="{9D0BD337-8921-4D67-965C-1F944DB4453E}" type="slidenum">
              <a:rPr lang="en-US" smtClean="0"/>
              <a:t>22</a:t>
            </a:fld>
            <a:endParaRPr lang="en-US"/>
          </a:p>
        </p:txBody>
      </p:sp>
    </p:spTree>
    <p:extLst>
      <p:ext uri="{BB962C8B-B14F-4D97-AF65-F5344CB8AC3E}">
        <p14:creationId xmlns:p14="http://schemas.microsoft.com/office/powerpoint/2010/main" val="9225106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www.theregister.com</a:t>
            </a:r>
            <a:r>
              <a:rPr lang="en-US"/>
              <a:t>/2022/05/02/cloud_market_share_q1_2022/</a:t>
            </a:r>
          </a:p>
        </p:txBody>
      </p:sp>
      <p:sp>
        <p:nvSpPr>
          <p:cNvPr id="4" name="Slide Number Placeholder 3"/>
          <p:cNvSpPr>
            <a:spLocks noGrp="1"/>
          </p:cNvSpPr>
          <p:nvPr>
            <p:ph type="sldNum" sz="quarter" idx="5"/>
          </p:nvPr>
        </p:nvSpPr>
        <p:spPr/>
        <p:txBody>
          <a:bodyPr/>
          <a:lstStyle/>
          <a:p>
            <a:fld id="{9D0BD337-8921-4D67-965C-1F944DB4453E}" type="slidenum">
              <a:rPr lang="en-US" smtClean="0"/>
              <a:t>23</a:t>
            </a:fld>
            <a:endParaRPr lang="en-US"/>
          </a:p>
        </p:txBody>
      </p:sp>
    </p:spTree>
    <p:extLst>
      <p:ext uri="{BB962C8B-B14F-4D97-AF65-F5344CB8AC3E}">
        <p14:creationId xmlns:p14="http://schemas.microsoft.com/office/powerpoint/2010/main" val="2316883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www.ibm.com</a:t>
            </a:r>
            <a:r>
              <a:rPr lang="en-US" dirty="0"/>
              <a:t>/</a:t>
            </a:r>
            <a:r>
              <a:rPr lang="en-US" dirty="0" err="1"/>
              <a:t>watson</a:t>
            </a:r>
            <a:r>
              <a:rPr lang="en-US" dirty="0"/>
              <a:t>/products-services</a:t>
            </a:r>
          </a:p>
        </p:txBody>
      </p:sp>
      <p:sp>
        <p:nvSpPr>
          <p:cNvPr id="4" name="Slide Number Placeholder 3"/>
          <p:cNvSpPr>
            <a:spLocks noGrp="1"/>
          </p:cNvSpPr>
          <p:nvPr>
            <p:ph type="sldNum" sz="quarter" idx="5"/>
          </p:nvPr>
        </p:nvSpPr>
        <p:spPr/>
        <p:txBody>
          <a:bodyPr/>
          <a:lstStyle/>
          <a:p>
            <a:fld id="{9D0BD337-8921-4D67-965C-1F944DB4453E}" type="slidenum">
              <a:rPr lang="en-US" smtClean="0"/>
              <a:t>31</a:t>
            </a:fld>
            <a:endParaRPr lang="en-US"/>
          </a:p>
        </p:txBody>
      </p:sp>
    </p:spTree>
    <p:extLst>
      <p:ext uri="{BB962C8B-B14F-4D97-AF65-F5344CB8AC3E}">
        <p14:creationId xmlns:p14="http://schemas.microsoft.com/office/powerpoint/2010/main" val="25914719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https://www.ibm.com/analytics/data-science?p1=Search&amp;p4=43700050329259837&amp;p5=b&amp;gclid=Cj0KCQjwna2FBhDPARIsACAEc_W-DNQWcLDDNcT32rAKZLhA3x3pp0-Biq36zF656Q6Y7fPHAg7X_6AaAufCEALw_wcB&amp;gclsrc=aw.ds</a:t>
            </a:r>
          </a:p>
          <a:p>
            <a:endParaRPr lang="en-US" dirty="0"/>
          </a:p>
          <a:p>
            <a:r>
              <a:rPr lang="en-US" dirty="0"/>
              <a:t>https://</a:t>
            </a:r>
            <a:r>
              <a:rPr lang="en-US" dirty="0" err="1"/>
              <a:t>www.techrepublic.com</a:t>
            </a:r>
            <a:r>
              <a:rPr lang="en-US" dirty="0"/>
              <a:t>/article/ibm-watson-the-inside-story-of-how-the-jeopardy-winning-supercomputer-was-born-and-what-it-wants-to-do-next/</a:t>
            </a:r>
          </a:p>
          <a:p>
            <a:endParaRPr lang="en-US" dirty="0"/>
          </a:p>
        </p:txBody>
      </p:sp>
      <p:sp>
        <p:nvSpPr>
          <p:cNvPr id="4" name="Slide Number Placeholder 3"/>
          <p:cNvSpPr>
            <a:spLocks noGrp="1"/>
          </p:cNvSpPr>
          <p:nvPr>
            <p:ph type="sldNum" sz="quarter" idx="10"/>
          </p:nvPr>
        </p:nvSpPr>
        <p:spPr/>
        <p:txBody>
          <a:bodyPr/>
          <a:lstStyle/>
          <a:p>
            <a:fld id="{9D0BD337-8921-4D67-965C-1F944DB4453E}" type="slidenum">
              <a:rPr lang="en-US" smtClean="0"/>
              <a:t>32</a:t>
            </a:fld>
            <a:endParaRPr lang="en-US"/>
          </a:p>
        </p:txBody>
      </p:sp>
    </p:spTree>
    <p:extLst>
      <p:ext uri="{BB962C8B-B14F-4D97-AF65-F5344CB8AC3E}">
        <p14:creationId xmlns:p14="http://schemas.microsoft.com/office/powerpoint/2010/main" val="32932272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hlinkClick r:id="rId3"/>
              </a:rPr>
              <a:t>https://www.predictiveanalyticstoday.com/top-statistical-software/</a:t>
            </a:r>
            <a:r>
              <a:rPr lang="en-US" sz="1200" dirty="0"/>
              <a:t> </a:t>
            </a:r>
            <a:endParaRPr lang="en-US" dirty="0"/>
          </a:p>
        </p:txBody>
      </p:sp>
      <p:sp>
        <p:nvSpPr>
          <p:cNvPr id="4" name="Slide Number Placeholder 3"/>
          <p:cNvSpPr>
            <a:spLocks noGrp="1"/>
          </p:cNvSpPr>
          <p:nvPr>
            <p:ph type="sldNum" sz="quarter" idx="10"/>
          </p:nvPr>
        </p:nvSpPr>
        <p:spPr/>
        <p:txBody>
          <a:bodyPr/>
          <a:lstStyle/>
          <a:p>
            <a:fld id="{9D0BD337-8921-4D67-965C-1F944DB4453E}" type="slidenum">
              <a:rPr lang="en-US" smtClean="0"/>
              <a:t>43</a:t>
            </a:fld>
            <a:endParaRPr lang="en-US"/>
          </a:p>
        </p:txBody>
      </p:sp>
    </p:spTree>
    <p:extLst>
      <p:ext uri="{BB962C8B-B14F-4D97-AF65-F5344CB8AC3E}">
        <p14:creationId xmlns:p14="http://schemas.microsoft.com/office/powerpoint/2010/main" val="39817030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https://www.gartner.com/doc/reprints?id=1-25D1UHYX&amp;ct=210302&amp;st=sb</a:t>
            </a:r>
          </a:p>
        </p:txBody>
      </p:sp>
      <p:sp>
        <p:nvSpPr>
          <p:cNvPr id="4" name="Slide Number Placeholder 3"/>
          <p:cNvSpPr>
            <a:spLocks noGrp="1"/>
          </p:cNvSpPr>
          <p:nvPr>
            <p:ph type="sldNum" sz="quarter" idx="10"/>
          </p:nvPr>
        </p:nvSpPr>
        <p:spPr/>
        <p:txBody>
          <a:bodyPr/>
          <a:lstStyle/>
          <a:p>
            <a:fld id="{EE000EEB-8338-48D7-8EE8-EE0082EF7602}" type="slidenum">
              <a:rPr lang="en-US" smtClean="0"/>
              <a:t>51</a:t>
            </a:fld>
            <a:endParaRPr lang="en-US" dirty="0"/>
          </a:p>
        </p:txBody>
      </p:sp>
    </p:spTree>
    <p:extLst>
      <p:ext uri="{BB962C8B-B14F-4D97-AF65-F5344CB8AC3E}">
        <p14:creationId xmlns:p14="http://schemas.microsoft.com/office/powerpoint/2010/main" val="10493310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www.sas.com</a:t>
            </a:r>
            <a:r>
              <a:rPr lang="en-US" dirty="0"/>
              <a:t>/</a:t>
            </a:r>
            <a:r>
              <a:rPr lang="en-US" dirty="0" err="1"/>
              <a:t>en_us</a:t>
            </a:r>
            <a:r>
              <a:rPr lang="en-US" dirty="0"/>
              <a:t>/news/analyst-viewpoints/</a:t>
            </a:r>
            <a:r>
              <a:rPr lang="en-US" dirty="0" err="1"/>
              <a:t>gartner-magic-quadrant-data-quality-solutions.html?utm_source</a:t>
            </a:r>
            <a:r>
              <a:rPr lang="en-US" dirty="0"/>
              <a:t>=</a:t>
            </a:r>
            <a:r>
              <a:rPr lang="en-US" dirty="0" err="1"/>
              <a:t>google&amp;utm_medium</a:t>
            </a:r>
            <a:r>
              <a:rPr lang="en-US" dirty="0"/>
              <a:t>=</a:t>
            </a:r>
            <a:r>
              <a:rPr lang="en-US" dirty="0" err="1"/>
              <a:t>cpc&amp;utm_campaign</a:t>
            </a:r>
            <a:r>
              <a:rPr lang="en-US" dirty="0"/>
              <a:t>=</a:t>
            </a:r>
            <a:r>
              <a:rPr lang="en-US" dirty="0" err="1"/>
              <a:t>sasviya-us&amp;utm_content</a:t>
            </a:r>
            <a:r>
              <a:rPr lang="en-US" dirty="0"/>
              <a:t>=GMS-193141-sas-eya-us&amp;dclid=&amp;</a:t>
            </a:r>
            <a:r>
              <a:rPr lang="en-US" dirty="0" err="1"/>
              <a:t>gclid</a:t>
            </a:r>
            <a:r>
              <a:rPr lang="en-US" dirty="0"/>
              <a:t>=Cj0KCQjw9ZGYBhCEARIsAEUXITUC-8WQ93sZYy7IpgWodtrKmD33uMIVmB-00iZPSyH1AYL225DhjbMaAg70EALw_wcB</a:t>
            </a:r>
          </a:p>
        </p:txBody>
      </p:sp>
      <p:sp>
        <p:nvSpPr>
          <p:cNvPr id="4" name="Slide Number Placeholder 3"/>
          <p:cNvSpPr>
            <a:spLocks noGrp="1"/>
          </p:cNvSpPr>
          <p:nvPr>
            <p:ph type="sldNum" sz="quarter" idx="5"/>
          </p:nvPr>
        </p:nvSpPr>
        <p:spPr/>
        <p:txBody>
          <a:bodyPr/>
          <a:lstStyle/>
          <a:p>
            <a:fld id="{9D0BD337-8921-4D67-965C-1F944DB4453E}" type="slidenum">
              <a:rPr lang="en-US" smtClean="0"/>
              <a:t>52</a:t>
            </a:fld>
            <a:endParaRPr lang="en-US"/>
          </a:p>
        </p:txBody>
      </p:sp>
    </p:spTree>
    <p:extLst>
      <p:ext uri="{BB962C8B-B14F-4D97-AF65-F5344CB8AC3E}">
        <p14:creationId xmlns:p14="http://schemas.microsoft.com/office/powerpoint/2010/main" val="22341019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infotech.report</a:t>
            </a:r>
            <a:r>
              <a:rPr lang="en-US" dirty="0"/>
              <a:t>/featured-news/sas-a-leader-in-idc-marketscape-for-advanced-machine-learning-software-platforms</a:t>
            </a:r>
          </a:p>
          <a:p>
            <a:r>
              <a:rPr lang="en-US" dirty="0"/>
              <a:t>https://</a:t>
            </a:r>
            <a:r>
              <a:rPr lang="en-US" dirty="0" err="1"/>
              <a:t>www.datarobot.com</a:t>
            </a:r>
            <a:r>
              <a:rPr lang="en-US" dirty="0"/>
              <a:t>/blog/datarobot-a-leader-in-worldwide-advanced-machine-learning-software-platforms/</a:t>
            </a:r>
          </a:p>
        </p:txBody>
      </p:sp>
      <p:sp>
        <p:nvSpPr>
          <p:cNvPr id="4" name="Slide Number Placeholder 3"/>
          <p:cNvSpPr>
            <a:spLocks noGrp="1"/>
          </p:cNvSpPr>
          <p:nvPr>
            <p:ph type="sldNum" sz="quarter" idx="5"/>
          </p:nvPr>
        </p:nvSpPr>
        <p:spPr/>
        <p:txBody>
          <a:bodyPr/>
          <a:lstStyle/>
          <a:p>
            <a:fld id="{9D0BD337-8921-4D67-965C-1F944DB4453E}" type="slidenum">
              <a:rPr lang="en-US" smtClean="0"/>
              <a:t>53</a:t>
            </a:fld>
            <a:endParaRPr lang="en-US"/>
          </a:p>
        </p:txBody>
      </p:sp>
    </p:spTree>
    <p:extLst>
      <p:ext uri="{BB962C8B-B14F-4D97-AF65-F5344CB8AC3E}">
        <p14:creationId xmlns:p14="http://schemas.microsoft.com/office/powerpoint/2010/main" val="29999324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https://reprints2.forrester.com/#/assets/2/202/RES157465/report</a:t>
            </a:r>
          </a:p>
        </p:txBody>
      </p:sp>
      <p:sp>
        <p:nvSpPr>
          <p:cNvPr id="4" name="Slide Number Placeholder 3"/>
          <p:cNvSpPr>
            <a:spLocks noGrp="1"/>
          </p:cNvSpPr>
          <p:nvPr>
            <p:ph type="sldNum" sz="quarter" idx="10"/>
          </p:nvPr>
        </p:nvSpPr>
        <p:spPr/>
        <p:txBody>
          <a:bodyPr/>
          <a:lstStyle/>
          <a:p>
            <a:fld id="{EE000EEB-8338-48D7-8EE8-EE0082EF7602}" type="slidenum">
              <a:rPr lang="en-US" smtClean="0"/>
              <a:t>54</a:t>
            </a:fld>
            <a:endParaRPr lang="en-US" dirty="0"/>
          </a:p>
        </p:txBody>
      </p:sp>
    </p:spTree>
    <p:extLst>
      <p:ext uri="{BB962C8B-B14F-4D97-AF65-F5344CB8AC3E}">
        <p14:creationId xmlns:p14="http://schemas.microsoft.com/office/powerpoint/2010/main" val="28011457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https://www.sas.com/en_us/news/analyst-viewpoints/forrester-names-sas-leader-in-cross-channel-campaign-mgmt-emss-modules.html</a:t>
            </a:r>
          </a:p>
          <a:p>
            <a:r>
              <a:rPr lang="en-US" dirty="0"/>
              <a:t>https://www.sas.com/en_us/news/analyst-viewpoints/forrester-names-sas-leader-in-digital-decisioning-platforms.html</a:t>
            </a:r>
          </a:p>
          <a:p>
            <a:r>
              <a:rPr lang="en-US" dirty="0"/>
              <a:t>https://www.sas.com/en_us/news/analyst-viewpoints/forrester-names-sas-leader-in-real-time-interaction-management.html</a:t>
            </a:r>
          </a:p>
          <a:p>
            <a:endParaRPr lang="en-US" dirty="0"/>
          </a:p>
          <a:p>
            <a:endParaRPr lang="en-US" dirty="0"/>
          </a:p>
        </p:txBody>
      </p:sp>
      <p:sp>
        <p:nvSpPr>
          <p:cNvPr id="4" name="Slide Number Placeholder 3"/>
          <p:cNvSpPr>
            <a:spLocks noGrp="1"/>
          </p:cNvSpPr>
          <p:nvPr>
            <p:ph type="sldNum" sz="quarter" idx="10"/>
          </p:nvPr>
        </p:nvSpPr>
        <p:spPr/>
        <p:txBody>
          <a:bodyPr/>
          <a:lstStyle/>
          <a:p>
            <a:fld id="{9D0BD337-8921-4D67-965C-1F944DB4453E}" type="slidenum">
              <a:rPr lang="en-US" smtClean="0"/>
              <a:t>55</a:t>
            </a:fld>
            <a:endParaRPr lang="en-US"/>
          </a:p>
        </p:txBody>
      </p:sp>
    </p:spTree>
    <p:extLst>
      <p:ext uri="{BB962C8B-B14F-4D97-AF65-F5344CB8AC3E}">
        <p14:creationId xmlns:p14="http://schemas.microsoft.com/office/powerpoint/2010/main" val="5630325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https://www.sas.com/en_us/news/analyst-viewpoints/forrester-names-sas-leader-in-cross-channel-campaign-mgmt-emss-modules.html</a:t>
            </a:r>
          </a:p>
          <a:p>
            <a:r>
              <a:rPr lang="en-US" dirty="0"/>
              <a:t>https://www.sas.com/en_us/news/analyst-viewpoints/forrester-names-sas-leader-in-digital-decisioning-platforms.html</a:t>
            </a:r>
          </a:p>
          <a:p>
            <a:r>
              <a:rPr lang="en-US" dirty="0"/>
              <a:t>https://www.sas.com/en_us/news/analyst-viewpoints/forrester-names-sas-leader-in-real-time-interaction-management.html</a:t>
            </a:r>
          </a:p>
          <a:p>
            <a:r>
              <a:rPr lang="en-US" dirty="0"/>
              <a:t>https://reprints2.forrester.com/#/assets/2/202/RES157475/report</a:t>
            </a:r>
          </a:p>
          <a:p>
            <a:endParaRPr lang="en-US" dirty="0"/>
          </a:p>
          <a:p>
            <a:endParaRPr lang="en-US" dirty="0"/>
          </a:p>
        </p:txBody>
      </p:sp>
      <p:sp>
        <p:nvSpPr>
          <p:cNvPr id="4" name="Slide Number Placeholder 3"/>
          <p:cNvSpPr>
            <a:spLocks noGrp="1"/>
          </p:cNvSpPr>
          <p:nvPr>
            <p:ph type="sldNum" sz="quarter" idx="10"/>
          </p:nvPr>
        </p:nvSpPr>
        <p:spPr/>
        <p:txBody>
          <a:bodyPr/>
          <a:lstStyle/>
          <a:p>
            <a:fld id="{9D0BD337-8921-4D67-965C-1F944DB4453E}" type="slidenum">
              <a:rPr lang="en-US" smtClean="0"/>
              <a:t>56</a:t>
            </a:fld>
            <a:endParaRPr lang="en-US"/>
          </a:p>
        </p:txBody>
      </p:sp>
    </p:spTree>
    <p:extLst>
      <p:ext uri="{BB962C8B-B14F-4D97-AF65-F5344CB8AC3E}">
        <p14:creationId xmlns:p14="http://schemas.microsoft.com/office/powerpoint/2010/main" val="36797938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https://www.tiobe.com/tiobe-index/</a:t>
            </a:r>
          </a:p>
        </p:txBody>
      </p:sp>
      <p:sp>
        <p:nvSpPr>
          <p:cNvPr id="4" name="Slide Number Placeholder 3"/>
          <p:cNvSpPr>
            <a:spLocks noGrp="1"/>
          </p:cNvSpPr>
          <p:nvPr>
            <p:ph type="sldNum" sz="quarter" idx="10"/>
          </p:nvPr>
        </p:nvSpPr>
        <p:spPr/>
        <p:txBody>
          <a:bodyPr/>
          <a:lstStyle/>
          <a:p>
            <a:fld id="{9D0BD337-8921-4D67-965C-1F944DB4453E}" type="slidenum">
              <a:rPr lang="en-US" smtClean="0"/>
              <a:t>59</a:t>
            </a:fld>
            <a:endParaRPr lang="en-US"/>
          </a:p>
        </p:txBody>
      </p:sp>
    </p:spTree>
    <p:extLst>
      <p:ext uri="{BB962C8B-B14F-4D97-AF65-F5344CB8AC3E}">
        <p14:creationId xmlns:p14="http://schemas.microsoft.com/office/powerpoint/2010/main" val="42059261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survey.stackoverflow.co</a:t>
            </a:r>
            <a:r>
              <a:rPr lang="en-US" dirty="0"/>
              <a:t>/2022/#section-most-loved-dreaded-and-wanted-programming-scripting-and-markup-languages</a:t>
            </a:r>
          </a:p>
        </p:txBody>
      </p:sp>
      <p:sp>
        <p:nvSpPr>
          <p:cNvPr id="4" name="Slide Number Placeholder 3"/>
          <p:cNvSpPr>
            <a:spLocks noGrp="1"/>
          </p:cNvSpPr>
          <p:nvPr>
            <p:ph type="sldNum" sz="quarter" idx="10"/>
          </p:nvPr>
        </p:nvSpPr>
        <p:spPr/>
        <p:txBody>
          <a:bodyPr/>
          <a:lstStyle/>
          <a:p>
            <a:fld id="{9D0BD337-8921-4D67-965C-1F944DB4453E}" type="slidenum">
              <a:rPr lang="en-US" smtClean="0"/>
              <a:t>60</a:t>
            </a:fld>
            <a:endParaRPr lang="en-US"/>
          </a:p>
        </p:txBody>
      </p:sp>
    </p:spTree>
    <p:extLst>
      <p:ext uri="{BB962C8B-B14F-4D97-AF65-F5344CB8AC3E}">
        <p14:creationId xmlns:p14="http://schemas.microsoft.com/office/powerpoint/2010/main" val="35567638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pypl.github.io</a:t>
            </a:r>
            <a:r>
              <a:rPr lang="en-US" dirty="0"/>
              <a:t>/</a:t>
            </a:r>
            <a:r>
              <a:rPr lang="en-US" dirty="0" err="1"/>
              <a:t>PYPL.html</a:t>
            </a:r>
            <a:endParaRPr lang="en-US" dirty="0"/>
          </a:p>
        </p:txBody>
      </p:sp>
      <p:sp>
        <p:nvSpPr>
          <p:cNvPr id="4" name="Slide Number Placeholder 3"/>
          <p:cNvSpPr>
            <a:spLocks noGrp="1"/>
          </p:cNvSpPr>
          <p:nvPr>
            <p:ph type="sldNum" sz="quarter" idx="5"/>
          </p:nvPr>
        </p:nvSpPr>
        <p:spPr/>
        <p:txBody>
          <a:bodyPr/>
          <a:lstStyle/>
          <a:p>
            <a:fld id="{9D0BD337-8921-4D67-965C-1F944DB4453E}" type="slidenum">
              <a:rPr lang="en-US" smtClean="0"/>
              <a:t>61</a:t>
            </a:fld>
            <a:endParaRPr lang="en-US"/>
          </a:p>
        </p:txBody>
      </p:sp>
    </p:spTree>
    <p:extLst>
      <p:ext uri="{BB962C8B-B14F-4D97-AF65-F5344CB8AC3E}">
        <p14:creationId xmlns:p14="http://schemas.microsoft.com/office/powerpoint/2010/main" val="3246077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redmonk.com</a:t>
            </a:r>
            <a:r>
              <a:rPr lang="en-US" dirty="0"/>
              <a:t>/</a:t>
            </a:r>
            <a:r>
              <a:rPr lang="en-US" dirty="0" err="1"/>
              <a:t>sogrady</a:t>
            </a:r>
            <a:r>
              <a:rPr lang="en-US" dirty="0"/>
              <a:t>/2022/03/28/language-rankings-1-22/</a:t>
            </a:r>
          </a:p>
        </p:txBody>
      </p:sp>
      <p:sp>
        <p:nvSpPr>
          <p:cNvPr id="4" name="Slide Number Placeholder 3"/>
          <p:cNvSpPr>
            <a:spLocks noGrp="1"/>
          </p:cNvSpPr>
          <p:nvPr>
            <p:ph type="sldNum" sz="quarter" idx="10"/>
          </p:nvPr>
        </p:nvSpPr>
        <p:spPr/>
        <p:txBody>
          <a:bodyPr/>
          <a:lstStyle/>
          <a:p>
            <a:fld id="{9D0BD337-8921-4D67-965C-1F944DB4453E}" type="slidenum">
              <a:rPr lang="en-US" smtClean="0"/>
              <a:t>62</a:t>
            </a:fld>
            <a:endParaRPr lang="en-US"/>
          </a:p>
        </p:txBody>
      </p:sp>
    </p:spTree>
    <p:extLst>
      <p:ext uri="{BB962C8B-B14F-4D97-AF65-F5344CB8AC3E}">
        <p14:creationId xmlns:p14="http://schemas.microsoft.com/office/powerpoint/2010/main" val="6862157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www.burtchworks.com</a:t>
            </a:r>
            <a:r>
              <a:rPr lang="en-US" dirty="0"/>
              <a:t>/2021/08/03/2021-survey-python-the-tool-of-choice-for-data-scientists-analytics-pros/</a:t>
            </a:r>
          </a:p>
        </p:txBody>
      </p:sp>
      <p:sp>
        <p:nvSpPr>
          <p:cNvPr id="4" name="Slide Number Placeholder 3"/>
          <p:cNvSpPr>
            <a:spLocks noGrp="1"/>
          </p:cNvSpPr>
          <p:nvPr>
            <p:ph type="sldNum" sz="quarter" idx="5"/>
          </p:nvPr>
        </p:nvSpPr>
        <p:spPr/>
        <p:txBody>
          <a:bodyPr/>
          <a:lstStyle/>
          <a:p>
            <a:fld id="{9D0BD337-8921-4D67-965C-1F944DB4453E}" type="slidenum">
              <a:rPr lang="en-US" smtClean="0"/>
              <a:t>63</a:t>
            </a:fld>
            <a:endParaRPr lang="en-US"/>
          </a:p>
        </p:txBody>
      </p:sp>
    </p:spTree>
    <p:extLst>
      <p:ext uri="{BB962C8B-B14F-4D97-AF65-F5344CB8AC3E}">
        <p14:creationId xmlns:p14="http://schemas.microsoft.com/office/powerpoint/2010/main" val="23053857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https://economicmodeling.com/job-posting-dashboard/</a:t>
            </a:r>
          </a:p>
        </p:txBody>
      </p:sp>
      <p:sp>
        <p:nvSpPr>
          <p:cNvPr id="4" name="Slide Number Placeholder 3"/>
          <p:cNvSpPr>
            <a:spLocks noGrp="1"/>
          </p:cNvSpPr>
          <p:nvPr>
            <p:ph type="sldNum" sz="quarter" idx="10"/>
          </p:nvPr>
        </p:nvSpPr>
        <p:spPr/>
        <p:txBody>
          <a:bodyPr/>
          <a:lstStyle/>
          <a:p>
            <a:fld id="{9D0BD337-8921-4D67-965C-1F944DB4453E}" type="slidenum">
              <a:rPr lang="en-US" smtClean="0"/>
              <a:t>66</a:t>
            </a:fld>
            <a:endParaRPr lang="en-US"/>
          </a:p>
        </p:txBody>
      </p:sp>
    </p:spTree>
    <p:extLst>
      <p:ext uri="{BB962C8B-B14F-4D97-AF65-F5344CB8AC3E}">
        <p14:creationId xmlns:p14="http://schemas.microsoft.com/office/powerpoint/2010/main" val="2480372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https://economicmodeling.com/job-posting-dashboard/</a:t>
            </a:r>
          </a:p>
        </p:txBody>
      </p:sp>
      <p:sp>
        <p:nvSpPr>
          <p:cNvPr id="4" name="Slide Number Placeholder 3"/>
          <p:cNvSpPr>
            <a:spLocks noGrp="1"/>
          </p:cNvSpPr>
          <p:nvPr>
            <p:ph type="sldNum" sz="quarter" idx="10"/>
          </p:nvPr>
        </p:nvSpPr>
        <p:spPr/>
        <p:txBody>
          <a:bodyPr/>
          <a:lstStyle/>
          <a:p>
            <a:fld id="{9D0BD337-8921-4D67-965C-1F944DB4453E}" type="slidenum">
              <a:rPr lang="en-US" smtClean="0"/>
              <a:t>67</a:t>
            </a:fld>
            <a:endParaRPr lang="en-US"/>
          </a:p>
        </p:txBody>
      </p:sp>
    </p:spTree>
    <p:extLst>
      <p:ext uri="{BB962C8B-B14F-4D97-AF65-F5344CB8AC3E}">
        <p14:creationId xmlns:p14="http://schemas.microsoft.com/office/powerpoint/2010/main" val="41733167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www.cio.com</a:t>
            </a:r>
            <a:r>
              <a:rPr lang="en-US" dirty="0"/>
              <a:t>/article/230640/15-data-science-certifications-that-will-pay-off.html</a:t>
            </a:r>
          </a:p>
          <a:p>
            <a:r>
              <a:rPr lang="en-US" dirty="0"/>
              <a:t>https://</a:t>
            </a:r>
            <a:r>
              <a:rPr lang="en-US" dirty="0" err="1"/>
              <a:t>dataresident.com</a:t>
            </a:r>
            <a:r>
              <a:rPr lang="en-US" dirty="0"/>
              <a:t>/best-data-science-certifications/</a:t>
            </a:r>
          </a:p>
          <a:p>
            <a:r>
              <a:rPr lang="en-US" dirty="0"/>
              <a:t>https://</a:t>
            </a:r>
            <a:r>
              <a:rPr lang="en-US" dirty="0" err="1"/>
              <a:t>hackr.io</a:t>
            </a:r>
            <a:r>
              <a:rPr lang="en-US" dirty="0"/>
              <a:t>/blog/data-science-certification</a:t>
            </a:r>
          </a:p>
          <a:p>
            <a:r>
              <a:rPr lang="en-US" dirty="0"/>
              <a:t>https://</a:t>
            </a:r>
            <a:r>
              <a:rPr lang="en-US" dirty="0" err="1"/>
              <a:t>recruitingblogs.com</a:t>
            </a:r>
            <a:r>
              <a:rPr lang="en-US" dirty="0"/>
              <a:t>/profiles/blogs/top-7-data-science-certifications-to-elevate-your-career-in-2022</a:t>
            </a:r>
          </a:p>
          <a:p>
            <a:r>
              <a:rPr lang="en-US" dirty="0"/>
              <a:t>https://</a:t>
            </a:r>
            <a:r>
              <a:rPr lang="en-US" dirty="0" err="1"/>
              <a:t>www.datamation.com</a:t>
            </a:r>
            <a:r>
              <a:rPr lang="en-US" dirty="0"/>
              <a:t>/careers/data-science-certifications/</a:t>
            </a:r>
          </a:p>
          <a:p>
            <a:r>
              <a:rPr lang="en-US" dirty="0"/>
              <a:t>https://</a:t>
            </a:r>
            <a:r>
              <a:rPr lang="en-US" dirty="0" err="1"/>
              <a:t>www.forbes.com</a:t>
            </a:r>
            <a:r>
              <a:rPr lang="en-US" dirty="0"/>
              <a:t>/advisor/business/best-data-analytics-certifications/</a:t>
            </a:r>
          </a:p>
          <a:p>
            <a:endParaRPr lang="en-US" dirty="0"/>
          </a:p>
        </p:txBody>
      </p:sp>
      <p:sp>
        <p:nvSpPr>
          <p:cNvPr id="4" name="Slide Number Placeholder 3"/>
          <p:cNvSpPr>
            <a:spLocks noGrp="1"/>
          </p:cNvSpPr>
          <p:nvPr>
            <p:ph type="sldNum" sz="quarter" idx="5"/>
          </p:nvPr>
        </p:nvSpPr>
        <p:spPr/>
        <p:txBody>
          <a:bodyPr/>
          <a:lstStyle/>
          <a:p>
            <a:fld id="{9D0BD337-8921-4D67-965C-1F944DB4453E}" type="slidenum">
              <a:rPr lang="en-US" smtClean="0"/>
              <a:t>78</a:t>
            </a:fld>
            <a:endParaRPr lang="en-US"/>
          </a:p>
        </p:txBody>
      </p:sp>
    </p:spTree>
    <p:extLst>
      <p:ext uri="{BB962C8B-B14F-4D97-AF65-F5344CB8AC3E}">
        <p14:creationId xmlns:p14="http://schemas.microsoft.com/office/powerpoint/2010/main" val="14285247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D0BD337-8921-4D67-965C-1F944DB4453E}" type="slidenum">
              <a:rPr lang="en-US" smtClean="0"/>
              <a:t>79</a:t>
            </a:fld>
            <a:endParaRPr lang="en-US"/>
          </a:p>
        </p:txBody>
      </p:sp>
    </p:spTree>
    <p:extLst>
      <p:ext uri="{BB962C8B-B14F-4D97-AF65-F5344CB8AC3E}">
        <p14:creationId xmlns:p14="http://schemas.microsoft.com/office/powerpoint/2010/main" val="18072007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www.analyticsinsight.net</a:t>
            </a:r>
            <a:r>
              <a:rPr lang="en-US" dirty="0"/>
              <a:t>/4-major-reasons-for-lesser-demand-of-data-scientists-in-the-industry/#:~:text=Shortage%20of%20Data%20Scientist%20Demand&amp;text=Indeed%2C%20the%20survey%20predicts%20a,not%20meet%20the%20industry's%20needs.</a:t>
            </a:r>
          </a:p>
        </p:txBody>
      </p:sp>
      <p:sp>
        <p:nvSpPr>
          <p:cNvPr id="4" name="Slide Number Placeholder 3"/>
          <p:cNvSpPr>
            <a:spLocks noGrp="1"/>
          </p:cNvSpPr>
          <p:nvPr>
            <p:ph type="sldNum" sz="quarter" idx="5"/>
          </p:nvPr>
        </p:nvSpPr>
        <p:spPr/>
        <p:txBody>
          <a:bodyPr/>
          <a:lstStyle/>
          <a:p>
            <a:fld id="{9D0BD337-8921-4D67-965C-1F944DB4453E}" type="slidenum">
              <a:rPr lang="en-US" smtClean="0"/>
              <a:t>80</a:t>
            </a:fld>
            <a:endParaRPr lang="en-US"/>
          </a:p>
        </p:txBody>
      </p:sp>
    </p:spTree>
    <p:extLst>
      <p:ext uri="{BB962C8B-B14F-4D97-AF65-F5344CB8AC3E}">
        <p14:creationId xmlns:p14="http://schemas.microsoft.com/office/powerpoint/2010/main" val="28212559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8/23/22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8/23/22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8/23/22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8/23/22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8/23/22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8/23/22</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8/23/22</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8/23/22</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8/23/22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8/23/22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8/23/22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8/23/22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8/23/22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8/23/22</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8/23/22</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8/23/22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8/23/22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16000" y="762000"/>
            <a:ext cx="10566400" cy="1143000"/>
          </a:xfrm>
        </p:spPr>
        <p:txBody>
          <a:bodyPr/>
          <a:lstStyle/>
          <a:p>
            <a:r>
              <a:rPr lang="en-US"/>
              <a:t>Click to edit Master title style</a:t>
            </a:r>
          </a:p>
        </p:txBody>
      </p:sp>
      <p:sp>
        <p:nvSpPr>
          <p:cNvPr id="3" name="Text Placeholder 2"/>
          <p:cNvSpPr>
            <a:spLocks noGrp="1"/>
          </p:cNvSpPr>
          <p:nvPr>
            <p:ph type="body" sz="half" idx="1"/>
          </p:nvPr>
        </p:nvSpPr>
        <p:spPr>
          <a:xfrm>
            <a:off x="1117601" y="2362201"/>
            <a:ext cx="5027084" cy="37242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47884" y="2362201"/>
            <a:ext cx="5027083" cy="37242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375D9013-C315-C240-A4FF-064F13EF2FFB}" type="slidenum">
              <a:rPr lang="en-US" altLang="en-US"/>
              <a:pPr>
                <a:defRPr/>
              </a:pPr>
              <a:t>‹#›</a:t>
            </a:fld>
            <a:endParaRPr lang="en-US" altLang="en-US"/>
          </a:p>
        </p:txBody>
      </p:sp>
    </p:spTree>
    <p:extLst>
      <p:ext uri="{BB962C8B-B14F-4D97-AF65-F5344CB8AC3E}">
        <p14:creationId xmlns:p14="http://schemas.microsoft.com/office/powerpoint/2010/main" val="7235856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1_Blue Background">
    <p:bg>
      <p:bgPr>
        <a:gradFill>
          <a:gsLst>
            <a:gs pos="0">
              <a:srgbClr val="00517E"/>
            </a:gs>
            <a:gs pos="100000">
              <a:srgbClr val="04304B"/>
            </a:gs>
          </a:gsLst>
          <a:path path="circle">
            <a:fillToRect l="50000" t="50000" r="50000" b="50000"/>
          </a:path>
        </a:gradFill>
        <a:effectLst/>
      </p:bgPr>
    </p:bg>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lvl1pPr>
              <a:defRPr>
                <a:solidFill>
                  <a:schemeClr val="bg1">
                    <a:lumMod val="85000"/>
                  </a:schemeClr>
                </a:solidFill>
              </a:defRPr>
            </a:lvl1pPr>
          </a:lstStyle>
          <a:p>
            <a:fld id="{4976208B-6111-490B-8CEC-FFB249DB2100}" type="slidenum">
              <a:rPr lang="en-US" smtClean="0"/>
              <a:pPr/>
              <a:t>‹#›</a:t>
            </a:fld>
            <a:endParaRPr lang="en-US"/>
          </a:p>
        </p:txBody>
      </p:sp>
      <p:sp>
        <p:nvSpPr>
          <p:cNvPr id="10" name="TextBox 4"/>
          <p:cNvSpPr txBox="1"/>
          <p:nvPr/>
        </p:nvSpPr>
        <p:spPr>
          <a:xfrm>
            <a:off x="4413504" y="6619449"/>
            <a:ext cx="3352800" cy="194990"/>
          </a:xfrm>
          <a:prstGeom prst="rect">
            <a:avLst/>
          </a:prstGeom>
          <a:noFill/>
        </p:spPr>
        <p:txBody>
          <a:bodyPr wrap="square" anchor="b" anchorCtr="0">
            <a:spAutoFit/>
          </a:bodyPr>
          <a:lstStyle/>
          <a:p>
            <a:pPr marL="0" marR="0" lvl="0" indent="0" algn="ctr" defTabSz="365742" rtl="0" eaLnBrk="0" fontAlgn="auto" latinLnBrk="0" hangingPunct="0">
              <a:lnSpc>
                <a:spcPct val="100000"/>
              </a:lnSpc>
              <a:spcBef>
                <a:spcPts val="0"/>
              </a:spcBef>
              <a:spcAft>
                <a:spcPts val="0"/>
              </a:spcAft>
              <a:buClrTx/>
              <a:buSzTx/>
              <a:buFontTx/>
              <a:buNone/>
              <a:tabLst/>
              <a:defRPr/>
            </a:pPr>
            <a:r>
              <a:rPr kumimoji="0" lang="en-US" sz="667" b="0" i="0" u="none" strike="noStrike" kern="300" cap="none" spc="67" normalizeH="0" baseline="0" noProof="0">
                <a:ln>
                  <a:noFill/>
                </a:ln>
                <a:solidFill>
                  <a:srgbClr val="08649C"/>
                </a:solidFill>
                <a:effectLst/>
                <a:uLnTx/>
                <a:uFillTx/>
                <a:latin typeface="+mn-lt"/>
                <a:ea typeface="Calibri" charset="0"/>
                <a:cs typeface="Arial" panose="020B0604020202020204" pitchFamily="34" charset="0"/>
              </a:rPr>
              <a:t>Copyright © SAS Institute Inc. All rights reserved.</a:t>
            </a:r>
          </a:p>
        </p:txBody>
      </p:sp>
      <p:pic>
        <p:nvPicPr>
          <p:cNvPr id="9"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15857" y="6329009"/>
            <a:ext cx="745039" cy="338655"/>
          </a:xfrm>
          <a:prstGeom prst="rect">
            <a:avLst/>
          </a:prstGeom>
        </p:spPr>
      </p:pic>
      <p:sp>
        <p:nvSpPr>
          <p:cNvPr id="6" name="Title 1"/>
          <p:cNvSpPr>
            <a:spLocks noGrp="1"/>
          </p:cNvSpPr>
          <p:nvPr>
            <p:ph type="title" hasCustomPrompt="1"/>
          </p:nvPr>
        </p:nvSpPr>
        <p:spPr>
          <a:xfrm>
            <a:off x="835152" y="256032"/>
            <a:ext cx="10521696" cy="609600"/>
          </a:xfrm>
        </p:spPr>
        <p:txBody>
          <a:bodyPr anchor="t" anchorCtr="0">
            <a:noAutofit/>
          </a:bodyPr>
          <a:lstStyle>
            <a:lvl1pPr algn="ctr">
              <a:defRPr baseline="0">
                <a:solidFill>
                  <a:schemeClr val="bg1"/>
                </a:solidFill>
              </a:defRPr>
            </a:lvl1pPr>
          </a:lstStyle>
          <a:p>
            <a:r>
              <a:rPr lang="en-US"/>
              <a:t>Click to Edit Title</a:t>
            </a:r>
          </a:p>
        </p:txBody>
      </p:sp>
      <p:sp>
        <p:nvSpPr>
          <p:cNvPr id="7" name="Text Placeholder 2"/>
          <p:cNvSpPr>
            <a:spLocks noGrp="1"/>
          </p:cNvSpPr>
          <p:nvPr>
            <p:ph type="body" sz="quarter" idx="13" hasCustomPrompt="1"/>
          </p:nvPr>
        </p:nvSpPr>
        <p:spPr>
          <a:xfrm flipH="1">
            <a:off x="835152" y="931648"/>
            <a:ext cx="10521696" cy="365760"/>
          </a:xfrm>
        </p:spPr>
        <p:txBody>
          <a:bodyPr wrap="square" anchor="ctr">
            <a:noAutofit/>
          </a:bodyPr>
          <a:lstStyle>
            <a:lvl1pPr marL="0" indent="0" algn="ctr">
              <a:lnSpc>
                <a:spcPct val="100000"/>
              </a:lnSpc>
              <a:spcBef>
                <a:spcPts val="0"/>
              </a:spcBef>
              <a:buFont typeface="Arial" pitchFamily="34" charset="0"/>
              <a:buNone/>
              <a:defRPr sz="2933" b="0" cap="none" baseline="0">
                <a:solidFill>
                  <a:schemeClr val="accent1">
                    <a:lumMod val="60000"/>
                    <a:lumOff val="40000"/>
                  </a:schemeClr>
                </a:solidFill>
                <a:latin typeface="+mj-lt"/>
              </a:defRPr>
            </a:lvl1pPr>
          </a:lstStyle>
          <a:p>
            <a:pPr lvl="0"/>
            <a:r>
              <a:rPr lang="en-US"/>
              <a:t>Click to edit subtitle</a:t>
            </a:r>
          </a:p>
        </p:txBody>
      </p:sp>
    </p:spTree>
    <p:extLst>
      <p:ext uri="{BB962C8B-B14F-4D97-AF65-F5344CB8AC3E}">
        <p14:creationId xmlns:p14="http://schemas.microsoft.com/office/powerpoint/2010/main" val="154111053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5.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4.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1" cstate="screen">
            <a:extLst>
              <a:ext uri="{28A0092B-C50C-407E-A947-70E740481C1C}">
                <a14:useLocalDpi xmlns:a14="http://schemas.microsoft.com/office/drawing/2010/main"/>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2" cstate="screen">
            <a:extLst>
              <a:ext uri="{28A0092B-C50C-407E-A947-70E740481C1C}">
                <a14:useLocalDpi xmlns:a14="http://schemas.microsoft.com/office/drawing/2010/main"/>
              </a:ext>
            </a:extLst>
          </a:blip>
          <a:srcRect/>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3" cstate="screen">
            <a:extLst>
              <a:ext uri="{28A0092B-C50C-407E-A947-70E740481C1C}">
                <a14:useLocalDpi xmlns:a14="http://schemas.microsoft.com/office/drawing/2010/main"/>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4" cstate="screen">
            <a:extLst>
              <a:ext uri="{28A0092B-C50C-407E-A947-70E740481C1C}">
                <a14:useLocalDpi xmlns:a14="http://schemas.microsoft.com/office/drawing/2010/main"/>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8/23/22</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 id="2147483671" r:id="rId18"/>
    <p:sldLayoutId id="2147483672" r:id="rId19"/>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rstudio.com/pricing/" TargetMode="Externa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tif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sas.com/en_us/insights/data-management/cloud-computing.htm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hyperlink" Target="https://www.zdnet.com/article/sas-is-on-the-brink-of-generation-change/"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businessnewsdaily.com/10716-sas-certification-guide.html" TargetMode="External"/><Relationship Id="rId2" Type="http://schemas.openxmlformats.org/officeDocument/2006/relationships/hyperlink" Target="https://www.sas.com/en_us/certification.html" TargetMode="Externa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3" Type="http://schemas.openxmlformats.org/officeDocument/2006/relationships/hyperlink" Target="https://quantifyinghealth.com/statistical-software-popularity-in-research/" TargetMode="External"/><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2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intellipaat.com/blog/sas-versus-r/" TargetMode="External"/><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4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hyperlink" Target="https://data-flair.training/blogs/data-science-tools/"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hyperlink" Target="https://data-flair.training/blogs/data-science-tools/"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hyperlink" Target="https://data-flair.training/blogs/data-science-tools/"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hyperlink" Target="https://data-flair.training/blogs/data-science-tools/"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https://data-flair.training/blogs/data-science-tools/"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hyperlink" Target="https://data-flair.training/blogs/data-science-tools/"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hyperlink" Target="https://www.gartner.com/doc/reprints?id=1-1YCR6NY7&amp;ct=200213&amp;st=sb"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5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5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hyperlink" Target="https://economicmodeling.com/job-posting-dashboard/"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67.xml.rels><?xml version="1.0" encoding="UTF-8" standalone="yes"?>
<Relationships xmlns="http://schemas.openxmlformats.org/package/2006/relationships"><Relationship Id="rId3" Type="http://schemas.openxmlformats.org/officeDocument/2006/relationships/hyperlink" Target="https://economicmodeling.com/job-posting-dashboard/"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6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 Id="rId4" Type="http://schemas.openxmlformats.org/officeDocument/2006/relationships/image" Target="../media/image81.png"/></Relationships>
</file>

<file path=ppt/slides/_rels/slide70.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8" Type="http://schemas.openxmlformats.org/officeDocument/2006/relationships/hyperlink" Target="https://www.forbes.com/advisor/business/best-data-analytics-certifications/" TargetMode="External"/><Relationship Id="rId3" Type="http://schemas.openxmlformats.org/officeDocument/2006/relationships/hyperlink" Target="https://www.cio.com/article/230640/15-data-science-certifications-that-will-pay-off.html" TargetMode="External"/><Relationship Id="rId7" Type="http://schemas.openxmlformats.org/officeDocument/2006/relationships/hyperlink" Target="https://www.datamation.com/careers/data-science-certifications/"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hyperlink" Target="https://recruitingblogs.com/profiles/blogs/top-7-data-science-certifications-to-elevate-your-career-in-2022" TargetMode="External"/><Relationship Id="rId5" Type="http://schemas.openxmlformats.org/officeDocument/2006/relationships/hyperlink" Target="https://hackr.io/blog/data-science-certification" TargetMode="External"/><Relationship Id="rId4" Type="http://schemas.openxmlformats.org/officeDocument/2006/relationships/hyperlink" Target="https://dataresident.com/best-data-science-certifications/" TargetMode="External"/><Relationship Id="rId9" Type="http://schemas.openxmlformats.org/officeDocument/2006/relationships/image" Target="../media/image90.png"/></Relationships>
</file>

<file path=ppt/slides/_rels/slide79.xml.rels><?xml version="1.0" encoding="UTF-8" standalone="yes"?>
<Relationships xmlns="http://schemas.openxmlformats.org/package/2006/relationships"><Relationship Id="rId3" Type="http://schemas.openxmlformats.org/officeDocument/2006/relationships/hyperlink" Target="https://www.coursera.org/professional-certificates/ibm-data-science"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91.png"/></Relationships>
</file>

<file path=ppt/slides/_rels/slide8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86544" y="1447799"/>
            <a:ext cx="7395921" cy="3329581"/>
          </a:xfrm>
        </p:spPr>
        <p:txBody>
          <a:bodyPr/>
          <a:lstStyle/>
          <a:p>
            <a:r>
              <a:rPr lang="en-US" sz="5400" dirty="0"/>
              <a:t>Computing tools for </a:t>
            </a:r>
            <a:r>
              <a:rPr lang="en-US" sz="5400"/>
              <a:t>data science: </a:t>
            </a:r>
            <a:br>
              <a:rPr lang="en-US" sz="5400"/>
            </a:br>
            <a:r>
              <a:rPr lang="en-US" sz="5400"/>
              <a:t>What </a:t>
            </a:r>
            <a:r>
              <a:rPr lang="en-US" sz="5400" dirty="0"/>
              <a:t>are the </a:t>
            </a:r>
            <a:r>
              <a:rPr lang="en-US" sz="5400" dirty="0">
                <a:solidFill>
                  <a:srgbClr val="FFC000"/>
                </a:solidFill>
              </a:rPr>
              <a:t>hot skills </a:t>
            </a:r>
            <a:r>
              <a:rPr lang="en-US" sz="5400" dirty="0"/>
              <a:t>out there?</a:t>
            </a:r>
          </a:p>
        </p:txBody>
      </p:sp>
      <p:sp>
        <p:nvSpPr>
          <p:cNvPr id="3" name="Subtitle 2"/>
          <p:cNvSpPr>
            <a:spLocks noGrp="1"/>
          </p:cNvSpPr>
          <p:nvPr>
            <p:ph type="subTitle" idx="1"/>
          </p:nvPr>
        </p:nvSpPr>
        <p:spPr>
          <a:xfrm>
            <a:off x="685399" y="4950374"/>
            <a:ext cx="8825658" cy="861420"/>
          </a:xfrm>
        </p:spPr>
        <p:txBody>
          <a:bodyPr/>
          <a:lstStyle/>
          <a:p>
            <a:r>
              <a:rPr lang="en-US" dirty="0"/>
              <a:t>Chong ho Alex Yu</a:t>
            </a:r>
          </a:p>
          <a:p>
            <a:r>
              <a:rPr lang="en-US" dirty="0"/>
              <a:t>2022</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58754" y="1927654"/>
            <a:ext cx="2705852" cy="3719384"/>
          </a:xfrm>
          <a:prstGeom prst="rect">
            <a:avLst/>
          </a:prstGeom>
        </p:spPr>
      </p:pic>
    </p:spTree>
    <p:extLst>
      <p:ext uri="{BB962C8B-B14F-4D97-AF65-F5344CB8AC3E}">
        <p14:creationId xmlns:p14="http://schemas.microsoft.com/office/powerpoint/2010/main" val="17854579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These are the buzzwords</a:t>
            </a:r>
          </a:p>
        </p:txBody>
      </p:sp>
      <p:sp>
        <p:nvSpPr>
          <p:cNvPr id="3" name="Content Placeholder 2"/>
          <p:cNvSpPr>
            <a:spLocks noGrp="1"/>
          </p:cNvSpPr>
          <p:nvPr>
            <p:ph idx="1"/>
          </p:nvPr>
        </p:nvSpPr>
        <p:spPr>
          <a:xfrm>
            <a:off x="738130" y="1678345"/>
            <a:ext cx="10619133" cy="4195481"/>
          </a:xfrm>
        </p:spPr>
        <p:txBody>
          <a:bodyPr>
            <a:normAutofit lnSpcReduction="10000"/>
          </a:bodyPr>
          <a:lstStyle/>
          <a:p>
            <a:r>
              <a:rPr lang="en-US" sz="2400" dirty="0"/>
              <a:t>Machine learning (Artificial science)</a:t>
            </a:r>
          </a:p>
          <a:p>
            <a:r>
              <a:rPr lang="en-US" sz="2400" dirty="0"/>
              <a:t>Deep learning</a:t>
            </a:r>
          </a:p>
          <a:p>
            <a:r>
              <a:rPr lang="en-US" sz="2400" dirty="0"/>
              <a:t>Big data analytics</a:t>
            </a:r>
          </a:p>
          <a:p>
            <a:r>
              <a:rPr lang="en-US" sz="2400" dirty="0"/>
              <a:t>Data mining</a:t>
            </a:r>
          </a:p>
          <a:p>
            <a:r>
              <a:rPr lang="en-US" sz="2400" dirty="0"/>
              <a:t>Data science</a:t>
            </a:r>
          </a:p>
          <a:p>
            <a:r>
              <a:rPr lang="en-US" sz="2400" dirty="0"/>
              <a:t>Data visualization</a:t>
            </a:r>
          </a:p>
          <a:p>
            <a:r>
              <a:rPr lang="en-US" sz="2400" dirty="0"/>
              <a:t>Business intelligence</a:t>
            </a:r>
          </a:p>
          <a:p>
            <a:r>
              <a:rPr lang="en-US" sz="2400" dirty="0"/>
              <a:t>All are </a:t>
            </a:r>
            <a:r>
              <a:rPr lang="en-US" sz="2400" dirty="0">
                <a:solidFill>
                  <a:srgbClr val="FFC000"/>
                </a:solidFill>
              </a:rPr>
              <a:t>new and emerging technologies. </a:t>
            </a:r>
            <a:r>
              <a:rPr lang="en-US" sz="2400" dirty="0"/>
              <a:t>We will cover them in detail in STAT 553)</a:t>
            </a:r>
          </a:p>
          <a:p>
            <a:endParaRPr lang="en-US" dirty="0"/>
          </a:p>
        </p:txBody>
      </p:sp>
    </p:spTree>
    <p:extLst>
      <p:ext uri="{BB962C8B-B14F-4D97-AF65-F5344CB8AC3E}">
        <p14:creationId xmlns:p14="http://schemas.microsoft.com/office/powerpoint/2010/main" val="4093307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the best job in 2019?</a:t>
            </a:r>
          </a:p>
        </p:txBody>
      </p:sp>
      <p:sp>
        <p:nvSpPr>
          <p:cNvPr id="3" name="Content Placeholder 2"/>
          <p:cNvSpPr>
            <a:spLocks noGrp="1"/>
          </p:cNvSpPr>
          <p:nvPr>
            <p:ph idx="1"/>
          </p:nvPr>
        </p:nvSpPr>
        <p:spPr>
          <a:xfrm>
            <a:off x="1852459" y="5726069"/>
            <a:ext cx="8946541" cy="596746"/>
          </a:xfrm>
        </p:spPr>
        <p:txBody>
          <a:bodyPr>
            <a:normAutofit/>
          </a:bodyPr>
          <a:lstStyle/>
          <a:p>
            <a:r>
              <a:rPr lang="en-US" sz="2400" dirty="0"/>
              <a:t>How can I get there? What skill set do I need?</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73750" y="1367770"/>
            <a:ext cx="7594506" cy="4258601"/>
          </a:xfrm>
          <a:prstGeom prst="rect">
            <a:avLst/>
          </a:prstGeom>
        </p:spPr>
      </p:pic>
    </p:spTree>
    <p:extLst>
      <p:ext uri="{BB962C8B-B14F-4D97-AF65-F5344CB8AC3E}">
        <p14:creationId xmlns:p14="http://schemas.microsoft.com/office/powerpoint/2010/main" val="34938219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General-purpose vs. specialized</a:t>
            </a:r>
          </a:p>
        </p:txBody>
      </p:sp>
      <p:sp>
        <p:nvSpPr>
          <p:cNvPr id="3" name="Content Placeholder 2"/>
          <p:cNvSpPr>
            <a:spLocks noGrp="1"/>
          </p:cNvSpPr>
          <p:nvPr>
            <p:ph idx="1"/>
          </p:nvPr>
        </p:nvSpPr>
        <p:spPr>
          <a:xfrm>
            <a:off x="724829" y="1683834"/>
            <a:ext cx="10515599" cy="4728117"/>
          </a:xfrm>
        </p:spPr>
        <p:txBody>
          <a:bodyPr>
            <a:normAutofit lnSpcReduction="10000"/>
          </a:bodyPr>
          <a:lstStyle/>
          <a:p>
            <a:r>
              <a:rPr lang="en-US" sz="2400" dirty="0">
                <a:solidFill>
                  <a:srgbClr val="FFC000"/>
                </a:solidFill>
              </a:rPr>
              <a:t>General-purpose beyond data analysis/analytics (DAA)</a:t>
            </a:r>
            <a:r>
              <a:rPr lang="en-US" sz="2400" dirty="0"/>
              <a:t>: e.g. Python</a:t>
            </a:r>
          </a:p>
          <a:p>
            <a:pPr lvl="1"/>
            <a:r>
              <a:rPr lang="en-US" sz="2400" dirty="0"/>
              <a:t>for developing desktop GUI applications, websites, web applications, and data analysis.</a:t>
            </a:r>
          </a:p>
          <a:p>
            <a:r>
              <a:rPr lang="en-US" sz="2400" dirty="0">
                <a:solidFill>
                  <a:srgbClr val="FFC000"/>
                </a:solidFill>
              </a:rPr>
              <a:t>General-purpose in  DAA</a:t>
            </a:r>
            <a:r>
              <a:rPr lang="en-US" sz="2400" dirty="0"/>
              <a:t>: SAS, SPSS, Stata</a:t>
            </a:r>
          </a:p>
          <a:p>
            <a:r>
              <a:rPr lang="en-US" sz="2400" dirty="0">
                <a:solidFill>
                  <a:srgbClr val="FFC000"/>
                </a:solidFill>
              </a:rPr>
              <a:t>Semi-general-purpose in data analysis</a:t>
            </a:r>
            <a:r>
              <a:rPr lang="en-US" sz="2400" dirty="0"/>
              <a:t>: Excel</a:t>
            </a:r>
          </a:p>
          <a:p>
            <a:r>
              <a:rPr lang="en-US" sz="2400" dirty="0">
                <a:solidFill>
                  <a:srgbClr val="FFC000"/>
                </a:solidFill>
              </a:rPr>
              <a:t>Specialized in specific DAA </a:t>
            </a:r>
            <a:r>
              <a:rPr lang="en-US" sz="2400" dirty="0"/>
              <a:t>e.g.</a:t>
            </a:r>
          </a:p>
          <a:p>
            <a:pPr lvl="1"/>
            <a:r>
              <a:rPr lang="en-US" sz="2400" dirty="0"/>
              <a:t>Tableau: Data visualization</a:t>
            </a:r>
          </a:p>
          <a:p>
            <a:pPr lvl="1"/>
            <a:r>
              <a:rPr lang="en-US" sz="2400" dirty="0" err="1"/>
              <a:t>Mplus</a:t>
            </a:r>
            <a:r>
              <a:rPr lang="en-US" sz="2400" dirty="0"/>
              <a:t>, EQS: Structural equation modeling</a:t>
            </a:r>
          </a:p>
          <a:p>
            <a:pPr lvl="1"/>
            <a:r>
              <a:rPr lang="en-US" sz="2400" dirty="0" err="1"/>
              <a:t>Bilog</a:t>
            </a:r>
            <a:r>
              <a:rPr lang="en-US" sz="2400" dirty="0"/>
              <a:t>, </a:t>
            </a:r>
            <a:r>
              <a:rPr lang="en-US" sz="2400" dirty="0" err="1"/>
              <a:t>Winsteps</a:t>
            </a:r>
            <a:r>
              <a:rPr lang="en-US" sz="2400" dirty="0"/>
              <a:t>, RUMM: Item response theory and </a:t>
            </a:r>
            <a:r>
              <a:rPr lang="en-US" sz="2400" dirty="0" err="1"/>
              <a:t>Rasch</a:t>
            </a:r>
            <a:r>
              <a:rPr lang="en-US" sz="2400" dirty="0"/>
              <a:t> modeling</a:t>
            </a:r>
          </a:p>
          <a:p>
            <a:endParaRPr lang="en-US" dirty="0"/>
          </a:p>
        </p:txBody>
      </p:sp>
    </p:spTree>
    <p:extLst>
      <p:ext uri="{BB962C8B-B14F-4D97-AF65-F5344CB8AC3E}">
        <p14:creationId xmlns:p14="http://schemas.microsoft.com/office/powerpoint/2010/main" val="16018005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121367580"/>
              </p:ext>
            </p:extLst>
          </p:nvPr>
        </p:nvGraphicFramePr>
        <p:xfrm>
          <a:off x="356448" y="1268225"/>
          <a:ext cx="11185333" cy="5355384"/>
        </p:xfrm>
        <a:graphic>
          <a:graphicData uri="http://schemas.openxmlformats.org/drawingml/2006/table">
            <a:tbl>
              <a:tblPr firstRow="1" firstCol="1" bandRow="1">
                <a:tableStyleId>{5C22544A-7EE6-4342-B048-85BDC9FD1C3A}</a:tableStyleId>
              </a:tblPr>
              <a:tblGrid>
                <a:gridCol w="1820809">
                  <a:extLst>
                    <a:ext uri="{9D8B030D-6E8A-4147-A177-3AD203B41FA5}">
                      <a16:colId xmlns:a16="http://schemas.microsoft.com/office/drawing/2014/main" val="20000"/>
                    </a:ext>
                  </a:extLst>
                </a:gridCol>
                <a:gridCol w="4596399">
                  <a:extLst>
                    <a:ext uri="{9D8B030D-6E8A-4147-A177-3AD203B41FA5}">
                      <a16:colId xmlns:a16="http://schemas.microsoft.com/office/drawing/2014/main" val="20001"/>
                    </a:ext>
                  </a:extLst>
                </a:gridCol>
                <a:gridCol w="4768125">
                  <a:extLst>
                    <a:ext uri="{9D8B030D-6E8A-4147-A177-3AD203B41FA5}">
                      <a16:colId xmlns:a16="http://schemas.microsoft.com/office/drawing/2014/main" val="20002"/>
                    </a:ext>
                  </a:extLst>
                </a:gridCol>
              </a:tblGrid>
              <a:tr h="295876">
                <a:tc>
                  <a:txBody>
                    <a:bodyPr/>
                    <a:lstStyle/>
                    <a:p>
                      <a:pPr marL="0" marR="0">
                        <a:lnSpc>
                          <a:spcPct val="107000"/>
                        </a:lnSpc>
                        <a:spcBef>
                          <a:spcPts val="0"/>
                        </a:spcBef>
                        <a:spcAft>
                          <a:spcPts val="0"/>
                        </a:spcAft>
                      </a:pPr>
                      <a:r>
                        <a:rPr lang="en-US" sz="1800" dirty="0">
                          <a:effectLst/>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a:effectLst/>
                        </a:rPr>
                        <a:t>Open source</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a:effectLst/>
                        </a:rPr>
                        <a:t>Commercial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extLst>
                  <a:ext uri="{0D108BD9-81ED-4DB2-BD59-A6C34878D82A}">
                    <a16:rowId xmlns:a16="http://schemas.microsoft.com/office/drawing/2014/main" val="10000"/>
                  </a:ext>
                </a:extLst>
              </a:tr>
              <a:tr h="312081">
                <a:tc>
                  <a:txBody>
                    <a:bodyPr/>
                    <a:lstStyle/>
                    <a:p>
                      <a:pPr marL="0" marR="0">
                        <a:lnSpc>
                          <a:spcPct val="107000"/>
                        </a:lnSpc>
                        <a:spcBef>
                          <a:spcPts val="0"/>
                        </a:spcBef>
                        <a:spcAft>
                          <a:spcPts val="0"/>
                        </a:spcAft>
                      </a:pPr>
                      <a:r>
                        <a:rPr lang="en-US" sz="1800">
                          <a:effectLst/>
                        </a:rPr>
                        <a:t>Example</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a:effectLst/>
                        </a:rPr>
                        <a:t>R, Python, MySQL, NoSQL</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a:effectLst/>
                        </a:rPr>
                        <a:t>SAS/JMP, SPSS, Stata, Tableau</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extLst>
                  <a:ext uri="{0D108BD9-81ED-4DB2-BD59-A6C34878D82A}">
                    <a16:rowId xmlns:a16="http://schemas.microsoft.com/office/drawing/2014/main" val="10001"/>
                  </a:ext>
                </a:extLst>
              </a:tr>
              <a:tr h="936244">
                <a:tc>
                  <a:txBody>
                    <a:bodyPr/>
                    <a:lstStyle/>
                    <a:p>
                      <a:pPr marL="0" marR="0">
                        <a:lnSpc>
                          <a:spcPct val="107000"/>
                        </a:lnSpc>
                        <a:spcBef>
                          <a:spcPts val="0"/>
                        </a:spcBef>
                        <a:spcAft>
                          <a:spcPts val="0"/>
                        </a:spcAft>
                      </a:pPr>
                      <a:r>
                        <a:rPr lang="en-US" sz="1800" dirty="0">
                          <a:effectLst/>
                        </a:rPr>
                        <a:t>Cost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a:effectLst/>
                        </a:rPr>
                        <a:t>Free or</a:t>
                      </a:r>
                      <a:r>
                        <a:rPr lang="en-US" sz="1800" baseline="0" dirty="0">
                          <a:effectLst/>
                        </a:rPr>
                        <a:t> almost free</a:t>
                      </a:r>
                      <a:r>
                        <a:rPr lang="en-US" sz="1800" dirty="0">
                          <a:effectLst/>
                        </a:rPr>
                        <a:t>, but might need to hire programmers to create and maintain the system</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a:effectLst/>
                        </a:rPr>
                        <a:t>$$$$$$$. The user must pay the license fee, but some are free to faculty and students.</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extLst>
                  <a:ext uri="{0D108BD9-81ED-4DB2-BD59-A6C34878D82A}">
                    <a16:rowId xmlns:a16="http://schemas.microsoft.com/office/drawing/2014/main" val="10002"/>
                  </a:ext>
                </a:extLst>
              </a:tr>
              <a:tr h="312081">
                <a:tc>
                  <a:txBody>
                    <a:bodyPr/>
                    <a:lstStyle/>
                    <a:p>
                      <a:pPr marL="0" marR="0">
                        <a:lnSpc>
                          <a:spcPct val="107000"/>
                        </a:lnSpc>
                        <a:spcBef>
                          <a:spcPts val="0"/>
                        </a:spcBef>
                        <a:spcAft>
                          <a:spcPts val="0"/>
                        </a:spcAft>
                      </a:pPr>
                      <a:r>
                        <a:rPr lang="en-US" sz="1800" dirty="0">
                          <a:effectLst/>
                        </a:rPr>
                        <a:t>Architecture</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a:effectLst/>
                        </a:rPr>
                        <a:t>Open and can be modified</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a:effectLst/>
                        </a:rPr>
                        <a:t>Proprietary</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extLst>
                  <a:ext uri="{0D108BD9-81ED-4DB2-BD59-A6C34878D82A}">
                    <a16:rowId xmlns:a16="http://schemas.microsoft.com/office/drawing/2014/main" val="10003"/>
                  </a:ext>
                </a:extLst>
              </a:tr>
              <a:tr h="657266">
                <a:tc>
                  <a:txBody>
                    <a:bodyPr/>
                    <a:lstStyle/>
                    <a:p>
                      <a:pPr marL="0" marR="0">
                        <a:lnSpc>
                          <a:spcPct val="107000"/>
                        </a:lnSpc>
                        <a:spcBef>
                          <a:spcPts val="0"/>
                        </a:spcBef>
                        <a:spcAft>
                          <a:spcPts val="0"/>
                        </a:spcAft>
                      </a:pPr>
                      <a:r>
                        <a:rPr lang="en-US" sz="1800">
                          <a:effectLst/>
                        </a:rPr>
                        <a:t>User-friendliness</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a:effectLst/>
                        </a:rPr>
                        <a:t>Usually user-interface is not tested; most of them require coding.</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a:effectLst/>
                        </a:rPr>
                        <a:t>Usability is tested by experts; most include graphical user interface.</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extLst>
                  <a:ext uri="{0D108BD9-81ED-4DB2-BD59-A6C34878D82A}">
                    <a16:rowId xmlns:a16="http://schemas.microsoft.com/office/drawing/2014/main" val="10004"/>
                  </a:ext>
                </a:extLst>
              </a:tr>
              <a:tr h="936244">
                <a:tc>
                  <a:txBody>
                    <a:bodyPr/>
                    <a:lstStyle/>
                    <a:p>
                      <a:pPr marL="0" marR="0">
                        <a:lnSpc>
                          <a:spcPct val="107000"/>
                        </a:lnSpc>
                        <a:spcBef>
                          <a:spcPts val="0"/>
                        </a:spcBef>
                        <a:spcAft>
                          <a:spcPts val="0"/>
                        </a:spcAft>
                      </a:pPr>
                      <a:r>
                        <a:rPr lang="en-US" sz="1800">
                          <a:effectLst/>
                        </a:rPr>
                        <a:t>Security</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a:effectLst/>
                        </a:rPr>
                        <a:t>Less secure because it Is not developed in a controlled environment; no peer-review</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a:effectLst/>
                        </a:rPr>
                        <a:t>More secure because it is developed in a controlled environment and is validated </a:t>
                      </a:r>
                      <a:r>
                        <a:rPr lang="en-US" sz="1800">
                          <a:effectLst/>
                        </a:rPr>
                        <a:t>before release.</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extLst>
                  <a:ext uri="{0D108BD9-81ED-4DB2-BD59-A6C34878D82A}">
                    <a16:rowId xmlns:a16="http://schemas.microsoft.com/office/drawing/2014/main" val="10005"/>
                  </a:ext>
                </a:extLst>
              </a:tr>
              <a:tr h="657266">
                <a:tc>
                  <a:txBody>
                    <a:bodyPr/>
                    <a:lstStyle/>
                    <a:p>
                      <a:pPr marL="0" marR="0">
                        <a:lnSpc>
                          <a:spcPct val="107000"/>
                        </a:lnSpc>
                        <a:spcBef>
                          <a:spcPts val="0"/>
                        </a:spcBef>
                        <a:spcAft>
                          <a:spcPts val="0"/>
                        </a:spcAft>
                      </a:pPr>
                      <a:r>
                        <a:rPr lang="en-US" sz="1800">
                          <a:effectLst/>
                        </a:rPr>
                        <a:t>Service &amp; Support</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a:effectLst/>
                        </a:rPr>
                        <a:t>By the open source community, but no one is ultimately responsible.</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a:effectLst/>
                        </a:rPr>
                        <a:t>By the tech support; guaranteed response.</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extLst>
                  <a:ext uri="{0D108BD9-81ED-4DB2-BD59-A6C34878D82A}">
                    <a16:rowId xmlns:a16="http://schemas.microsoft.com/office/drawing/2014/main" val="10006"/>
                  </a:ext>
                </a:extLst>
              </a:tr>
              <a:tr h="1248326">
                <a:tc>
                  <a:txBody>
                    <a:bodyPr/>
                    <a:lstStyle/>
                    <a:p>
                      <a:pPr marL="0" marR="0">
                        <a:lnSpc>
                          <a:spcPct val="107000"/>
                        </a:lnSpc>
                        <a:spcBef>
                          <a:spcPts val="0"/>
                        </a:spcBef>
                        <a:spcAft>
                          <a:spcPts val="0"/>
                        </a:spcAft>
                      </a:pPr>
                      <a:r>
                        <a:rPr lang="en-US" sz="1800">
                          <a:effectLst/>
                        </a:rPr>
                        <a:t>Compatibility</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a:effectLst/>
                        </a:rPr>
                        <a:t>Components may not be fully compatible with each other (i.e., sometimes there are too many cooks in the kitchen).</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a:effectLst/>
                        </a:rPr>
                        <a:t>Like Apple, all components that are made by the same vendor can work seamlessly. And many types of hardware require specific drivers.</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extLst>
                  <a:ext uri="{0D108BD9-81ED-4DB2-BD59-A6C34878D82A}">
                    <a16:rowId xmlns:a16="http://schemas.microsoft.com/office/drawing/2014/main" val="10007"/>
                  </a:ext>
                </a:extLst>
              </a:tr>
            </a:tbl>
          </a:graphicData>
        </a:graphic>
      </p:graphicFrame>
      <p:sp>
        <p:nvSpPr>
          <p:cNvPr id="3" name="Title 1"/>
          <p:cNvSpPr>
            <a:spLocks noGrp="1"/>
          </p:cNvSpPr>
          <p:nvPr>
            <p:ph type="title"/>
          </p:nvPr>
        </p:nvSpPr>
        <p:spPr>
          <a:xfrm>
            <a:off x="646111" y="452718"/>
            <a:ext cx="9742795" cy="1400530"/>
          </a:xfrm>
        </p:spPr>
        <p:txBody>
          <a:bodyPr/>
          <a:lstStyle/>
          <a:p>
            <a:r>
              <a:rPr lang="en-US" sz="4000" dirty="0"/>
              <a:t>Open source vs. Commercial software</a:t>
            </a:r>
          </a:p>
        </p:txBody>
      </p:sp>
    </p:spTree>
    <p:extLst>
      <p:ext uri="{BB962C8B-B14F-4D97-AF65-F5344CB8AC3E}">
        <p14:creationId xmlns:p14="http://schemas.microsoft.com/office/powerpoint/2010/main" val="3220667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580301270"/>
              </p:ext>
            </p:extLst>
          </p:nvPr>
        </p:nvGraphicFramePr>
        <p:xfrm>
          <a:off x="476819" y="1366227"/>
          <a:ext cx="11185333" cy="5021018"/>
        </p:xfrm>
        <a:graphic>
          <a:graphicData uri="http://schemas.openxmlformats.org/drawingml/2006/table">
            <a:tbl>
              <a:tblPr firstRow="1" firstCol="1" bandRow="1">
                <a:tableStyleId>{5C22544A-7EE6-4342-B048-85BDC9FD1C3A}</a:tableStyleId>
              </a:tblPr>
              <a:tblGrid>
                <a:gridCol w="1820809">
                  <a:extLst>
                    <a:ext uri="{9D8B030D-6E8A-4147-A177-3AD203B41FA5}">
                      <a16:colId xmlns:a16="http://schemas.microsoft.com/office/drawing/2014/main" val="20000"/>
                    </a:ext>
                  </a:extLst>
                </a:gridCol>
                <a:gridCol w="4596399">
                  <a:extLst>
                    <a:ext uri="{9D8B030D-6E8A-4147-A177-3AD203B41FA5}">
                      <a16:colId xmlns:a16="http://schemas.microsoft.com/office/drawing/2014/main" val="20001"/>
                    </a:ext>
                  </a:extLst>
                </a:gridCol>
                <a:gridCol w="4768125">
                  <a:extLst>
                    <a:ext uri="{9D8B030D-6E8A-4147-A177-3AD203B41FA5}">
                      <a16:colId xmlns:a16="http://schemas.microsoft.com/office/drawing/2014/main" val="20002"/>
                    </a:ext>
                  </a:extLst>
                </a:gridCol>
              </a:tblGrid>
              <a:tr h="295876">
                <a:tc>
                  <a:txBody>
                    <a:bodyPr/>
                    <a:lstStyle/>
                    <a:p>
                      <a:pPr marL="0" marR="0">
                        <a:lnSpc>
                          <a:spcPct val="107000"/>
                        </a:lnSpc>
                        <a:spcBef>
                          <a:spcPts val="0"/>
                        </a:spcBef>
                        <a:spcAft>
                          <a:spcPts val="0"/>
                        </a:spcAft>
                      </a:pPr>
                      <a:r>
                        <a:rPr lang="en-US" sz="1800" dirty="0">
                          <a:effectLst/>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a:effectLst/>
                        </a:rPr>
                        <a:t>Open source</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a:effectLst/>
                        </a:rPr>
                        <a:t>Commercial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extLst>
                  <a:ext uri="{0D108BD9-81ED-4DB2-BD59-A6C34878D82A}">
                    <a16:rowId xmlns:a16="http://schemas.microsoft.com/office/drawing/2014/main" val="10000"/>
                  </a:ext>
                </a:extLst>
              </a:tr>
              <a:tr h="312081">
                <a:tc>
                  <a:txBody>
                    <a:bodyPr/>
                    <a:lstStyle/>
                    <a:p>
                      <a:pPr marL="0" marR="0">
                        <a:lnSpc>
                          <a:spcPct val="107000"/>
                        </a:lnSpc>
                        <a:spcBef>
                          <a:spcPts val="0"/>
                        </a:spcBef>
                        <a:spcAft>
                          <a:spcPts val="0"/>
                        </a:spcAft>
                      </a:pPr>
                      <a:r>
                        <a:rPr lang="en-US" sz="1800" dirty="0">
                          <a:effectLst/>
                        </a:rPr>
                        <a:t>Example</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a:effectLst/>
                        </a:rPr>
                        <a:t>R, Python, MySQL, </a:t>
                      </a:r>
                      <a:r>
                        <a:rPr lang="en-US" sz="1800" dirty="0" err="1">
                          <a:effectLst/>
                        </a:rPr>
                        <a:t>noSQL</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a:effectLst/>
                        </a:rPr>
                        <a:t>SAS/JMP, SPSS, Stata, Tableau</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extLst>
                  <a:ext uri="{0D108BD9-81ED-4DB2-BD59-A6C34878D82A}">
                    <a16:rowId xmlns:a16="http://schemas.microsoft.com/office/drawing/2014/main" val="10001"/>
                  </a:ext>
                </a:extLst>
              </a:tr>
              <a:tr h="936244">
                <a:tc>
                  <a:txBody>
                    <a:bodyPr/>
                    <a:lstStyle/>
                    <a:p>
                      <a:pPr marL="0" marR="0">
                        <a:lnSpc>
                          <a:spcPct val="107000"/>
                        </a:lnSpc>
                        <a:spcBef>
                          <a:spcPts val="0"/>
                        </a:spcBef>
                        <a:spcAft>
                          <a:spcPts val="0"/>
                        </a:spcAft>
                      </a:pPr>
                      <a:r>
                        <a:rPr lang="en-US" sz="1800" dirty="0">
                          <a:effectLst/>
                        </a:rPr>
                        <a:t>Time of</a:t>
                      </a:r>
                      <a:r>
                        <a:rPr lang="en-US" sz="1800" baseline="0" dirty="0">
                          <a:effectLst/>
                        </a:rPr>
                        <a:t> deployment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a:effectLst/>
                          <a:latin typeface="+mn-lt"/>
                          <a:ea typeface="+mn-ea"/>
                          <a:cs typeface="+mn-cs"/>
                        </a:rPr>
                        <a:t>In</a:t>
                      </a:r>
                      <a:r>
                        <a:rPr lang="en-US" sz="1800" baseline="0" dirty="0">
                          <a:effectLst/>
                          <a:latin typeface="+mn-lt"/>
                          <a:ea typeface="+mn-ea"/>
                          <a:cs typeface="+mn-cs"/>
                        </a:rPr>
                        <a:t> an open community anyone can contribute e.g. You can get the latest features very fast (drawback: It may not be tested thoroughly).</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a:effectLst/>
                          <a:latin typeface="+mn-lt"/>
                          <a:ea typeface="+mn-ea"/>
                          <a:cs typeface="+mn-cs"/>
                        </a:rPr>
                        <a:t>It takes longer</a:t>
                      </a:r>
                      <a:r>
                        <a:rPr lang="en-US" sz="1800" baseline="0" dirty="0">
                          <a:effectLst/>
                          <a:latin typeface="+mn-lt"/>
                          <a:ea typeface="+mn-ea"/>
                          <a:cs typeface="+mn-cs"/>
                        </a:rPr>
                        <a:t> for a software company to releases a new version.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extLst>
                  <a:ext uri="{0D108BD9-81ED-4DB2-BD59-A6C34878D82A}">
                    <a16:rowId xmlns:a16="http://schemas.microsoft.com/office/drawing/2014/main" val="10002"/>
                  </a:ext>
                </a:extLst>
              </a:tr>
              <a:tr h="312081">
                <a:tc>
                  <a:txBody>
                    <a:bodyPr/>
                    <a:lstStyle/>
                    <a:p>
                      <a:pPr marL="0" marR="0">
                        <a:lnSpc>
                          <a:spcPct val="107000"/>
                        </a:lnSpc>
                        <a:spcBef>
                          <a:spcPts val="0"/>
                        </a:spcBef>
                        <a:spcAft>
                          <a:spcPts val="0"/>
                        </a:spcAft>
                      </a:pPr>
                      <a:r>
                        <a:rPr lang="en-US" sz="1800" dirty="0">
                          <a:effectLst/>
                          <a:latin typeface="+mn-lt"/>
                          <a:ea typeface="+mn-ea"/>
                          <a:cs typeface="+mn-cs"/>
                        </a:rPr>
                        <a:t>R</a:t>
                      </a:r>
                      <a:r>
                        <a:rPr lang="en-US" sz="1800" baseline="0" dirty="0">
                          <a:effectLst/>
                          <a:latin typeface="+mn-lt"/>
                          <a:ea typeface="+mn-ea"/>
                          <a:cs typeface="+mn-cs"/>
                        </a:rPr>
                        <a:t> &amp; D</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a:effectLst/>
                        </a:rPr>
                        <a:t>There is no coordinated R &amp; D in the open source community, but cutting-edge technologies can come to the market quickly.</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a:effectLst/>
                        </a:rPr>
                        <a:t>Software companies</a:t>
                      </a:r>
                      <a:r>
                        <a:rPr lang="en-US" sz="1800" baseline="0" dirty="0">
                          <a:effectLst/>
                        </a:rPr>
                        <a:t> have more structured R &amp; D resources e.g. SAS used about 20-30% of its revenue into R&amp;D. But the pace may be slower.</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extLst>
                  <a:ext uri="{0D108BD9-81ED-4DB2-BD59-A6C34878D82A}">
                    <a16:rowId xmlns:a16="http://schemas.microsoft.com/office/drawing/2014/main" val="10003"/>
                  </a:ext>
                </a:extLst>
              </a:tr>
              <a:tr h="657266">
                <a:tc>
                  <a:txBody>
                    <a:bodyPr/>
                    <a:lstStyle/>
                    <a:p>
                      <a:pPr marL="0" marR="0">
                        <a:lnSpc>
                          <a:spcPct val="107000"/>
                        </a:lnSpc>
                        <a:spcBef>
                          <a:spcPts val="0"/>
                        </a:spcBef>
                        <a:spcAft>
                          <a:spcPts val="0"/>
                        </a:spcAft>
                      </a:pPr>
                      <a:r>
                        <a:rPr lang="en-US" sz="1800" dirty="0">
                          <a:effectLst/>
                        </a:rPr>
                        <a:t>Computing efficiency</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a:effectLst/>
                          <a:latin typeface="+mn-lt"/>
                          <a:ea typeface="+mn-ea"/>
                          <a:cs typeface="+mn-cs"/>
                        </a:rPr>
                        <a:t>Some</a:t>
                      </a:r>
                      <a:r>
                        <a:rPr lang="en-US" sz="1800" baseline="0" dirty="0">
                          <a:effectLst/>
                          <a:latin typeface="+mn-lt"/>
                          <a:ea typeface="+mn-ea"/>
                          <a:cs typeface="+mn-cs"/>
                        </a:rPr>
                        <a:t> open source, such as R, requires more computing power.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a:effectLst/>
                          <a:latin typeface="+mn-lt"/>
                          <a:ea typeface="+mn-ea"/>
                          <a:cs typeface="+mn-cs"/>
                        </a:rPr>
                        <a:t>SAS</a:t>
                      </a:r>
                      <a:r>
                        <a:rPr lang="en-US" sz="1800" baseline="0" dirty="0">
                          <a:effectLst/>
                          <a:latin typeface="+mn-lt"/>
                          <a:ea typeface="+mn-ea"/>
                          <a:cs typeface="+mn-cs"/>
                        </a:rPr>
                        <a:t> has many high performance procedures and is good at sequential processing and multi-threading processing.</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extLst>
                  <a:ext uri="{0D108BD9-81ED-4DB2-BD59-A6C34878D82A}">
                    <a16:rowId xmlns:a16="http://schemas.microsoft.com/office/drawing/2014/main" val="10004"/>
                  </a:ext>
                </a:extLst>
              </a:tr>
              <a:tr h="936244">
                <a:tc>
                  <a:txBody>
                    <a:bodyPr/>
                    <a:lstStyle/>
                    <a:p>
                      <a:pPr marL="0" marR="0">
                        <a:lnSpc>
                          <a:spcPct val="107000"/>
                        </a:lnSpc>
                        <a:spcBef>
                          <a:spcPts val="0"/>
                        </a:spcBef>
                        <a:spcAft>
                          <a:spcPts val="0"/>
                        </a:spcAft>
                      </a:pPr>
                      <a:r>
                        <a:rPr lang="en-US" sz="1800" dirty="0">
                          <a:effectLst/>
                        </a:rPr>
                        <a:t>Longevity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a:effectLst/>
                        </a:rPr>
                        <a:t>Overall open source packages tend to stick around, but some are outdated, too (e.g. </a:t>
                      </a:r>
                      <a:r>
                        <a:rPr lang="en-US" sz="1800" dirty="0" err="1">
                          <a:effectLst/>
                        </a:rPr>
                        <a:t>Xlisp</a:t>
                      </a:r>
                      <a:r>
                        <a:rPr lang="en-US" sz="1800" dirty="0">
                          <a:effectLst/>
                        </a:rPr>
                        <a:t>-Stat, Hadoop)</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a:effectLst/>
                        </a:rPr>
                        <a:t>Some companies ceased to exist (e.g. BMDP) and some products were discontinued by the company.</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extLst>
                  <a:ext uri="{0D108BD9-81ED-4DB2-BD59-A6C34878D82A}">
                    <a16:rowId xmlns:a16="http://schemas.microsoft.com/office/drawing/2014/main" val="10005"/>
                  </a:ext>
                </a:extLst>
              </a:tr>
            </a:tbl>
          </a:graphicData>
        </a:graphic>
      </p:graphicFrame>
      <p:sp>
        <p:nvSpPr>
          <p:cNvPr id="3" name="Title 1"/>
          <p:cNvSpPr>
            <a:spLocks noGrp="1"/>
          </p:cNvSpPr>
          <p:nvPr>
            <p:ph type="title"/>
          </p:nvPr>
        </p:nvSpPr>
        <p:spPr>
          <a:xfrm>
            <a:off x="646111" y="452718"/>
            <a:ext cx="9742795" cy="1400530"/>
          </a:xfrm>
        </p:spPr>
        <p:txBody>
          <a:bodyPr/>
          <a:lstStyle/>
          <a:p>
            <a:r>
              <a:rPr lang="en-US" sz="4000" dirty="0"/>
              <a:t>Open source vs. Commercial software</a:t>
            </a:r>
          </a:p>
        </p:txBody>
      </p:sp>
    </p:spTree>
    <p:extLst>
      <p:ext uri="{BB962C8B-B14F-4D97-AF65-F5344CB8AC3E}">
        <p14:creationId xmlns:p14="http://schemas.microsoft.com/office/powerpoint/2010/main" val="16453589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D82E9-5C05-C2D9-A91C-8F8B2B99718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078EEE8-BD16-93CA-1173-A5911C91CBFA}"/>
              </a:ext>
            </a:extLst>
          </p:cNvPr>
          <p:cNvSpPr>
            <a:spLocks noGrp="1"/>
          </p:cNvSpPr>
          <p:nvPr>
            <p:ph idx="1"/>
          </p:nvPr>
        </p:nvSpPr>
        <p:spPr>
          <a:xfrm>
            <a:off x="1103312" y="5590573"/>
            <a:ext cx="9637994" cy="814709"/>
          </a:xfrm>
        </p:spPr>
        <p:txBody>
          <a:bodyPr>
            <a:normAutofit fontScale="92500" lnSpcReduction="20000"/>
          </a:bodyPr>
          <a:lstStyle/>
          <a:p>
            <a:r>
              <a:rPr lang="en-US" dirty="0"/>
              <a:t>Source: 2022 Data Con LA, “Modern data architecture”, “Key open-source databases strategies that shape business in 2022”, and “Open source or open core? What needs to be evaluated before diving in”</a:t>
            </a:r>
          </a:p>
        </p:txBody>
      </p:sp>
      <p:pic>
        <p:nvPicPr>
          <p:cNvPr id="27650" name="Picture 2">
            <a:extLst>
              <a:ext uri="{FF2B5EF4-FFF2-40B4-BE49-F238E27FC236}">
                <a16:creationId xmlns:a16="http://schemas.microsoft.com/office/drawing/2014/main" id="{5BF01B7F-8B69-3DC0-F07E-1EE0FE798FD6}"/>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46111" y="343429"/>
            <a:ext cx="8946541" cy="488905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1675DFB-E03C-E198-D5B3-77CFDB4C8BB0}"/>
              </a:ext>
            </a:extLst>
          </p:cNvPr>
          <p:cNvSpPr txBox="1"/>
          <p:nvPr/>
        </p:nvSpPr>
        <p:spPr>
          <a:xfrm>
            <a:off x="9909603" y="2558576"/>
            <a:ext cx="1663406" cy="1569660"/>
          </a:xfrm>
          <a:prstGeom prst="rect">
            <a:avLst/>
          </a:prstGeom>
          <a:noFill/>
        </p:spPr>
        <p:txBody>
          <a:bodyPr wrap="square" rtlCol="0">
            <a:spAutoFit/>
          </a:bodyPr>
          <a:lstStyle/>
          <a:p>
            <a:r>
              <a:rPr lang="en-US" sz="9600" dirty="0">
                <a:solidFill>
                  <a:srgbClr val="FF0000"/>
                </a:solidFill>
              </a:rPr>
              <a:t>??</a:t>
            </a:r>
          </a:p>
        </p:txBody>
      </p:sp>
    </p:spTree>
    <p:extLst>
      <p:ext uri="{BB962C8B-B14F-4D97-AF65-F5344CB8AC3E}">
        <p14:creationId xmlns:p14="http://schemas.microsoft.com/office/powerpoint/2010/main" val="29952046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E58CE-AB09-D7BD-B343-17434124EE13}"/>
              </a:ext>
            </a:extLst>
          </p:cNvPr>
          <p:cNvSpPr>
            <a:spLocks noGrp="1"/>
          </p:cNvSpPr>
          <p:nvPr>
            <p:ph type="title"/>
          </p:nvPr>
        </p:nvSpPr>
        <p:spPr/>
        <p:txBody>
          <a:bodyPr/>
          <a:lstStyle/>
          <a:p>
            <a:r>
              <a:rPr lang="en-US" dirty="0"/>
              <a:t>Assumption</a:t>
            </a:r>
          </a:p>
        </p:txBody>
      </p:sp>
      <p:sp>
        <p:nvSpPr>
          <p:cNvPr id="3" name="Content Placeholder 2">
            <a:extLst>
              <a:ext uri="{FF2B5EF4-FFF2-40B4-BE49-F238E27FC236}">
                <a16:creationId xmlns:a16="http://schemas.microsoft.com/office/drawing/2014/main" id="{2B0AEA0D-849A-4EC4-F117-CC07AE7EE0AF}"/>
              </a:ext>
            </a:extLst>
          </p:cNvPr>
          <p:cNvSpPr>
            <a:spLocks noGrp="1"/>
          </p:cNvSpPr>
          <p:nvPr>
            <p:ph idx="1"/>
          </p:nvPr>
        </p:nvSpPr>
        <p:spPr/>
        <p:txBody>
          <a:bodyPr>
            <a:normAutofit/>
          </a:bodyPr>
          <a:lstStyle/>
          <a:p>
            <a:r>
              <a:rPr lang="en-US" sz="2800" dirty="0"/>
              <a:t>The foundational philosophy of open-source resembles Socialism: it is assumed that most people are willing to share expertise, efforts, and resources selflessly while people can take what they need without paying. </a:t>
            </a:r>
          </a:p>
          <a:p>
            <a:r>
              <a:rPr lang="en-US" sz="2800" dirty="0"/>
              <a:t>Profit-minded behaviors are frowned upon.</a:t>
            </a:r>
          </a:p>
        </p:txBody>
      </p:sp>
    </p:spTree>
    <p:extLst>
      <p:ext uri="{BB962C8B-B14F-4D97-AF65-F5344CB8AC3E}">
        <p14:creationId xmlns:p14="http://schemas.microsoft.com/office/powerpoint/2010/main" val="12754978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case against open source</a:t>
            </a:r>
          </a:p>
        </p:txBody>
      </p:sp>
      <p:sp>
        <p:nvSpPr>
          <p:cNvPr id="3" name="Content Placeholder 2"/>
          <p:cNvSpPr>
            <a:spLocks noGrp="1"/>
          </p:cNvSpPr>
          <p:nvPr>
            <p:ph idx="1"/>
          </p:nvPr>
        </p:nvSpPr>
        <p:spPr>
          <a:xfrm>
            <a:off x="646112" y="1608464"/>
            <a:ext cx="8332635" cy="4639936"/>
          </a:xfrm>
        </p:spPr>
        <p:txBody>
          <a:bodyPr>
            <a:normAutofit lnSpcReduction="10000"/>
          </a:bodyPr>
          <a:lstStyle/>
          <a:p>
            <a:r>
              <a:rPr lang="en-US" sz="2400" dirty="0">
                <a:solidFill>
                  <a:srgbClr val="FFC000"/>
                </a:solidFill>
              </a:rPr>
              <a:t>AI bots</a:t>
            </a:r>
            <a:r>
              <a:rPr lang="en-US" sz="2400" dirty="0"/>
              <a:t>: computer programs that act as humans. </a:t>
            </a:r>
          </a:p>
          <a:p>
            <a:r>
              <a:rPr lang="en-US" sz="2400" dirty="0"/>
              <a:t>To prevent social media from being abused, bot detection algorithms are employed for evaluating whether social media accounts are operated by real humans or bots. </a:t>
            </a:r>
          </a:p>
          <a:p>
            <a:r>
              <a:rPr lang="en-US" sz="2400" dirty="0"/>
              <a:t>When both bot algorithms and bot detection algorithms are open source, programmers who create the former could easily evade detection by studying bot detection algorithms. </a:t>
            </a:r>
          </a:p>
          <a:p>
            <a:r>
              <a:rPr lang="en-US" sz="2400" dirty="0"/>
              <a:t>Brinkley (2021) viewed it as a case against open source. In this case, bot detection algorithms must be proprietary. </a:t>
            </a:r>
          </a:p>
        </p:txBody>
      </p:sp>
      <p:pic>
        <p:nvPicPr>
          <p:cNvPr id="1026" name="Picture 2" descr="Be Careful that Bot Doesn't Come Back to Bite You — Internet &amp; Social Media  Law Blog — June 25, 2019"/>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815119" y="1608464"/>
            <a:ext cx="3228083"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3616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Myth 1</a:t>
            </a:r>
          </a:p>
        </p:txBody>
      </p:sp>
      <p:sp>
        <p:nvSpPr>
          <p:cNvPr id="3" name="Content Placeholder 2"/>
          <p:cNvSpPr>
            <a:spLocks noGrp="1"/>
          </p:cNvSpPr>
          <p:nvPr>
            <p:ph idx="1"/>
          </p:nvPr>
        </p:nvSpPr>
        <p:spPr>
          <a:xfrm>
            <a:off x="646111" y="1651618"/>
            <a:ext cx="6700262" cy="4738791"/>
          </a:xfrm>
        </p:spPr>
        <p:txBody>
          <a:bodyPr>
            <a:normAutofit fontScale="92500" lnSpcReduction="10000"/>
          </a:bodyPr>
          <a:lstStyle/>
          <a:p>
            <a:r>
              <a:rPr lang="en-US" sz="2400" dirty="0">
                <a:solidFill>
                  <a:srgbClr val="FFC000"/>
                </a:solidFill>
              </a:rPr>
              <a:t>Open source software becomes more and more popular. Eventually it will replace commercial software packages.</a:t>
            </a:r>
          </a:p>
          <a:p>
            <a:r>
              <a:rPr lang="en-US" sz="2400" dirty="0"/>
              <a:t>Fact: It is true that usage of R and Python had surpassed SAS (Statistical Analysis System) in small and medium companies, but big corporations still count on the tech support of commercial systems. If you are the chief information officer (CIO) of a big corporation, would you hand over your crucial data to open source?</a:t>
            </a:r>
          </a:p>
          <a:p>
            <a:r>
              <a:rPr lang="en-US" sz="2400" dirty="0"/>
              <a:t>SAS is still used by most Fortune 500 companies and highly regulated industries (e.g. banking, healthcare/pharma)</a:t>
            </a:r>
          </a:p>
        </p:txBody>
      </p:sp>
      <p:pic>
        <p:nvPicPr>
          <p:cNvPr id="2050" name="Picture 2" descr="Related image"/>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453358" y="1651619"/>
            <a:ext cx="4416158" cy="3471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97645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Analogy</a:t>
            </a:r>
          </a:p>
        </p:txBody>
      </p:sp>
      <p:sp>
        <p:nvSpPr>
          <p:cNvPr id="3" name="Content Placeholder 2"/>
          <p:cNvSpPr>
            <a:spLocks noGrp="1"/>
          </p:cNvSpPr>
          <p:nvPr>
            <p:ph idx="1"/>
          </p:nvPr>
        </p:nvSpPr>
        <p:spPr>
          <a:xfrm>
            <a:off x="646111" y="1774138"/>
            <a:ext cx="5152522" cy="4195481"/>
          </a:xfrm>
        </p:spPr>
        <p:txBody>
          <a:bodyPr>
            <a:normAutofit lnSpcReduction="10000"/>
          </a:bodyPr>
          <a:lstStyle/>
          <a:p>
            <a:r>
              <a:rPr lang="en-US" sz="2400" dirty="0"/>
              <a:t>Wikipedia is free. It is contributed and supported by the open community.</a:t>
            </a:r>
          </a:p>
          <a:p>
            <a:r>
              <a:rPr lang="en-US" sz="2400" dirty="0"/>
              <a:t>But probably your professors do not allow you to cite Wiki as your reference in academic papers. You still need references from commercial publishers.</a:t>
            </a:r>
          </a:p>
          <a:p>
            <a:r>
              <a:rPr lang="en-US" sz="2400" dirty="0"/>
              <a:t>If you dare to submit a wiki-based paper to me…</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500963" y="488526"/>
            <a:ext cx="3606764" cy="2729443"/>
          </a:xfrm>
          <a:prstGeom prst="rect">
            <a:avLst/>
          </a:prstGeom>
          <a:ln>
            <a:solidFill>
              <a:schemeClr val="bg1"/>
            </a:solidFill>
          </a:ln>
        </p:spPr>
      </p:pic>
      <p:pic>
        <p:nvPicPr>
          <p:cNvPr id="4100" name="Picture 4" descr="Image result for sage publishe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208062" y="1199331"/>
            <a:ext cx="2705100" cy="1190625"/>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4104" name="Picture 8" descr="Image result for springe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681422" y="2691225"/>
            <a:ext cx="3053280" cy="1125103"/>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4106" name="Picture 10" descr="Image result for a poor grade in the pape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912418" y="4117597"/>
            <a:ext cx="4260308" cy="2321511"/>
          </a:xfrm>
          <a:prstGeom prst="rect">
            <a:avLst/>
          </a:prstGeom>
          <a:noFill/>
          <a:ln>
            <a:solidFill>
              <a:schemeClr val="bg2"/>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50533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Myth 2</a:t>
            </a:r>
          </a:p>
        </p:txBody>
      </p:sp>
      <p:sp>
        <p:nvSpPr>
          <p:cNvPr id="3" name="Content Placeholder 2"/>
          <p:cNvSpPr>
            <a:spLocks noGrp="1"/>
          </p:cNvSpPr>
          <p:nvPr>
            <p:ph idx="1"/>
          </p:nvPr>
        </p:nvSpPr>
        <p:spPr>
          <a:xfrm>
            <a:off x="646111" y="1417296"/>
            <a:ext cx="3718071" cy="4813822"/>
          </a:xfrm>
        </p:spPr>
        <p:txBody>
          <a:bodyPr>
            <a:normAutofit/>
          </a:bodyPr>
          <a:lstStyle/>
          <a:p>
            <a:r>
              <a:rPr lang="en-US" sz="2400" dirty="0">
                <a:solidFill>
                  <a:srgbClr val="FFC000"/>
                </a:solidFill>
              </a:rPr>
              <a:t>Open source is completely free.</a:t>
            </a:r>
          </a:p>
          <a:p>
            <a:r>
              <a:rPr lang="en-US" sz="2400" dirty="0"/>
              <a:t>You need to hire programmers to develop applications.</a:t>
            </a:r>
          </a:p>
          <a:p>
            <a:r>
              <a:rPr lang="en-US" sz="2400" dirty="0">
                <a:hlinkClick r:id="rId2"/>
              </a:rPr>
              <a:t>https://rstudio.com/pricing/</a:t>
            </a:r>
            <a:endParaRPr lang="en-US" sz="2400" dirty="0"/>
          </a:p>
        </p:txBody>
      </p:sp>
      <p:pic>
        <p:nvPicPr>
          <p:cNvPr id="4" name="Picture 3">
            <a:extLst>
              <a:ext uri="{FF2B5EF4-FFF2-40B4-BE49-F238E27FC236}">
                <a16:creationId xmlns:a16="http://schemas.microsoft.com/office/drawing/2014/main" id="{186868AD-9EA5-A095-DFF6-CB005B0E3C21}"/>
              </a:ext>
            </a:extLst>
          </p:cNvPr>
          <p:cNvPicPr>
            <a:picLocks noChangeAspect="1"/>
          </p:cNvPicPr>
          <p:nvPr/>
        </p:nvPicPr>
        <p:blipFill>
          <a:blip r:embed="rId3"/>
          <a:stretch>
            <a:fillRect/>
          </a:stretch>
        </p:blipFill>
        <p:spPr>
          <a:xfrm>
            <a:off x="4672715" y="3890682"/>
            <a:ext cx="3517900" cy="2514600"/>
          </a:xfrm>
          <a:prstGeom prst="rect">
            <a:avLst/>
          </a:prstGeom>
        </p:spPr>
      </p:pic>
      <p:pic>
        <p:nvPicPr>
          <p:cNvPr id="6" name="Picture 5">
            <a:extLst>
              <a:ext uri="{FF2B5EF4-FFF2-40B4-BE49-F238E27FC236}">
                <a16:creationId xmlns:a16="http://schemas.microsoft.com/office/drawing/2014/main" id="{7B3019FA-CAD1-06FC-3AD2-8B0CFC69427B}"/>
              </a:ext>
            </a:extLst>
          </p:cNvPr>
          <p:cNvPicPr>
            <a:picLocks noChangeAspect="1"/>
          </p:cNvPicPr>
          <p:nvPr/>
        </p:nvPicPr>
        <p:blipFill>
          <a:blip r:embed="rId4"/>
          <a:stretch>
            <a:fillRect/>
          </a:stretch>
        </p:blipFill>
        <p:spPr>
          <a:xfrm>
            <a:off x="4672715" y="276265"/>
            <a:ext cx="5956300" cy="3365500"/>
          </a:xfrm>
          <a:prstGeom prst="rect">
            <a:avLst/>
          </a:prstGeom>
        </p:spPr>
      </p:pic>
    </p:spTree>
    <p:extLst>
      <p:ext uri="{BB962C8B-B14F-4D97-AF65-F5344CB8AC3E}">
        <p14:creationId xmlns:p14="http://schemas.microsoft.com/office/powerpoint/2010/main" val="12934483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B2CC9-C2C8-4098-937B-3DC1377D46F8}"/>
              </a:ext>
            </a:extLst>
          </p:cNvPr>
          <p:cNvSpPr>
            <a:spLocks noGrp="1"/>
          </p:cNvSpPr>
          <p:nvPr>
            <p:ph type="title"/>
          </p:nvPr>
        </p:nvSpPr>
        <p:spPr/>
        <p:txBody>
          <a:bodyPr/>
          <a:lstStyle/>
          <a:p>
            <a:r>
              <a:rPr lang="en-US" dirty="0"/>
              <a:t>Myth 2</a:t>
            </a:r>
          </a:p>
        </p:txBody>
      </p:sp>
      <p:sp>
        <p:nvSpPr>
          <p:cNvPr id="3" name="Content Placeholder 2">
            <a:extLst>
              <a:ext uri="{FF2B5EF4-FFF2-40B4-BE49-F238E27FC236}">
                <a16:creationId xmlns:a16="http://schemas.microsoft.com/office/drawing/2014/main" id="{6A07DE42-53DD-651A-1653-1B9EA8E2709E}"/>
              </a:ext>
            </a:extLst>
          </p:cNvPr>
          <p:cNvSpPr>
            <a:spLocks noGrp="1"/>
          </p:cNvSpPr>
          <p:nvPr>
            <p:ph idx="1"/>
          </p:nvPr>
        </p:nvSpPr>
        <p:spPr>
          <a:xfrm>
            <a:off x="1103312" y="2052918"/>
            <a:ext cx="9788465" cy="4195481"/>
          </a:xfrm>
        </p:spPr>
        <p:txBody>
          <a:bodyPr>
            <a:normAutofit/>
          </a:bodyPr>
          <a:lstStyle/>
          <a:p>
            <a:r>
              <a:rPr lang="en-US" sz="2400" dirty="0"/>
              <a:t>Although open-source software does not require licensing, some vendors build </a:t>
            </a:r>
            <a:r>
              <a:rPr lang="en-US" sz="2400" dirty="0">
                <a:solidFill>
                  <a:srgbClr val="FFC000"/>
                </a:solidFill>
              </a:rPr>
              <a:t>open-core products </a:t>
            </a:r>
            <a:r>
              <a:rPr lang="en-US" sz="2400" dirty="0"/>
              <a:t>by adding proprietary features on top of open-source codes and then charge customers for licensing fees.</a:t>
            </a:r>
          </a:p>
          <a:p>
            <a:r>
              <a:rPr lang="en-US" sz="2400" dirty="0"/>
              <a:t>There are many open-source databases in the market, including </a:t>
            </a:r>
            <a:r>
              <a:rPr lang="en-US" sz="2400" dirty="0" err="1"/>
              <a:t>mySQL</a:t>
            </a:r>
            <a:r>
              <a:rPr lang="en-US" sz="2400" dirty="0"/>
              <a:t>, PostgreSQL, and MongoDB. Some software vendors re-package and enhance these open-source DBs, and then sell them as </a:t>
            </a:r>
            <a:r>
              <a:rPr lang="en-US" sz="2400" dirty="0" err="1">
                <a:solidFill>
                  <a:srgbClr val="FFC000"/>
                </a:solidFill>
              </a:rPr>
              <a:t>DataBase</a:t>
            </a:r>
            <a:r>
              <a:rPr lang="en-US" sz="2400" dirty="0">
                <a:solidFill>
                  <a:srgbClr val="FFC000"/>
                </a:solidFill>
              </a:rPr>
              <a:t> as a Service (DBaaS). </a:t>
            </a:r>
            <a:r>
              <a:rPr lang="en-US" sz="2400" dirty="0"/>
              <a:t>At the end it is not different from proprietary software.</a:t>
            </a:r>
          </a:p>
        </p:txBody>
      </p:sp>
    </p:spTree>
    <p:extLst>
      <p:ext uri="{BB962C8B-B14F-4D97-AF65-F5344CB8AC3E}">
        <p14:creationId xmlns:p14="http://schemas.microsoft.com/office/powerpoint/2010/main" val="32824137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Myth 3</a:t>
            </a:r>
          </a:p>
        </p:txBody>
      </p:sp>
      <p:sp>
        <p:nvSpPr>
          <p:cNvPr id="3" name="Content Placeholder 2"/>
          <p:cNvSpPr>
            <a:spLocks noGrp="1"/>
          </p:cNvSpPr>
          <p:nvPr>
            <p:ph idx="1"/>
          </p:nvPr>
        </p:nvSpPr>
        <p:spPr>
          <a:xfrm>
            <a:off x="646111" y="1531130"/>
            <a:ext cx="10415898" cy="4402586"/>
          </a:xfrm>
        </p:spPr>
        <p:txBody>
          <a:bodyPr>
            <a:normAutofit/>
          </a:bodyPr>
          <a:lstStyle/>
          <a:p>
            <a:r>
              <a:rPr lang="en-US" sz="2400" dirty="0">
                <a:solidFill>
                  <a:srgbClr val="FFC000"/>
                </a:solidFill>
              </a:rPr>
              <a:t>SAS is a programming language. It is very difficult to learn and use.</a:t>
            </a:r>
          </a:p>
          <a:p>
            <a:r>
              <a:rPr lang="en-US" sz="2400" dirty="0"/>
              <a:t>Fact: SAS consists of a suite of products. Many SAS packages have graphical user interface (GUI).</a:t>
            </a:r>
          </a:p>
          <a:p>
            <a:pPr lvl="1"/>
            <a:r>
              <a:rPr lang="en-US" sz="2400" dirty="0"/>
              <a:t>Base SAS: Traditional programming environment</a:t>
            </a:r>
          </a:p>
          <a:p>
            <a:pPr lvl="1"/>
            <a:r>
              <a:rPr lang="en-US" sz="2400" dirty="0"/>
              <a:t>Enterprise Guide</a:t>
            </a:r>
          </a:p>
          <a:p>
            <a:pPr lvl="1"/>
            <a:r>
              <a:rPr lang="en-US" sz="2400" dirty="0"/>
              <a:t>SAS Studio</a:t>
            </a:r>
          </a:p>
          <a:p>
            <a:pPr lvl="1"/>
            <a:r>
              <a:rPr lang="en-US" sz="2400" dirty="0"/>
              <a:t>Enterprise Miner</a:t>
            </a:r>
          </a:p>
          <a:p>
            <a:pPr lvl="1"/>
            <a:r>
              <a:rPr lang="en-US" sz="2400" dirty="0"/>
              <a:t>Visual Statistics/Visual Analytics</a:t>
            </a:r>
          </a:p>
          <a:p>
            <a:pPr lvl="1"/>
            <a:r>
              <a:rPr lang="en-US" sz="2400" dirty="0"/>
              <a:t>SAS </a:t>
            </a:r>
            <a:r>
              <a:rPr lang="en-US" sz="2400" dirty="0" err="1"/>
              <a:t>Viya</a:t>
            </a:r>
            <a:endParaRPr lang="en-US" sz="2400" dirty="0"/>
          </a:p>
          <a:p>
            <a:pPr marL="0" indent="0">
              <a:buNone/>
            </a:pPr>
            <a:endParaRPr lang="en-US" sz="2400" dirty="0"/>
          </a:p>
        </p:txBody>
      </p:sp>
      <p:pic>
        <p:nvPicPr>
          <p:cNvPr id="4" name="Picture 3"/>
          <p:cNvPicPr>
            <a:picLocks noChangeAspect="1"/>
          </p:cNvPicPr>
          <p:nvPr/>
        </p:nvPicPr>
        <p:blipFill>
          <a:blip r:embed="rId2"/>
          <a:stretch>
            <a:fillRect/>
          </a:stretch>
        </p:blipFill>
        <p:spPr>
          <a:xfrm>
            <a:off x="6561021" y="4731337"/>
            <a:ext cx="4919476" cy="1524497"/>
          </a:xfrm>
          <a:prstGeom prst="rect">
            <a:avLst/>
          </a:prstGeom>
        </p:spPr>
      </p:pic>
    </p:spTree>
    <p:extLst>
      <p:ext uri="{BB962C8B-B14F-4D97-AF65-F5344CB8AC3E}">
        <p14:creationId xmlns:p14="http://schemas.microsoft.com/office/powerpoint/2010/main" val="38646344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SAS programming environment</a:t>
            </a:r>
          </a:p>
        </p:txBody>
      </p:sp>
      <p:sp>
        <p:nvSpPr>
          <p:cNvPr id="3" name="Content Placeholder 2"/>
          <p:cNvSpPr>
            <a:spLocks noGrp="1"/>
          </p:cNvSpPr>
          <p:nvPr>
            <p:ph idx="1"/>
          </p:nvPr>
        </p:nvSpPr>
        <p:spPr>
          <a:xfrm>
            <a:off x="875201" y="1595718"/>
            <a:ext cx="10588253" cy="4195481"/>
          </a:xfrm>
        </p:spPr>
        <p:txBody>
          <a:bodyPr/>
          <a:lstStyle/>
          <a:p>
            <a:endParaRPr lang="en-US" dirty="0"/>
          </a:p>
        </p:txBody>
      </p:sp>
      <p:pic>
        <p:nvPicPr>
          <p:cNvPr id="4" name="Picture 3"/>
          <p:cNvPicPr>
            <a:picLocks noChangeAspect="1"/>
          </p:cNvPicPr>
          <p:nvPr/>
        </p:nvPicPr>
        <p:blipFill>
          <a:blip r:embed="rId2"/>
          <a:stretch>
            <a:fillRect/>
          </a:stretch>
        </p:blipFill>
        <p:spPr>
          <a:xfrm>
            <a:off x="750717" y="1426048"/>
            <a:ext cx="10339557" cy="5041659"/>
          </a:xfrm>
          <a:prstGeom prst="rect">
            <a:avLst/>
          </a:prstGeom>
        </p:spPr>
      </p:pic>
    </p:spTree>
    <p:extLst>
      <p:ext uri="{BB962C8B-B14F-4D97-AF65-F5344CB8AC3E}">
        <p14:creationId xmlns:p14="http://schemas.microsoft.com/office/powerpoint/2010/main" val="9681808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SAS Enterprise Guide</a:t>
            </a:r>
          </a:p>
        </p:txBody>
      </p:sp>
      <p:sp>
        <p:nvSpPr>
          <p:cNvPr id="3" name="Content Placeholder 2"/>
          <p:cNvSpPr>
            <a:spLocks noGrp="1"/>
          </p:cNvSpPr>
          <p:nvPr>
            <p:ph idx="1"/>
          </p:nvPr>
        </p:nvSpPr>
        <p:spPr>
          <a:xfrm>
            <a:off x="646111" y="1606868"/>
            <a:ext cx="3847830" cy="4602853"/>
          </a:xfrm>
        </p:spPr>
        <p:txBody>
          <a:bodyPr>
            <a:normAutofit fontScale="92500"/>
          </a:bodyPr>
          <a:lstStyle/>
          <a:p>
            <a:r>
              <a:rPr lang="en-US" sz="2400" dirty="0"/>
              <a:t>If you don’t like programming…</a:t>
            </a:r>
          </a:p>
          <a:p>
            <a:r>
              <a:rPr lang="en-US" sz="2400" dirty="0"/>
              <a:t>Drag-n-drop, point-n-click</a:t>
            </a:r>
          </a:p>
          <a:p>
            <a:r>
              <a:rPr lang="en-US" sz="2400" dirty="0">
                <a:solidFill>
                  <a:srgbClr val="FFC000"/>
                </a:solidFill>
              </a:rPr>
              <a:t>Flow chart </a:t>
            </a:r>
            <a:r>
              <a:rPr lang="en-US" sz="2400" dirty="0"/>
              <a:t>interface: a diagram of the sequence of actions in a complex system (e.g. computer program).</a:t>
            </a:r>
          </a:p>
          <a:p>
            <a:r>
              <a:rPr lang="en-US" sz="2400" dirty="0"/>
              <a:t>Auto-documentation</a:t>
            </a:r>
          </a:p>
          <a:p>
            <a:r>
              <a:rPr lang="en-US" sz="2400" dirty="0"/>
              <a:t>You can go back easily.</a:t>
            </a:r>
          </a:p>
          <a:p>
            <a:endParaRPr lang="en-US" dirty="0"/>
          </a:p>
        </p:txBody>
      </p:sp>
      <p:pic>
        <p:nvPicPr>
          <p:cNvPr id="4" name="Picture 3"/>
          <p:cNvPicPr>
            <a:picLocks noChangeAspect="1"/>
          </p:cNvPicPr>
          <p:nvPr/>
        </p:nvPicPr>
        <p:blipFill>
          <a:blip r:embed="rId2"/>
          <a:stretch>
            <a:fillRect/>
          </a:stretch>
        </p:blipFill>
        <p:spPr>
          <a:xfrm>
            <a:off x="4720380" y="1606868"/>
            <a:ext cx="7066040" cy="4602853"/>
          </a:xfrm>
          <a:prstGeom prst="rect">
            <a:avLst/>
          </a:prstGeom>
        </p:spPr>
      </p:pic>
    </p:spTree>
    <p:extLst>
      <p:ext uri="{BB962C8B-B14F-4D97-AF65-F5344CB8AC3E}">
        <p14:creationId xmlns:p14="http://schemas.microsoft.com/office/powerpoint/2010/main" val="18047559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130" y="341206"/>
            <a:ext cx="9404723" cy="1400530"/>
          </a:xfrm>
        </p:spPr>
        <p:txBody>
          <a:bodyPr/>
          <a:lstStyle/>
          <a:p>
            <a:r>
              <a:rPr lang="en-US" dirty="0"/>
              <a:t>SAS Enterprise Guide</a:t>
            </a:r>
          </a:p>
        </p:txBody>
      </p:sp>
      <p:sp>
        <p:nvSpPr>
          <p:cNvPr id="3" name="Content Placeholder 2"/>
          <p:cNvSpPr>
            <a:spLocks noGrp="1"/>
          </p:cNvSpPr>
          <p:nvPr>
            <p:ph idx="1"/>
          </p:nvPr>
        </p:nvSpPr>
        <p:spPr>
          <a:xfrm>
            <a:off x="779926" y="1305786"/>
            <a:ext cx="10973459" cy="4195481"/>
          </a:xfrm>
        </p:spPr>
        <p:txBody>
          <a:bodyPr>
            <a:normAutofit/>
          </a:bodyPr>
          <a:lstStyle/>
          <a:p>
            <a:r>
              <a:rPr lang="en-US" sz="2400" dirty="0"/>
              <a:t>If you want to see the SAS syntax and the result, double-click the icon.</a:t>
            </a:r>
          </a:p>
        </p:txBody>
      </p:sp>
      <p:pic>
        <p:nvPicPr>
          <p:cNvPr id="4" name="Picture 3"/>
          <p:cNvPicPr>
            <a:picLocks noChangeAspect="1"/>
          </p:cNvPicPr>
          <p:nvPr/>
        </p:nvPicPr>
        <p:blipFill>
          <a:blip r:embed="rId2"/>
          <a:stretch>
            <a:fillRect/>
          </a:stretch>
        </p:blipFill>
        <p:spPr>
          <a:xfrm>
            <a:off x="779926" y="2229815"/>
            <a:ext cx="10839720" cy="4115229"/>
          </a:xfrm>
          <a:prstGeom prst="rect">
            <a:avLst/>
          </a:prstGeom>
        </p:spPr>
      </p:pic>
    </p:spTree>
    <p:extLst>
      <p:ext uri="{BB962C8B-B14F-4D97-AF65-F5344CB8AC3E}">
        <p14:creationId xmlns:p14="http://schemas.microsoft.com/office/powerpoint/2010/main" val="18190745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SAS Studio</a:t>
            </a:r>
          </a:p>
        </p:txBody>
      </p:sp>
      <p:sp>
        <p:nvSpPr>
          <p:cNvPr id="3" name="Content Placeholder 2"/>
          <p:cNvSpPr>
            <a:spLocks noGrp="1"/>
          </p:cNvSpPr>
          <p:nvPr>
            <p:ph idx="1"/>
          </p:nvPr>
        </p:nvSpPr>
        <p:spPr>
          <a:xfrm>
            <a:off x="489994" y="1866545"/>
            <a:ext cx="3189908" cy="4195481"/>
          </a:xfrm>
        </p:spPr>
        <p:txBody>
          <a:bodyPr>
            <a:normAutofit lnSpcReduction="10000"/>
          </a:bodyPr>
          <a:lstStyle/>
          <a:p>
            <a:r>
              <a:rPr lang="en-US" sz="2200" dirty="0"/>
              <a:t>Use a Web browser</a:t>
            </a:r>
          </a:p>
          <a:p>
            <a:r>
              <a:rPr lang="en-US" sz="2200" dirty="0"/>
              <a:t>Cross-platform (Windows and Mac)</a:t>
            </a:r>
          </a:p>
          <a:p>
            <a:r>
              <a:rPr lang="en-US" sz="2200" dirty="0"/>
              <a:t>A good learning tool</a:t>
            </a:r>
          </a:p>
          <a:p>
            <a:r>
              <a:rPr lang="en-US" sz="2200" dirty="0"/>
              <a:t>Drag-n-drop, point-n-click </a:t>
            </a:r>
            <a:r>
              <a:rPr lang="en-US" sz="2200" dirty="0">
                <a:sym typeface="Wingdings" panose="05000000000000000000" pitchFamily="2" charset="2"/>
              </a:rPr>
              <a:t>on the left </a:t>
            </a:r>
          </a:p>
          <a:p>
            <a:r>
              <a:rPr lang="en-US" sz="2200" dirty="0">
                <a:sym typeface="Wingdings" panose="05000000000000000000" pitchFamily="2" charset="2"/>
              </a:rPr>
              <a:t>Studio generates the syntax on the right (on the fly).</a:t>
            </a:r>
            <a:endParaRPr lang="en-US" sz="2200" dirty="0"/>
          </a:p>
        </p:txBody>
      </p:sp>
      <p:pic>
        <p:nvPicPr>
          <p:cNvPr id="4" name="Picture 3"/>
          <p:cNvPicPr>
            <a:picLocks noChangeAspect="1"/>
          </p:cNvPicPr>
          <p:nvPr/>
        </p:nvPicPr>
        <p:blipFill>
          <a:blip r:embed="rId2"/>
          <a:stretch>
            <a:fillRect/>
          </a:stretch>
        </p:blipFill>
        <p:spPr>
          <a:xfrm>
            <a:off x="3824210" y="1948074"/>
            <a:ext cx="8053892" cy="4017828"/>
          </a:xfrm>
          <a:prstGeom prst="rect">
            <a:avLst/>
          </a:prstGeom>
        </p:spPr>
      </p:pic>
    </p:spTree>
    <p:extLst>
      <p:ext uri="{BB962C8B-B14F-4D97-AF65-F5344CB8AC3E}">
        <p14:creationId xmlns:p14="http://schemas.microsoft.com/office/powerpoint/2010/main" val="5405742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59277" y="452718"/>
            <a:ext cx="3991557" cy="1400530"/>
          </a:xfrm>
        </p:spPr>
        <p:txBody>
          <a:bodyPr/>
          <a:lstStyle/>
          <a:p>
            <a:r>
              <a:rPr lang="en-US" dirty="0"/>
              <a:t>SAS Studio</a:t>
            </a:r>
          </a:p>
        </p:txBody>
      </p:sp>
      <p:sp>
        <p:nvSpPr>
          <p:cNvPr id="3" name="Content Placeholder 2"/>
          <p:cNvSpPr>
            <a:spLocks noGrp="1"/>
          </p:cNvSpPr>
          <p:nvPr>
            <p:ph idx="1"/>
          </p:nvPr>
        </p:nvSpPr>
        <p:spPr>
          <a:xfrm>
            <a:off x="696455" y="1853248"/>
            <a:ext cx="9655061" cy="4097558"/>
          </a:xfrm>
        </p:spPr>
        <p:txBody>
          <a:bodyPr>
            <a:noAutofit/>
          </a:bodyPr>
          <a:lstStyle/>
          <a:p>
            <a:r>
              <a:rPr lang="en-US" sz="2800" dirty="0"/>
              <a:t>SAS Studio can be run on both Windows and Mac.</a:t>
            </a:r>
          </a:p>
          <a:p>
            <a:r>
              <a:rPr lang="en-US" sz="2800" dirty="0"/>
              <a:t>If you are a Mac user, you cannot run the “real” SAS. You can use either SAS on Demand via a Web Browser. </a:t>
            </a:r>
          </a:p>
          <a:p>
            <a:r>
              <a:rPr lang="en-US" sz="2800" dirty="0"/>
              <a:t>Free but requires an Internet connection.</a:t>
            </a:r>
          </a:p>
        </p:txBody>
      </p:sp>
    </p:spTree>
    <p:extLst>
      <p:ext uri="{BB962C8B-B14F-4D97-AF65-F5344CB8AC3E}">
        <p14:creationId xmlns:p14="http://schemas.microsoft.com/office/powerpoint/2010/main" val="9756173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SAS Enterprise miner</a:t>
            </a:r>
          </a:p>
        </p:txBody>
      </p:sp>
      <p:sp>
        <p:nvSpPr>
          <p:cNvPr id="3" name="Content Placeholder 2"/>
          <p:cNvSpPr>
            <a:spLocks noGrp="1"/>
          </p:cNvSpPr>
          <p:nvPr>
            <p:ph idx="1"/>
          </p:nvPr>
        </p:nvSpPr>
        <p:spPr>
          <a:xfrm>
            <a:off x="875201" y="1618020"/>
            <a:ext cx="10175658" cy="4195481"/>
          </a:xfrm>
        </p:spPr>
        <p:txBody>
          <a:bodyPr>
            <a:normAutofit/>
          </a:bodyPr>
          <a:lstStyle/>
          <a:p>
            <a:r>
              <a:rPr lang="en-US" sz="2400" dirty="0"/>
              <a:t>Built for data mining and predictive modeling</a:t>
            </a:r>
          </a:p>
          <a:p>
            <a:r>
              <a:rPr lang="en-US" sz="2400" dirty="0"/>
              <a:t>Use a </a:t>
            </a:r>
            <a:r>
              <a:rPr lang="en-US" sz="2400" dirty="0">
                <a:solidFill>
                  <a:srgbClr val="FFC000"/>
                </a:solidFill>
              </a:rPr>
              <a:t>flow-chart</a:t>
            </a:r>
            <a:r>
              <a:rPr lang="en-US" sz="2400" dirty="0"/>
              <a:t> interface</a:t>
            </a:r>
          </a:p>
          <a:p>
            <a:r>
              <a:rPr lang="en-US" sz="2400" dirty="0"/>
              <a:t>Each step is depicted by a node (icon).</a:t>
            </a:r>
          </a:p>
          <a:p>
            <a:endParaRPr lang="en-US" sz="2400" dirty="0"/>
          </a:p>
        </p:txBody>
      </p:sp>
      <p:pic>
        <p:nvPicPr>
          <p:cNvPr id="4" name="Picture 3"/>
          <p:cNvPicPr/>
          <p:nvPr/>
        </p:nvPicPr>
        <p:blipFill>
          <a:blip r:embed="rId2"/>
          <a:stretch>
            <a:fillRect/>
          </a:stretch>
        </p:blipFill>
        <p:spPr>
          <a:xfrm>
            <a:off x="875201" y="3382692"/>
            <a:ext cx="10507844" cy="2809950"/>
          </a:xfrm>
          <a:prstGeom prst="rect">
            <a:avLst/>
          </a:prstGeom>
          <a:ln>
            <a:solidFill>
              <a:schemeClr val="tx1"/>
            </a:solidFill>
          </a:ln>
        </p:spPr>
      </p:pic>
    </p:spTree>
    <p:extLst>
      <p:ext uri="{BB962C8B-B14F-4D97-AF65-F5344CB8AC3E}">
        <p14:creationId xmlns:p14="http://schemas.microsoft.com/office/powerpoint/2010/main" val="9618220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SAS Visual Statistics/Visual Analytics</a:t>
            </a:r>
          </a:p>
        </p:txBody>
      </p:sp>
      <p:sp>
        <p:nvSpPr>
          <p:cNvPr id="3" name="Content Placeholder 2"/>
          <p:cNvSpPr>
            <a:spLocks noGrp="1"/>
          </p:cNvSpPr>
          <p:nvPr>
            <p:ph idx="1"/>
          </p:nvPr>
        </p:nvSpPr>
        <p:spPr>
          <a:xfrm>
            <a:off x="646111" y="1578948"/>
            <a:ext cx="3056094" cy="4866725"/>
          </a:xfrm>
        </p:spPr>
        <p:txBody>
          <a:bodyPr>
            <a:noAutofit/>
          </a:bodyPr>
          <a:lstStyle/>
          <a:p>
            <a:r>
              <a:rPr lang="en-US" sz="2400" dirty="0">
                <a:solidFill>
                  <a:srgbClr val="FFC000"/>
                </a:solidFill>
              </a:rPr>
              <a:t>Multi-panel</a:t>
            </a:r>
          </a:p>
          <a:p>
            <a:r>
              <a:rPr lang="en-US" sz="2400" dirty="0">
                <a:solidFill>
                  <a:srgbClr val="FFC000"/>
                </a:solidFill>
              </a:rPr>
              <a:t>Dynamic graph</a:t>
            </a:r>
            <a:r>
              <a:rPr lang="en-US" sz="2400" dirty="0"/>
              <a:t>: All panels are inter-linked. Changing one would update others</a:t>
            </a:r>
          </a:p>
          <a:p>
            <a:r>
              <a:rPr lang="en-US" sz="2400" dirty="0"/>
              <a:t>Interactive exploration by asking </a:t>
            </a:r>
            <a:r>
              <a:rPr lang="en-US" sz="2400" dirty="0">
                <a:solidFill>
                  <a:srgbClr val="FFC000"/>
                </a:solidFill>
              </a:rPr>
              <a:t>what-if question</a:t>
            </a:r>
            <a:r>
              <a:rPr lang="en-US" sz="2400" dirty="0"/>
              <a:t>.</a:t>
            </a:r>
          </a:p>
        </p:txBody>
      </p:sp>
      <p:pic>
        <p:nvPicPr>
          <p:cNvPr id="4" name="Picture 3"/>
          <p:cNvPicPr>
            <a:picLocks noChangeAspect="1"/>
          </p:cNvPicPr>
          <p:nvPr/>
        </p:nvPicPr>
        <p:blipFill>
          <a:blip r:embed="rId2"/>
          <a:stretch>
            <a:fillRect/>
          </a:stretch>
        </p:blipFill>
        <p:spPr>
          <a:xfrm>
            <a:off x="3831857" y="1576802"/>
            <a:ext cx="7838002" cy="4868871"/>
          </a:xfrm>
          <a:prstGeom prst="rect">
            <a:avLst/>
          </a:prstGeom>
        </p:spPr>
      </p:pic>
    </p:spTree>
    <p:extLst>
      <p:ext uri="{BB962C8B-B14F-4D97-AF65-F5344CB8AC3E}">
        <p14:creationId xmlns:p14="http://schemas.microsoft.com/office/powerpoint/2010/main" val="12977084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SAS </a:t>
            </a:r>
            <a:r>
              <a:rPr lang="en-US" sz="3600" dirty="0" err="1"/>
              <a:t>Viya</a:t>
            </a:r>
            <a:r>
              <a:rPr lang="en-US" sz="3600" dirty="0"/>
              <a:t> (via: From here to there)</a:t>
            </a:r>
          </a:p>
        </p:txBody>
      </p:sp>
      <p:sp>
        <p:nvSpPr>
          <p:cNvPr id="3" name="Content Placeholder 2"/>
          <p:cNvSpPr>
            <a:spLocks noGrp="1"/>
          </p:cNvSpPr>
          <p:nvPr>
            <p:ph idx="1"/>
          </p:nvPr>
        </p:nvSpPr>
        <p:spPr>
          <a:xfrm>
            <a:off x="646111" y="1419923"/>
            <a:ext cx="7405068" cy="4828477"/>
          </a:xfrm>
        </p:spPr>
        <p:txBody>
          <a:bodyPr>
            <a:normAutofit fontScale="92500" lnSpcReduction="10000"/>
          </a:bodyPr>
          <a:lstStyle/>
          <a:p>
            <a:r>
              <a:rPr lang="en-US" sz="2400" dirty="0"/>
              <a:t>Coexist with R, Python</a:t>
            </a:r>
            <a:r>
              <a:rPr lang="mr-IN" sz="2400" dirty="0"/>
              <a:t>…</a:t>
            </a:r>
            <a:r>
              <a:rPr lang="en-US" sz="2400" dirty="0"/>
              <a:t>etc.</a:t>
            </a:r>
          </a:p>
          <a:p>
            <a:r>
              <a:rPr lang="en-US" sz="2400" dirty="0"/>
              <a:t>In-memory Analytics platform for </a:t>
            </a:r>
            <a:r>
              <a:rPr lang="en-US" sz="2400" dirty="0">
                <a:hlinkClick r:id="rId3"/>
              </a:rPr>
              <a:t>cloud computing</a:t>
            </a:r>
            <a:endParaRPr lang="en-US" sz="2400" dirty="0"/>
          </a:p>
          <a:p>
            <a:r>
              <a:rPr lang="en-US" sz="2400" dirty="0">
                <a:solidFill>
                  <a:srgbClr val="FFC000"/>
                </a:solidFill>
              </a:rPr>
              <a:t>In-memory analysis</a:t>
            </a:r>
            <a:r>
              <a:rPr lang="en-US" sz="2400" dirty="0"/>
              <a:t>: Traditionally, data analysis is done with data in a hard drive. When you have extremely big data, transferring the data from one server to another one is time-consuming. In-memory analysis is done in the server's random access memory (RAM).</a:t>
            </a:r>
          </a:p>
          <a:p>
            <a:r>
              <a:rPr lang="en-US" sz="2400" dirty="0">
                <a:solidFill>
                  <a:srgbClr val="FFC000"/>
                </a:solidFill>
              </a:rPr>
              <a:t>Cloud computing</a:t>
            </a:r>
            <a:r>
              <a:rPr lang="en-US" sz="2400" dirty="0"/>
              <a:t>: In the past we stored data in the hard drive. When the data analyst is on vacation, </a:t>
            </a:r>
            <a:r>
              <a:rPr lang="en-US" sz="2400" dirty="0" err="1"/>
              <a:t>oooop</a:t>
            </a:r>
            <a:r>
              <a:rPr lang="en-US" sz="2400" dirty="0"/>
              <a:t>! In cloud computing, storage, analytics, and more are done over the Internet. </a:t>
            </a:r>
          </a:p>
          <a:p>
            <a:r>
              <a:rPr lang="en-US" sz="2400" dirty="0">
                <a:hlinkClick r:id="rId4"/>
              </a:rPr>
              <a:t>https://www.zdnet.com/article/sas-is-on-the-brink-of-generation-change/</a:t>
            </a:r>
            <a:r>
              <a:rPr lang="en-US" sz="2400" dirty="0"/>
              <a:t> </a:t>
            </a:r>
          </a:p>
          <a:p>
            <a:endParaRPr lang="en-US" dirty="0"/>
          </a:p>
        </p:txBody>
      </p:sp>
      <p:pic>
        <p:nvPicPr>
          <p:cNvPr id="6146" name="Picture 2" descr="Image result for waiting for data to copy"/>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226679" y="748871"/>
            <a:ext cx="3425956" cy="2992087"/>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Image result for I am on vacation don't bother me"/>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8226678" y="3988420"/>
            <a:ext cx="3425957" cy="22599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75599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2A26E-CD44-07A0-6C0E-606B0CE247FD}"/>
              </a:ext>
            </a:extLst>
          </p:cNvPr>
          <p:cNvSpPr>
            <a:spLocks noGrp="1"/>
          </p:cNvSpPr>
          <p:nvPr>
            <p:ph type="title"/>
          </p:nvPr>
        </p:nvSpPr>
        <p:spPr>
          <a:xfrm>
            <a:off x="646111" y="452718"/>
            <a:ext cx="3780115" cy="1400530"/>
          </a:xfrm>
        </p:spPr>
        <p:txBody>
          <a:bodyPr/>
          <a:lstStyle/>
          <a:p>
            <a:r>
              <a:rPr lang="en-US" sz="4000" dirty="0"/>
              <a:t>Cloud computing</a:t>
            </a:r>
          </a:p>
        </p:txBody>
      </p:sp>
      <p:sp>
        <p:nvSpPr>
          <p:cNvPr id="3" name="Content Placeholder 2">
            <a:extLst>
              <a:ext uri="{FF2B5EF4-FFF2-40B4-BE49-F238E27FC236}">
                <a16:creationId xmlns:a16="http://schemas.microsoft.com/office/drawing/2014/main" id="{9A2FE1B1-2670-FFBD-CEB9-4F5D8FB4BDF4}"/>
              </a:ext>
            </a:extLst>
          </p:cNvPr>
          <p:cNvSpPr>
            <a:spLocks noGrp="1"/>
          </p:cNvSpPr>
          <p:nvPr>
            <p:ph idx="1"/>
          </p:nvPr>
        </p:nvSpPr>
        <p:spPr>
          <a:xfrm>
            <a:off x="742122" y="2052918"/>
            <a:ext cx="3882887" cy="4195481"/>
          </a:xfrm>
        </p:spPr>
        <p:txBody>
          <a:bodyPr>
            <a:normAutofit lnSpcReduction="10000"/>
          </a:bodyPr>
          <a:lstStyle/>
          <a:p>
            <a:r>
              <a:rPr lang="en-US" sz="2800" dirty="0"/>
              <a:t>The big three are Amazon Web Services (AWS), Microsoft Azure, and Google Cloud.</a:t>
            </a:r>
          </a:p>
          <a:p>
            <a:r>
              <a:rPr lang="en-US" sz="2800" dirty="0"/>
              <a:t>SAS partners with Microsoft to offer cloud solutions via Azure.</a:t>
            </a:r>
          </a:p>
        </p:txBody>
      </p:sp>
      <p:pic>
        <p:nvPicPr>
          <p:cNvPr id="2050" name="Picture 2" descr="Cloud market share Q1 2022 Synergy Group">
            <a:extLst>
              <a:ext uri="{FF2B5EF4-FFF2-40B4-BE49-F238E27FC236}">
                <a16:creationId xmlns:a16="http://schemas.microsoft.com/office/drawing/2014/main" id="{AA258CD0-2054-5A8A-7EF1-67C32E062B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5009" y="786986"/>
            <a:ext cx="7118607" cy="52840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72989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JMP</a:t>
            </a:r>
          </a:p>
        </p:txBody>
      </p:sp>
      <p:sp>
        <p:nvSpPr>
          <p:cNvPr id="3" name="Content Placeholder 2"/>
          <p:cNvSpPr>
            <a:spLocks noGrp="1"/>
          </p:cNvSpPr>
          <p:nvPr>
            <p:ph idx="1"/>
          </p:nvPr>
        </p:nvSpPr>
        <p:spPr>
          <a:xfrm>
            <a:off x="484759" y="1491747"/>
            <a:ext cx="5162993" cy="4671267"/>
          </a:xfrm>
        </p:spPr>
        <p:txBody>
          <a:bodyPr>
            <a:normAutofit/>
          </a:bodyPr>
          <a:lstStyle/>
          <a:p>
            <a:r>
              <a:rPr lang="en-US" sz="2400" dirty="0"/>
              <a:t>A product of SAS; fully compatible with SAS</a:t>
            </a:r>
          </a:p>
          <a:p>
            <a:r>
              <a:rPr lang="en-US" sz="2400" dirty="0"/>
              <a:t>Different versions:</a:t>
            </a:r>
          </a:p>
          <a:p>
            <a:pPr lvl="1"/>
            <a:r>
              <a:rPr lang="en-US" sz="2400" dirty="0">
                <a:solidFill>
                  <a:srgbClr val="FFC000"/>
                </a:solidFill>
              </a:rPr>
              <a:t>JMP</a:t>
            </a:r>
            <a:r>
              <a:rPr lang="en-US" sz="2400" dirty="0"/>
              <a:t>: offer basic predictive modeling tools</a:t>
            </a:r>
          </a:p>
          <a:p>
            <a:pPr lvl="1"/>
            <a:r>
              <a:rPr lang="en-US" sz="2400" dirty="0">
                <a:solidFill>
                  <a:srgbClr val="FFC000"/>
                </a:solidFill>
              </a:rPr>
              <a:t>JMP Pro</a:t>
            </a:r>
            <a:r>
              <a:rPr lang="en-US" sz="2400" dirty="0"/>
              <a:t>: Includes and advanced predictive analysis</a:t>
            </a:r>
          </a:p>
          <a:p>
            <a:endParaRPr lang="en-US" dirty="0"/>
          </a:p>
        </p:txBody>
      </p:sp>
      <p:pic>
        <p:nvPicPr>
          <p:cNvPr id="10" name="Picture 9"/>
          <p:cNvPicPr>
            <a:picLocks noChangeAspect="1"/>
          </p:cNvPicPr>
          <p:nvPr/>
        </p:nvPicPr>
        <p:blipFill>
          <a:blip r:embed="rId2"/>
          <a:stretch>
            <a:fillRect/>
          </a:stretch>
        </p:blipFill>
        <p:spPr>
          <a:xfrm>
            <a:off x="5486399" y="1491747"/>
            <a:ext cx="6514667" cy="4246536"/>
          </a:xfrm>
          <a:prstGeom prst="rect">
            <a:avLst/>
          </a:prstGeom>
        </p:spPr>
      </p:pic>
    </p:spTree>
    <p:extLst>
      <p:ext uri="{BB962C8B-B14F-4D97-AF65-F5344CB8AC3E}">
        <p14:creationId xmlns:p14="http://schemas.microsoft.com/office/powerpoint/2010/main" val="1531057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JMP</a:t>
            </a:r>
          </a:p>
        </p:txBody>
      </p:sp>
      <p:sp>
        <p:nvSpPr>
          <p:cNvPr id="3" name="Content Placeholder 2"/>
          <p:cNvSpPr>
            <a:spLocks noGrp="1"/>
          </p:cNvSpPr>
          <p:nvPr>
            <p:ph idx="1"/>
          </p:nvPr>
        </p:nvSpPr>
        <p:spPr>
          <a:xfrm>
            <a:off x="539337" y="1309585"/>
            <a:ext cx="10968722" cy="4671267"/>
          </a:xfrm>
        </p:spPr>
        <p:txBody>
          <a:bodyPr>
            <a:normAutofit/>
          </a:bodyPr>
          <a:lstStyle/>
          <a:p>
            <a:r>
              <a:rPr lang="en-US" sz="2400" dirty="0"/>
              <a:t>Include traditional statistical procedures and tools for </a:t>
            </a:r>
            <a:r>
              <a:rPr lang="en-US" sz="2400" dirty="0">
                <a:solidFill>
                  <a:srgbClr val="FFC000"/>
                </a:solidFill>
              </a:rPr>
              <a:t>exploratory data analysis (EDA), data visualization, data mining, and predictive modeling</a:t>
            </a:r>
            <a:r>
              <a:rPr lang="en-US" sz="2400" dirty="0"/>
              <a:t>.</a:t>
            </a:r>
          </a:p>
          <a:p>
            <a:endParaRPr lang="en-US" dirty="0"/>
          </a:p>
        </p:txBody>
      </p:sp>
      <p:pic>
        <p:nvPicPr>
          <p:cNvPr id="4" name="Picture 3"/>
          <p:cNvPicPr>
            <a:picLocks noChangeAspect="1"/>
          </p:cNvPicPr>
          <p:nvPr/>
        </p:nvPicPr>
        <p:blipFill>
          <a:blip r:embed="rId2"/>
          <a:stretch>
            <a:fillRect/>
          </a:stretch>
        </p:blipFill>
        <p:spPr>
          <a:xfrm>
            <a:off x="849127" y="2827266"/>
            <a:ext cx="4927600" cy="3721100"/>
          </a:xfrm>
          <a:prstGeom prst="rect">
            <a:avLst/>
          </a:prstGeom>
          <a:ln>
            <a:solidFill>
              <a:schemeClr val="tx1"/>
            </a:solidFill>
          </a:ln>
        </p:spPr>
      </p:pic>
      <p:cxnSp>
        <p:nvCxnSpPr>
          <p:cNvPr id="5" name="Straight Arrow Connector 4"/>
          <p:cNvCxnSpPr/>
          <p:nvPr/>
        </p:nvCxnSpPr>
        <p:spPr>
          <a:xfrm>
            <a:off x="2264581" y="2594641"/>
            <a:ext cx="431800" cy="635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H="1">
            <a:off x="4111834" y="2594641"/>
            <a:ext cx="863600" cy="457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4549984" y="5421073"/>
            <a:ext cx="850900" cy="381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3"/>
          <a:stretch>
            <a:fillRect/>
          </a:stretch>
        </p:blipFill>
        <p:spPr>
          <a:xfrm>
            <a:off x="6178593" y="2823241"/>
            <a:ext cx="4927600" cy="3721100"/>
          </a:xfrm>
          <a:prstGeom prst="rect">
            <a:avLst/>
          </a:prstGeom>
          <a:ln>
            <a:solidFill>
              <a:schemeClr val="tx1"/>
            </a:solidFill>
          </a:ln>
        </p:spPr>
      </p:pic>
    </p:spTree>
    <p:extLst>
      <p:ext uri="{BB962C8B-B14F-4D97-AF65-F5344CB8AC3E}">
        <p14:creationId xmlns:p14="http://schemas.microsoft.com/office/powerpoint/2010/main" val="37637590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Straight Connector 34"/>
          <p:cNvCxnSpPr>
            <a:cxnSpLocks/>
          </p:cNvCxnSpPr>
          <p:nvPr/>
        </p:nvCxnSpPr>
        <p:spPr>
          <a:xfrm>
            <a:off x="1048225" y="1686655"/>
            <a:ext cx="9653864" cy="32269"/>
          </a:xfrm>
          <a:prstGeom prst="line">
            <a:avLst/>
          </a:prstGeom>
          <a:ln w="25400" cap="rnd">
            <a:prstDash val="sysDot"/>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7742F31-01DA-1444-8388-474A19D45055}"/>
              </a:ext>
            </a:extLst>
          </p:cNvPr>
          <p:cNvSpPr>
            <a:spLocks noGrp="1"/>
          </p:cNvSpPr>
          <p:nvPr>
            <p:ph type="title"/>
          </p:nvPr>
        </p:nvSpPr>
        <p:spPr>
          <a:xfrm>
            <a:off x="835152" y="61291"/>
            <a:ext cx="10521696" cy="609600"/>
          </a:xfrm>
        </p:spPr>
        <p:txBody>
          <a:bodyPr/>
          <a:lstStyle/>
          <a:p>
            <a:r>
              <a:rPr lang="en-US" dirty="0">
                <a:solidFill>
                  <a:schemeClr val="tx1"/>
                </a:solidFill>
              </a:rPr>
              <a:t>SAS Certification Exams</a:t>
            </a:r>
            <a:r>
              <a:rPr lang="en-US" dirty="0"/>
              <a:t> </a:t>
            </a:r>
          </a:p>
        </p:txBody>
      </p:sp>
      <p:sp>
        <p:nvSpPr>
          <p:cNvPr id="3" name="Text Placeholder 2">
            <a:extLst>
              <a:ext uri="{FF2B5EF4-FFF2-40B4-BE49-F238E27FC236}">
                <a16:creationId xmlns:a16="http://schemas.microsoft.com/office/drawing/2014/main" id="{E22ABFE7-7E98-7545-A32D-77B0E077F056}"/>
              </a:ext>
            </a:extLst>
          </p:cNvPr>
          <p:cNvSpPr>
            <a:spLocks noGrp="1"/>
          </p:cNvSpPr>
          <p:nvPr>
            <p:ph type="body" sz="quarter" idx="13"/>
          </p:nvPr>
        </p:nvSpPr>
        <p:spPr>
          <a:xfrm flipH="1">
            <a:off x="835152" y="736907"/>
            <a:ext cx="10521696" cy="365760"/>
          </a:xfrm>
        </p:spPr>
        <p:txBody>
          <a:bodyPr/>
          <a:lstStyle/>
          <a:p>
            <a:r>
              <a:rPr lang="en-US" sz="3200" dirty="0"/>
              <a:t>SAS offers 23 credentials across seven categories</a:t>
            </a:r>
          </a:p>
        </p:txBody>
      </p:sp>
      <p:sp>
        <p:nvSpPr>
          <p:cNvPr id="5" name="TextBox 4"/>
          <p:cNvSpPr txBox="1"/>
          <p:nvPr/>
        </p:nvSpPr>
        <p:spPr>
          <a:xfrm>
            <a:off x="322033" y="2205808"/>
            <a:ext cx="1491351" cy="1289779"/>
          </a:xfrm>
          <a:prstGeom prst="rect">
            <a:avLst/>
          </a:prstGeom>
          <a:solidFill>
            <a:schemeClr val="tx2"/>
          </a:solidFill>
        </p:spPr>
        <p:txBody>
          <a:bodyPr wrap="square" rtlCol="0">
            <a:noAutofit/>
          </a:bodyPr>
          <a:lstStyle/>
          <a:p>
            <a:pPr algn="ctr"/>
            <a:endParaRPr lang="en-US" sz="1867" dirty="0">
              <a:solidFill>
                <a:schemeClr val="bg1"/>
              </a:solidFill>
              <a:latin typeface="+mj-lt"/>
            </a:endParaRPr>
          </a:p>
          <a:p>
            <a:pPr algn="ctr"/>
            <a:r>
              <a:rPr lang="en-US" sz="1400" dirty="0">
                <a:solidFill>
                  <a:schemeClr val="bg1"/>
                </a:solidFill>
                <a:latin typeface="+mj-lt"/>
              </a:rPr>
              <a:t>Foundation Tools</a:t>
            </a:r>
          </a:p>
        </p:txBody>
      </p:sp>
      <p:sp>
        <p:nvSpPr>
          <p:cNvPr id="6" name="Rectangle 5"/>
          <p:cNvSpPr/>
          <p:nvPr/>
        </p:nvSpPr>
        <p:spPr>
          <a:xfrm>
            <a:off x="322030" y="3558018"/>
            <a:ext cx="1491356" cy="115455"/>
          </a:xfrm>
          <a:prstGeom prst="rect">
            <a:avLst/>
          </a:prstGeom>
          <a:solidFill>
            <a:srgbClr val="19BBB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solidFill>
                <a:schemeClr val="accent1"/>
              </a:solidFill>
            </a:endParaRPr>
          </a:p>
        </p:txBody>
      </p:sp>
      <p:sp>
        <p:nvSpPr>
          <p:cNvPr id="9" name="TextBox 8"/>
          <p:cNvSpPr txBox="1"/>
          <p:nvPr/>
        </p:nvSpPr>
        <p:spPr>
          <a:xfrm>
            <a:off x="1919794" y="2205807"/>
            <a:ext cx="1491351" cy="1289779"/>
          </a:xfrm>
          <a:prstGeom prst="rect">
            <a:avLst/>
          </a:prstGeom>
          <a:solidFill>
            <a:schemeClr val="tx2"/>
          </a:solidFill>
        </p:spPr>
        <p:txBody>
          <a:bodyPr wrap="square" rtlCol="0">
            <a:noAutofit/>
          </a:bodyPr>
          <a:lstStyle/>
          <a:p>
            <a:pPr algn="ctr"/>
            <a:endParaRPr lang="en-US" sz="1600" dirty="0">
              <a:solidFill>
                <a:schemeClr val="bg1"/>
              </a:solidFill>
              <a:latin typeface="+mj-lt"/>
            </a:endParaRPr>
          </a:p>
          <a:p>
            <a:pPr algn="ctr"/>
            <a:r>
              <a:rPr lang="en-US" sz="1400" dirty="0">
                <a:solidFill>
                  <a:schemeClr val="bg1"/>
                </a:solidFill>
                <a:latin typeface="+mj-lt"/>
              </a:rPr>
              <a:t>Advanced Analytics</a:t>
            </a:r>
          </a:p>
        </p:txBody>
      </p:sp>
      <p:sp>
        <p:nvSpPr>
          <p:cNvPr id="10" name="Rectangle 9"/>
          <p:cNvSpPr/>
          <p:nvPr/>
        </p:nvSpPr>
        <p:spPr>
          <a:xfrm>
            <a:off x="1919795" y="3540313"/>
            <a:ext cx="1491356" cy="115455"/>
          </a:xfrm>
          <a:prstGeom prst="rect">
            <a:avLst/>
          </a:prstGeom>
          <a:solidFill>
            <a:srgbClr val="4142E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solidFill>
                <a:schemeClr val="accent1"/>
              </a:solidFill>
            </a:endParaRPr>
          </a:p>
        </p:txBody>
      </p:sp>
      <p:sp>
        <p:nvSpPr>
          <p:cNvPr id="12" name="TextBox 11"/>
          <p:cNvSpPr txBox="1"/>
          <p:nvPr/>
        </p:nvSpPr>
        <p:spPr>
          <a:xfrm>
            <a:off x="3512846" y="2205806"/>
            <a:ext cx="1491351" cy="1289779"/>
          </a:xfrm>
          <a:prstGeom prst="rect">
            <a:avLst/>
          </a:prstGeom>
          <a:solidFill>
            <a:schemeClr val="tx2"/>
          </a:solidFill>
        </p:spPr>
        <p:txBody>
          <a:bodyPr wrap="square" rtlCol="0">
            <a:noAutofit/>
          </a:bodyPr>
          <a:lstStyle/>
          <a:p>
            <a:pPr algn="ctr"/>
            <a:endParaRPr lang="en-US" sz="1600" dirty="0">
              <a:solidFill>
                <a:schemeClr val="bg1"/>
              </a:solidFill>
              <a:latin typeface="+mj-lt"/>
            </a:endParaRPr>
          </a:p>
          <a:p>
            <a:pPr algn="ctr"/>
            <a:r>
              <a:rPr lang="en-US" sz="1400" dirty="0">
                <a:solidFill>
                  <a:schemeClr val="bg1"/>
                </a:solidFill>
                <a:latin typeface="+mj-lt"/>
              </a:rPr>
              <a:t>Business Intelligence and Analytics</a:t>
            </a:r>
          </a:p>
        </p:txBody>
      </p:sp>
      <p:sp>
        <p:nvSpPr>
          <p:cNvPr id="13" name="Rectangle 12"/>
          <p:cNvSpPr/>
          <p:nvPr/>
        </p:nvSpPr>
        <p:spPr>
          <a:xfrm>
            <a:off x="3512845" y="3536616"/>
            <a:ext cx="1491356" cy="115455"/>
          </a:xfrm>
          <a:prstGeom prst="rect">
            <a:avLst/>
          </a:prstGeom>
          <a:solidFill>
            <a:srgbClr val="90B32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solidFill>
                <a:schemeClr val="accent1"/>
              </a:solidFill>
            </a:endParaRPr>
          </a:p>
        </p:txBody>
      </p:sp>
      <p:sp>
        <p:nvSpPr>
          <p:cNvPr id="15" name="TextBox 14"/>
          <p:cNvSpPr txBox="1"/>
          <p:nvPr/>
        </p:nvSpPr>
        <p:spPr>
          <a:xfrm>
            <a:off x="5105898" y="2205802"/>
            <a:ext cx="1491351" cy="1289779"/>
          </a:xfrm>
          <a:prstGeom prst="rect">
            <a:avLst/>
          </a:prstGeom>
          <a:solidFill>
            <a:schemeClr val="tx2"/>
          </a:solidFill>
        </p:spPr>
        <p:txBody>
          <a:bodyPr wrap="square" rtlCol="0">
            <a:noAutofit/>
          </a:bodyPr>
          <a:lstStyle/>
          <a:p>
            <a:pPr algn="ctr"/>
            <a:endParaRPr lang="en-US" sz="1600" dirty="0">
              <a:solidFill>
                <a:schemeClr val="bg1"/>
              </a:solidFill>
              <a:latin typeface="+mj-lt"/>
            </a:endParaRPr>
          </a:p>
          <a:p>
            <a:pPr algn="ctr"/>
            <a:r>
              <a:rPr lang="en-US" sz="1400" dirty="0">
                <a:solidFill>
                  <a:schemeClr val="bg1"/>
                </a:solidFill>
                <a:latin typeface="+mj-lt"/>
              </a:rPr>
              <a:t>Data Management</a:t>
            </a:r>
          </a:p>
        </p:txBody>
      </p:sp>
      <p:sp>
        <p:nvSpPr>
          <p:cNvPr id="16" name="Rectangle 15"/>
          <p:cNvSpPr/>
          <p:nvPr/>
        </p:nvSpPr>
        <p:spPr>
          <a:xfrm>
            <a:off x="5110606" y="3536616"/>
            <a:ext cx="1491356" cy="115455"/>
          </a:xfrm>
          <a:prstGeom prst="rect">
            <a:avLst/>
          </a:prstGeom>
          <a:solidFill>
            <a:srgbClr val="8D2A9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solidFill>
                <a:schemeClr val="accent1"/>
              </a:solidFill>
            </a:endParaRPr>
          </a:p>
        </p:txBody>
      </p:sp>
      <p:sp>
        <p:nvSpPr>
          <p:cNvPr id="18" name="TextBox 17"/>
          <p:cNvSpPr txBox="1"/>
          <p:nvPr/>
        </p:nvSpPr>
        <p:spPr>
          <a:xfrm>
            <a:off x="6689169" y="2205803"/>
            <a:ext cx="1491351" cy="1289779"/>
          </a:xfrm>
          <a:prstGeom prst="rect">
            <a:avLst/>
          </a:prstGeom>
          <a:solidFill>
            <a:schemeClr val="tx2"/>
          </a:solidFill>
        </p:spPr>
        <p:txBody>
          <a:bodyPr wrap="square" rtlCol="0">
            <a:noAutofit/>
          </a:bodyPr>
          <a:lstStyle/>
          <a:p>
            <a:pPr algn="ctr"/>
            <a:endParaRPr lang="en-US" sz="1600" dirty="0">
              <a:solidFill>
                <a:schemeClr val="bg1"/>
              </a:solidFill>
              <a:latin typeface="+mj-lt"/>
            </a:endParaRPr>
          </a:p>
          <a:p>
            <a:pPr algn="ctr"/>
            <a:r>
              <a:rPr lang="en-US" sz="1400" dirty="0">
                <a:solidFill>
                  <a:schemeClr val="bg1"/>
                </a:solidFill>
                <a:latin typeface="+mj-lt"/>
              </a:rPr>
              <a:t>Administration</a:t>
            </a:r>
          </a:p>
        </p:txBody>
      </p:sp>
      <p:sp>
        <p:nvSpPr>
          <p:cNvPr id="19" name="Rectangle 18"/>
          <p:cNvSpPr/>
          <p:nvPr/>
        </p:nvSpPr>
        <p:spPr>
          <a:xfrm>
            <a:off x="6689166" y="3536616"/>
            <a:ext cx="1491356" cy="115455"/>
          </a:xfrm>
          <a:prstGeom prst="rect">
            <a:avLst/>
          </a:prstGeom>
          <a:solidFill>
            <a:srgbClr val="D88A2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solidFill>
                <a:schemeClr val="accent1"/>
              </a:solidFill>
            </a:endParaRPr>
          </a:p>
        </p:txBody>
      </p:sp>
      <p:sp>
        <p:nvSpPr>
          <p:cNvPr id="30" name="Oval 29"/>
          <p:cNvSpPr/>
          <p:nvPr/>
        </p:nvSpPr>
        <p:spPr>
          <a:xfrm>
            <a:off x="890861" y="1530078"/>
            <a:ext cx="314729" cy="291973"/>
          </a:xfrm>
          <a:prstGeom prst="ellipse">
            <a:avLst/>
          </a:prstGeom>
          <a:solidFill>
            <a:srgbClr val="19BBB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solidFill>
                <a:schemeClr val="accent1"/>
              </a:solidFill>
            </a:endParaRPr>
          </a:p>
        </p:txBody>
      </p:sp>
      <p:sp>
        <p:nvSpPr>
          <p:cNvPr id="31" name="Oval 30"/>
          <p:cNvSpPr/>
          <p:nvPr/>
        </p:nvSpPr>
        <p:spPr>
          <a:xfrm>
            <a:off x="2508104" y="1521778"/>
            <a:ext cx="314729" cy="291973"/>
          </a:xfrm>
          <a:prstGeom prst="ellipse">
            <a:avLst/>
          </a:prstGeom>
          <a:solidFill>
            <a:srgbClr val="4142E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solidFill>
                <a:schemeClr val="accent1"/>
              </a:solidFill>
            </a:endParaRPr>
          </a:p>
        </p:txBody>
      </p:sp>
      <p:sp>
        <p:nvSpPr>
          <p:cNvPr id="32" name="Oval 31"/>
          <p:cNvSpPr/>
          <p:nvPr/>
        </p:nvSpPr>
        <p:spPr>
          <a:xfrm>
            <a:off x="4099880" y="1521778"/>
            <a:ext cx="314729" cy="291973"/>
          </a:xfrm>
          <a:prstGeom prst="ellipse">
            <a:avLst/>
          </a:prstGeom>
          <a:solidFill>
            <a:srgbClr val="90B32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solidFill>
                <a:schemeClr val="accent1"/>
              </a:solidFill>
            </a:endParaRPr>
          </a:p>
        </p:txBody>
      </p:sp>
      <p:sp>
        <p:nvSpPr>
          <p:cNvPr id="33" name="Oval 32"/>
          <p:cNvSpPr/>
          <p:nvPr/>
        </p:nvSpPr>
        <p:spPr>
          <a:xfrm>
            <a:off x="5696813" y="1531743"/>
            <a:ext cx="314729" cy="291973"/>
          </a:xfrm>
          <a:prstGeom prst="ellipse">
            <a:avLst/>
          </a:prstGeom>
          <a:solidFill>
            <a:srgbClr val="8D2A9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solidFill>
                <a:schemeClr val="accent1"/>
              </a:solidFill>
            </a:endParaRPr>
          </a:p>
        </p:txBody>
      </p:sp>
      <p:sp>
        <p:nvSpPr>
          <p:cNvPr id="34" name="Oval 33"/>
          <p:cNvSpPr/>
          <p:nvPr/>
        </p:nvSpPr>
        <p:spPr>
          <a:xfrm>
            <a:off x="7123244" y="1521778"/>
            <a:ext cx="314729" cy="291973"/>
          </a:xfrm>
          <a:prstGeom prst="ellipse">
            <a:avLst/>
          </a:prstGeom>
          <a:solidFill>
            <a:srgbClr val="D88A2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solidFill>
                <a:schemeClr val="accent1"/>
              </a:solidFill>
            </a:endParaRPr>
          </a:p>
        </p:txBody>
      </p:sp>
      <p:sp>
        <p:nvSpPr>
          <p:cNvPr id="23" name="TextBox 22">
            <a:extLst>
              <a:ext uri="{FF2B5EF4-FFF2-40B4-BE49-F238E27FC236}">
                <a16:creationId xmlns:a16="http://schemas.microsoft.com/office/drawing/2014/main" id="{26519F14-1BE7-7442-ADBF-B26F2886367E}"/>
              </a:ext>
            </a:extLst>
          </p:cNvPr>
          <p:cNvSpPr txBox="1"/>
          <p:nvPr/>
        </p:nvSpPr>
        <p:spPr>
          <a:xfrm>
            <a:off x="8277330" y="2205802"/>
            <a:ext cx="1491351" cy="1289779"/>
          </a:xfrm>
          <a:prstGeom prst="rect">
            <a:avLst/>
          </a:prstGeom>
          <a:solidFill>
            <a:schemeClr val="tx2"/>
          </a:solidFill>
        </p:spPr>
        <p:txBody>
          <a:bodyPr wrap="square" rtlCol="0">
            <a:noAutofit/>
          </a:bodyPr>
          <a:lstStyle/>
          <a:p>
            <a:pPr algn="ctr"/>
            <a:endParaRPr lang="en-US" sz="1600" dirty="0">
              <a:solidFill>
                <a:schemeClr val="bg1"/>
              </a:solidFill>
              <a:latin typeface="+mj-lt"/>
            </a:endParaRPr>
          </a:p>
          <a:p>
            <a:pPr algn="ctr"/>
            <a:r>
              <a:rPr lang="en-US" sz="1400" dirty="0">
                <a:solidFill>
                  <a:schemeClr val="bg1"/>
                </a:solidFill>
                <a:latin typeface="+mj-lt"/>
              </a:rPr>
              <a:t>JMP</a:t>
            </a:r>
          </a:p>
        </p:txBody>
      </p:sp>
      <p:sp>
        <p:nvSpPr>
          <p:cNvPr id="24" name="TextBox 23">
            <a:extLst>
              <a:ext uri="{FF2B5EF4-FFF2-40B4-BE49-F238E27FC236}">
                <a16:creationId xmlns:a16="http://schemas.microsoft.com/office/drawing/2014/main" id="{85425494-B82C-3B43-A185-3862CBF5F522}"/>
              </a:ext>
            </a:extLst>
          </p:cNvPr>
          <p:cNvSpPr txBox="1"/>
          <p:nvPr/>
        </p:nvSpPr>
        <p:spPr>
          <a:xfrm>
            <a:off x="9865491" y="2227204"/>
            <a:ext cx="1491351" cy="1289779"/>
          </a:xfrm>
          <a:prstGeom prst="rect">
            <a:avLst/>
          </a:prstGeom>
          <a:solidFill>
            <a:schemeClr val="tx2"/>
          </a:solidFill>
        </p:spPr>
        <p:txBody>
          <a:bodyPr wrap="square" rtlCol="0">
            <a:noAutofit/>
          </a:bodyPr>
          <a:lstStyle/>
          <a:p>
            <a:pPr algn="ctr"/>
            <a:endParaRPr lang="en-US" sz="1600" dirty="0">
              <a:solidFill>
                <a:schemeClr val="bg1"/>
              </a:solidFill>
              <a:latin typeface="+mj-lt"/>
            </a:endParaRPr>
          </a:p>
          <a:p>
            <a:pPr algn="ctr"/>
            <a:r>
              <a:rPr lang="en-US" sz="1400" dirty="0">
                <a:solidFill>
                  <a:schemeClr val="bg1"/>
                </a:solidFill>
                <a:latin typeface="+mj-lt"/>
              </a:rPr>
              <a:t>Partners</a:t>
            </a:r>
          </a:p>
        </p:txBody>
      </p:sp>
      <p:sp>
        <p:nvSpPr>
          <p:cNvPr id="26" name="Oval 25">
            <a:extLst>
              <a:ext uri="{FF2B5EF4-FFF2-40B4-BE49-F238E27FC236}">
                <a16:creationId xmlns:a16="http://schemas.microsoft.com/office/drawing/2014/main" id="{BDF88C98-24AE-9145-A0A8-393BEABB8681}"/>
              </a:ext>
            </a:extLst>
          </p:cNvPr>
          <p:cNvSpPr/>
          <p:nvPr/>
        </p:nvSpPr>
        <p:spPr>
          <a:xfrm>
            <a:off x="8859246" y="1531743"/>
            <a:ext cx="314729" cy="291973"/>
          </a:xfrm>
          <a:prstGeom prst="ellipse">
            <a:avLst/>
          </a:prstGeom>
          <a:solidFill>
            <a:srgbClr val="FF39D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solidFill>
                <a:schemeClr val="accent1"/>
              </a:solidFill>
            </a:endParaRPr>
          </a:p>
        </p:txBody>
      </p:sp>
      <p:sp>
        <p:nvSpPr>
          <p:cNvPr id="27" name="Oval 26">
            <a:extLst>
              <a:ext uri="{FF2B5EF4-FFF2-40B4-BE49-F238E27FC236}">
                <a16:creationId xmlns:a16="http://schemas.microsoft.com/office/drawing/2014/main" id="{B7EECD42-F0F9-0C47-97CB-F9570B6AA204}"/>
              </a:ext>
            </a:extLst>
          </p:cNvPr>
          <p:cNvSpPr/>
          <p:nvPr/>
        </p:nvSpPr>
        <p:spPr>
          <a:xfrm>
            <a:off x="10453801" y="1521778"/>
            <a:ext cx="314729" cy="291973"/>
          </a:xfrm>
          <a:prstGeom prst="ellipse">
            <a:avLst/>
          </a:prstGeom>
          <a:solidFill>
            <a:srgbClr val="FFD4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solidFill>
                <a:schemeClr val="accent1"/>
              </a:solidFill>
            </a:endParaRPr>
          </a:p>
        </p:txBody>
      </p:sp>
      <p:sp>
        <p:nvSpPr>
          <p:cNvPr id="29" name="Rectangle 28">
            <a:extLst>
              <a:ext uri="{FF2B5EF4-FFF2-40B4-BE49-F238E27FC236}">
                <a16:creationId xmlns:a16="http://schemas.microsoft.com/office/drawing/2014/main" id="{91AF1F2F-661B-9A4F-8079-03FDC4CD5336}"/>
              </a:ext>
            </a:extLst>
          </p:cNvPr>
          <p:cNvSpPr/>
          <p:nvPr/>
        </p:nvSpPr>
        <p:spPr>
          <a:xfrm>
            <a:off x="8277327" y="3536616"/>
            <a:ext cx="1491356" cy="115455"/>
          </a:xfrm>
          <a:prstGeom prst="rect">
            <a:avLst/>
          </a:prstGeom>
          <a:solidFill>
            <a:srgbClr val="FF39D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solidFill>
                <a:schemeClr val="accent1"/>
              </a:solidFill>
            </a:endParaRPr>
          </a:p>
        </p:txBody>
      </p:sp>
      <p:sp>
        <p:nvSpPr>
          <p:cNvPr id="36" name="Rectangle 35">
            <a:extLst>
              <a:ext uri="{FF2B5EF4-FFF2-40B4-BE49-F238E27FC236}">
                <a16:creationId xmlns:a16="http://schemas.microsoft.com/office/drawing/2014/main" id="{9056F373-FB7C-C148-AF5D-A53D13DB1EC7}"/>
              </a:ext>
            </a:extLst>
          </p:cNvPr>
          <p:cNvSpPr/>
          <p:nvPr/>
        </p:nvSpPr>
        <p:spPr>
          <a:xfrm>
            <a:off x="9865493" y="3546286"/>
            <a:ext cx="1491356" cy="115455"/>
          </a:xfrm>
          <a:prstGeom prst="rect">
            <a:avLst/>
          </a:prstGeom>
          <a:solidFill>
            <a:srgbClr val="FFD4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solidFill>
                <a:schemeClr val="accent1"/>
              </a:solidFill>
            </a:endParaRPr>
          </a:p>
        </p:txBody>
      </p:sp>
      <p:sp>
        <p:nvSpPr>
          <p:cNvPr id="21" name="TextBox 20">
            <a:extLst>
              <a:ext uri="{FF2B5EF4-FFF2-40B4-BE49-F238E27FC236}">
                <a16:creationId xmlns:a16="http://schemas.microsoft.com/office/drawing/2014/main" id="{2AF4717D-71E3-CE47-8FAE-6162812D40B7}"/>
              </a:ext>
            </a:extLst>
          </p:cNvPr>
          <p:cNvSpPr txBox="1"/>
          <p:nvPr/>
        </p:nvSpPr>
        <p:spPr>
          <a:xfrm>
            <a:off x="340411" y="3982471"/>
            <a:ext cx="1415629" cy="1672702"/>
          </a:xfrm>
          <a:prstGeom prst="rect">
            <a:avLst/>
          </a:prstGeom>
          <a:noFill/>
          <a:ln w="25400">
            <a:gradFill>
              <a:gsLst>
                <a:gs pos="0">
                  <a:srgbClr val="1BBBB7"/>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ysDot"/>
          </a:ln>
        </p:spPr>
        <p:txBody>
          <a:bodyPr wrap="square" rtlCol="0">
            <a:spAutoFit/>
          </a:bodyPr>
          <a:lstStyle/>
          <a:p>
            <a:r>
              <a:rPr lang="en-US" sz="1467" dirty="0"/>
              <a:t>e.g. </a:t>
            </a:r>
            <a:r>
              <a:rPr lang="en-US" sz="1467" dirty="0">
                <a:cs typeface="Arial"/>
              </a:rPr>
              <a:t>SAS Certified Specialist Base Programming using SAS 9.4​</a:t>
            </a:r>
          </a:p>
          <a:p>
            <a:endParaRPr lang="en-US" sz="1467" dirty="0">
              <a:solidFill>
                <a:schemeClr val="bg1"/>
              </a:solidFill>
            </a:endParaRPr>
          </a:p>
        </p:txBody>
      </p:sp>
      <p:sp>
        <p:nvSpPr>
          <p:cNvPr id="37" name="TextBox 36">
            <a:extLst>
              <a:ext uri="{FF2B5EF4-FFF2-40B4-BE49-F238E27FC236}">
                <a16:creationId xmlns:a16="http://schemas.microsoft.com/office/drawing/2014/main" id="{8DE1880B-D9C6-3B4A-8BFB-00DE83A9EDF5}"/>
              </a:ext>
            </a:extLst>
          </p:cNvPr>
          <p:cNvSpPr txBox="1"/>
          <p:nvPr/>
        </p:nvSpPr>
        <p:spPr>
          <a:xfrm>
            <a:off x="9941212" y="3982471"/>
            <a:ext cx="1415629" cy="1446935"/>
          </a:xfrm>
          <a:prstGeom prst="rect">
            <a:avLst/>
          </a:prstGeom>
          <a:noFill/>
          <a:ln w="25400">
            <a:gradFill>
              <a:gsLst>
                <a:gs pos="0">
                  <a:srgbClr val="FED302"/>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ysDot"/>
          </a:ln>
        </p:spPr>
        <p:txBody>
          <a:bodyPr wrap="square" rtlCol="0">
            <a:spAutoFit/>
          </a:bodyPr>
          <a:lstStyle/>
          <a:p>
            <a:r>
              <a:rPr lang="en-US" sz="1467" dirty="0"/>
              <a:t>e.g. </a:t>
            </a:r>
            <a:r>
              <a:rPr lang="en-US" sz="1467" dirty="0">
                <a:cs typeface="Arial"/>
              </a:rPr>
              <a:t>SAS Certified Deployment Specialist for Visual Analytics 7.3</a:t>
            </a:r>
            <a:endParaRPr lang="en-US" sz="1467" dirty="0"/>
          </a:p>
        </p:txBody>
      </p:sp>
      <p:sp>
        <p:nvSpPr>
          <p:cNvPr id="38" name="TextBox 37">
            <a:extLst>
              <a:ext uri="{FF2B5EF4-FFF2-40B4-BE49-F238E27FC236}">
                <a16:creationId xmlns:a16="http://schemas.microsoft.com/office/drawing/2014/main" id="{32707F24-2F27-834B-9EDC-F8E2B207765A}"/>
              </a:ext>
            </a:extLst>
          </p:cNvPr>
          <p:cNvSpPr txBox="1"/>
          <p:nvPr/>
        </p:nvSpPr>
        <p:spPr>
          <a:xfrm>
            <a:off x="1923503" y="3982468"/>
            <a:ext cx="1415629" cy="1446935"/>
          </a:xfrm>
          <a:prstGeom prst="rect">
            <a:avLst/>
          </a:prstGeom>
          <a:noFill/>
          <a:ln w="25400">
            <a:gradFill>
              <a:gsLst>
                <a:gs pos="0">
                  <a:srgbClr val="4143E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ysDot"/>
          </a:ln>
        </p:spPr>
        <p:txBody>
          <a:bodyPr wrap="square" rtlCol="0">
            <a:spAutoFit/>
          </a:bodyPr>
          <a:lstStyle/>
          <a:p>
            <a:r>
              <a:rPr lang="en-US" sz="1467" dirty="0"/>
              <a:t>e.g. </a:t>
            </a:r>
            <a:r>
              <a:rPr lang="en-US" sz="1467" dirty="0">
                <a:cs typeface="Arial"/>
              </a:rPr>
              <a:t>SAS Certified Data Scientist Using SAS 9​</a:t>
            </a:r>
          </a:p>
          <a:p>
            <a:endParaRPr lang="en-US" sz="1467" dirty="0">
              <a:solidFill>
                <a:schemeClr val="bg1"/>
              </a:solidFill>
              <a:cs typeface="Arial"/>
            </a:endParaRPr>
          </a:p>
          <a:p>
            <a:endParaRPr lang="en-US" sz="1467" dirty="0">
              <a:solidFill>
                <a:schemeClr val="bg1"/>
              </a:solidFill>
            </a:endParaRPr>
          </a:p>
        </p:txBody>
      </p:sp>
      <p:sp>
        <p:nvSpPr>
          <p:cNvPr id="39" name="TextBox 38">
            <a:extLst>
              <a:ext uri="{FF2B5EF4-FFF2-40B4-BE49-F238E27FC236}">
                <a16:creationId xmlns:a16="http://schemas.microsoft.com/office/drawing/2014/main" id="{92F2196B-DA6F-A348-A9DE-A5EA2EDD2DB5}"/>
              </a:ext>
            </a:extLst>
          </p:cNvPr>
          <p:cNvSpPr txBox="1"/>
          <p:nvPr/>
        </p:nvSpPr>
        <p:spPr>
          <a:xfrm>
            <a:off x="3547580" y="3982458"/>
            <a:ext cx="1415629" cy="1446935"/>
          </a:xfrm>
          <a:prstGeom prst="rect">
            <a:avLst/>
          </a:prstGeom>
          <a:noFill/>
          <a:ln w="25400">
            <a:gradFill>
              <a:gsLst>
                <a:gs pos="0">
                  <a:srgbClr val="90B526"/>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ysDot"/>
          </a:ln>
        </p:spPr>
        <p:txBody>
          <a:bodyPr wrap="square" rtlCol="0">
            <a:spAutoFit/>
          </a:bodyPr>
          <a:lstStyle/>
          <a:p>
            <a:r>
              <a:rPr lang="en-US" sz="1467" dirty="0"/>
              <a:t>e.g. </a:t>
            </a:r>
            <a:r>
              <a:rPr lang="en-US" sz="1467" dirty="0">
                <a:cs typeface="Arial"/>
              </a:rPr>
              <a:t>SAS Certified BI Content Developer for SAS 9.4</a:t>
            </a:r>
          </a:p>
          <a:p>
            <a:endParaRPr lang="en-US" sz="1467" dirty="0">
              <a:solidFill>
                <a:schemeClr val="bg1"/>
              </a:solidFill>
            </a:endParaRPr>
          </a:p>
        </p:txBody>
      </p:sp>
      <p:sp>
        <p:nvSpPr>
          <p:cNvPr id="40" name="TextBox 39">
            <a:extLst>
              <a:ext uri="{FF2B5EF4-FFF2-40B4-BE49-F238E27FC236}">
                <a16:creationId xmlns:a16="http://schemas.microsoft.com/office/drawing/2014/main" id="{646724A0-D8D1-844C-A835-FD2AA879F851}"/>
              </a:ext>
            </a:extLst>
          </p:cNvPr>
          <p:cNvSpPr txBox="1"/>
          <p:nvPr/>
        </p:nvSpPr>
        <p:spPr>
          <a:xfrm>
            <a:off x="5171659" y="3982458"/>
            <a:ext cx="1415629" cy="1446935"/>
          </a:xfrm>
          <a:prstGeom prst="rect">
            <a:avLst/>
          </a:prstGeom>
          <a:noFill/>
          <a:ln w="25400">
            <a:gradFill>
              <a:gsLst>
                <a:gs pos="0">
                  <a:srgbClr val="8B2A8D"/>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ysDot"/>
          </a:ln>
        </p:spPr>
        <p:txBody>
          <a:bodyPr wrap="square" rtlCol="0">
            <a:spAutoFit/>
          </a:bodyPr>
          <a:lstStyle/>
          <a:p>
            <a:r>
              <a:rPr lang="en-US" sz="1467" dirty="0"/>
              <a:t>e.g. </a:t>
            </a:r>
            <a:r>
              <a:rPr lang="en-US" sz="1467" dirty="0">
                <a:cs typeface="Arial"/>
              </a:rPr>
              <a:t>SAS Certified Big Data Professional Using SAS 9</a:t>
            </a:r>
          </a:p>
          <a:p>
            <a:endParaRPr lang="en-US" sz="1467" dirty="0">
              <a:solidFill>
                <a:schemeClr val="bg1"/>
              </a:solidFill>
            </a:endParaRPr>
          </a:p>
        </p:txBody>
      </p:sp>
      <p:sp>
        <p:nvSpPr>
          <p:cNvPr id="41" name="TextBox 40">
            <a:extLst>
              <a:ext uri="{FF2B5EF4-FFF2-40B4-BE49-F238E27FC236}">
                <a16:creationId xmlns:a16="http://schemas.microsoft.com/office/drawing/2014/main" id="{267C01AD-80CF-AE45-BCB0-0E5E16374D08}"/>
              </a:ext>
            </a:extLst>
          </p:cNvPr>
          <p:cNvSpPr txBox="1"/>
          <p:nvPr/>
        </p:nvSpPr>
        <p:spPr>
          <a:xfrm>
            <a:off x="6717314" y="3982458"/>
            <a:ext cx="1415629" cy="1446935"/>
          </a:xfrm>
          <a:prstGeom prst="rect">
            <a:avLst/>
          </a:prstGeom>
          <a:noFill/>
          <a:ln w="25400">
            <a:gradFill>
              <a:gsLst>
                <a:gs pos="0">
                  <a:srgbClr val="BA7624"/>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ysDot"/>
          </a:ln>
        </p:spPr>
        <p:txBody>
          <a:bodyPr wrap="square" rtlCol="0">
            <a:spAutoFit/>
          </a:bodyPr>
          <a:lstStyle/>
          <a:p>
            <a:r>
              <a:rPr lang="en-US" sz="1467" dirty="0"/>
              <a:t>e.g. </a:t>
            </a:r>
            <a:r>
              <a:rPr lang="en-US" sz="1467" dirty="0">
                <a:cs typeface="Arial"/>
              </a:rPr>
              <a:t>SAS Certified Platform Administrator for SAS 9</a:t>
            </a:r>
          </a:p>
          <a:p>
            <a:endParaRPr lang="en-US" sz="1467" dirty="0">
              <a:solidFill>
                <a:schemeClr val="bg1"/>
              </a:solidFill>
            </a:endParaRPr>
          </a:p>
        </p:txBody>
      </p:sp>
      <p:sp>
        <p:nvSpPr>
          <p:cNvPr id="42" name="TextBox 41">
            <a:extLst>
              <a:ext uri="{FF2B5EF4-FFF2-40B4-BE49-F238E27FC236}">
                <a16:creationId xmlns:a16="http://schemas.microsoft.com/office/drawing/2014/main" id="{C77E7584-B18F-2D44-AE8D-DB6FF23EFF72}"/>
              </a:ext>
            </a:extLst>
          </p:cNvPr>
          <p:cNvSpPr txBox="1"/>
          <p:nvPr/>
        </p:nvSpPr>
        <p:spPr>
          <a:xfrm>
            <a:off x="8306123" y="3982458"/>
            <a:ext cx="1415629" cy="1446935"/>
          </a:xfrm>
          <a:prstGeom prst="rect">
            <a:avLst/>
          </a:prstGeom>
          <a:noFill/>
          <a:ln w="25400">
            <a:gradFill>
              <a:gsLst>
                <a:gs pos="0">
                  <a:srgbClr val="FF3BD6"/>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ysDot"/>
          </a:ln>
        </p:spPr>
        <p:txBody>
          <a:bodyPr wrap="square" rtlCol="0">
            <a:spAutoFit/>
          </a:bodyPr>
          <a:lstStyle/>
          <a:p>
            <a:r>
              <a:rPr lang="en-US" sz="1467" dirty="0"/>
              <a:t>e.g. </a:t>
            </a:r>
            <a:r>
              <a:rPr lang="en-US" sz="1467" dirty="0">
                <a:cs typeface="Arial"/>
              </a:rPr>
              <a:t>JMP Certified Specialist: JMP Scripting Using JMP 14​</a:t>
            </a:r>
          </a:p>
          <a:p>
            <a:endParaRPr lang="en-US" sz="1467" dirty="0">
              <a:solidFill>
                <a:schemeClr val="bg1"/>
              </a:solidFill>
            </a:endParaRPr>
          </a:p>
        </p:txBody>
      </p:sp>
      <p:sp>
        <p:nvSpPr>
          <p:cNvPr id="44" name="Content Placeholder 2"/>
          <p:cNvSpPr txBox="1">
            <a:spLocks/>
          </p:cNvSpPr>
          <p:nvPr/>
        </p:nvSpPr>
        <p:spPr>
          <a:xfrm>
            <a:off x="322030" y="5313273"/>
            <a:ext cx="10685034" cy="1465686"/>
          </a:xfrm>
          <a:prstGeom prst="rect">
            <a:avLst/>
          </a:prstGeom>
        </p:spPr>
        <p:txBody>
          <a:bodyPr>
            <a:normAutofit fontScale="92500"/>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endParaRPr lang="en-US"/>
          </a:p>
          <a:p>
            <a:r>
              <a:rPr lang="en-US" sz="2400">
                <a:hlinkClick r:id="rId2"/>
              </a:rPr>
              <a:t>https://www.sas.com/en_us/certification.html</a:t>
            </a:r>
            <a:r>
              <a:rPr lang="en-US" sz="2400"/>
              <a:t> </a:t>
            </a:r>
          </a:p>
          <a:p>
            <a:r>
              <a:rPr lang="en-US" sz="2400">
                <a:hlinkClick r:id="rId3"/>
              </a:rPr>
              <a:t>https://www.businessnewsdaily.com/10716-sas-certification-guide.html</a:t>
            </a:r>
            <a:r>
              <a:rPr lang="en-US" sz="2400"/>
              <a:t> </a:t>
            </a:r>
            <a:endParaRPr lang="en-US" sz="2400" dirty="0"/>
          </a:p>
        </p:txBody>
      </p:sp>
    </p:spTree>
    <p:extLst>
      <p:ext uri="{BB962C8B-B14F-4D97-AF65-F5344CB8AC3E}">
        <p14:creationId xmlns:p14="http://schemas.microsoft.com/office/powerpoint/2010/main" val="24989894"/>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4316033" cy="1400530"/>
          </a:xfrm>
        </p:spPr>
        <p:txBody>
          <a:bodyPr/>
          <a:lstStyle/>
          <a:p>
            <a:r>
              <a:rPr lang="en-US" dirty="0"/>
              <a:t>SPSS Statistics</a:t>
            </a:r>
          </a:p>
        </p:txBody>
      </p:sp>
      <p:sp>
        <p:nvSpPr>
          <p:cNvPr id="3" name="Content Placeholder 2"/>
          <p:cNvSpPr>
            <a:spLocks noGrp="1"/>
          </p:cNvSpPr>
          <p:nvPr>
            <p:ph idx="1"/>
          </p:nvPr>
        </p:nvSpPr>
        <p:spPr>
          <a:xfrm>
            <a:off x="536383" y="1394550"/>
            <a:ext cx="5620577" cy="4872138"/>
          </a:xfrm>
        </p:spPr>
        <p:txBody>
          <a:bodyPr>
            <a:noAutofit/>
          </a:bodyPr>
          <a:lstStyle/>
          <a:p>
            <a:r>
              <a:rPr lang="en-US" sz="2800" dirty="0"/>
              <a:t>SPSS Statistics is widely used in academic. Most scholarly articles are written with findings produced by SPSS </a:t>
            </a:r>
          </a:p>
          <a:p>
            <a:r>
              <a:rPr lang="en-US" sz="2800" dirty="0"/>
              <a:t>SPSS Statistics was not designed for data science though its recent versions include some data mining features. </a:t>
            </a:r>
          </a:p>
          <a:p>
            <a:r>
              <a:rPr lang="en-US" sz="2800" dirty="0"/>
              <a:t>It lacks dynamic (interactive) data visualization features. </a:t>
            </a:r>
          </a:p>
        </p:txBody>
      </p:sp>
      <p:pic>
        <p:nvPicPr>
          <p:cNvPr id="4" name="Picture 3">
            <a:extLst>
              <a:ext uri="{FF2B5EF4-FFF2-40B4-BE49-F238E27FC236}">
                <a16:creationId xmlns:a16="http://schemas.microsoft.com/office/drawing/2014/main" id="{905CAD79-455C-D547-6627-7B1DDFA791A9}"/>
              </a:ext>
            </a:extLst>
          </p:cNvPr>
          <p:cNvPicPr>
            <a:picLocks noChangeAspect="1"/>
          </p:cNvPicPr>
          <p:nvPr/>
        </p:nvPicPr>
        <p:blipFill>
          <a:blip r:embed="rId2"/>
          <a:stretch>
            <a:fillRect/>
          </a:stretch>
        </p:blipFill>
        <p:spPr>
          <a:xfrm>
            <a:off x="6096000" y="674545"/>
            <a:ext cx="5814626" cy="4522487"/>
          </a:xfrm>
          <a:prstGeom prst="rect">
            <a:avLst/>
          </a:prstGeom>
        </p:spPr>
      </p:pic>
      <p:sp>
        <p:nvSpPr>
          <p:cNvPr id="5" name="TextBox 4">
            <a:extLst>
              <a:ext uri="{FF2B5EF4-FFF2-40B4-BE49-F238E27FC236}">
                <a16:creationId xmlns:a16="http://schemas.microsoft.com/office/drawing/2014/main" id="{382BCDAE-1080-E998-72FA-9C593ADEF67F}"/>
              </a:ext>
            </a:extLst>
          </p:cNvPr>
          <p:cNvSpPr txBox="1"/>
          <p:nvPr/>
        </p:nvSpPr>
        <p:spPr>
          <a:xfrm>
            <a:off x="6266688" y="5729468"/>
            <a:ext cx="5449889" cy="923330"/>
          </a:xfrm>
          <a:prstGeom prst="rect">
            <a:avLst/>
          </a:prstGeom>
          <a:noFill/>
        </p:spPr>
        <p:txBody>
          <a:bodyPr wrap="square" rtlCol="0">
            <a:spAutoFit/>
          </a:bodyPr>
          <a:lstStyle/>
          <a:p>
            <a:r>
              <a:rPr lang="en-US" dirty="0"/>
              <a:t>Source: </a:t>
            </a:r>
            <a:r>
              <a:rPr lang="en-US" dirty="0">
                <a:hlinkClick r:id="rId3"/>
              </a:rPr>
              <a:t>https://quantifyinghealth.com/statistical-software-popularity-in-research/</a:t>
            </a:r>
            <a:r>
              <a:rPr lang="en-US" dirty="0"/>
              <a:t> </a:t>
            </a:r>
          </a:p>
        </p:txBody>
      </p:sp>
    </p:spTree>
    <p:extLst>
      <p:ext uri="{BB962C8B-B14F-4D97-AF65-F5344CB8AC3E}">
        <p14:creationId xmlns:p14="http://schemas.microsoft.com/office/powerpoint/2010/main" val="42312225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2267" y="385811"/>
            <a:ext cx="10248630" cy="1400530"/>
          </a:xfrm>
        </p:spPr>
        <p:txBody>
          <a:bodyPr/>
          <a:lstStyle/>
          <a:p>
            <a:r>
              <a:rPr lang="en-US" dirty="0"/>
              <a:t>You need to go beyond SPSS Statistics!</a:t>
            </a:r>
          </a:p>
        </p:txBody>
      </p:sp>
      <p:sp>
        <p:nvSpPr>
          <p:cNvPr id="3" name="Content Placeholder 2"/>
          <p:cNvSpPr>
            <a:spLocks noGrp="1"/>
          </p:cNvSpPr>
          <p:nvPr>
            <p:ph idx="1"/>
          </p:nvPr>
        </p:nvSpPr>
        <p:spPr>
          <a:xfrm>
            <a:off x="629875" y="1516567"/>
            <a:ext cx="8946541" cy="4486506"/>
          </a:xfrm>
        </p:spPr>
        <p:txBody>
          <a:bodyPr>
            <a:normAutofit/>
          </a:bodyPr>
          <a:lstStyle/>
          <a:p>
            <a:r>
              <a:rPr lang="en-US" sz="2400" dirty="0"/>
              <a:t>You need modeling!</a:t>
            </a:r>
          </a:p>
          <a:p>
            <a:r>
              <a:rPr lang="en-US" sz="2400" dirty="0"/>
              <a:t>Not this kind of modeling.</a:t>
            </a:r>
          </a:p>
        </p:txBody>
      </p:sp>
      <p:pic>
        <p:nvPicPr>
          <p:cNvPr id="4" name="Picture 4" descr="http://www.creative-wisdom.com/photography/girls/castle_garden_9638.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850316" y="2698677"/>
            <a:ext cx="2438400" cy="36576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http://www.creative-wisdom.com/photography/girls/castle_garden_9749_5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16399" y="2698677"/>
            <a:ext cx="2438400" cy="3657600"/>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http://www.creative-wisdom.com/photography/girls/oceanside_1916_1.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084233" y="2698677"/>
            <a:ext cx="2478707" cy="3718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79147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IBM data science resources</a:t>
            </a:r>
          </a:p>
        </p:txBody>
      </p:sp>
      <p:sp>
        <p:nvSpPr>
          <p:cNvPr id="3" name="Content Placeholder 2"/>
          <p:cNvSpPr>
            <a:spLocks noGrp="1"/>
          </p:cNvSpPr>
          <p:nvPr>
            <p:ph idx="1"/>
          </p:nvPr>
        </p:nvSpPr>
        <p:spPr>
          <a:xfrm>
            <a:off x="646110" y="1483112"/>
            <a:ext cx="3069363" cy="4884234"/>
          </a:xfrm>
        </p:spPr>
        <p:txBody>
          <a:bodyPr>
            <a:normAutofit/>
          </a:bodyPr>
          <a:lstStyle/>
          <a:p>
            <a:r>
              <a:rPr lang="en-US" dirty="0"/>
              <a:t>SPSS Modeler Premium (will be taught in STAT 553)</a:t>
            </a:r>
          </a:p>
          <a:p>
            <a:r>
              <a:rPr lang="en-US" dirty="0"/>
              <a:t>Cognos Analytics</a:t>
            </a:r>
          </a:p>
          <a:p>
            <a:r>
              <a:rPr lang="en-US" dirty="0"/>
              <a:t>SPSS Statistics is not on the list.</a:t>
            </a:r>
          </a:p>
        </p:txBody>
      </p:sp>
      <p:pic>
        <p:nvPicPr>
          <p:cNvPr id="5" name="Picture 4">
            <a:extLst>
              <a:ext uri="{FF2B5EF4-FFF2-40B4-BE49-F238E27FC236}">
                <a16:creationId xmlns:a16="http://schemas.microsoft.com/office/drawing/2014/main" id="{CF5FF5B4-753A-36DE-B9EF-D236FE73F237}"/>
              </a:ext>
            </a:extLst>
          </p:cNvPr>
          <p:cNvPicPr>
            <a:picLocks noChangeAspect="1"/>
          </p:cNvPicPr>
          <p:nvPr/>
        </p:nvPicPr>
        <p:blipFill>
          <a:blip r:embed="rId2"/>
          <a:stretch>
            <a:fillRect/>
          </a:stretch>
        </p:blipFill>
        <p:spPr>
          <a:xfrm>
            <a:off x="3822845" y="1293315"/>
            <a:ext cx="7723044" cy="5263828"/>
          </a:xfrm>
          <a:prstGeom prst="rect">
            <a:avLst/>
          </a:prstGeom>
        </p:spPr>
      </p:pic>
      <p:sp>
        <p:nvSpPr>
          <p:cNvPr id="4" name="Up Arrow 3">
            <a:extLst>
              <a:ext uri="{FF2B5EF4-FFF2-40B4-BE49-F238E27FC236}">
                <a16:creationId xmlns:a16="http://schemas.microsoft.com/office/drawing/2014/main" id="{5ABA7831-F029-CD59-72F2-576379541D06}"/>
              </a:ext>
            </a:extLst>
          </p:cNvPr>
          <p:cNvSpPr/>
          <p:nvPr/>
        </p:nvSpPr>
        <p:spPr>
          <a:xfrm>
            <a:off x="7392201" y="1785871"/>
            <a:ext cx="365760" cy="39906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671751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560" y="466015"/>
            <a:ext cx="9404723" cy="1400530"/>
          </a:xfrm>
        </p:spPr>
        <p:txBody>
          <a:bodyPr/>
          <a:lstStyle/>
          <a:p>
            <a:r>
              <a:rPr lang="en-US" dirty="0"/>
              <a:t>IBM SPSS Modeler</a:t>
            </a:r>
          </a:p>
        </p:txBody>
      </p:sp>
      <p:sp>
        <p:nvSpPr>
          <p:cNvPr id="3" name="Content Placeholder 2"/>
          <p:cNvSpPr>
            <a:spLocks noGrp="1"/>
          </p:cNvSpPr>
          <p:nvPr>
            <p:ph idx="1"/>
          </p:nvPr>
        </p:nvSpPr>
        <p:spPr>
          <a:xfrm>
            <a:off x="402424" y="1866545"/>
            <a:ext cx="4292239" cy="4195481"/>
          </a:xfrm>
        </p:spPr>
        <p:txBody>
          <a:bodyPr>
            <a:normAutofit/>
          </a:bodyPr>
          <a:lstStyle/>
          <a:p>
            <a:r>
              <a:rPr lang="en-US" sz="2800" dirty="0"/>
              <a:t>SPSS Modeler and SPSS Statistics are two different products.</a:t>
            </a:r>
          </a:p>
          <a:p>
            <a:r>
              <a:rPr lang="en-US" sz="2800" dirty="0"/>
              <a:t>For data mining and predictive analysis</a:t>
            </a:r>
          </a:p>
          <a:p>
            <a:r>
              <a:rPr lang="en-US" sz="2800" dirty="0"/>
              <a:t>Use a flow-chart interface.</a:t>
            </a:r>
          </a:p>
          <a:p>
            <a:pPr marL="0" indent="0">
              <a:buNone/>
            </a:pPr>
            <a:endParaRPr lang="en-US" sz="2800" dirty="0"/>
          </a:p>
        </p:txBody>
      </p:sp>
      <p:pic>
        <p:nvPicPr>
          <p:cNvPr id="4" name="Picture 3"/>
          <p:cNvPicPr>
            <a:picLocks noChangeAspect="1"/>
          </p:cNvPicPr>
          <p:nvPr/>
        </p:nvPicPr>
        <p:blipFill>
          <a:blip r:embed="rId2"/>
          <a:stretch>
            <a:fillRect/>
          </a:stretch>
        </p:blipFill>
        <p:spPr>
          <a:xfrm>
            <a:off x="4790235" y="1998494"/>
            <a:ext cx="6999341" cy="3723678"/>
          </a:xfrm>
          <a:prstGeom prst="rect">
            <a:avLst/>
          </a:prstGeom>
          <a:ln>
            <a:solidFill>
              <a:schemeClr val="tx1"/>
            </a:solidFill>
          </a:ln>
        </p:spPr>
      </p:pic>
    </p:spTree>
    <p:extLst>
      <p:ext uri="{BB962C8B-B14F-4D97-AF65-F5344CB8AC3E}">
        <p14:creationId xmlns:p14="http://schemas.microsoft.com/office/powerpoint/2010/main" val="40266539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71B8B-2D61-86BA-87F2-5B11B94F1403}"/>
              </a:ext>
            </a:extLst>
          </p:cNvPr>
          <p:cNvSpPr>
            <a:spLocks noGrp="1"/>
          </p:cNvSpPr>
          <p:nvPr>
            <p:ph type="title"/>
          </p:nvPr>
        </p:nvSpPr>
        <p:spPr/>
        <p:txBody>
          <a:bodyPr/>
          <a:lstStyle/>
          <a:p>
            <a:r>
              <a:rPr lang="en-US" dirty="0"/>
              <a:t>IBM Watson</a:t>
            </a:r>
          </a:p>
        </p:txBody>
      </p:sp>
      <p:sp>
        <p:nvSpPr>
          <p:cNvPr id="3" name="Content Placeholder 2">
            <a:extLst>
              <a:ext uri="{FF2B5EF4-FFF2-40B4-BE49-F238E27FC236}">
                <a16:creationId xmlns:a16="http://schemas.microsoft.com/office/drawing/2014/main" id="{B9663444-1F82-6505-C19E-C6171E97BB8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58D7AE3D-79F1-E030-3707-F72A98067284}"/>
              </a:ext>
            </a:extLst>
          </p:cNvPr>
          <p:cNvPicPr>
            <a:picLocks noChangeAspect="1"/>
          </p:cNvPicPr>
          <p:nvPr/>
        </p:nvPicPr>
        <p:blipFill>
          <a:blip r:embed="rId3"/>
          <a:stretch>
            <a:fillRect/>
          </a:stretch>
        </p:blipFill>
        <p:spPr>
          <a:xfrm>
            <a:off x="1103312" y="2052917"/>
            <a:ext cx="9758282" cy="4093239"/>
          </a:xfrm>
          <a:prstGeom prst="rect">
            <a:avLst/>
          </a:prstGeom>
        </p:spPr>
      </p:pic>
    </p:spTree>
    <p:extLst>
      <p:ext uri="{BB962C8B-B14F-4D97-AF65-F5344CB8AC3E}">
        <p14:creationId xmlns:p14="http://schemas.microsoft.com/office/powerpoint/2010/main" val="40631982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7901" y="1176200"/>
            <a:ext cx="5566787" cy="813374"/>
          </a:xfrm>
        </p:spPr>
        <p:txBody>
          <a:bodyPr/>
          <a:lstStyle/>
          <a:p>
            <a:r>
              <a:rPr lang="en-US" dirty="0"/>
              <a:t>IBM Watson Studio</a:t>
            </a:r>
          </a:p>
        </p:txBody>
      </p:sp>
      <p:sp>
        <p:nvSpPr>
          <p:cNvPr id="3" name="Content Placeholder 2"/>
          <p:cNvSpPr>
            <a:spLocks noGrp="1"/>
          </p:cNvSpPr>
          <p:nvPr>
            <p:ph idx="1"/>
          </p:nvPr>
        </p:nvSpPr>
        <p:spPr>
          <a:xfrm>
            <a:off x="6374688" y="3953354"/>
            <a:ext cx="5060336" cy="2417301"/>
          </a:xfrm>
        </p:spPr>
        <p:txBody>
          <a:bodyPr>
            <a:normAutofit/>
          </a:bodyPr>
          <a:lstStyle/>
          <a:p>
            <a:r>
              <a:rPr lang="en-US" sz="2800" dirty="0"/>
              <a:t>Although IBM Watson Studio is not the same as IBM Watson, both of them are built on IBM’s AI technology. </a:t>
            </a:r>
          </a:p>
        </p:txBody>
      </p:sp>
      <p:pic>
        <p:nvPicPr>
          <p:cNvPr id="4" name="Picture 3"/>
          <p:cNvPicPr>
            <a:picLocks noChangeAspect="1"/>
          </p:cNvPicPr>
          <p:nvPr/>
        </p:nvPicPr>
        <p:blipFill>
          <a:blip r:embed="rId3"/>
          <a:stretch>
            <a:fillRect/>
          </a:stretch>
        </p:blipFill>
        <p:spPr>
          <a:xfrm>
            <a:off x="807901" y="2684412"/>
            <a:ext cx="4954499" cy="3402040"/>
          </a:xfrm>
          <a:prstGeom prst="rect">
            <a:avLst/>
          </a:prstGeom>
        </p:spPr>
      </p:pic>
      <p:pic>
        <p:nvPicPr>
          <p:cNvPr id="1028" name="Picture 4" descr="Bobs Blog : IBM's Watson: Observe, Interpret, Evaluate, and DecideBobs Blo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817221" y="733530"/>
            <a:ext cx="38100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28731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Tableau</a:t>
            </a:r>
          </a:p>
        </p:txBody>
      </p:sp>
      <p:sp>
        <p:nvSpPr>
          <p:cNvPr id="3" name="Content Placeholder 2"/>
          <p:cNvSpPr>
            <a:spLocks noGrp="1"/>
          </p:cNvSpPr>
          <p:nvPr>
            <p:ph idx="1"/>
          </p:nvPr>
        </p:nvSpPr>
        <p:spPr>
          <a:xfrm>
            <a:off x="646112" y="1552166"/>
            <a:ext cx="3680562" cy="4195481"/>
          </a:xfrm>
        </p:spPr>
        <p:txBody>
          <a:bodyPr>
            <a:normAutofit lnSpcReduction="10000"/>
          </a:bodyPr>
          <a:lstStyle/>
          <a:p>
            <a:r>
              <a:rPr lang="en-US" sz="2400" dirty="0"/>
              <a:t>Fairly new, founded in 2003.</a:t>
            </a:r>
          </a:p>
          <a:p>
            <a:r>
              <a:rPr lang="en-US" sz="2400" dirty="0"/>
              <a:t>Powerful software for data visualization</a:t>
            </a:r>
          </a:p>
          <a:p>
            <a:r>
              <a:rPr lang="en-US" sz="2400" dirty="0"/>
              <a:t>Include advanced dynamic graphing tools, such as Geographical Information System (GIS), time-series, and dashboard.</a:t>
            </a:r>
          </a:p>
          <a:p>
            <a:endParaRPr lang="en-US"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439458" y="1689163"/>
            <a:ext cx="7280473" cy="4445226"/>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5580277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81328" y="1591828"/>
            <a:ext cx="2347274" cy="1400530"/>
          </a:xfrm>
        </p:spPr>
        <p:txBody>
          <a:bodyPr/>
          <a:lstStyle/>
          <a:p>
            <a:r>
              <a:rPr lang="en-US" sz="3200" dirty="0"/>
              <a:t>R Language</a:t>
            </a:r>
          </a:p>
        </p:txBody>
      </p:sp>
      <p:sp>
        <p:nvSpPr>
          <p:cNvPr id="3" name="Content Placeholder 2"/>
          <p:cNvSpPr>
            <a:spLocks noGrp="1"/>
          </p:cNvSpPr>
          <p:nvPr>
            <p:ph idx="1"/>
          </p:nvPr>
        </p:nvSpPr>
        <p:spPr>
          <a:xfrm>
            <a:off x="503569" y="4462007"/>
            <a:ext cx="11162371" cy="2050305"/>
          </a:xfrm>
        </p:spPr>
        <p:txBody>
          <a:bodyPr>
            <a:normAutofit lnSpcReduction="10000"/>
          </a:bodyPr>
          <a:lstStyle/>
          <a:p>
            <a:r>
              <a:rPr lang="en-US" dirty="0"/>
              <a:t>An </a:t>
            </a:r>
            <a:r>
              <a:rPr lang="en-US" dirty="0">
                <a:solidFill>
                  <a:srgbClr val="FFC000"/>
                </a:solidFill>
              </a:rPr>
              <a:t>interpreted</a:t>
            </a:r>
            <a:r>
              <a:rPr lang="en-US" dirty="0"/>
              <a:t> programming language: Run the instruction directly without compiling the program into an executive program e.g. type “mean (2, 3, 4, 5)” at the prompt and it returns “2”</a:t>
            </a:r>
          </a:p>
          <a:p>
            <a:r>
              <a:rPr lang="en-US" dirty="0"/>
              <a:t>PowerPoint, </a:t>
            </a:r>
            <a:r>
              <a:rPr lang="en-US" dirty="0" err="1"/>
              <a:t>PhotoShop</a:t>
            </a:r>
            <a:r>
              <a:rPr lang="en-US" dirty="0"/>
              <a:t>…etc. are compiled (e.g. PPTX.exe, PhotoShop.exe). You cannot see the original source code.</a:t>
            </a:r>
          </a:p>
          <a:p>
            <a:r>
              <a:rPr lang="en-US" dirty="0">
                <a:solidFill>
                  <a:srgbClr val="FFC000"/>
                </a:solidFill>
              </a:rPr>
              <a:t>R Studio </a:t>
            </a:r>
            <a:r>
              <a:rPr lang="en-US" dirty="0"/>
              <a:t>offers a nicer interface, but still no drag and drop.</a:t>
            </a:r>
          </a:p>
          <a:p>
            <a:endParaRPr lang="en-US" dirty="0"/>
          </a:p>
        </p:txBody>
      </p:sp>
      <p:pic>
        <p:nvPicPr>
          <p:cNvPr id="4" name="Picture 3"/>
          <p:cNvPicPr>
            <a:picLocks noChangeAspect="1"/>
          </p:cNvPicPr>
          <p:nvPr/>
        </p:nvPicPr>
        <p:blipFill>
          <a:blip r:embed="rId2"/>
          <a:stretch>
            <a:fillRect/>
          </a:stretch>
        </p:blipFill>
        <p:spPr>
          <a:xfrm>
            <a:off x="513109" y="310963"/>
            <a:ext cx="8997269" cy="3962260"/>
          </a:xfrm>
          <a:prstGeom prst="rect">
            <a:avLst/>
          </a:prstGeom>
        </p:spPr>
      </p:pic>
    </p:spTree>
    <p:extLst>
      <p:ext uri="{BB962C8B-B14F-4D97-AF65-F5344CB8AC3E}">
        <p14:creationId xmlns:p14="http://schemas.microsoft.com/office/powerpoint/2010/main" val="42260404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Graphical User Interface for R</a:t>
            </a:r>
          </a:p>
        </p:txBody>
      </p:sp>
      <p:sp>
        <p:nvSpPr>
          <p:cNvPr id="3" name="Content Placeholder 2"/>
          <p:cNvSpPr>
            <a:spLocks noGrp="1"/>
          </p:cNvSpPr>
          <p:nvPr>
            <p:ph idx="1"/>
          </p:nvPr>
        </p:nvSpPr>
        <p:spPr>
          <a:xfrm>
            <a:off x="646111" y="1387899"/>
            <a:ext cx="11147572" cy="4195481"/>
          </a:xfrm>
        </p:spPr>
        <p:txBody>
          <a:bodyPr>
            <a:normAutofit/>
          </a:bodyPr>
          <a:lstStyle/>
          <a:p>
            <a:pPr marL="0" indent="0">
              <a:buNone/>
            </a:pPr>
            <a:r>
              <a:rPr lang="en-US" sz="2400" dirty="0"/>
              <a:t>Some developers created GUI-based statistical programs e.g. JASP</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886811" y="1998720"/>
            <a:ext cx="7971322" cy="4655127"/>
          </a:xfrm>
          <a:prstGeom prst="rect">
            <a:avLst/>
          </a:prstGeom>
        </p:spPr>
      </p:pic>
    </p:spTree>
    <p:extLst>
      <p:ext uri="{BB962C8B-B14F-4D97-AF65-F5344CB8AC3E}">
        <p14:creationId xmlns:p14="http://schemas.microsoft.com/office/powerpoint/2010/main" val="5476485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GUI for R</a:t>
            </a:r>
          </a:p>
        </p:txBody>
      </p:sp>
      <p:sp>
        <p:nvSpPr>
          <p:cNvPr id="3" name="Content Placeholder 2"/>
          <p:cNvSpPr>
            <a:spLocks noGrp="1"/>
          </p:cNvSpPr>
          <p:nvPr>
            <p:ph idx="1"/>
          </p:nvPr>
        </p:nvSpPr>
        <p:spPr>
          <a:xfrm>
            <a:off x="781195" y="1611814"/>
            <a:ext cx="3832370" cy="4195481"/>
          </a:xfrm>
        </p:spPr>
        <p:txBody>
          <a:bodyPr>
            <a:normAutofit/>
          </a:bodyPr>
          <a:lstStyle/>
          <a:p>
            <a:r>
              <a:rPr lang="en-US" sz="2400" dirty="0"/>
              <a:t>R has a very steep learning curve.</a:t>
            </a:r>
          </a:p>
          <a:p>
            <a:r>
              <a:rPr lang="en-US" sz="2400" dirty="0"/>
              <a:t>Good news: Behind the scene, many statistical computing in JASP are performing by calling R package.</a:t>
            </a:r>
          </a:p>
        </p:txBody>
      </p:sp>
      <p:pic>
        <p:nvPicPr>
          <p:cNvPr id="4" name="Picture 3"/>
          <p:cNvPicPr>
            <a:picLocks noChangeAspect="1"/>
          </p:cNvPicPr>
          <p:nvPr/>
        </p:nvPicPr>
        <p:blipFill>
          <a:blip r:embed="rId2"/>
          <a:stretch>
            <a:fillRect/>
          </a:stretch>
        </p:blipFill>
        <p:spPr>
          <a:xfrm>
            <a:off x="4613565" y="452718"/>
            <a:ext cx="3560189" cy="5902036"/>
          </a:xfrm>
          <a:prstGeom prst="rect">
            <a:avLst/>
          </a:prstGeom>
        </p:spPr>
      </p:pic>
      <p:pic>
        <p:nvPicPr>
          <p:cNvPr id="6" name="Picture 5"/>
          <p:cNvPicPr>
            <a:picLocks noChangeAspect="1"/>
          </p:cNvPicPr>
          <p:nvPr/>
        </p:nvPicPr>
        <p:blipFill>
          <a:blip r:embed="rId3"/>
          <a:stretch>
            <a:fillRect/>
          </a:stretch>
        </p:blipFill>
        <p:spPr>
          <a:xfrm>
            <a:off x="8288058" y="452718"/>
            <a:ext cx="3310693" cy="5881255"/>
          </a:xfrm>
          <a:prstGeom prst="rect">
            <a:avLst/>
          </a:prstGeom>
        </p:spPr>
      </p:pic>
    </p:spTree>
    <p:extLst>
      <p:ext uri="{BB962C8B-B14F-4D97-AF65-F5344CB8AC3E}">
        <p14:creationId xmlns:p14="http://schemas.microsoft.com/office/powerpoint/2010/main" val="12924779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GUI for R</a:t>
            </a:r>
          </a:p>
        </p:txBody>
      </p:sp>
      <p:sp>
        <p:nvSpPr>
          <p:cNvPr id="3" name="Content Placeholder 2"/>
          <p:cNvSpPr>
            <a:spLocks noGrp="1"/>
          </p:cNvSpPr>
          <p:nvPr>
            <p:ph idx="1"/>
          </p:nvPr>
        </p:nvSpPr>
        <p:spPr>
          <a:xfrm>
            <a:off x="646111" y="1736505"/>
            <a:ext cx="2876407" cy="4195481"/>
          </a:xfrm>
        </p:spPr>
        <p:txBody>
          <a:bodyPr>
            <a:normAutofit/>
          </a:bodyPr>
          <a:lstStyle/>
          <a:p>
            <a:r>
              <a:rPr lang="en-US" sz="2400" dirty="0" err="1"/>
              <a:t>Rguroo</a:t>
            </a:r>
            <a:endParaRPr lang="en-US" sz="2400" dirty="0"/>
          </a:p>
          <a:p>
            <a:r>
              <a:rPr lang="en-US" sz="2400" dirty="0"/>
              <a:t>Point-n-click</a:t>
            </a:r>
          </a:p>
          <a:p>
            <a:r>
              <a:rPr lang="en-US" sz="2400" dirty="0"/>
              <a:t>Semi-dynamic data visualization</a:t>
            </a:r>
          </a:p>
          <a:p>
            <a:r>
              <a:rPr lang="en-US" sz="2400" dirty="0"/>
              <a:t>Traditional statistical procedures only</a:t>
            </a:r>
          </a:p>
        </p:txBody>
      </p:sp>
      <p:pic>
        <p:nvPicPr>
          <p:cNvPr id="7" name="Picture 6"/>
          <p:cNvPicPr>
            <a:picLocks noChangeAspect="1"/>
          </p:cNvPicPr>
          <p:nvPr/>
        </p:nvPicPr>
        <p:blipFill>
          <a:blip r:embed="rId2"/>
          <a:stretch>
            <a:fillRect/>
          </a:stretch>
        </p:blipFill>
        <p:spPr>
          <a:xfrm>
            <a:off x="3648270" y="634275"/>
            <a:ext cx="8249322" cy="5640562"/>
          </a:xfrm>
          <a:prstGeom prst="rect">
            <a:avLst/>
          </a:prstGeom>
        </p:spPr>
      </p:pic>
    </p:spTree>
    <p:extLst>
      <p:ext uri="{BB962C8B-B14F-4D97-AF65-F5344CB8AC3E}">
        <p14:creationId xmlns:p14="http://schemas.microsoft.com/office/powerpoint/2010/main" val="20109284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Python</a:t>
            </a:r>
          </a:p>
        </p:txBody>
      </p:sp>
      <p:sp>
        <p:nvSpPr>
          <p:cNvPr id="3" name="Content Placeholder 2"/>
          <p:cNvSpPr>
            <a:spLocks noGrp="1"/>
          </p:cNvSpPr>
          <p:nvPr>
            <p:ph idx="1"/>
          </p:nvPr>
        </p:nvSpPr>
        <p:spPr>
          <a:xfrm>
            <a:off x="646112" y="1587500"/>
            <a:ext cx="5342093" cy="4660899"/>
          </a:xfrm>
        </p:spPr>
        <p:txBody>
          <a:bodyPr/>
          <a:lstStyle/>
          <a:p>
            <a:r>
              <a:rPr lang="en-US" sz="2800" dirty="0"/>
              <a:t>Also an </a:t>
            </a:r>
            <a:r>
              <a:rPr lang="en-US" sz="2800" dirty="0">
                <a:solidFill>
                  <a:srgbClr val="FFC000"/>
                </a:solidFill>
              </a:rPr>
              <a:t>interpreted</a:t>
            </a:r>
            <a:r>
              <a:rPr lang="en-US" sz="2800" dirty="0"/>
              <a:t> language.</a:t>
            </a:r>
          </a:p>
          <a:p>
            <a:r>
              <a:rPr lang="en-US" sz="2800" dirty="0"/>
              <a:t>Besides data analytics, it is a train for all tracks; it is used in </a:t>
            </a:r>
            <a:r>
              <a:rPr lang="en-US" sz="2800" dirty="0">
                <a:solidFill>
                  <a:srgbClr val="FFC000"/>
                </a:solidFill>
              </a:rPr>
              <a:t>almost everything</a:t>
            </a:r>
            <a:r>
              <a:rPr lang="en-US" sz="2800" dirty="0"/>
              <a:t>: Webpages, multimedia, databases, networking, automation, image processing. </a:t>
            </a:r>
          </a:p>
          <a:p>
            <a:endParaRPr lang="en-US" dirty="0"/>
          </a:p>
        </p:txBody>
      </p:sp>
      <p:pic>
        <p:nvPicPr>
          <p:cNvPr id="8194" name="Picture 2" descr="Image result for a train for all tracks"/>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174465" y="4109547"/>
            <a:ext cx="5534561" cy="249124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3"/>
          <a:stretch>
            <a:fillRect/>
          </a:stretch>
        </p:blipFill>
        <p:spPr>
          <a:xfrm>
            <a:off x="6174464" y="452718"/>
            <a:ext cx="5534561" cy="3533920"/>
          </a:xfrm>
          <a:prstGeom prst="rect">
            <a:avLst/>
          </a:prstGeom>
        </p:spPr>
      </p:pic>
    </p:spTree>
    <p:extLst>
      <p:ext uri="{BB962C8B-B14F-4D97-AF65-F5344CB8AC3E}">
        <p14:creationId xmlns:p14="http://schemas.microsoft.com/office/powerpoint/2010/main" val="16591720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255B0-33E8-E669-1760-97D59731C7D5}"/>
              </a:ext>
            </a:extLst>
          </p:cNvPr>
          <p:cNvSpPr>
            <a:spLocks noGrp="1"/>
          </p:cNvSpPr>
          <p:nvPr>
            <p:ph type="title"/>
          </p:nvPr>
        </p:nvSpPr>
        <p:spPr/>
        <p:txBody>
          <a:bodyPr/>
          <a:lstStyle/>
          <a:p>
            <a:r>
              <a:rPr lang="en-US" dirty="0"/>
              <a:t>Pros and cons of Python</a:t>
            </a:r>
          </a:p>
        </p:txBody>
      </p:sp>
      <p:sp>
        <p:nvSpPr>
          <p:cNvPr id="3" name="Content Placeholder 2">
            <a:extLst>
              <a:ext uri="{FF2B5EF4-FFF2-40B4-BE49-F238E27FC236}">
                <a16:creationId xmlns:a16="http://schemas.microsoft.com/office/drawing/2014/main" id="{EA4E102B-CB04-55CB-BC24-5928A8626CFA}"/>
              </a:ext>
            </a:extLst>
          </p:cNvPr>
          <p:cNvSpPr>
            <a:spLocks noGrp="1"/>
          </p:cNvSpPr>
          <p:nvPr>
            <p:ph idx="1"/>
          </p:nvPr>
        </p:nvSpPr>
        <p:spPr>
          <a:xfrm>
            <a:off x="645130" y="1470992"/>
            <a:ext cx="10499948" cy="4777408"/>
          </a:xfrm>
        </p:spPr>
        <p:txBody>
          <a:bodyPr>
            <a:normAutofit/>
          </a:bodyPr>
          <a:lstStyle/>
          <a:p>
            <a:r>
              <a:rPr lang="en-US" sz="2400" dirty="0"/>
              <a:t>Advantage:</a:t>
            </a:r>
          </a:p>
          <a:p>
            <a:pPr lvl="1"/>
            <a:r>
              <a:rPr lang="en-US" sz="2400" dirty="0"/>
              <a:t>Free</a:t>
            </a:r>
          </a:p>
          <a:p>
            <a:pPr lvl="1"/>
            <a:r>
              <a:rPr lang="en-US" sz="2400" dirty="0"/>
              <a:t>Easy to learn</a:t>
            </a:r>
          </a:p>
          <a:p>
            <a:r>
              <a:rPr lang="en-US" sz="2400" dirty="0"/>
              <a:t>Disadvantages</a:t>
            </a:r>
          </a:p>
          <a:p>
            <a:pPr lvl="1"/>
            <a:r>
              <a:rPr lang="en-US" sz="2400" dirty="0"/>
              <a:t>Its simplicity encourages users to cut corners. For example, in Python you can simply define a variable by writing x = “Hello”, without specifying the data type.</a:t>
            </a:r>
          </a:p>
          <a:p>
            <a:pPr lvl="1"/>
            <a:r>
              <a:rPr lang="en-US" sz="2400" dirty="0"/>
              <a:t>excessive memory consumption</a:t>
            </a:r>
          </a:p>
          <a:p>
            <a:pPr lvl="1"/>
            <a:r>
              <a:rPr lang="en-US" sz="2400" dirty="0"/>
              <a:t>tedious to type, not as fast as drag and drag</a:t>
            </a:r>
          </a:p>
          <a:p>
            <a:pPr lvl="1"/>
            <a:r>
              <a:rPr lang="en-US" sz="2400" dirty="0"/>
              <a:t>Not good at dynamic data visualization</a:t>
            </a:r>
          </a:p>
          <a:p>
            <a:endParaRPr lang="en-US" dirty="0"/>
          </a:p>
        </p:txBody>
      </p:sp>
    </p:spTree>
    <p:extLst>
      <p:ext uri="{BB962C8B-B14F-4D97-AF65-F5344CB8AC3E}">
        <p14:creationId xmlns:p14="http://schemas.microsoft.com/office/powerpoint/2010/main" val="27303267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713625" cy="877318"/>
          </a:xfrm>
        </p:spPr>
        <p:txBody>
          <a:bodyPr/>
          <a:lstStyle/>
          <a:p>
            <a:r>
              <a:rPr lang="en-US" sz="3200" dirty="0"/>
              <a:t>Be careful of some information from the Internet</a:t>
            </a:r>
          </a:p>
        </p:txBody>
      </p:sp>
      <p:sp>
        <p:nvSpPr>
          <p:cNvPr id="3" name="Content Placeholder 2"/>
          <p:cNvSpPr>
            <a:spLocks noGrp="1"/>
          </p:cNvSpPr>
          <p:nvPr>
            <p:ph idx="1"/>
          </p:nvPr>
        </p:nvSpPr>
        <p:spPr>
          <a:xfrm>
            <a:off x="488373" y="1454727"/>
            <a:ext cx="4561610" cy="4956464"/>
          </a:xfrm>
        </p:spPr>
        <p:txBody>
          <a:bodyPr>
            <a:noAutofit/>
          </a:bodyPr>
          <a:lstStyle/>
          <a:p>
            <a:r>
              <a:rPr lang="en-US" sz="2400" dirty="0"/>
              <a:t>When you compare between tools, don’t assume that everything on the Web is accurate.</a:t>
            </a:r>
          </a:p>
          <a:p>
            <a:r>
              <a:rPr lang="en-US" sz="2400" dirty="0"/>
              <a:t>According to </a:t>
            </a:r>
            <a:r>
              <a:rPr lang="en-US" sz="2400" dirty="0" err="1"/>
              <a:t>IntlliPaat</a:t>
            </a:r>
            <a:r>
              <a:rPr lang="en-US" sz="2400" dirty="0"/>
              <a:t>, “SAS is not great at graphical capabilities. Though Base SAS has some graphical capabilities improvisation, these capabilities are not widely known, and so R gets a clear lead in this aspect.”</a:t>
            </a:r>
          </a:p>
        </p:txBody>
      </p:sp>
      <p:pic>
        <p:nvPicPr>
          <p:cNvPr id="1026" name="Picture 2" descr="https://cdn.intellipaat.com/blog/wp-content/uploads/2019/02/SASvsR-02A.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278582" y="1330036"/>
            <a:ext cx="6517984" cy="479367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278582" y="6328064"/>
            <a:ext cx="6517984" cy="369332"/>
          </a:xfrm>
          <a:prstGeom prst="rect">
            <a:avLst/>
          </a:prstGeom>
          <a:noFill/>
        </p:spPr>
        <p:txBody>
          <a:bodyPr wrap="square" rtlCol="0">
            <a:spAutoFit/>
          </a:bodyPr>
          <a:lstStyle/>
          <a:p>
            <a:r>
              <a:rPr lang="en-US"/>
              <a:t>Source: </a:t>
            </a:r>
            <a:r>
              <a:rPr lang="en-US">
                <a:hlinkClick r:id="rId3"/>
              </a:rPr>
              <a:t>https://intellipaat.com/blog/sas-versus-r/</a:t>
            </a:r>
            <a:endParaRPr lang="en-US" dirty="0"/>
          </a:p>
        </p:txBody>
      </p:sp>
    </p:spTree>
    <p:extLst>
      <p:ext uri="{BB962C8B-B14F-4D97-AF65-F5344CB8AC3E}">
        <p14:creationId xmlns:p14="http://schemas.microsoft.com/office/powerpoint/2010/main" val="10859088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703234" cy="1400530"/>
          </a:xfrm>
        </p:spPr>
        <p:txBody>
          <a:bodyPr/>
          <a:lstStyle/>
          <a:p>
            <a:r>
              <a:rPr lang="en-US" sz="3200" dirty="0"/>
              <a:t>Be careful of information from the Internet</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52054" y="1298327"/>
            <a:ext cx="9497291" cy="5229742"/>
          </a:xfrm>
          <a:prstGeom prst="rect">
            <a:avLst/>
          </a:prstGeom>
        </p:spPr>
      </p:pic>
    </p:spTree>
    <p:extLst>
      <p:ext uri="{BB962C8B-B14F-4D97-AF65-F5344CB8AC3E}">
        <p14:creationId xmlns:p14="http://schemas.microsoft.com/office/powerpoint/2010/main" val="40625184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713625" cy="877318"/>
          </a:xfrm>
        </p:spPr>
        <p:txBody>
          <a:bodyPr/>
          <a:lstStyle/>
          <a:p>
            <a:r>
              <a:rPr lang="en-US" sz="3600" dirty="0"/>
              <a:t>Be careful of information from the Internet</a:t>
            </a:r>
          </a:p>
        </p:txBody>
      </p:sp>
      <p:sp>
        <p:nvSpPr>
          <p:cNvPr id="3" name="Content Placeholder 2"/>
          <p:cNvSpPr>
            <a:spLocks noGrp="1"/>
          </p:cNvSpPr>
          <p:nvPr>
            <p:ph idx="1"/>
          </p:nvPr>
        </p:nvSpPr>
        <p:spPr>
          <a:xfrm>
            <a:off x="802795" y="4946072"/>
            <a:ext cx="10492124" cy="997528"/>
          </a:xfrm>
        </p:spPr>
        <p:txBody>
          <a:bodyPr>
            <a:noAutofit/>
          </a:bodyPr>
          <a:lstStyle/>
          <a:p>
            <a:pPr marL="0" indent="0">
              <a:buNone/>
            </a:pPr>
            <a:r>
              <a:rPr lang="en-US" sz="2800" dirty="0"/>
              <a:t>And JMP and SAS Visual Analytics are very advanced in data visualization! </a:t>
            </a:r>
          </a:p>
        </p:txBody>
      </p:sp>
      <p:pic>
        <p:nvPicPr>
          <p:cNvPr id="5" name="Picture 4"/>
          <p:cNvPicPr>
            <a:picLocks noChangeAspect="1"/>
          </p:cNvPicPr>
          <p:nvPr/>
        </p:nvPicPr>
        <p:blipFill>
          <a:blip r:embed="rId2"/>
          <a:stretch>
            <a:fillRect/>
          </a:stretch>
        </p:blipFill>
        <p:spPr>
          <a:xfrm>
            <a:off x="761685" y="1734485"/>
            <a:ext cx="10574343" cy="2807137"/>
          </a:xfrm>
          <a:prstGeom prst="rect">
            <a:avLst/>
          </a:prstGeom>
        </p:spPr>
      </p:pic>
    </p:spTree>
    <p:extLst>
      <p:ext uri="{BB962C8B-B14F-4D97-AF65-F5344CB8AC3E}">
        <p14:creationId xmlns:p14="http://schemas.microsoft.com/office/powerpoint/2010/main" val="3310792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0369022" cy="1400530"/>
          </a:xfrm>
        </p:spPr>
        <p:txBody>
          <a:bodyPr/>
          <a:lstStyle/>
          <a:p>
            <a:r>
              <a:rPr lang="en-US" sz="3600" dirty="0"/>
              <a:t>Be careful of information from the Internet</a:t>
            </a:r>
          </a:p>
        </p:txBody>
      </p:sp>
      <p:sp>
        <p:nvSpPr>
          <p:cNvPr id="3" name="Content Placeholder 2"/>
          <p:cNvSpPr>
            <a:spLocks noGrp="1"/>
          </p:cNvSpPr>
          <p:nvPr>
            <p:ph idx="1"/>
          </p:nvPr>
        </p:nvSpPr>
        <p:spPr>
          <a:xfrm>
            <a:off x="1111779" y="1578785"/>
            <a:ext cx="8946541" cy="4195481"/>
          </a:xfrm>
        </p:spPr>
        <p:txBody>
          <a:bodyPr/>
          <a:lstStyle/>
          <a:p>
            <a:r>
              <a:rPr lang="en-US" dirty="0"/>
              <a:t>Rating by a sample size of 1-15</a:t>
            </a:r>
          </a:p>
        </p:txBody>
      </p:sp>
      <p:pic>
        <p:nvPicPr>
          <p:cNvPr id="5" name="Picture 4"/>
          <p:cNvPicPr>
            <a:picLocks noChangeAspect="1"/>
          </p:cNvPicPr>
          <p:nvPr/>
        </p:nvPicPr>
        <p:blipFill>
          <a:blip r:embed="rId3"/>
          <a:stretch>
            <a:fillRect/>
          </a:stretch>
        </p:blipFill>
        <p:spPr>
          <a:xfrm>
            <a:off x="0" y="4421668"/>
            <a:ext cx="12192000" cy="2153525"/>
          </a:xfrm>
          <a:prstGeom prst="rect">
            <a:avLst/>
          </a:prstGeom>
        </p:spPr>
      </p:pic>
      <p:pic>
        <p:nvPicPr>
          <p:cNvPr id="6" name="Picture 5"/>
          <p:cNvPicPr>
            <a:picLocks noChangeAspect="1"/>
          </p:cNvPicPr>
          <p:nvPr/>
        </p:nvPicPr>
        <p:blipFill>
          <a:blip r:embed="rId4"/>
          <a:stretch>
            <a:fillRect/>
          </a:stretch>
        </p:blipFill>
        <p:spPr>
          <a:xfrm>
            <a:off x="0" y="2365407"/>
            <a:ext cx="12192000" cy="2127185"/>
          </a:xfrm>
          <a:prstGeom prst="rect">
            <a:avLst/>
          </a:prstGeom>
        </p:spPr>
      </p:pic>
    </p:spTree>
    <p:extLst>
      <p:ext uri="{BB962C8B-B14F-4D97-AF65-F5344CB8AC3E}">
        <p14:creationId xmlns:p14="http://schemas.microsoft.com/office/powerpoint/2010/main" val="3808079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14973"/>
          </a:xfrm>
        </p:spPr>
        <p:txBody>
          <a:bodyPr/>
          <a:lstStyle/>
          <a:p>
            <a:r>
              <a:rPr lang="en-US" sz="3600" dirty="0"/>
              <a:t>Most used data science tools for 2022</a:t>
            </a:r>
          </a:p>
        </p:txBody>
      </p:sp>
      <p:sp>
        <p:nvSpPr>
          <p:cNvPr id="3" name="Content Placeholder 2"/>
          <p:cNvSpPr>
            <a:spLocks noGrp="1"/>
          </p:cNvSpPr>
          <p:nvPr>
            <p:ph idx="1"/>
          </p:nvPr>
        </p:nvSpPr>
        <p:spPr>
          <a:xfrm>
            <a:off x="1103312" y="5881255"/>
            <a:ext cx="8946541" cy="367144"/>
          </a:xfrm>
        </p:spPr>
        <p:txBody>
          <a:bodyPr>
            <a:normAutofit lnSpcReduction="10000"/>
          </a:bodyPr>
          <a:lstStyle/>
          <a:p>
            <a:r>
              <a:rPr lang="en-US" dirty="0"/>
              <a:t>Source: </a:t>
            </a:r>
            <a:r>
              <a:rPr lang="en-US" dirty="0">
                <a:hlinkClick r:id="rId2"/>
              </a:rPr>
              <a:t>https://data-flair.training/blogs/data-science-tools/</a:t>
            </a:r>
            <a:endParaRPr lang="en-US" dirty="0"/>
          </a:p>
        </p:txBody>
      </p:sp>
      <p:pic>
        <p:nvPicPr>
          <p:cNvPr id="2050" name="Picture 2" descr="Data Science Tool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31084" y="1353272"/>
            <a:ext cx="8177934" cy="42797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99523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14973"/>
          </a:xfrm>
        </p:spPr>
        <p:txBody>
          <a:bodyPr/>
          <a:lstStyle/>
          <a:p>
            <a:r>
              <a:rPr lang="en-US" sz="3600" dirty="0"/>
              <a:t>Most used data science tools for 2022</a:t>
            </a:r>
          </a:p>
        </p:txBody>
      </p:sp>
      <p:sp>
        <p:nvSpPr>
          <p:cNvPr id="3" name="Content Placeholder 2"/>
          <p:cNvSpPr>
            <a:spLocks noGrp="1"/>
          </p:cNvSpPr>
          <p:nvPr>
            <p:ph idx="1"/>
          </p:nvPr>
        </p:nvSpPr>
        <p:spPr>
          <a:xfrm>
            <a:off x="1103312" y="5881255"/>
            <a:ext cx="8946541" cy="367144"/>
          </a:xfrm>
        </p:spPr>
        <p:txBody>
          <a:bodyPr>
            <a:normAutofit lnSpcReduction="10000"/>
          </a:bodyPr>
          <a:lstStyle/>
          <a:p>
            <a:r>
              <a:rPr lang="en-US" dirty="0"/>
              <a:t>Source: </a:t>
            </a:r>
            <a:r>
              <a:rPr lang="en-US" dirty="0">
                <a:hlinkClick r:id="rId2"/>
              </a:rPr>
              <a:t>https://data-flair.training/blogs/data-science-tools/</a:t>
            </a:r>
            <a:endParaRPr lang="en-US"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21746" y="1355416"/>
            <a:ext cx="6253452" cy="4438114"/>
          </a:xfrm>
          <a:prstGeom prst="rect">
            <a:avLst/>
          </a:prstGeom>
        </p:spPr>
      </p:pic>
    </p:spTree>
    <p:extLst>
      <p:ext uri="{BB962C8B-B14F-4D97-AF65-F5344CB8AC3E}">
        <p14:creationId xmlns:p14="http://schemas.microsoft.com/office/powerpoint/2010/main" val="22883464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14973"/>
          </a:xfrm>
        </p:spPr>
        <p:txBody>
          <a:bodyPr/>
          <a:lstStyle/>
          <a:p>
            <a:r>
              <a:rPr lang="en-US" sz="3600" dirty="0"/>
              <a:t>Most used data science tools for 2022</a:t>
            </a:r>
          </a:p>
        </p:txBody>
      </p:sp>
      <p:sp>
        <p:nvSpPr>
          <p:cNvPr id="3" name="Content Placeholder 2"/>
          <p:cNvSpPr>
            <a:spLocks noGrp="1"/>
          </p:cNvSpPr>
          <p:nvPr>
            <p:ph idx="1"/>
          </p:nvPr>
        </p:nvSpPr>
        <p:spPr>
          <a:xfrm>
            <a:off x="1103312" y="5881255"/>
            <a:ext cx="8946541" cy="367144"/>
          </a:xfrm>
        </p:spPr>
        <p:txBody>
          <a:bodyPr>
            <a:normAutofit lnSpcReduction="10000"/>
          </a:bodyPr>
          <a:lstStyle/>
          <a:p>
            <a:r>
              <a:rPr lang="en-US" dirty="0"/>
              <a:t>Source: </a:t>
            </a:r>
            <a:r>
              <a:rPr lang="en-US" dirty="0">
                <a:hlinkClick r:id="rId2"/>
              </a:rPr>
              <a:t>https://data-flair.training/blogs/data-science-tools/</a:t>
            </a:r>
            <a:endParaRPr lang="en-US" dirty="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22186" y="1361209"/>
            <a:ext cx="5834678" cy="4267534"/>
          </a:xfrm>
          <a:prstGeom prst="rect">
            <a:avLst/>
          </a:prstGeom>
        </p:spPr>
      </p:pic>
    </p:spTree>
    <p:extLst>
      <p:ext uri="{BB962C8B-B14F-4D97-AF65-F5344CB8AC3E}">
        <p14:creationId xmlns:p14="http://schemas.microsoft.com/office/powerpoint/2010/main" val="2750005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14973"/>
          </a:xfrm>
        </p:spPr>
        <p:txBody>
          <a:bodyPr/>
          <a:lstStyle/>
          <a:p>
            <a:r>
              <a:rPr lang="en-US" sz="3600" dirty="0"/>
              <a:t>Most used data science tools for 2022</a:t>
            </a:r>
          </a:p>
        </p:txBody>
      </p:sp>
      <p:sp>
        <p:nvSpPr>
          <p:cNvPr id="3" name="Content Placeholder 2"/>
          <p:cNvSpPr>
            <a:spLocks noGrp="1"/>
          </p:cNvSpPr>
          <p:nvPr>
            <p:ph idx="1"/>
          </p:nvPr>
        </p:nvSpPr>
        <p:spPr>
          <a:xfrm>
            <a:off x="1103312" y="5881255"/>
            <a:ext cx="8946541" cy="367144"/>
          </a:xfrm>
        </p:spPr>
        <p:txBody>
          <a:bodyPr>
            <a:normAutofit lnSpcReduction="10000"/>
          </a:bodyPr>
          <a:lstStyle/>
          <a:p>
            <a:r>
              <a:rPr lang="en-US" dirty="0"/>
              <a:t>Source: </a:t>
            </a:r>
            <a:r>
              <a:rPr lang="en-US" dirty="0">
                <a:hlinkClick r:id="rId2"/>
              </a:rPr>
              <a:t>https://data-flair.training/blogs/data-science-tools/</a:t>
            </a:r>
            <a:endParaRPr lang="en-US" dirty="0"/>
          </a:p>
        </p:txBody>
      </p:sp>
      <p:pic>
        <p:nvPicPr>
          <p:cNvPr id="6" name="Picture 5"/>
          <p:cNvPicPr>
            <a:picLocks noChangeAspect="1"/>
          </p:cNvPicPr>
          <p:nvPr/>
        </p:nvPicPr>
        <p:blipFill>
          <a:blip r:embed="rId3"/>
          <a:stretch>
            <a:fillRect/>
          </a:stretch>
        </p:blipFill>
        <p:spPr>
          <a:xfrm>
            <a:off x="646111" y="1547180"/>
            <a:ext cx="11045634" cy="3814529"/>
          </a:xfrm>
          <a:prstGeom prst="rect">
            <a:avLst/>
          </a:prstGeom>
        </p:spPr>
      </p:pic>
    </p:spTree>
    <p:extLst>
      <p:ext uri="{BB962C8B-B14F-4D97-AF65-F5344CB8AC3E}">
        <p14:creationId xmlns:p14="http://schemas.microsoft.com/office/powerpoint/2010/main" val="6978840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14973"/>
          </a:xfrm>
        </p:spPr>
        <p:txBody>
          <a:bodyPr/>
          <a:lstStyle/>
          <a:p>
            <a:r>
              <a:rPr lang="en-US" sz="3600" dirty="0"/>
              <a:t>Most used data science tools for 2022</a:t>
            </a:r>
          </a:p>
        </p:txBody>
      </p:sp>
      <p:sp>
        <p:nvSpPr>
          <p:cNvPr id="3" name="Content Placeholder 2"/>
          <p:cNvSpPr>
            <a:spLocks noGrp="1"/>
          </p:cNvSpPr>
          <p:nvPr>
            <p:ph idx="1"/>
          </p:nvPr>
        </p:nvSpPr>
        <p:spPr>
          <a:xfrm>
            <a:off x="1103312" y="5881255"/>
            <a:ext cx="8946541" cy="367144"/>
          </a:xfrm>
        </p:spPr>
        <p:txBody>
          <a:bodyPr>
            <a:normAutofit lnSpcReduction="10000"/>
          </a:bodyPr>
          <a:lstStyle/>
          <a:p>
            <a:r>
              <a:rPr lang="en-US" dirty="0"/>
              <a:t>Source: </a:t>
            </a:r>
            <a:r>
              <a:rPr lang="en-US" dirty="0">
                <a:hlinkClick r:id="rId2"/>
              </a:rPr>
              <a:t>https://data-flair.training/blogs/data-science-tools/</a:t>
            </a:r>
            <a:endParaRPr lang="en-US" dirty="0"/>
          </a:p>
        </p:txBody>
      </p:sp>
      <p:pic>
        <p:nvPicPr>
          <p:cNvPr id="5" name="Picture 4"/>
          <p:cNvPicPr>
            <a:picLocks noChangeAspect="1"/>
          </p:cNvPicPr>
          <p:nvPr/>
        </p:nvPicPr>
        <p:blipFill>
          <a:blip r:embed="rId3"/>
          <a:stretch>
            <a:fillRect/>
          </a:stretch>
        </p:blipFill>
        <p:spPr>
          <a:xfrm>
            <a:off x="646111" y="1267691"/>
            <a:ext cx="10012692" cy="4498709"/>
          </a:xfrm>
          <a:prstGeom prst="rect">
            <a:avLst/>
          </a:prstGeom>
        </p:spPr>
      </p:pic>
    </p:spTree>
    <p:extLst>
      <p:ext uri="{BB962C8B-B14F-4D97-AF65-F5344CB8AC3E}">
        <p14:creationId xmlns:p14="http://schemas.microsoft.com/office/powerpoint/2010/main" val="3223483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14973"/>
          </a:xfrm>
        </p:spPr>
        <p:txBody>
          <a:bodyPr/>
          <a:lstStyle/>
          <a:p>
            <a:r>
              <a:rPr lang="en-US" sz="3600" dirty="0"/>
              <a:t>Most used data science tools for 2022</a:t>
            </a:r>
          </a:p>
        </p:txBody>
      </p:sp>
      <p:sp>
        <p:nvSpPr>
          <p:cNvPr id="3" name="Content Placeholder 2"/>
          <p:cNvSpPr>
            <a:spLocks noGrp="1"/>
          </p:cNvSpPr>
          <p:nvPr>
            <p:ph idx="1"/>
          </p:nvPr>
        </p:nvSpPr>
        <p:spPr>
          <a:xfrm>
            <a:off x="1103312" y="5881255"/>
            <a:ext cx="8946541" cy="367144"/>
          </a:xfrm>
        </p:spPr>
        <p:txBody>
          <a:bodyPr>
            <a:normAutofit lnSpcReduction="10000"/>
          </a:bodyPr>
          <a:lstStyle/>
          <a:p>
            <a:r>
              <a:rPr lang="en-US" dirty="0"/>
              <a:t>Source: </a:t>
            </a:r>
            <a:r>
              <a:rPr lang="en-US" dirty="0">
                <a:hlinkClick r:id="rId2"/>
              </a:rPr>
              <a:t>https://data-flair.training/blogs/data-science-tools/</a:t>
            </a:r>
            <a:endParaRPr lang="en-US" dirty="0"/>
          </a:p>
        </p:txBody>
      </p:sp>
      <p:pic>
        <p:nvPicPr>
          <p:cNvPr id="5" name="Picture 4"/>
          <p:cNvPicPr>
            <a:picLocks noChangeAspect="1"/>
          </p:cNvPicPr>
          <p:nvPr/>
        </p:nvPicPr>
        <p:blipFill>
          <a:blip r:embed="rId3"/>
          <a:stretch>
            <a:fillRect/>
          </a:stretch>
        </p:blipFill>
        <p:spPr>
          <a:xfrm>
            <a:off x="646111" y="2361040"/>
            <a:ext cx="10466667" cy="2219048"/>
          </a:xfrm>
          <a:prstGeom prst="rect">
            <a:avLst/>
          </a:prstGeom>
        </p:spPr>
      </p:pic>
    </p:spTree>
    <p:extLst>
      <p:ext uri="{BB962C8B-B14F-4D97-AF65-F5344CB8AC3E}">
        <p14:creationId xmlns:p14="http://schemas.microsoft.com/office/powerpoint/2010/main" val="11766824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14743" y="716437"/>
            <a:ext cx="5904432" cy="6042582"/>
          </a:xfrm>
          <a:prstGeom prst="rect">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2021 Gartner Report</a:t>
            </a:r>
          </a:p>
        </p:txBody>
      </p:sp>
      <p:sp>
        <p:nvSpPr>
          <p:cNvPr id="3" name="Content Placeholder 2"/>
          <p:cNvSpPr>
            <a:spLocks noGrp="1"/>
          </p:cNvSpPr>
          <p:nvPr>
            <p:ph idx="1"/>
          </p:nvPr>
        </p:nvSpPr>
        <p:spPr>
          <a:xfrm>
            <a:off x="375947" y="1364875"/>
            <a:ext cx="5450534" cy="5040407"/>
          </a:xfrm>
        </p:spPr>
        <p:txBody>
          <a:bodyPr>
            <a:noAutofit/>
          </a:bodyPr>
          <a:lstStyle/>
          <a:p>
            <a:r>
              <a:rPr lang="en-US" sz="2400" dirty="0">
                <a:hlinkClick r:id="rId2"/>
              </a:rPr>
              <a:t>Gartner</a:t>
            </a:r>
            <a:r>
              <a:rPr lang="en-US" sz="2400" dirty="0"/>
              <a:t> is a leader in corporate consulting.</a:t>
            </a:r>
          </a:p>
          <a:p>
            <a:r>
              <a:rPr lang="en-US" sz="2400" dirty="0"/>
              <a:t>“SAS is the longest-standing Leader in this Magic Quadrant. It maintains a strong and adaptive position, given its keen understanding of the market and its thought leadership in key areas such as composite AI, </a:t>
            </a:r>
            <a:r>
              <a:rPr lang="en-US" sz="2400" dirty="0" err="1"/>
              <a:t>MLOps</a:t>
            </a:r>
            <a:r>
              <a:rPr lang="en-US" sz="2400" dirty="0"/>
              <a:t> and decision intelligence.”</a:t>
            </a:r>
          </a:p>
        </p:txBody>
      </p:sp>
      <p:pic>
        <p:nvPicPr>
          <p:cNvPr id="7" name="Picture 6">
            <a:extLst>
              <a:ext uri="{FF2B5EF4-FFF2-40B4-BE49-F238E27FC236}">
                <a16:creationId xmlns:a16="http://schemas.microsoft.com/office/drawing/2014/main" id="{72789649-96DB-BF51-9999-BDB9139D4021}"/>
              </a:ext>
            </a:extLst>
          </p:cNvPr>
          <p:cNvPicPr>
            <a:picLocks noChangeAspect="1"/>
          </p:cNvPicPr>
          <p:nvPr/>
        </p:nvPicPr>
        <p:blipFill>
          <a:blip r:embed="rId3"/>
          <a:stretch>
            <a:fillRect/>
          </a:stretch>
        </p:blipFill>
        <p:spPr>
          <a:xfrm>
            <a:off x="6384908" y="904512"/>
            <a:ext cx="5346004" cy="5739355"/>
          </a:xfrm>
          <a:prstGeom prst="rect">
            <a:avLst/>
          </a:prstGeom>
        </p:spPr>
      </p:pic>
      <p:sp>
        <p:nvSpPr>
          <p:cNvPr id="8" name="Down Arrow 7">
            <a:extLst>
              <a:ext uri="{FF2B5EF4-FFF2-40B4-BE49-F238E27FC236}">
                <a16:creationId xmlns:a16="http://schemas.microsoft.com/office/drawing/2014/main" id="{2A083BF4-A10F-8C7D-2B39-696225F0CBAC}"/>
              </a:ext>
            </a:extLst>
          </p:cNvPr>
          <p:cNvSpPr/>
          <p:nvPr/>
        </p:nvSpPr>
        <p:spPr>
          <a:xfrm>
            <a:off x="10178156" y="2077104"/>
            <a:ext cx="320729" cy="4924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02612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2021 Gartner Report</a:t>
            </a:r>
          </a:p>
        </p:txBody>
      </p:sp>
      <p:sp>
        <p:nvSpPr>
          <p:cNvPr id="3" name="Content Placeholder 2"/>
          <p:cNvSpPr>
            <a:spLocks noGrp="1"/>
          </p:cNvSpPr>
          <p:nvPr>
            <p:ph idx="1"/>
          </p:nvPr>
        </p:nvSpPr>
        <p:spPr>
          <a:xfrm>
            <a:off x="875201" y="1853248"/>
            <a:ext cx="4481889" cy="4195481"/>
          </a:xfrm>
        </p:spPr>
        <p:txBody>
          <a:bodyPr>
            <a:normAutofit/>
          </a:bodyPr>
          <a:lstStyle/>
          <a:p>
            <a:r>
              <a:rPr lang="en-US" sz="2800" dirty="0"/>
              <a:t>SAS is the only vendor named a leader in the Magic Quadrant for Data Science and Machine Learning Platforms for all eight years of its existence.</a:t>
            </a:r>
          </a:p>
        </p:txBody>
      </p:sp>
      <p:pic>
        <p:nvPicPr>
          <p:cNvPr id="4" name="Picture 3"/>
          <p:cNvPicPr>
            <a:picLocks noChangeAspect="1"/>
          </p:cNvPicPr>
          <p:nvPr/>
        </p:nvPicPr>
        <p:blipFill>
          <a:blip r:embed="rId3"/>
          <a:stretch>
            <a:fillRect/>
          </a:stretch>
        </p:blipFill>
        <p:spPr>
          <a:xfrm>
            <a:off x="5707597" y="452718"/>
            <a:ext cx="5904762" cy="6057143"/>
          </a:xfrm>
          <a:prstGeom prst="rect">
            <a:avLst/>
          </a:prstGeom>
        </p:spPr>
      </p:pic>
    </p:spTree>
    <p:extLst>
      <p:ext uri="{BB962C8B-B14F-4D97-AF65-F5344CB8AC3E}">
        <p14:creationId xmlns:p14="http://schemas.microsoft.com/office/powerpoint/2010/main" val="9326860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AD8CE-A78F-A8A0-37DB-BCF6F19D64B3}"/>
              </a:ext>
            </a:extLst>
          </p:cNvPr>
          <p:cNvSpPr>
            <a:spLocks noGrp="1"/>
          </p:cNvSpPr>
          <p:nvPr>
            <p:ph type="title"/>
          </p:nvPr>
        </p:nvSpPr>
        <p:spPr/>
        <p:txBody>
          <a:bodyPr/>
          <a:lstStyle/>
          <a:p>
            <a:r>
              <a:rPr lang="en-US" dirty="0"/>
              <a:t>2022 Garter report</a:t>
            </a:r>
          </a:p>
        </p:txBody>
      </p:sp>
      <p:sp>
        <p:nvSpPr>
          <p:cNvPr id="3" name="Content Placeholder 2">
            <a:extLst>
              <a:ext uri="{FF2B5EF4-FFF2-40B4-BE49-F238E27FC236}">
                <a16:creationId xmlns:a16="http://schemas.microsoft.com/office/drawing/2014/main" id="{A4396FA6-5F13-14DF-ECD7-4BD409ECE520}"/>
              </a:ext>
            </a:extLst>
          </p:cNvPr>
          <p:cNvSpPr>
            <a:spLocks noGrp="1"/>
          </p:cNvSpPr>
          <p:nvPr>
            <p:ph idx="1"/>
          </p:nvPr>
        </p:nvSpPr>
        <p:spPr>
          <a:xfrm>
            <a:off x="875201" y="1946951"/>
            <a:ext cx="4929251" cy="4195481"/>
          </a:xfrm>
        </p:spPr>
        <p:txBody>
          <a:bodyPr>
            <a:normAutofit/>
          </a:bodyPr>
          <a:lstStyle/>
          <a:p>
            <a:r>
              <a:rPr lang="en-US" sz="2800" dirty="0"/>
              <a:t>In terms of data quality solutions, the leaders are Informatics, SAP, IBM, and SAS.</a:t>
            </a:r>
          </a:p>
        </p:txBody>
      </p:sp>
      <p:pic>
        <p:nvPicPr>
          <p:cNvPr id="1026" name="Picture 2" descr="Gartner Magic Quadrant for Data Quality Solutions 2021">
            <a:extLst>
              <a:ext uri="{FF2B5EF4-FFF2-40B4-BE49-F238E27FC236}">
                <a16:creationId xmlns:a16="http://schemas.microsoft.com/office/drawing/2014/main" id="{F57A9094-A6F3-7698-FAE5-4A551D89FD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1347" y="609601"/>
            <a:ext cx="5127341" cy="56614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01384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3133409" cy="1400530"/>
          </a:xfrm>
        </p:spPr>
        <p:txBody>
          <a:bodyPr/>
          <a:lstStyle/>
          <a:p>
            <a:r>
              <a:rPr lang="en-US" dirty="0"/>
              <a:t>2020 IDC Report</a:t>
            </a:r>
          </a:p>
        </p:txBody>
      </p:sp>
      <p:sp>
        <p:nvSpPr>
          <p:cNvPr id="3" name="Content Placeholder 2"/>
          <p:cNvSpPr>
            <a:spLocks noGrp="1"/>
          </p:cNvSpPr>
          <p:nvPr>
            <p:ph idx="1"/>
          </p:nvPr>
        </p:nvSpPr>
        <p:spPr>
          <a:xfrm>
            <a:off x="646111" y="2089494"/>
            <a:ext cx="3547937" cy="4195481"/>
          </a:xfrm>
        </p:spPr>
        <p:txBody>
          <a:bodyPr>
            <a:normAutofit/>
          </a:bodyPr>
          <a:lstStyle/>
          <a:p>
            <a:r>
              <a:rPr lang="en-US" sz="2800" dirty="0"/>
              <a:t>Google is behind Microsoft, IBM, SAS, and Amazon.</a:t>
            </a:r>
          </a:p>
        </p:txBody>
      </p:sp>
      <p:pic>
        <p:nvPicPr>
          <p:cNvPr id="4" name="Picture 3"/>
          <p:cNvPicPr>
            <a:picLocks noChangeAspect="1"/>
          </p:cNvPicPr>
          <p:nvPr/>
        </p:nvPicPr>
        <p:blipFill>
          <a:blip r:embed="rId3"/>
          <a:stretch>
            <a:fillRect/>
          </a:stretch>
        </p:blipFill>
        <p:spPr>
          <a:xfrm>
            <a:off x="4480628" y="152235"/>
            <a:ext cx="7180952" cy="6504762"/>
          </a:xfrm>
          <a:prstGeom prst="rect">
            <a:avLst/>
          </a:prstGeom>
        </p:spPr>
      </p:pic>
    </p:spTree>
    <p:extLst>
      <p:ext uri="{BB962C8B-B14F-4D97-AF65-F5344CB8AC3E}">
        <p14:creationId xmlns:p14="http://schemas.microsoft.com/office/powerpoint/2010/main" val="3868028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2" y="452718"/>
            <a:ext cx="5634616" cy="1400530"/>
          </a:xfrm>
        </p:spPr>
        <p:txBody>
          <a:bodyPr/>
          <a:lstStyle/>
          <a:p>
            <a:r>
              <a:rPr lang="en-US" dirty="0"/>
              <a:t>2020 Forrester Wave Report</a:t>
            </a:r>
          </a:p>
        </p:txBody>
      </p:sp>
      <p:sp>
        <p:nvSpPr>
          <p:cNvPr id="3" name="Content Placeholder 2"/>
          <p:cNvSpPr>
            <a:spLocks noGrp="1"/>
          </p:cNvSpPr>
          <p:nvPr>
            <p:ph idx="1"/>
          </p:nvPr>
        </p:nvSpPr>
        <p:spPr>
          <a:xfrm>
            <a:off x="1103313" y="2052918"/>
            <a:ext cx="5103524" cy="4195481"/>
          </a:xfrm>
        </p:spPr>
        <p:txBody>
          <a:bodyPr>
            <a:normAutofit/>
          </a:bodyPr>
          <a:lstStyle/>
          <a:p>
            <a:r>
              <a:rPr lang="en-US" sz="2800" dirty="0"/>
              <a:t>IBM</a:t>
            </a:r>
          </a:p>
          <a:p>
            <a:r>
              <a:rPr lang="en-US" sz="2800" dirty="0"/>
              <a:t>SAS</a:t>
            </a:r>
          </a:p>
          <a:p>
            <a:r>
              <a:rPr lang="en-US" sz="2800" dirty="0" err="1"/>
              <a:t>RapidMiner</a:t>
            </a:r>
            <a:endParaRPr lang="en-US" sz="2800" dirty="0"/>
          </a:p>
          <a:p>
            <a:r>
              <a:rPr lang="en-US" sz="2800" dirty="0" err="1"/>
              <a:t>Dataiku</a:t>
            </a:r>
            <a:endParaRPr lang="en-US" sz="2800" dirty="0"/>
          </a:p>
          <a:p>
            <a:r>
              <a:rPr lang="en-US" sz="2800" dirty="0"/>
              <a:t>TIBCO</a:t>
            </a:r>
          </a:p>
        </p:txBody>
      </p:sp>
      <p:pic>
        <p:nvPicPr>
          <p:cNvPr id="4" name="Picture 3"/>
          <p:cNvPicPr>
            <a:picLocks noChangeAspect="1"/>
          </p:cNvPicPr>
          <p:nvPr/>
        </p:nvPicPr>
        <p:blipFill>
          <a:blip r:embed="rId3"/>
          <a:stretch>
            <a:fillRect/>
          </a:stretch>
        </p:blipFill>
        <p:spPr>
          <a:xfrm>
            <a:off x="6447277" y="699046"/>
            <a:ext cx="4737959" cy="5549353"/>
          </a:xfrm>
          <a:prstGeom prst="rect">
            <a:avLst/>
          </a:prstGeom>
        </p:spPr>
      </p:pic>
    </p:spTree>
    <p:extLst>
      <p:ext uri="{BB962C8B-B14F-4D97-AF65-F5344CB8AC3E}">
        <p14:creationId xmlns:p14="http://schemas.microsoft.com/office/powerpoint/2010/main" val="274109512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5711" y="38463"/>
            <a:ext cx="9404723" cy="1400530"/>
          </a:xfrm>
        </p:spPr>
        <p:txBody>
          <a:bodyPr/>
          <a:lstStyle/>
          <a:p>
            <a:r>
              <a:rPr lang="en-US" dirty="0"/>
              <a:t>Other Forrester Wave reports</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651080" y="963505"/>
            <a:ext cx="4298871" cy="5666337"/>
          </a:xfrm>
          <a:prstGeom prst="rect">
            <a:avLst/>
          </a:prstGeom>
        </p:spPr>
      </p:pic>
      <p:pic>
        <p:nvPicPr>
          <p:cNvPr id="6" name="Picture 5"/>
          <p:cNvPicPr>
            <a:picLocks noChangeAspect="1"/>
          </p:cNvPicPr>
          <p:nvPr/>
        </p:nvPicPr>
        <p:blipFill>
          <a:blip r:embed="rId4"/>
          <a:stretch>
            <a:fillRect/>
          </a:stretch>
        </p:blipFill>
        <p:spPr>
          <a:xfrm>
            <a:off x="5848344" y="963505"/>
            <a:ext cx="4115550" cy="5666337"/>
          </a:xfrm>
          <a:prstGeom prst="rect">
            <a:avLst/>
          </a:prstGeom>
        </p:spPr>
      </p:pic>
    </p:spTree>
    <p:extLst>
      <p:ext uri="{BB962C8B-B14F-4D97-AF65-F5344CB8AC3E}">
        <p14:creationId xmlns:p14="http://schemas.microsoft.com/office/powerpoint/2010/main" val="419028440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9476" y="184494"/>
            <a:ext cx="9404723" cy="1400530"/>
          </a:xfrm>
        </p:spPr>
        <p:txBody>
          <a:bodyPr/>
          <a:lstStyle/>
          <a:p>
            <a:r>
              <a:rPr lang="en-US" dirty="0"/>
              <a:t>Other Forrester Wave reports</a:t>
            </a:r>
          </a:p>
        </p:txBody>
      </p:sp>
      <p:sp>
        <p:nvSpPr>
          <p:cNvPr id="3" name="Content Placeholder 2"/>
          <p:cNvSpPr>
            <a:spLocks noGrp="1"/>
          </p:cNvSpPr>
          <p:nvPr>
            <p:ph idx="1"/>
          </p:nvPr>
        </p:nvSpPr>
        <p:spPr/>
        <p:txBody>
          <a:bodyPr/>
          <a:lstStyle/>
          <a:p>
            <a:endParaRPr lang="en-US"/>
          </a:p>
        </p:txBody>
      </p:sp>
      <p:pic>
        <p:nvPicPr>
          <p:cNvPr id="7" name="Picture 6"/>
          <p:cNvPicPr>
            <a:picLocks noChangeAspect="1"/>
          </p:cNvPicPr>
          <p:nvPr/>
        </p:nvPicPr>
        <p:blipFill>
          <a:blip r:embed="rId3"/>
          <a:stretch>
            <a:fillRect/>
          </a:stretch>
        </p:blipFill>
        <p:spPr>
          <a:xfrm>
            <a:off x="1103312" y="1012272"/>
            <a:ext cx="4212400" cy="5543553"/>
          </a:xfrm>
          <a:prstGeom prst="rect">
            <a:avLst/>
          </a:prstGeom>
        </p:spPr>
      </p:pic>
      <p:pic>
        <p:nvPicPr>
          <p:cNvPr id="5" name="Picture 4"/>
          <p:cNvPicPr>
            <a:picLocks noChangeAspect="1"/>
          </p:cNvPicPr>
          <p:nvPr/>
        </p:nvPicPr>
        <p:blipFill>
          <a:blip r:embed="rId4"/>
          <a:stretch>
            <a:fillRect/>
          </a:stretch>
        </p:blipFill>
        <p:spPr>
          <a:xfrm>
            <a:off x="5736950" y="1012271"/>
            <a:ext cx="4502835" cy="5543553"/>
          </a:xfrm>
          <a:prstGeom prst="rect">
            <a:avLst/>
          </a:prstGeom>
        </p:spPr>
      </p:pic>
    </p:spTree>
    <p:extLst>
      <p:ext uri="{BB962C8B-B14F-4D97-AF65-F5344CB8AC3E}">
        <p14:creationId xmlns:p14="http://schemas.microsoft.com/office/powerpoint/2010/main" val="36344096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1EF1B-96CA-DF8D-4E24-85781BC83A77}"/>
              </a:ext>
            </a:extLst>
          </p:cNvPr>
          <p:cNvSpPr>
            <a:spLocks noGrp="1"/>
          </p:cNvSpPr>
          <p:nvPr>
            <p:ph type="title"/>
          </p:nvPr>
        </p:nvSpPr>
        <p:spPr/>
        <p:txBody>
          <a:bodyPr/>
          <a:lstStyle/>
          <a:p>
            <a:r>
              <a:rPr lang="en-US" dirty="0"/>
              <a:t>2002 Gartner report for Analytics and Business Intelligence</a:t>
            </a:r>
          </a:p>
        </p:txBody>
      </p:sp>
      <p:sp>
        <p:nvSpPr>
          <p:cNvPr id="3" name="Content Placeholder 2">
            <a:extLst>
              <a:ext uri="{FF2B5EF4-FFF2-40B4-BE49-F238E27FC236}">
                <a16:creationId xmlns:a16="http://schemas.microsoft.com/office/drawing/2014/main" id="{39F3F4C8-2204-BD79-637A-3A293935FF10}"/>
              </a:ext>
            </a:extLst>
          </p:cNvPr>
          <p:cNvSpPr>
            <a:spLocks noGrp="1"/>
          </p:cNvSpPr>
          <p:nvPr>
            <p:ph idx="1"/>
          </p:nvPr>
        </p:nvSpPr>
        <p:spPr>
          <a:xfrm>
            <a:off x="767788" y="2076067"/>
            <a:ext cx="5540556" cy="4195481"/>
          </a:xfrm>
        </p:spPr>
        <p:txBody>
          <a:bodyPr>
            <a:normAutofit/>
          </a:bodyPr>
          <a:lstStyle/>
          <a:p>
            <a:r>
              <a:rPr lang="en-US" sz="2400" dirty="0"/>
              <a:t>“Salesforce (Tableau) is a Leader in this Magic Quadrant. It offers a visual-based exploration that enables business users to access, prepare, analyze and present findings in their data. Tableau CRM, formerly Einstein Analytics, provides augmented analytics capabilities for analysts and citizen data scientists.”</a:t>
            </a:r>
          </a:p>
        </p:txBody>
      </p:sp>
      <p:pic>
        <p:nvPicPr>
          <p:cNvPr id="4" name="Picture 3">
            <a:extLst>
              <a:ext uri="{FF2B5EF4-FFF2-40B4-BE49-F238E27FC236}">
                <a16:creationId xmlns:a16="http://schemas.microsoft.com/office/drawing/2014/main" id="{FE25DA96-4B98-9A6C-D876-B3E08808FFDD}"/>
              </a:ext>
            </a:extLst>
          </p:cNvPr>
          <p:cNvPicPr>
            <a:picLocks noChangeAspect="1"/>
          </p:cNvPicPr>
          <p:nvPr/>
        </p:nvPicPr>
        <p:blipFill>
          <a:blip r:embed="rId2"/>
          <a:stretch>
            <a:fillRect/>
          </a:stretch>
        </p:blipFill>
        <p:spPr>
          <a:xfrm>
            <a:off x="7226121" y="1436475"/>
            <a:ext cx="4609135" cy="4835073"/>
          </a:xfrm>
          <a:prstGeom prst="rect">
            <a:avLst/>
          </a:prstGeom>
        </p:spPr>
      </p:pic>
      <p:sp>
        <p:nvSpPr>
          <p:cNvPr id="5" name="Down Arrow 4">
            <a:extLst>
              <a:ext uri="{FF2B5EF4-FFF2-40B4-BE49-F238E27FC236}">
                <a16:creationId xmlns:a16="http://schemas.microsoft.com/office/drawing/2014/main" id="{4D812702-5CE1-B020-F9A4-C8786F4C52E0}"/>
              </a:ext>
            </a:extLst>
          </p:cNvPr>
          <p:cNvSpPr/>
          <p:nvPr/>
        </p:nvSpPr>
        <p:spPr>
          <a:xfrm>
            <a:off x="9935088" y="2122367"/>
            <a:ext cx="300942" cy="62083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own Arrow 5">
            <a:extLst>
              <a:ext uri="{FF2B5EF4-FFF2-40B4-BE49-F238E27FC236}">
                <a16:creationId xmlns:a16="http://schemas.microsoft.com/office/drawing/2014/main" id="{CB0BD8B6-EA74-DA06-169A-25F309E3D963}"/>
              </a:ext>
            </a:extLst>
          </p:cNvPr>
          <p:cNvSpPr/>
          <p:nvPr/>
        </p:nvSpPr>
        <p:spPr>
          <a:xfrm>
            <a:off x="10549505" y="1661309"/>
            <a:ext cx="300942" cy="62083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769110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CC5FF-CBA0-8137-181D-D5356DE1AA3B}"/>
              </a:ext>
            </a:extLst>
          </p:cNvPr>
          <p:cNvSpPr>
            <a:spLocks noGrp="1"/>
          </p:cNvSpPr>
          <p:nvPr>
            <p:ph type="title"/>
          </p:nvPr>
        </p:nvSpPr>
        <p:spPr>
          <a:xfrm>
            <a:off x="495641" y="464292"/>
            <a:ext cx="5187530" cy="1400530"/>
          </a:xfrm>
        </p:spPr>
        <p:txBody>
          <a:bodyPr/>
          <a:lstStyle/>
          <a:p>
            <a:r>
              <a:rPr lang="en-US" sz="2800" dirty="0"/>
              <a:t>2022 IDC </a:t>
            </a:r>
            <a:r>
              <a:rPr lang="en-US" sz="2800" dirty="0" err="1"/>
              <a:t>MarketScape</a:t>
            </a:r>
            <a:r>
              <a:rPr lang="en-US" sz="2800" dirty="0"/>
              <a:t> US Intelligence and Analytics</a:t>
            </a:r>
          </a:p>
        </p:txBody>
      </p:sp>
      <p:sp>
        <p:nvSpPr>
          <p:cNvPr id="3" name="Content Placeholder 2">
            <a:extLst>
              <a:ext uri="{FF2B5EF4-FFF2-40B4-BE49-F238E27FC236}">
                <a16:creationId xmlns:a16="http://schemas.microsoft.com/office/drawing/2014/main" id="{926068D3-9336-7949-9447-7677C39D1595}"/>
              </a:ext>
            </a:extLst>
          </p:cNvPr>
          <p:cNvSpPr>
            <a:spLocks noGrp="1"/>
          </p:cNvSpPr>
          <p:nvPr>
            <p:ph idx="1"/>
          </p:nvPr>
        </p:nvSpPr>
        <p:spPr>
          <a:xfrm>
            <a:off x="651900" y="2018194"/>
            <a:ext cx="4950247" cy="4195481"/>
          </a:xfrm>
        </p:spPr>
        <p:txBody>
          <a:bodyPr>
            <a:normAutofit/>
          </a:bodyPr>
          <a:lstStyle/>
          <a:p>
            <a:r>
              <a:rPr lang="en-US" sz="2800" dirty="0"/>
              <a:t>The leaders are Microsoft, Tableau, and Oracle.</a:t>
            </a:r>
          </a:p>
          <a:p>
            <a:r>
              <a:rPr lang="en-US" sz="2800" dirty="0"/>
              <a:t>SAS, IBM, Amazon, and Google are in the second-tier.</a:t>
            </a:r>
          </a:p>
        </p:txBody>
      </p:sp>
      <p:pic>
        <p:nvPicPr>
          <p:cNvPr id="2050" name="Picture 2">
            <a:extLst>
              <a:ext uri="{FF2B5EF4-FFF2-40B4-BE49-F238E27FC236}">
                <a16:creationId xmlns:a16="http://schemas.microsoft.com/office/drawing/2014/main" id="{C7DE1281-1521-980A-1CA8-D3DAD37368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20411" y="477455"/>
            <a:ext cx="5941350" cy="59030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66744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5999" y="762000"/>
            <a:ext cx="4412527" cy="1143000"/>
          </a:xfrm>
        </p:spPr>
        <p:txBody>
          <a:bodyPr/>
          <a:lstStyle/>
          <a:p>
            <a:r>
              <a:rPr lang="en-US" dirty="0"/>
              <a:t>TIOBE Index</a:t>
            </a:r>
          </a:p>
        </p:txBody>
      </p:sp>
      <p:pic>
        <p:nvPicPr>
          <p:cNvPr id="3" name="Picture 2">
            <a:extLst>
              <a:ext uri="{FF2B5EF4-FFF2-40B4-BE49-F238E27FC236}">
                <a16:creationId xmlns:a16="http://schemas.microsoft.com/office/drawing/2014/main" id="{D90E6027-F4CA-20C9-77E6-BBE749E00A1D}"/>
              </a:ext>
            </a:extLst>
          </p:cNvPr>
          <p:cNvPicPr>
            <a:picLocks noChangeAspect="1"/>
          </p:cNvPicPr>
          <p:nvPr/>
        </p:nvPicPr>
        <p:blipFill>
          <a:blip r:embed="rId3"/>
          <a:stretch>
            <a:fillRect/>
          </a:stretch>
        </p:blipFill>
        <p:spPr>
          <a:xfrm>
            <a:off x="6182810" y="-5438"/>
            <a:ext cx="6009190" cy="6863438"/>
          </a:xfrm>
          <a:prstGeom prst="rect">
            <a:avLst/>
          </a:prstGeom>
        </p:spPr>
      </p:pic>
      <p:sp>
        <p:nvSpPr>
          <p:cNvPr id="6" name="Right Arrow 5">
            <a:extLst>
              <a:ext uri="{FF2B5EF4-FFF2-40B4-BE49-F238E27FC236}">
                <a16:creationId xmlns:a16="http://schemas.microsoft.com/office/drawing/2014/main" id="{3D50BE33-1C8A-F1AC-226F-569FCFCC62FA}"/>
              </a:ext>
            </a:extLst>
          </p:cNvPr>
          <p:cNvSpPr/>
          <p:nvPr/>
        </p:nvSpPr>
        <p:spPr>
          <a:xfrm>
            <a:off x="4734046" y="393539"/>
            <a:ext cx="1041721" cy="36846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a:extLst>
              <a:ext uri="{FF2B5EF4-FFF2-40B4-BE49-F238E27FC236}">
                <a16:creationId xmlns:a16="http://schemas.microsoft.com/office/drawing/2014/main" id="{C113D7D8-9A17-F257-FD0E-76C2931229C6}"/>
              </a:ext>
            </a:extLst>
          </p:cNvPr>
          <p:cNvSpPr/>
          <p:nvPr/>
        </p:nvSpPr>
        <p:spPr>
          <a:xfrm>
            <a:off x="4734045" y="6464461"/>
            <a:ext cx="1041721" cy="36846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31165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320" y="652272"/>
            <a:ext cx="3714496" cy="1143000"/>
          </a:xfrm>
        </p:spPr>
        <p:txBody>
          <a:bodyPr/>
          <a:lstStyle/>
          <a:p>
            <a:r>
              <a:rPr lang="en-US" dirty="0"/>
              <a:t>Stack</a:t>
            </a:r>
            <a:br>
              <a:rPr lang="en-US" dirty="0"/>
            </a:br>
            <a:r>
              <a:rPr lang="en-US" dirty="0"/>
              <a:t>Overflow</a:t>
            </a:r>
          </a:p>
        </p:txBody>
      </p:sp>
      <p:sp>
        <p:nvSpPr>
          <p:cNvPr id="3" name="Text Placeholder 2"/>
          <p:cNvSpPr>
            <a:spLocks noGrp="1"/>
          </p:cNvSpPr>
          <p:nvPr>
            <p:ph type="body"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7" name="Picture 6">
            <a:extLst>
              <a:ext uri="{FF2B5EF4-FFF2-40B4-BE49-F238E27FC236}">
                <a16:creationId xmlns:a16="http://schemas.microsoft.com/office/drawing/2014/main" id="{C9D0A003-0051-CD7A-9580-302B6DE27727}"/>
              </a:ext>
            </a:extLst>
          </p:cNvPr>
          <p:cNvPicPr>
            <a:picLocks noChangeAspect="1"/>
          </p:cNvPicPr>
          <p:nvPr/>
        </p:nvPicPr>
        <p:blipFill>
          <a:blip r:embed="rId3"/>
          <a:stretch>
            <a:fillRect/>
          </a:stretch>
        </p:blipFill>
        <p:spPr>
          <a:xfrm>
            <a:off x="3193647" y="451029"/>
            <a:ext cx="8934613" cy="6181265"/>
          </a:xfrm>
          <a:prstGeom prst="rect">
            <a:avLst/>
          </a:prstGeom>
        </p:spPr>
      </p:pic>
    </p:spTree>
    <p:extLst>
      <p:ext uri="{BB962C8B-B14F-4D97-AF65-F5344CB8AC3E}">
        <p14:creationId xmlns:p14="http://schemas.microsoft.com/office/powerpoint/2010/main" val="20900047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6000" y="762000"/>
            <a:ext cx="1544320" cy="1143000"/>
          </a:xfrm>
        </p:spPr>
        <p:txBody>
          <a:bodyPr/>
          <a:lstStyle/>
          <a:p>
            <a:r>
              <a:rPr lang="en-US" dirty="0"/>
              <a:t>PYPL</a:t>
            </a:r>
          </a:p>
        </p:txBody>
      </p:sp>
      <p:sp>
        <p:nvSpPr>
          <p:cNvPr id="3" name="Text Placeholder 2"/>
          <p:cNvSpPr>
            <a:spLocks noGrp="1"/>
          </p:cNvSpPr>
          <p:nvPr>
            <p:ph type="body" sz="half" idx="1"/>
          </p:nvPr>
        </p:nvSpPr>
        <p:spPr>
          <a:xfrm>
            <a:off x="1016000" y="6090091"/>
            <a:ext cx="10827472" cy="573070"/>
          </a:xfrm>
        </p:spPr>
        <p:txBody>
          <a:bodyPr>
            <a:normAutofit/>
          </a:bodyPr>
          <a:lstStyle/>
          <a:p>
            <a:r>
              <a:rPr lang="en-US" dirty="0" err="1"/>
              <a:t>PopularitY</a:t>
            </a:r>
            <a:r>
              <a:rPr lang="en-US" dirty="0"/>
              <a:t> of Programming Language</a:t>
            </a:r>
          </a:p>
          <a:p>
            <a:endParaRPr lang="en-US" dirty="0"/>
          </a:p>
        </p:txBody>
      </p:sp>
      <p:pic>
        <p:nvPicPr>
          <p:cNvPr id="6" name="Picture 5">
            <a:extLst>
              <a:ext uri="{FF2B5EF4-FFF2-40B4-BE49-F238E27FC236}">
                <a16:creationId xmlns:a16="http://schemas.microsoft.com/office/drawing/2014/main" id="{693BEE85-0CE4-D96B-B588-19A49842F114}"/>
              </a:ext>
            </a:extLst>
          </p:cNvPr>
          <p:cNvPicPr>
            <a:picLocks noChangeAspect="1"/>
          </p:cNvPicPr>
          <p:nvPr/>
        </p:nvPicPr>
        <p:blipFill>
          <a:blip r:embed="rId3"/>
          <a:stretch>
            <a:fillRect/>
          </a:stretch>
        </p:blipFill>
        <p:spPr>
          <a:xfrm>
            <a:off x="2560320" y="194839"/>
            <a:ext cx="7978498" cy="5557777"/>
          </a:xfrm>
          <a:prstGeom prst="rect">
            <a:avLst/>
          </a:prstGeom>
        </p:spPr>
      </p:pic>
    </p:spTree>
    <p:extLst>
      <p:ext uri="{BB962C8B-B14F-4D97-AF65-F5344CB8AC3E}">
        <p14:creationId xmlns:p14="http://schemas.microsoft.com/office/powerpoint/2010/main" val="406319670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RedMonk</a:t>
            </a:r>
            <a:endParaRPr lang="en-US" dirty="0"/>
          </a:p>
        </p:txBody>
      </p:sp>
      <p:sp>
        <p:nvSpPr>
          <p:cNvPr id="3" name="Text Placeholder 2"/>
          <p:cNvSpPr>
            <a:spLocks noGrp="1"/>
          </p:cNvSpPr>
          <p:nvPr>
            <p:ph type="body"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6" name="Picture 5">
            <a:extLst>
              <a:ext uri="{FF2B5EF4-FFF2-40B4-BE49-F238E27FC236}">
                <a16:creationId xmlns:a16="http://schemas.microsoft.com/office/drawing/2014/main" id="{362207C8-F9B5-3564-CCFD-10A8E1DE16CA}"/>
              </a:ext>
            </a:extLst>
          </p:cNvPr>
          <p:cNvPicPr>
            <a:picLocks noChangeAspect="1"/>
          </p:cNvPicPr>
          <p:nvPr/>
        </p:nvPicPr>
        <p:blipFill>
          <a:blip r:embed="rId3"/>
          <a:stretch>
            <a:fillRect/>
          </a:stretch>
        </p:blipFill>
        <p:spPr>
          <a:xfrm>
            <a:off x="4211094" y="425449"/>
            <a:ext cx="4759285" cy="6092931"/>
          </a:xfrm>
          <a:prstGeom prst="rect">
            <a:avLst/>
          </a:prstGeom>
        </p:spPr>
      </p:pic>
    </p:spTree>
    <p:extLst>
      <p:ext uri="{BB962C8B-B14F-4D97-AF65-F5344CB8AC3E}">
        <p14:creationId xmlns:p14="http://schemas.microsoft.com/office/powerpoint/2010/main" val="153918986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2021 </a:t>
            </a:r>
            <a:r>
              <a:rPr lang="en-US" dirty="0" err="1"/>
              <a:t>Burtch</a:t>
            </a:r>
            <a:r>
              <a:rPr lang="en-US" dirty="0"/>
              <a:t> Works survey</a:t>
            </a:r>
          </a:p>
        </p:txBody>
      </p:sp>
      <p:sp>
        <p:nvSpPr>
          <p:cNvPr id="3" name="Content Placeholder 2"/>
          <p:cNvSpPr>
            <a:spLocks noGrp="1"/>
          </p:cNvSpPr>
          <p:nvPr>
            <p:ph idx="1"/>
          </p:nvPr>
        </p:nvSpPr>
        <p:spPr>
          <a:xfrm>
            <a:off x="875201" y="1405816"/>
            <a:ext cx="10658708" cy="4195481"/>
          </a:xfrm>
        </p:spPr>
        <p:txBody>
          <a:bodyPr>
            <a:normAutofit/>
          </a:bodyPr>
          <a:lstStyle/>
          <a:p>
            <a:endParaRPr lang="en-US" sz="2400" dirty="0"/>
          </a:p>
        </p:txBody>
      </p:sp>
      <p:pic>
        <p:nvPicPr>
          <p:cNvPr id="3074" name="Picture 2">
            <a:extLst>
              <a:ext uri="{FF2B5EF4-FFF2-40B4-BE49-F238E27FC236}">
                <a16:creationId xmlns:a16="http://schemas.microsoft.com/office/drawing/2014/main" id="{AB4026A7-9666-41A5-2982-CEAE1FDCBE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9965" y="1256703"/>
            <a:ext cx="5132070" cy="51320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476609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Burtch</a:t>
            </a:r>
            <a:r>
              <a:rPr lang="en-US" dirty="0"/>
              <a:t> Works’ recommendation</a:t>
            </a:r>
          </a:p>
        </p:txBody>
      </p:sp>
      <p:sp>
        <p:nvSpPr>
          <p:cNvPr id="3" name="Content Placeholder 2"/>
          <p:cNvSpPr>
            <a:spLocks noGrp="1"/>
          </p:cNvSpPr>
          <p:nvPr>
            <p:ph idx="1"/>
          </p:nvPr>
        </p:nvSpPr>
        <p:spPr/>
        <p:txBody>
          <a:bodyPr>
            <a:normAutofit/>
          </a:bodyPr>
          <a:lstStyle/>
          <a:p>
            <a:r>
              <a:rPr lang="en-US" sz="2800" dirty="0"/>
              <a:t>“The best thing you can do is to take a look at the job descriptions for the industries or companies where you think you might want to work and see what they’re looking for. Regardless of which tool you learn, if you only know one tool your options may be </a:t>
            </a:r>
            <a:r>
              <a:rPr lang="en-US" sz="2800"/>
              <a:t>limited.” </a:t>
            </a:r>
            <a:endParaRPr lang="en-US" sz="2800" dirty="0"/>
          </a:p>
        </p:txBody>
      </p:sp>
    </p:spTree>
    <p:extLst>
      <p:ext uri="{BB962C8B-B14F-4D97-AF65-F5344CB8AC3E}">
        <p14:creationId xmlns:p14="http://schemas.microsoft.com/office/powerpoint/2010/main" val="291611092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Return on Investment: </a:t>
            </a:r>
            <a:r>
              <a:rPr lang="en-US" dirty="0" err="1"/>
              <a:t>Coursea</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977115641"/>
              </p:ext>
            </p:extLst>
          </p:nvPr>
        </p:nvGraphicFramePr>
        <p:xfrm>
          <a:off x="1468438" y="1833136"/>
          <a:ext cx="7434262" cy="4240484"/>
        </p:xfrm>
        <a:graphic>
          <a:graphicData uri="http://schemas.openxmlformats.org/drawingml/2006/table">
            <a:tbl>
              <a:tblPr>
                <a:tableStyleId>{5C22544A-7EE6-4342-B048-85BDC9FD1C3A}</a:tableStyleId>
              </a:tblPr>
              <a:tblGrid>
                <a:gridCol w="2811419">
                  <a:extLst>
                    <a:ext uri="{9D8B030D-6E8A-4147-A177-3AD203B41FA5}">
                      <a16:colId xmlns:a16="http://schemas.microsoft.com/office/drawing/2014/main" val="20000"/>
                    </a:ext>
                  </a:extLst>
                </a:gridCol>
                <a:gridCol w="2519992">
                  <a:extLst>
                    <a:ext uri="{9D8B030D-6E8A-4147-A177-3AD203B41FA5}">
                      <a16:colId xmlns:a16="http://schemas.microsoft.com/office/drawing/2014/main" val="20001"/>
                    </a:ext>
                  </a:extLst>
                </a:gridCol>
                <a:gridCol w="2102851">
                  <a:extLst>
                    <a:ext uri="{9D8B030D-6E8A-4147-A177-3AD203B41FA5}">
                      <a16:colId xmlns:a16="http://schemas.microsoft.com/office/drawing/2014/main" val="20002"/>
                    </a:ext>
                  </a:extLst>
                </a:gridCol>
              </a:tblGrid>
              <a:tr h="1338167">
                <a:tc>
                  <a:txBody>
                    <a:bodyPr/>
                    <a:lstStyle/>
                    <a:p>
                      <a:pPr algn="l" fontAlgn="ctr"/>
                      <a:r>
                        <a:rPr lang="en-US" sz="2200" u="none" strike="noStrike" dirty="0">
                          <a:effectLst/>
                        </a:rPr>
                        <a:t> </a:t>
                      </a:r>
                      <a:endParaRPr lang="en-US" sz="2200" b="0" i="0" u="none" strike="noStrike" dirty="0">
                        <a:solidFill>
                          <a:srgbClr val="222222"/>
                        </a:solidFill>
                        <a:effectLst/>
                        <a:latin typeface="Calibri" panose="020F0502020204030204" pitchFamily="34" charset="0"/>
                      </a:endParaRPr>
                    </a:p>
                  </a:txBody>
                  <a:tcPr marL="17156" marR="17156" marT="17156" marB="0" anchor="ctr"/>
                </a:tc>
                <a:tc>
                  <a:txBody>
                    <a:bodyPr/>
                    <a:lstStyle/>
                    <a:p>
                      <a:pPr algn="l" fontAlgn="t"/>
                      <a:r>
                        <a:rPr lang="en-US" sz="2200" u="none" strike="noStrike" dirty="0">
                          <a:effectLst/>
                        </a:rPr>
                        <a:t>Start a new career after completing the training program</a:t>
                      </a:r>
                      <a:endParaRPr lang="en-US" sz="2200" b="0" i="0" u="none" strike="noStrike" dirty="0">
                        <a:solidFill>
                          <a:srgbClr val="222222"/>
                        </a:solidFill>
                        <a:effectLst/>
                        <a:latin typeface="Calibri" panose="020F0502020204030204" pitchFamily="34" charset="0"/>
                      </a:endParaRPr>
                    </a:p>
                  </a:txBody>
                  <a:tcPr marL="17156" marR="17156" marT="17156" marB="0"/>
                </a:tc>
                <a:tc>
                  <a:txBody>
                    <a:bodyPr/>
                    <a:lstStyle/>
                    <a:p>
                      <a:pPr algn="l" fontAlgn="t"/>
                      <a:r>
                        <a:rPr lang="en-US" sz="2000" u="none" strike="noStrike" dirty="0">
                          <a:effectLst/>
                        </a:rPr>
                        <a:t>Got a pay increase or promotion</a:t>
                      </a:r>
                      <a:endParaRPr lang="en-US" sz="2000" b="0" i="0" u="none" strike="noStrike" dirty="0">
                        <a:solidFill>
                          <a:srgbClr val="000000"/>
                        </a:solidFill>
                        <a:effectLst/>
                        <a:latin typeface="Calibri" panose="020F0502020204030204" pitchFamily="34" charset="0"/>
                      </a:endParaRPr>
                    </a:p>
                  </a:txBody>
                  <a:tcPr marL="17156" marR="17156" marT="17156" marB="0"/>
                </a:tc>
                <a:extLst>
                  <a:ext uri="{0D108BD9-81ED-4DB2-BD59-A6C34878D82A}">
                    <a16:rowId xmlns:a16="http://schemas.microsoft.com/office/drawing/2014/main" val="10000"/>
                  </a:ext>
                </a:extLst>
              </a:tr>
              <a:tr h="360276">
                <a:tc>
                  <a:txBody>
                    <a:bodyPr/>
                    <a:lstStyle/>
                    <a:p>
                      <a:pPr algn="l" fontAlgn="ctr"/>
                      <a:r>
                        <a:rPr lang="en-US" sz="2200" b="1" u="none" strike="noStrike" dirty="0">
                          <a:effectLst/>
                        </a:rPr>
                        <a:t>SAS</a:t>
                      </a:r>
                      <a:endParaRPr lang="en-US" sz="2200" b="1" i="0" u="none" strike="noStrike" dirty="0">
                        <a:solidFill>
                          <a:srgbClr val="222222"/>
                        </a:solidFill>
                        <a:effectLst/>
                        <a:latin typeface="Calibri" panose="020F0502020204030204" pitchFamily="34" charset="0"/>
                      </a:endParaRPr>
                    </a:p>
                  </a:txBody>
                  <a:tcPr marL="17156" marR="17156" marT="17156" marB="0" anchor="ctr">
                    <a:solidFill>
                      <a:schemeClr val="accent4">
                        <a:lumMod val="40000"/>
                        <a:lumOff val="60000"/>
                      </a:schemeClr>
                    </a:solidFill>
                  </a:tcPr>
                </a:tc>
                <a:tc>
                  <a:txBody>
                    <a:bodyPr/>
                    <a:lstStyle/>
                    <a:p>
                      <a:pPr algn="r" fontAlgn="ctr"/>
                      <a:r>
                        <a:rPr lang="en-US" sz="2200" u="none" strike="noStrike">
                          <a:effectLst/>
                        </a:rPr>
                        <a:t>21%</a:t>
                      </a:r>
                      <a:endParaRPr lang="en-US" sz="2200" b="1" i="0" u="none" strike="noStrike">
                        <a:solidFill>
                          <a:srgbClr val="222222"/>
                        </a:solidFill>
                        <a:effectLst/>
                        <a:latin typeface="Calibri" panose="020F0502020204030204" pitchFamily="34" charset="0"/>
                      </a:endParaRPr>
                    </a:p>
                  </a:txBody>
                  <a:tcPr marL="17156" marR="17156" marT="17156" marB="0" anchor="ctr"/>
                </a:tc>
                <a:tc>
                  <a:txBody>
                    <a:bodyPr/>
                    <a:lstStyle/>
                    <a:p>
                      <a:pPr algn="r" fontAlgn="ctr"/>
                      <a:r>
                        <a:rPr lang="en-US" sz="2200" u="none" strike="noStrike">
                          <a:effectLst/>
                        </a:rPr>
                        <a:t>50%</a:t>
                      </a:r>
                      <a:endParaRPr lang="en-US" sz="2200" b="1" i="0" u="none" strike="noStrike">
                        <a:solidFill>
                          <a:srgbClr val="222222"/>
                        </a:solidFill>
                        <a:effectLst/>
                        <a:latin typeface="Calibri" panose="020F0502020204030204" pitchFamily="34" charset="0"/>
                      </a:endParaRPr>
                    </a:p>
                  </a:txBody>
                  <a:tcPr marL="17156" marR="17156" marT="17156" marB="0" anchor="ctr"/>
                </a:tc>
                <a:extLst>
                  <a:ext uri="{0D108BD9-81ED-4DB2-BD59-A6C34878D82A}">
                    <a16:rowId xmlns:a16="http://schemas.microsoft.com/office/drawing/2014/main" val="10001"/>
                  </a:ext>
                </a:extLst>
              </a:tr>
              <a:tr h="360276">
                <a:tc>
                  <a:txBody>
                    <a:bodyPr/>
                    <a:lstStyle/>
                    <a:p>
                      <a:pPr algn="l" fontAlgn="ctr"/>
                      <a:r>
                        <a:rPr lang="en-US" sz="2200" b="1" u="none" strike="noStrike" dirty="0">
                          <a:effectLst/>
                        </a:rPr>
                        <a:t>Microsoft Azure</a:t>
                      </a:r>
                      <a:endParaRPr lang="en-US" sz="2200" b="1" i="0" u="none" strike="noStrike" dirty="0">
                        <a:solidFill>
                          <a:srgbClr val="222222"/>
                        </a:solidFill>
                        <a:effectLst/>
                        <a:latin typeface="Calibri" panose="020F0502020204030204" pitchFamily="34" charset="0"/>
                      </a:endParaRPr>
                    </a:p>
                  </a:txBody>
                  <a:tcPr marL="17156" marR="17156" marT="17156" marB="0" anchor="ctr">
                    <a:solidFill>
                      <a:schemeClr val="accent4">
                        <a:lumMod val="40000"/>
                        <a:lumOff val="60000"/>
                      </a:schemeClr>
                    </a:solidFill>
                  </a:tcPr>
                </a:tc>
                <a:tc>
                  <a:txBody>
                    <a:bodyPr/>
                    <a:lstStyle/>
                    <a:p>
                      <a:pPr algn="r" fontAlgn="ctr"/>
                      <a:r>
                        <a:rPr lang="en-US" sz="2200" u="none" strike="noStrike">
                          <a:effectLst/>
                        </a:rPr>
                        <a:t>17%</a:t>
                      </a:r>
                      <a:endParaRPr lang="en-US" sz="2200" b="1" i="0" u="none" strike="noStrike">
                        <a:solidFill>
                          <a:srgbClr val="222222"/>
                        </a:solidFill>
                        <a:effectLst/>
                        <a:latin typeface="Calibri" panose="020F0502020204030204" pitchFamily="34" charset="0"/>
                      </a:endParaRPr>
                    </a:p>
                  </a:txBody>
                  <a:tcPr marL="17156" marR="17156" marT="17156" marB="0" anchor="ctr"/>
                </a:tc>
                <a:tc>
                  <a:txBody>
                    <a:bodyPr/>
                    <a:lstStyle/>
                    <a:p>
                      <a:pPr algn="r" fontAlgn="ctr"/>
                      <a:r>
                        <a:rPr lang="en-US" sz="2200" u="none" strike="noStrike">
                          <a:effectLst/>
                        </a:rPr>
                        <a:t>50%</a:t>
                      </a:r>
                      <a:endParaRPr lang="en-US" sz="2200" b="1" i="0" u="none" strike="noStrike">
                        <a:solidFill>
                          <a:srgbClr val="222222"/>
                        </a:solidFill>
                        <a:effectLst/>
                        <a:latin typeface="Calibri" panose="020F0502020204030204" pitchFamily="34" charset="0"/>
                      </a:endParaRPr>
                    </a:p>
                  </a:txBody>
                  <a:tcPr marL="17156" marR="17156" marT="17156" marB="0" anchor="ctr"/>
                </a:tc>
                <a:extLst>
                  <a:ext uri="{0D108BD9-81ED-4DB2-BD59-A6C34878D82A}">
                    <a16:rowId xmlns:a16="http://schemas.microsoft.com/office/drawing/2014/main" val="10002"/>
                  </a:ext>
                </a:extLst>
              </a:tr>
              <a:tr h="360276">
                <a:tc>
                  <a:txBody>
                    <a:bodyPr/>
                    <a:lstStyle/>
                    <a:p>
                      <a:pPr algn="l" fontAlgn="ctr"/>
                      <a:r>
                        <a:rPr lang="en-US" sz="2200" b="1" u="none" strike="noStrike" dirty="0">
                          <a:effectLst/>
                        </a:rPr>
                        <a:t>Python</a:t>
                      </a:r>
                      <a:endParaRPr lang="en-US" sz="2200" b="1" i="0" u="none" strike="noStrike" dirty="0">
                        <a:solidFill>
                          <a:srgbClr val="222222"/>
                        </a:solidFill>
                        <a:effectLst/>
                        <a:latin typeface="Calibri" panose="020F0502020204030204" pitchFamily="34" charset="0"/>
                      </a:endParaRPr>
                    </a:p>
                  </a:txBody>
                  <a:tcPr marL="17156" marR="17156" marT="17156" marB="0" anchor="ctr">
                    <a:solidFill>
                      <a:schemeClr val="accent4">
                        <a:lumMod val="40000"/>
                        <a:lumOff val="60000"/>
                      </a:schemeClr>
                    </a:solidFill>
                  </a:tcPr>
                </a:tc>
                <a:tc>
                  <a:txBody>
                    <a:bodyPr/>
                    <a:lstStyle/>
                    <a:p>
                      <a:pPr algn="r" fontAlgn="ctr"/>
                      <a:r>
                        <a:rPr lang="en-US" sz="2200" u="none" strike="noStrike">
                          <a:effectLst/>
                        </a:rPr>
                        <a:t>34%</a:t>
                      </a:r>
                      <a:endParaRPr lang="en-US" sz="2200" b="0" i="0" u="none" strike="noStrike">
                        <a:solidFill>
                          <a:srgbClr val="222222"/>
                        </a:solidFill>
                        <a:effectLst/>
                        <a:latin typeface="Calibri" panose="020F0502020204030204" pitchFamily="34" charset="0"/>
                      </a:endParaRPr>
                    </a:p>
                  </a:txBody>
                  <a:tcPr marL="17156" marR="17156" marT="17156" marB="0" anchor="ctr"/>
                </a:tc>
                <a:tc>
                  <a:txBody>
                    <a:bodyPr/>
                    <a:lstStyle/>
                    <a:p>
                      <a:pPr algn="r" fontAlgn="ctr"/>
                      <a:r>
                        <a:rPr lang="en-US" sz="2200" u="none" strike="noStrike">
                          <a:effectLst/>
                        </a:rPr>
                        <a:t>23%</a:t>
                      </a:r>
                      <a:endParaRPr lang="en-US" sz="2200" b="0" i="0" u="none" strike="noStrike">
                        <a:solidFill>
                          <a:srgbClr val="222222"/>
                        </a:solidFill>
                        <a:effectLst/>
                        <a:latin typeface="Calibri" panose="020F0502020204030204" pitchFamily="34" charset="0"/>
                      </a:endParaRPr>
                    </a:p>
                  </a:txBody>
                  <a:tcPr marL="17156" marR="17156" marT="17156" marB="0" anchor="ctr"/>
                </a:tc>
                <a:extLst>
                  <a:ext uri="{0D108BD9-81ED-4DB2-BD59-A6C34878D82A}">
                    <a16:rowId xmlns:a16="http://schemas.microsoft.com/office/drawing/2014/main" val="10003"/>
                  </a:ext>
                </a:extLst>
              </a:tr>
              <a:tr h="360276">
                <a:tc>
                  <a:txBody>
                    <a:bodyPr/>
                    <a:lstStyle/>
                    <a:p>
                      <a:pPr algn="l" fontAlgn="ctr"/>
                      <a:r>
                        <a:rPr lang="en-US" sz="2200" b="1" u="none" strike="noStrike" dirty="0">
                          <a:effectLst/>
                        </a:rPr>
                        <a:t>Google</a:t>
                      </a:r>
                      <a:endParaRPr lang="en-US" sz="2200" b="1" i="0" u="none" strike="noStrike" dirty="0">
                        <a:solidFill>
                          <a:srgbClr val="222222"/>
                        </a:solidFill>
                        <a:effectLst/>
                        <a:latin typeface="Calibri" panose="020F0502020204030204" pitchFamily="34" charset="0"/>
                      </a:endParaRPr>
                    </a:p>
                  </a:txBody>
                  <a:tcPr marL="17156" marR="17156" marT="17156" marB="0" anchor="ctr">
                    <a:solidFill>
                      <a:schemeClr val="accent4">
                        <a:lumMod val="40000"/>
                        <a:lumOff val="60000"/>
                      </a:schemeClr>
                    </a:solidFill>
                  </a:tcPr>
                </a:tc>
                <a:tc>
                  <a:txBody>
                    <a:bodyPr/>
                    <a:lstStyle/>
                    <a:p>
                      <a:pPr algn="r" fontAlgn="ctr"/>
                      <a:r>
                        <a:rPr lang="en-US" sz="2200" u="none" strike="noStrike">
                          <a:effectLst/>
                        </a:rPr>
                        <a:t>41%</a:t>
                      </a:r>
                      <a:endParaRPr lang="en-US" sz="2200" b="0" i="0" u="none" strike="noStrike">
                        <a:solidFill>
                          <a:srgbClr val="222222"/>
                        </a:solidFill>
                        <a:effectLst/>
                        <a:latin typeface="Calibri" panose="020F0502020204030204" pitchFamily="34" charset="0"/>
                      </a:endParaRPr>
                    </a:p>
                  </a:txBody>
                  <a:tcPr marL="17156" marR="17156" marT="17156" marB="0" anchor="ctr"/>
                </a:tc>
                <a:tc>
                  <a:txBody>
                    <a:bodyPr/>
                    <a:lstStyle/>
                    <a:p>
                      <a:pPr algn="r" fontAlgn="ctr"/>
                      <a:r>
                        <a:rPr lang="en-US" sz="2200" u="none" strike="noStrike">
                          <a:effectLst/>
                        </a:rPr>
                        <a:t>20%</a:t>
                      </a:r>
                      <a:endParaRPr lang="en-US" sz="2200" b="0" i="0" u="none" strike="noStrike">
                        <a:solidFill>
                          <a:srgbClr val="222222"/>
                        </a:solidFill>
                        <a:effectLst/>
                        <a:latin typeface="Calibri" panose="020F0502020204030204" pitchFamily="34" charset="0"/>
                      </a:endParaRPr>
                    </a:p>
                  </a:txBody>
                  <a:tcPr marL="17156" marR="17156" marT="17156" marB="0" anchor="ctr"/>
                </a:tc>
                <a:extLst>
                  <a:ext uri="{0D108BD9-81ED-4DB2-BD59-A6C34878D82A}">
                    <a16:rowId xmlns:a16="http://schemas.microsoft.com/office/drawing/2014/main" val="10004"/>
                  </a:ext>
                </a:extLst>
              </a:tr>
              <a:tr h="360276">
                <a:tc>
                  <a:txBody>
                    <a:bodyPr/>
                    <a:lstStyle/>
                    <a:p>
                      <a:pPr algn="l" fontAlgn="ctr"/>
                      <a:r>
                        <a:rPr lang="en-US" sz="2200" b="1" u="none" strike="noStrike" dirty="0">
                          <a:effectLst/>
                        </a:rPr>
                        <a:t>IBM DS Professional</a:t>
                      </a:r>
                      <a:endParaRPr lang="en-US" sz="2200" b="1" i="0" u="none" strike="noStrike" dirty="0">
                        <a:solidFill>
                          <a:srgbClr val="222222"/>
                        </a:solidFill>
                        <a:effectLst/>
                        <a:latin typeface="Calibri" panose="020F0502020204030204" pitchFamily="34" charset="0"/>
                      </a:endParaRPr>
                    </a:p>
                  </a:txBody>
                  <a:tcPr marL="17156" marR="17156" marT="17156" marB="0" anchor="ctr">
                    <a:solidFill>
                      <a:schemeClr val="accent4">
                        <a:lumMod val="40000"/>
                        <a:lumOff val="60000"/>
                      </a:schemeClr>
                    </a:solidFill>
                  </a:tcPr>
                </a:tc>
                <a:tc>
                  <a:txBody>
                    <a:bodyPr/>
                    <a:lstStyle/>
                    <a:p>
                      <a:pPr algn="r" fontAlgn="ctr"/>
                      <a:r>
                        <a:rPr lang="en-US" sz="2200" u="none" strike="noStrike">
                          <a:effectLst/>
                        </a:rPr>
                        <a:t>39%</a:t>
                      </a:r>
                      <a:endParaRPr lang="en-US" sz="2200" b="0" i="0" u="none" strike="noStrike">
                        <a:solidFill>
                          <a:srgbClr val="222222"/>
                        </a:solidFill>
                        <a:effectLst/>
                        <a:latin typeface="Calibri" panose="020F0502020204030204" pitchFamily="34" charset="0"/>
                      </a:endParaRPr>
                    </a:p>
                  </a:txBody>
                  <a:tcPr marL="17156" marR="17156" marT="17156" marB="0" anchor="ctr"/>
                </a:tc>
                <a:tc>
                  <a:txBody>
                    <a:bodyPr/>
                    <a:lstStyle/>
                    <a:p>
                      <a:pPr algn="r" fontAlgn="ctr"/>
                      <a:r>
                        <a:rPr lang="en-US" sz="2200" u="none" strike="noStrike">
                          <a:effectLst/>
                        </a:rPr>
                        <a:t>19%</a:t>
                      </a:r>
                      <a:endParaRPr lang="en-US" sz="2200" b="0" i="0" u="none" strike="noStrike">
                        <a:solidFill>
                          <a:srgbClr val="222222"/>
                        </a:solidFill>
                        <a:effectLst/>
                        <a:latin typeface="Calibri" panose="020F0502020204030204" pitchFamily="34" charset="0"/>
                      </a:endParaRPr>
                    </a:p>
                  </a:txBody>
                  <a:tcPr marL="17156" marR="17156" marT="17156" marB="0" anchor="ctr"/>
                </a:tc>
                <a:extLst>
                  <a:ext uri="{0D108BD9-81ED-4DB2-BD59-A6C34878D82A}">
                    <a16:rowId xmlns:a16="http://schemas.microsoft.com/office/drawing/2014/main" val="10005"/>
                  </a:ext>
                </a:extLst>
              </a:tr>
              <a:tr h="360276">
                <a:tc>
                  <a:txBody>
                    <a:bodyPr/>
                    <a:lstStyle/>
                    <a:p>
                      <a:pPr algn="l" fontAlgn="ctr"/>
                      <a:r>
                        <a:rPr lang="en-US" sz="2200" b="1" u="none" strike="noStrike" dirty="0">
                          <a:effectLst/>
                        </a:rPr>
                        <a:t>R language</a:t>
                      </a:r>
                      <a:endParaRPr lang="en-US" sz="2200" b="1" i="0" u="none" strike="noStrike" dirty="0">
                        <a:solidFill>
                          <a:srgbClr val="222222"/>
                        </a:solidFill>
                        <a:effectLst/>
                        <a:latin typeface="Calibri" panose="020F0502020204030204" pitchFamily="34" charset="0"/>
                      </a:endParaRPr>
                    </a:p>
                  </a:txBody>
                  <a:tcPr marL="17156" marR="17156" marT="17156" marB="0" anchor="ctr">
                    <a:solidFill>
                      <a:schemeClr val="accent4">
                        <a:lumMod val="40000"/>
                        <a:lumOff val="60000"/>
                      </a:schemeClr>
                    </a:solidFill>
                  </a:tcPr>
                </a:tc>
                <a:tc>
                  <a:txBody>
                    <a:bodyPr/>
                    <a:lstStyle/>
                    <a:p>
                      <a:pPr algn="r" fontAlgn="ctr"/>
                      <a:r>
                        <a:rPr lang="en-US" sz="2200" u="none" strike="noStrike" dirty="0">
                          <a:effectLst/>
                        </a:rPr>
                        <a:t>38%</a:t>
                      </a:r>
                      <a:endParaRPr lang="en-US" sz="2200" b="0" i="0" u="none" strike="noStrike" dirty="0">
                        <a:solidFill>
                          <a:srgbClr val="222222"/>
                        </a:solidFill>
                        <a:effectLst/>
                        <a:latin typeface="Calibri" panose="020F0502020204030204" pitchFamily="34" charset="0"/>
                      </a:endParaRPr>
                    </a:p>
                  </a:txBody>
                  <a:tcPr marL="17156" marR="17156" marT="17156" marB="0" anchor="ctr"/>
                </a:tc>
                <a:tc>
                  <a:txBody>
                    <a:bodyPr/>
                    <a:lstStyle/>
                    <a:p>
                      <a:pPr algn="r" fontAlgn="ctr"/>
                      <a:r>
                        <a:rPr lang="en-US" sz="2200" u="none" strike="noStrike">
                          <a:effectLst/>
                        </a:rPr>
                        <a:t>15%</a:t>
                      </a:r>
                      <a:endParaRPr lang="en-US" sz="2200" b="0" i="0" u="none" strike="noStrike">
                        <a:solidFill>
                          <a:srgbClr val="222222"/>
                        </a:solidFill>
                        <a:effectLst/>
                        <a:latin typeface="Calibri" panose="020F0502020204030204" pitchFamily="34" charset="0"/>
                      </a:endParaRPr>
                    </a:p>
                  </a:txBody>
                  <a:tcPr marL="17156" marR="17156" marT="17156" marB="0" anchor="ctr"/>
                </a:tc>
                <a:extLst>
                  <a:ext uri="{0D108BD9-81ED-4DB2-BD59-A6C34878D82A}">
                    <a16:rowId xmlns:a16="http://schemas.microsoft.com/office/drawing/2014/main" val="10006"/>
                  </a:ext>
                </a:extLst>
              </a:tr>
              <a:tr h="360276">
                <a:tc>
                  <a:txBody>
                    <a:bodyPr/>
                    <a:lstStyle/>
                    <a:p>
                      <a:pPr algn="l" fontAlgn="ctr"/>
                      <a:r>
                        <a:rPr lang="en-US" sz="2200" b="1" u="none" strike="noStrike" dirty="0">
                          <a:effectLst/>
                        </a:rPr>
                        <a:t>Tensor Flow</a:t>
                      </a:r>
                      <a:endParaRPr lang="en-US" sz="2200" b="1" i="0" u="none" strike="noStrike" dirty="0">
                        <a:solidFill>
                          <a:srgbClr val="222222"/>
                        </a:solidFill>
                        <a:effectLst/>
                        <a:latin typeface="Calibri" panose="020F0502020204030204" pitchFamily="34" charset="0"/>
                      </a:endParaRPr>
                    </a:p>
                  </a:txBody>
                  <a:tcPr marL="17156" marR="17156" marT="17156" marB="0" anchor="ctr">
                    <a:solidFill>
                      <a:schemeClr val="accent4">
                        <a:lumMod val="40000"/>
                        <a:lumOff val="60000"/>
                      </a:schemeClr>
                    </a:solidFill>
                  </a:tcPr>
                </a:tc>
                <a:tc>
                  <a:txBody>
                    <a:bodyPr/>
                    <a:lstStyle/>
                    <a:p>
                      <a:pPr algn="r" fontAlgn="ctr"/>
                      <a:r>
                        <a:rPr lang="en-US" sz="2200" u="none" strike="noStrike" dirty="0">
                          <a:effectLst/>
                        </a:rPr>
                        <a:t>40%</a:t>
                      </a:r>
                      <a:endParaRPr lang="en-US" sz="2200" b="0" i="0" u="none" strike="noStrike" dirty="0">
                        <a:solidFill>
                          <a:srgbClr val="222222"/>
                        </a:solidFill>
                        <a:effectLst/>
                        <a:latin typeface="Calibri" panose="020F0502020204030204" pitchFamily="34" charset="0"/>
                      </a:endParaRPr>
                    </a:p>
                  </a:txBody>
                  <a:tcPr marL="17156" marR="17156" marT="17156" marB="0" anchor="ctr"/>
                </a:tc>
                <a:tc>
                  <a:txBody>
                    <a:bodyPr/>
                    <a:lstStyle/>
                    <a:p>
                      <a:pPr algn="r" fontAlgn="ctr"/>
                      <a:r>
                        <a:rPr lang="en-US" sz="2200" u="none" strike="noStrike" dirty="0">
                          <a:effectLst/>
                        </a:rPr>
                        <a:t>12%</a:t>
                      </a:r>
                      <a:endParaRPr lang="en-US" sz="2200" b="0" i="0" u="none" strike="noStrike" dirty="0">
                        <a:solidFill>
                          <a:srgbClr val="222222"/>
                        </a:solidFill>
                        <a:effectLst/>
                        <a:latin typeface="Calibri" panose="020F0502020204030204" pitchFamily="34" charset="0"/>
                      </a:endParaRPr>
                    </a:p>
                  </a:txBody>
                  <a:tcPr marL="17156" marR="17156" marT="17156" marB="0" anchor="ctr"/>
                </a:tc>
                <a:extLst>
                  <a:ext uri="{0D108BD9-81ED-4DB2-BD59-A6C34878D82A}">
                    <a16:rowId xmlns:a16="http://schemas.microsoft.com/office/drawing/2014/main" val="10007"/>
                  </a:ext>
                </a:extLst>
              </a:tr>
              <a:tr h="360276">
                <a:tc>
                  <a:txBody>
                    <a:bodyPr/>
                    <a:lstStyle/>
                    <a:p>
                      <a:pPr algn="l" fontAlgn="ctr"/>
                      <a:r>
                        <a:rPr lang="en-US" sz="2200" b="1" u="none" strike="noStrike" dirty="0">
                          <a:effectLst/>
                        </a:rPr>
                        <a:t>Tableau</a:t>
                      </a:r>
                      <a:endParaRPr lang="en-US" sz="2200" b="1" i="0" u="none" strike="noStrike" dirty="0">
                        <a:solidFill>
                          <a:srgbClr val="222222"/>
                        </a:solidFill>
                        <a:effectLst/>
                        <a:latin typeface="Calibri" panose="020F0502020204030204" pitchFamily="34" charset="0"/>
                      </a:endParaRPr>
                    </a:p>
                  </a:txBody>
                  <a:tcPr marL="17156" marR="17156" marT="17156" marB="0" anchor="ctr">
                    <a:solidFill>
                      <a:schemeClr val="accent4">
                        <a:lumMod val="40000"/>
                        <a:lumOff val="60000"/>
                      </a:schemeClr>
                    </a:solidFill>
                  </a:tcPr>
                </a:tc>
                <a:tc>
                  <a:txBody>
                    <a:bodyPr/>
                    <a:lstStyle/>
                    <a:p>
                      <a:pPr algn="r" fontAlgn="ctr"/>
                      <a:r>
                        <a:rPr lang="en-US" sz="2200" u="none" strike="noStrike">
                          <a:effectLst/>
                        </a:rPr>
                        <a:t>34%</a:t>
                      </a:r>
                      <a:endParaRPr lang="en-US" sz="2200" b="0" i="0" u="none" strike="noStrike">
                        <a:solidFill>
                          <a:srgbClr val="222222"/>
                        </a:solidFill>
                        <a:effectLst/>
                        <a:latin typeface="Calibri" panose="020F0502020204030204" pitchFamily="34" charset="0"/>
                      </a:endParaRPr>
                    </a:p>
                  </a:txBody>
                  <a:tcPr marL="17156" marR="17156" marT="17156" marB="0" anchor="ctr"/>
                </a:tc>
                <a:tc>
                  <a:txBody>
                    <a:bodyPr/>
                    <a:lstStyle/>
                    <a:p>
                      <a:pPr algn="r" fontAlgn="ctr"/>
                      <a:r>
                        <a:rPr lang="en-US" sz="2200" u="none" strike="noStrike" dirty="0">
                          <a:effectLst/>
                        </a:rPr>
                        <a:t>12%</a:t>
                      </a:r>
                      <a:endParaRPr lang="en-US" sz="2200" b="0" i="0" u="none" strike="noStrike" dirty="0">
                        <a:solidFill>
                          <a:srgbClr val="222222"/>
                        </a:solidFill>
                        <a:effectLst/>
                        <a:latin typeface="Calibri" panose="020F0502020204030204" pitchFamily="34" charset="0"/>
                      </a:endParaRPr>
                    </a:p>
                  </a:txBody>
                  <a:tcPr marL="17156" marR="17156" marT="17156" marB="0" anchor="ct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258415538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EMSI labor market data</a:t>
            </a:r>
          </a:p>
        </p:txBody>
      </p:sp>
      <p:sp>
        <p:nvSpPr>
          <p:cNvPr id="3" name="Content Placeholder 2"/>
          <p:cNvSpPr>
            <a:spLocks noGrp="1"/>
          </p:cNvSpPr>
          <p:nvPr>
            <p:ph idx="1"/>
          </p:nvPr>
        </p:nvSpPr>
        <p:spPr>
          <a:xfrm>
            <a:off x="1103312" y="6053558"/>
            <a:ext cx="8946541" cy="451413"/>
          </a:xfrm>
        </p:spPr>
        <p:txBody>
          <a:bodyPr>
            <a:normAutofit/>
          </a:bodyPr>
          <a:lstStyle/>
          <a:p>
            <a:r>
              <a:rPr lang="en-US" dirty="0">
                <a:hlinkClick r:id="rId3"/>
              </a:rPr>
              <a:t>https://economicmodeling.com/job-posting-dashboard/</a:t>
            </a:r>
            <a:r>
              <a:rPr lang="en-US" dirty="0"/>
              <a:t> </a:t>
            </a:r>
          </a:p>
          <a:p>
            <a:endParaRPr lang="en-US" dirty="0"/>
          </a:p>
        </p:txBody>
      </p:sp>
      <p:pic>
        <p:nvPicPr>
          <p:cNvPr id="5" name="Picture 4">
            <a:extLst>
              <a:ext uri="{FF2B5EF4-FFF2-40B4-BE49-F238E27FC236}">
                <a16:creationId xmlns:a16="http://schemas.microsoft.com/office/drawing/2014/main" id="{1C2A46AE-3930-12CF-862B-E6CCCDB6C5D0}"/>
              </a:ext>
            </a:extLst>
          </p:cNvPr>
          <p:cNvPicPr>
            <a:picLocks noChangeAspect="1"/>
          </p:cNvPicPr>
          <p:nvPr/>
        </p:nvPicPr>
        <p:blipFill>
          <a:blip r:embed="rId4"/>
          <a:stretch>
            <a:fillRect/>
          </a:stretch>
        </p:blipFill>
        <p:spPr>
          <a:xfrm>
            <a:off x="2597633" y="1319032"/>
            <a:ext cx="7854306" cy="4536672"/>
          </a:xfrm>
          <a:prstGeom prst="rect">
            <a:avLst/>
          </a:prstGeom>
        </p:spPr>
      </p:pic>
      <p:sp>
        <p:nvSpPr>
          <p:cNvPr id="7" name="Left Arrow 6">
            <a:extLst>
              <a:ext uri="{FF2B5EF4-FFF2-40B4-BE49-F238E27FC236}">
                <a16:creationId xmlns:a16="http://schemas.microsoft.com/office/drawing/2014/main" id="{41E39180-0A53-AEF3-94B4-EF28642576D8}"/>
              </a:ext>
            </a:extLst>
          </p:cNvPr>
          <p:cNvSpPr/>
          <p:nvPr/>
        </p:nvSpPr>
        <p:spPr>
          <a:xfrm>
            <a:off x="3831220" y="1656478"/>
            <a:ext cx="879676" cy="19677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1930098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EMSI labor market data</a:t>
            </a:r>
          </a:p>
        </p:txBody>
      </p:sp>
      <p:sp>
        <p:nvSpPr>
          <p:cNvPr id="3" name="Content Placeholder 2"/>
          <p:cNvSpPr>
            <a:spLocks noGrp="1"/>
          </p:cNvSpPr>
          <p:nvPr>
            <p:ph idx="1"/>
          </p:nvPr>
        </p:nvSpPr>
        <p:spPr>
          <a:xfrm>
            <a:off x="1103312" y="6053558"/>
            <a:ext cx="8946541" cy="451413"/>
          </a:xfrm>
        </p:spPr>
        <p:txBody>
          <a:bodyPr>
            <a:normAutofit/>
          </a:bodyPr>
          <a:lstStyle/>
          <a:p>
            <a:r>
              <a:rPr lang="en-US" dirty="0">
                <a:hlinkClick r:id="rId3"/>
              </a:rPr>
              <a:t>https://economicmodeling.com/job-posting-dashboard/</a:t>
            </a:r>
            <a:r>
              <a:rPr lang="en-US" dirty="0"/>
              <a:t> </a:t>
            </a:r>
          </a:p>
          <a:p>
            <a:endParaRPr lang="en-US" dirty="0"/>
          </a:p>
        </p:txBody>
      </p:sp>
      <p:pic>
        <p:nvPicPr>
          <p:cNvPr id="6" name="Picture 5">
            <a:extLst>
              <a:ext uri="{FF2B5EF4-FFF2-40B4-BE49-F238E27FC236}">
                <a16:creationId xmlns:a16="http://schemas.microsoft.com/office/drawing/2014/main" id="{1BBCA7DF-8134-38AB-277E-6351A66B8FCE}"/>
              </a:ext>
            </a:extLst>
          </p:cNvPr>
          <p:cNvPicPr>
            <a:picLocks noChangeAspect="1"/>
          </p:cNvPicPr>
          <p:nvPr/>
        </p:nvPicPr>
        <p:blipFill>
          <a:blip r:embed="rId4"/>
          <a:stretch>
            <a:fillRect/>
          </a:stretch>
        </p:blipFill>
        <p:spPr>
          <a:xfrm>
            <a:off x="2319032" y="1372552"/>
            <a:ext cx="8051884" cy="4488965"/>
          </a:xfrm>
          <a:prstGeom prst="rect">
            <a:avLst/>
          </a:prstGeom>
        </p:spPr>
      </p:pic>
      <p:sp>
        <p:nvSpPr>
          <p:cNvPr id="7" name="Up Arrow 6">
            <a:extLst>
              <a:ext uri="{FF2B5EF4-FFF2-40B4-BE49-F238E27FC236}">
                <a16:creationId xmlns:a16="http://schemas.microsoft.com/office/drawing/2014/main" id="{7EC80202-8211-055B-F0BD-A2A08FDBDD18}"/>
              </a:ext>
            </a:extLst>
          </p:cNvPr>
          <p:cNvSpPr/>
          <p:nvPr/>
        </p:nvSpPr>
        <p:spPr>
          <a:xfrm>
            <a:off x="4282633" y="1853248"/>
            <a:ext cx="324091" cy="70475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320085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Glassdoor in 2021</a:t>
            </a:r>
          </a:p>
        </p:txBody>
      </p:sp>
      <p:sp>
        <p:nvSpPr>
          <p:cNvPr id="3" name="Content Placeholder 2"/>
          <p:cNvSpPr>
            <a:spLocks noGrp="1"/>
          </p:cNvSpPr>
          <p:nvPr>
            <p:ph idx="1"/>
          </p:nvPr>
        </p:nvSpPr>
        <p:spPr>
          <a:xfrm>
            <a:off x="880614" y="6052995"/>
            <a:ext cx="9253986" cy="592666"/>
          </a:xfrm>
        </p:spPr>
        <p:txBody>
          <a:bodyPr/>
          <a:lstStyle/>
          <a:p>
            <a:r>
              <a:rPr lang="en-US" dirty="0"/>
              <a:t>The pandemic may take a toll on the job market</a:t>
            </a:r>
          </a:p>
        </p:txBody>
      </p:sp>
      <p:pic>
        <p:nvPicPr>
          <p:cNvPr id="5" name="Picture 4"/>
          <p:cNvPicPr>
            <a:picLocks noChangeAspect="1"/>
          </p:cNvPicPr>
          <p:nvPr/>
        </p:nvPicPr>
        <p:blipFill>
          <a:blip r:embed="rId2"/>
          <a:stretch>
            <a:fillRect/>
          </a:stretch>
        </p:blipFill>
        <p:spPr>
          <a:xfrm>
            <a:off x="1600201" y="1278691"/>
            <a:ext cx="4173326" cy="4487109"/>
          </a:xfrm>
          <a:prstGeom prst="rect">
            <a:avLst/>
          </a:prstGeom>
        </p:spPr>
      </p:pic>
      <p:pic>
        <p:nvPicPr>
          <p:cNvPr id="6" name="Picture 5"/>
          <p:cNvPicPr>
            <a:picLocks noChangeAspect="1"/>
          </p:cNvPicPr>
          <p:nvPr/>
        </p:nvPicPr>
        <p:blipFill>
          <a:blip r:embed="rId3"/>
          <a:stretch>
            <a:fillRect/>
          </a:stretch>
        </p:blipFill>
        <p:spPr>
          <a:xfrm>
            <a:off x="5957840" y="1278690"/>
            <a:ext cx="4015176" cy="4487109"/>
          </a:xfrm>
          <a:prstGeom prst="rect">
            <a:avLst/>
          </a:prstGeom>
        </p:spPr>
      </p:pic>
    </p:spTree>
    <p:extLst>
      <p:ext uri="{BB962C8B-B14F-4D97-AF65-F5344CB8AC3E}">
        <p14:creationId xmlns:p14="http://schemas.microsoft.com/office/powerpoint/2010/main" val="425224202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92682" y="330298"/>
            <a:ext cx="4199918" cy="4737760"/>
          </a:xfrm>
          <a:prstGeom prst="rect">
            <a:avLst/>
          </a:prstGeom>
        </p:spPr>
      </p:pic>
      <p:pic>
        <p:nvPicPr>
          <p:cNvPr id="8" name="Picture 7"/>
          <p:cNvPicPr>
            <a:picLocks noChangeAspect="1"/>
          </p:cNvPicPr>
          <p:nvPr/>
        </p:nvPicPr>
        <p:blipFill>
          <a:blip r:embed="rId3"/>
          <a:stretch>
            <a:fillRect/>
          </a:stretch>
        </p:blipFill>
        <p:spPr>
          <a:xfrm>
            <a:off x="4292600" y="330298"/>
            <a:ext cx="4184099" cy="4737760"/>
          </a:xfrm>
          <a:prstGeom prst="rect">
            <a:avLst/>
          </a:prstGeom>
        </p:spPr>
      </p:pic>
      <p:sp>
        <p:nvSpPr>
          <p:cNvPr id="9" name="Content Placeholder 2"/>
          <p:cNvSpPr txBox="1">
            <a:spLocks/>
          </p:cNvSpPr>
          <p:nvPr/>
        </p:nvSpPr>
        <p:spPr>
          <a:xfrm>
            <a:off x="377009" y="5350862"/>
            <a:ext cx="11302373" cy="1164238"/>
          </a:xfrm>
          <a:prstGeom prst="rect">
            <a:avLst/>
          </a:prstGeom>
        </p:spPr>
        <p:txBody>
          <a:bodyPr vert="horz" lIns="91440" tIns="45720" rIns="91440" bIns="45720" rtlCol="0">
            <a:normAutofit fontScale="92500" lnSpcReduction="20000"/>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r>
              <a:rPr lang="en-US" dirty="0"/>
              <a:t>Python is a general-purposed tool. Without the key word “data science” or “data analytics”, it will return a much larger number.</a:t>
            </a:r>
          </a:p>
          <a:p>
            <a:r>
              <a:rPr lang="en-US" dirty="0"/>
              <a:t>The letter “R” is too vague. You need to use “R language” or “R data science,” otherwise the website would return many jobs irrelevant to R programming</a:t>
            </a:r>
          </a:p>
        </p:txBody>
      </p:sp>
      <p:pic>
        <p:nvPicPr>
          <p:cNvPr id="11" name="Picture 10"/>
          <p:cNvPicPr>
            <a:picLocks noChangeAspect="1"/>
          </p:cNvPicPr>
          <p:nvPr/>
        </p:nvPicPr>
        <p:blipFill>
          <a:blip r:embed="rId4"/>
          <a:stretch>
            <a:fillRect/>
          </a:stretch>
        </p:blipFill>
        <p:spPr>
          <a:xfrm>
            <a:off x="8492517" y="330298"/>
            <a:ext cx="3564015" cy="4744100"/>
          </a:xfrm>
          <a:prstGeom prst="rect">
            <a:avLst/>
          </a:prstGeom>
        </p:spPr>
      </p:pic>
    </p:spTree>
    <p:extLst>
      <p:ext uri="{BB962C8B-B14F-4D97-AF65-F5344CB8AC3E}">
        <p14:creationId xmlns:p14="http://schemas.microsoft.com/office/powerpoint/2010/main" val="69583195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2" y="452718"/>
            <a:ext cx="3775418" cy="1400530"/>
          </a:xfrm>
        </p:spPr>
        <p:txBody>
          <a:bodyPr/>
          <a:lstStyle/>
          <a:p>
            <a:r>
              <a:rPr lang="en-US" dirty="0"/>
              <a:t>Indeed.com in 2022</a:t>
            </a:r>
          </a:p>
        </p:txBody>
      </p:sp>
      <p:sp>
        <p:nvSpPr>
          <p:cNvPr id="3" name="Content Placeholder 2"/>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4D178CFC-4614-8C5C-47BB-73B065140C73}"/>
              </a:ext>
            </a:extLst>
          </p:cNvPr>
          <p:cNvPicPr>
            <a:picLocks noChangeAspect="1"/>
          </p:cNvPicPr>
          <p:nvPr/>
        </p:nvPicPr>
        <p:blipFill>
          <a:blip r:embed="rId2"/>
          <a:stretch>
            <a:fillRect/>
          </a:stretch>
        </p:blipFill>
        <p:spPr>
          <a:xfrm>
            <a:off x="4421529" y="609601"/>
            <a:ext cx="6271187" cy="5638798"/>
          </a:xfrm>
          <a:prstGeom prst="rect">
            <a:avLst/>
          </a:prstGeom>
        </p:spPr>
      </p:pic>
    </p:spTree>
    <p:extLst>
      <p:ext uri="{BB962C8B-B14F-4D97-AF65-F5344CB8AC3E}">
        <p14:creationId xmlns:p14="http://schemas.microsoft.com/office/powerpoint/2010/main" val="422951601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2" y="452718"/>
            <a:ext cx="3775418" cy="1400530"/>
          </a:xfrm>
        </p:spPr>
        <p:txBody>
          <a:bodyPr/>
          <a:lstStyle/>
          <a:p>
            <a:r>
              <a:rPr lang="en-US" dirty="0"/>
              <a:t>Indeed.com in 2022</a:t>
            </a:r>
          </a:p>
        </p:txBody>
      </p:sp>
      <p:sp>
        <p:nvSpPr>
          <p:cNvPr id="3" name="Content Placeholder 2"/>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490229AC-A365-86F1-91E8-B1D2B523341D}"/>
              </a:ext>
            </a:extLst>
          </p:cNvPr>
          <p:cNvPicPr>
            <a:picLocks noChangeAspect="1"/>
          </p:cNvPicPr>
          <p:nvPr/>
        </p:nvPicPr>
        <p:blipFill>
          <a:blip r:embed="rId2"/>
          <a:stretch>
            <a:fillRect/>
          </a:stretch>
        </p:blipFill>
        <p:spPr>
          <a:xfrm>
            <a:off x="4139711" y="660400"/>
            <a:ext cx="6515100" cy="5537200"/>
          </a:xfrm>
          <a:prstGeom prst="rect">
            <a:avLst/>
          </a:prstGeom>
        </p:spPr>
      </p:pic>
    </p:spTree>
    <p:extLst>
      <p:ext uri="{BB962C8B-B14F-4D97-AF65-F5344CB8AC3E}">
        <p14:creationId xmlns:p14="http://schemas.microsoft.com/office/powerpoint/2010/main" val="189944411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Indeed.com in 2022</a:t>
            </a:r>
          </a:p>
        </p:txBody>
      </p:sp>
      <p:sp>
        <p:nvSpPr>
          <p:cNvPr id="3" name="Content Placeholder 2"/>
          <p:cNvSpPr>
            <a:spLocks noGrp="1"/>
          </p:cNvSpPr>
          <p:nvPr>
            <p:ph idx="1"/>
          </p:nvPr>
        </p:nvSpPr>
        <p:spPr>
          <a:xfrm>
            <a:off x="1103313" y="2052918"/>
            <a:ext cx="3591780" cy="4195481"/>
          </a:xfrm>
        </p:spPr>
        <p:txBody>
          <a:bodyPr/>
          <a:lstStyle/>
          <a:p>
            <a:r>
              <a:rPr lang="en-US" dirty="0"/>
              <a:t>The letter “R” is too generic.  </a:t>
            </a:r>
          </a:p>
          <a:p>
            <a:r>
              <a:rPr lang="en-US" dirty="0"/>
              <a:t>It is better to include the word “language” while searching.</a:t>
            </a:r>
          </a:p>
          <a:p>
            <a:endParaRPr lang="en-US" dirty="0"/>
          </a:p>
        </p:txBody>
      </p:sp>
      <p:pic>
        <p:nvPicPr>
          <p:cNvPr id="7" name="Picture 6">
            <a:extLst>
              <a:ext uri="{FF2B5EF4-FFF2-40B4-BE49-F238E27FC236}">
                <a16:creationId xmlns:a16="http://schemas.microsoft.com/office/drawing/2014/main" id="{CC8C74F1-3EF6-5A3C-877D-5963D87B389C}"/>
              </a:ext>
            </a:extLst>
          </p:cNvPr>
          <p:cNvPicPr>
            <a:picLocks noChangeAspect="1"/>
          </p:cNvPicPr>
          <p:nvPr/>
        </p:nvPicPr>
        <p:blipFill>
          <a:blip r:embed="rId2"/>
          <a:stretch>
            <a:fillRect/>
          </a:stretch>
        </p:blipFill>
        <p:spPr>
          <a:xfrm>
            <a:off x="5030789" y="590061"/>
            <a:ext cx="6515100" cy="5537200"/>
          </a:xfrm>
          <a:prstGeom prst="rect">
            <a:avLst/>
          </a:prstGeom>
        </p:spPr>
      </p:pic>
    </p:spTree>
    <p:extLst>
      <p:ext uri="{BB962C8B-B14F-4D97-AF65-F5344CB8AC3E}">
        <p14:creationId xmlns:p14="http://schemas.microsoft.com/office/powerpoint/2010/main" val="119594167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Indeed.com in 2021</a:t>
            </a:r>
          </a:p>
        </p:txBody>
      </p:sp>
      <p:sp>
        <p:nvSpPr>
          <p:cNvPr id="3" name="Content Placeholder 2"/>
          <p:cNvSpPr>
            <a:spLocks noGrp="1"/>
          </p:cNvSpPr>
          <p:nvPr>
            <p:ph idx="1"/>
          </p:nvPr>
        </p:nvSpPr>
        <p:spPr>
          <a:xfrm>
            <a:off x="875202" y="1853248"/>
            <a:ext cx="3257184" cy="4195481"/>
          </a:xfrm>
        </p:spPr>
        <p:txBody>
          <a:bodyPr/>
          <a:lstStyle/>
          <a:p>
            <a:r>
              <a:rPr lang="en-US" dirty="0"/>
              <a:t>Python is a general-purposed language.</a:t>
            </a:r>
          </a:p>
          <a:p>
            <a:r>
              <a:rPr lang="en-US" dirty="0"/>
              <a:t>It is better to include the term “data science” while searching.</a:t>
            </a:r>
          </a:p>
        </p:txBody>
      </p:sp>
      <p:pic>
        <p:nvPicPr>
          <p:cNvPr id="4" name="Picture 3">
            <a:extLst>
              <a:ext uri="{FF2B5EF4-FFF2-40B4-BE49-F238E27FC236}">
                <a16:creationId xmlns:a16="http://schemas.microsoft.com/office/drawing/2014/main" id="{9EC3EBF8-11CC-8C76-76EA-5DFFFC1383F6}"/>
              </a:ext>
            </a:extLst>
          </p:cNvPr>
          <p:cNvPicPr>
            <a:picLocks noChangeAspect="1"/>
          </p:cNvPicPr>
          <p:nvPr/>
        </p:nvPicPr>
        <p:blipFill>
          <a:blip r:embed="rId2"/>
          <a:stretch>
            <a:fillRect/>
          </a:stretch>
        </p:blipFill>
        <p:spPr>
          <a:xfrm>
            <a:off x="4552949" y="1152983"/>
            <a:ext cx="6515100" cy="5537200"/>
          </a:xfrm>
          <a:prstGeom prst="rect">
            <a:avLst/>
          </a:prstGeom>
        </p:spPr>
      </p:pic>
    </p:spTree>
    <p:extLst>
      <p:ext uri="{BB962C8B-B14F-4D97-AF65-F5344CB8AC3E}">
        <p14:creationId xmlns:p14="http://schemas.microsoft.com/office/powerpoint/2010/main" val="128639085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Indeed.com in 2022</a:t>
            </a:r>
          </a:p>
        </p:txBody>
      </p:sp>
      <p:sp>
        <p:nvSpPr>
          <p:cNvPr id="3" name="Content Placeholder 2"/>
          <p:cNvSpPr>
            <a:spLocks noGrp="1"/>
          </p:cNvSpPr>
          <p:nvPr>
            <p:ph idx="1"/>
          </p:nvPr>
        </p:nvSpPr>
        <p:spPr>
          <a:xfrm>
            <a:off x="646112" y="5909733"/>
            <a:ext cx="9403742" cy="641152"/>
          </a:xfrm>
        </p:spPr>
        <p:txBody>
          <a:bodyPr>
            <a:normAutofit/>
          </a:bodyPr>
          <a:lstStyle/>
          <a:p>
            <a:endParaRPr lang="en-US" dirty="0"/>
          </a:p>
        </p:txBody>
      </p:sp>
      <p:pic>
        <p:nvPicPr>
          <p:cNvPr id="6" name="Picture 5">
            <a:extLst>
              <a:ext uri="{FF2B5EF4-FFF2-40B4-BE49-F238E27FC236}">
                <a16:creationId xmlns:a16="http://schemas.microsoft.com/office/drawing/2014/main" id="{76786C54-5407-2E70-2473-7716D6ADF35F}"/>
              </a:ext>
            </a:extLst>
          </p:cNvPr>
          <p:cNvPicPr>
            <a:picLocks noChangeAspect="1"/>
          </p:cNvPicPr>
          <p:nvPr/>
        </p:nvPicPr>
        <p:blipFill>
          <a:blip r:embed="rId2"/>
          <a:stretch>
            <a:fillRect/>
          </a:stretch>
        </p:blipFill>
        <p:spPr>
          <a:xfrm>
            <a:off x="4290157" y="1281234"/>
            <a:ext cx="6337300" cy="5016500"/>
          </a:xfrm>
          <a:prstGeom prst="rect">
            <a:avLst/>
          </a:prstGeom>
        </p:spPr>
      </p:pic>
    </p:spTree>
    <p:extLst>
      <p:ext uri="{BB962C8B-B14F-4D97-AF65-F5344CB8AC3E}">
        <p14:creationId xmlns:p14="http://schemas.microsoft.com/office/powerpoint/2010/main" val="153819114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Indeed.com in 2022</a:t>
            </a:r>
          </a:p>
        </p:txBody>
      </p:sp>
      <p:sp>
        <p:nvSpPr>
          <p:cNvPr id="3" name="Content Placeholder 2"/>
          <p:cNvSpPr>
            <a:spLocks noGrp="1"/>
          </p:cNvSpPr>
          <p:nvPr>
            <p:ph idx="1"/>
          </p:nvPr>
        </p:nvSpPr>
        <p:spPr>
          <a:xfrm>
            <a:off x="646112" y="5909733"/>
            <a:ext cx="9403742" cy="641152"/>
          </a:xfrm>
        </p:spPr>
        <p:txBody>
          <a:bodyPr>
            <a:normAutofit/>
          </a:bodyPr>
          <a:lstStyle/>
          <a:p>
            <a:endParaRPr lang="en-US" dirty="0"/>
          </a:p>
        </p:txBody>
      </p:sp>
      <p:pic>
        <p:nvPicPr>
          <p:cNvPr id="4" name="Picture 3">
            <a:extLst>
              <a:ext uri="{FF2B5EF4-FFF2-40B4-BE49-F238E27FC236}">
                <a16:creationId xmlns:a16="http://schemas.microsoft.com/office/drawing/2014/main" id="{93BDC56E-763D-5291-6CDD-1BB9A10A2667}"/>
              </a:ext>
            </a:extLst>
          </p:cNvPr>
          <p:cNvPicPr>
            <a:picLocks noChangeAspect="1"/>
          </p:cNvPicPr>
          <p:nvPr/>
        </p:nvPicPr>
        <p:blipFill>
          <a:blip r:embed="rId2"/>
          <a:stretch>
            <a:fillRect/>
          </a:stretch>
        </p:blipFill>
        <p:spPr>
          <a:xfrm>
            <a:off x="4772758" y="1099509"/>
            <a:ext cx="6286500" cy="5130800"/>
          </a:xfrm>
          <a:prstGeom prst="rect">
            <a:avLst/>
          </a:prstGeom>
        </p:spPr>
      </p:pic>
    </p:spTree>
    <p:extLst>
      <p:ext uri="{BB962C8B-B14F-4D97-AF65-F5344CB8AC3E}">
        <p14:creationId xmlns:p14="http://schemas.microsoft.com/office/powerpoint/2010/main" val="332178474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3312" y="471667"/>
            <a:ext cx="5692344" cy="1400530"/>
          </a:xfrm>
        </p:spPr>
        <p:txBody>
          <a:bodyPr/>
          <a:lstStyle/>
          <a:p>
            <a:r>
              <a:rPr lang="en-US" dirty="0"/>
              <a:t>Job announcements</a:t>
            </a:r>
          </a:p>
        </p:txBody>
      </p:sp>
      <p:sp>
        <p:nvSpPr>
          <p:cNvPr id="3" name="Content Placeholder 2"/>
          <p:cNvSpPr>
            <a:spLocks noGrp="1"/>
          </p:cNvSpPr>
          <p:nvPr>
            <p:ph idx="1"/>
          </p:nvPr>
        </p:nvSpPr>
        <p:spPr>
          <a:xfrm>
            <a:off x="1103313" y="2052918"/>
            <a:ext cx="5692343" cy="4195481"/>
          </a:xfrm>
        </p:spPr>
        <p:txBody>
          <a:bodyPr>
            <a:normAutofit/>
          </a:bodyPr>
          <a:lstStyle/>
          <a:p>
            <a:r>
              <a:rPr lang="en-US" sz="2400" dirty="0"/>
              <a:t>A senior position is well-paid, of course.</a:t>
            </a:r>
          </a:p>
          <a:p>
            <a:r>
              <a:rPr lang="en-US" sz="2400" dirty="0"/>
              <a:t>But even a junior position is very well-compensated.</a:t>
            </a:r>
          </a:p>
        </p:txBody>
      </p:sp>
      <p:pic>
        <p:nvPicPr>
          <p:cNvPr id="4" name="Picture 3">
            <a:extLst>
              <a:ext uri="{FF2B5EF4-FFF2-40B4-BE49-F238E27FC236}">
                <a16:creationId xmlns:a16="http://schemas.microsoft.com/office/drawing/2014/main" id="{2F30F65C-7DF8-EC44-1D09-A6D8A5994CD0}"/>
              </a:ext>
            </a:extLst>
          </p:cNvPr>
          <p:cNvPicPr>
            <a:picLocks noChangeAspect="1"/>
          </p:cNvPicPr>
          <p:nvPr/>
        </p:nvPicPr>
        <p:blipFill>
          <a:blip r:embed="rId2"/>
          <a:stretch>
            <a:fillRect/>
          </a:stretch>
        </p:blipFill>
        <p:spPr>
          <a:xfrm>
            <a:off x="7315201" y="137025"/>
            <a:ext cx="4420920" cy="6648785"/>
          </a:xfrm>
          <a:prstGeom prst="rect">
            <a:avLst/>
          </a:prstGeom>
        </p:spPr>
      </p:pic>
    </p:spTree>
    <p:extLst>
      <p:ext uri="{BB962C8B-B14F-4D97-AF65-F5344CB8AC3E}">
        <p14:creationId xmlns:p14="http://schemas.microsoft.com/office/powerpoint/2010/main" val="35365592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Pay Scale in 2022</a:t>
            </a:r>
          </a:p>
        </p:txBody>
      </p:sp>
      <p:sp>
        <p:nvSpPr>
          <p:cNvPr id="3" name="Content Placeholder 2"/>
          <p:cNvSpPr>
            <a:spLocks noGrp="1"/>
          </p:cNvSpPr>
          <p:nvPr>
            <p:ph idx="1"/>
          </p:nvPr>
        </p:nvSpPr>
        <p:spPr/>
        <p:txBody>
          <a:bodyPr/>
          <a:lstStyle/>
          <a:p>
            <a:r>
              <a:rPr lang="en-US" dirty="0"/>
              <a:t>SPSS: $61K</a:t>
            </a:r>
          </a:p>
          <a:p>
            <a:r>
              <a:rPr lang="en-US" dirty="0"/>
              <a:t>Tableau Software: $77K</a:t>
            </a:r>
          </a:p>
          <a:p>
            <a:r>
              <a:rPr lang="en-US" dirty="0"/>
              <a:t>SAS: $79K</a:t>
            </a:r>
          </a:p>
          <a:p>
            <a:r>
              <a:rPr lang="en-US" dirty="0"/>
              <a:t>R: $81K</a:t>
            </a:r>
          </a:p>
          <a:p>
            <a:r>
              <a:rPr lang="en-US" dirty="0"/>
              <a:t>Python: $94K</a:t>
            </a:r>
          </a:p>
          <a:p>
            <a:r>
              <a:rPr lang="en-US" dirty="0"/>
              <a:t>AWS: $110K</a:t>
            </a:r>
          </a:p>
        </p:txBody>
      </p:sp>
      <p:pic>
        <p:nvPicPr>
          <p:cNvPr id="5" name="Picture 4">
            <a:extLst>
              <a:ext uri="{FF2B5EF4-FFF2-40B4-BE49-F238E27FC236}">
                <a16:creationId xmlns:a16="http://schemas.microsoft.com/office/drawing/2014/main" id="{C1FBEF96-F14C-3473-4B38-7B7D01D91862}"/>
              </a:ext>
            </a:extLst>
          </p:cNvPr>
          <p:cNvPicPr>
            <a:picLocks noChangeAspect="1"/>
          </p:cNvPicPr>
          <p:nvPr/>
        </p:nvPicPr>
        <p:blipFill>
          <a:blip r:embed="rId2"/>
          <a:stretch>
            <a:fillRect/>
          </a:stretch>
        </p:blipFill>
        <p:spPr>
          <a:xfrm>
            <a:off x="4807927" y="1716454"/>
            <a:ext cx="6515100" cy="4445000"/>
          </a:xfrm>
          <a:prstGeom prst="rect">
            <a:avLst/>
          </a:prstGeom>
        </p:spPr>
      </p:pic>
    </p:spTree>
    <p:extLst>
      <p:ext uri="{BB962C8B-B14F-4D97-AF65-F5344CB8AC3E}">
        <p14:creationId xmlns:p14="http://schemas.microsoft.com/office/powerpoint/2010/main" val="182429554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0BE12-C125-5F31-C36D-B1888C62860E}"/>
              </a:ext>
            </a:extLst>
          </p:cNvPr>
          <p:cNvSpPr>
            <a:spLocks noGrp="1"/>
          </p:cNvSpPr>
          <p:nvPr>
            <p:ph type="title"/>
          </p:nvPr>
        </p:nvSpPr>
        <p:spPr>
          <a:xfrm>
            <a:off x="607610" y="394967"/>
            <a:ext cx="5591060" cy="1400530"/>
          </a:xfrm>
        </p:spPr>
        <p:txBody>
          <a:bodyPr/>
          <a:lstStyle/>
          <a:p>
            <a:r>
              <a:rPr lang="en-US" dirty="0"/>
              <a:t>Pay scale by certification in 2022</a:t>
            </a:r>
          </a:p>
        </p:txBody>
      </p:sp>
      <p:sp>
        <p:nvSpPr>
          <p:cNvPr id="3" name="Content Placeholder 2">
            <a:extLst>
              <a:ext uri="{FF2B5EF4-FFF2-40B4-BE49-F238E27FC236}">
                <a16:creationId xmlns:a16="http://schemas.microsoft.com/office/drawing/2014/main" id="{3BF63424-D379-D952-90EC-BB1FAC792F6A}"/>
              </a:ext>
            </a:extLst>
          </p:cNvPr>
          <p:cNvSpPr>
            <a:spLocks noGrp="1"/>
          </p:cNvSpPr>
          <p:nvPr>
            <p:ph idx="1"/>
          </p:nvPr>
        </p:nvSpPr>
        <p:spPr>
          <a:xfrm>
            <a:off x="679800" y="2323315"/>
            <a:ext cx="5682499" cy="3491947"/>
          </a:xfrm>
        </p:spPr>
        <p:txBody>
          <a:bodyPr/>
          <a:lstStyle/>
          <a:p>
            <a:r>
              <a:rPr lang="en-US" dirty="0">
                <a:hlinkClick r:id="rId3"/>
              </a:rPr>
              <a:t>CIO</a:t>
            </a:r>
            <a:endParaRPr lang="en-US" dirty="0"/>
          </a:p>
          <a:p>
            <a:r>
              <a:rPr lang="en-US" dirty="0">
                <a:hlinkClick r:id="rId4"/>
              </a:rPr>
              <a:t>Data Resident</a:t>
            </a:r>
            <a:endParaRPr lang="en-US" dirty="0"/>
          </a:p>
          <a:p>
            <a:r>
              <a:rPr lang="en-US" dirty="0">
                <a:hlinkClick r:id="rId5"/>
              </a:rPr>
              <a:t>Hackr</a:t>
            </a:r>
            <a:endParaRPr lang="en-US" dirty="0"/>
          </a:p>
          <a:p>
            <a:r>
              <a:rPr lang="en-US" dirty="0">
                <a:hlinkClick r:id="rId6"/>
              </a:rPr>
              <a:t>Recruiting Blogs</a:t>
            </a:r>
            <a:endParaRPr lang="en-US" dirty="0"/>
          </a:p>
          <a:p>
            <a:r>
              <a:rPr lang="en-US" dirty="0">
                <a:hlinkClick r:id="rId7"/>
              </a:rPr>
              <a:t>Datamation</a:t>
            </a:r>
            <a:endParaRPr lang="en-US" dirty="0"/>
          </a:p>
          <a:p>
            <a:r>
              <a:rPr lang="en-US" dirty="0">
                <a:hlinkClick r:id="rId8"/>
              </a:rPr>
              <a:t>Forbes</a:t>
            </a:r>
            <a:endParaRPr lang="en-US" dirty="0"/>
          </a:p>
          <a:p>
            <a:r>
              <a:rPr lang="en-US" dirty="0"/>
              <a:t>IBM Data Science Professional Certificate Program does not use SPSS. </a:t>
            </a:r>
          </a:p>
        </p:txBody>
      </p:sp>
      <p:pic>
        <p:nvPicPr>
          <p:cNvPr id="4" name="Picture 3">
            <a:extLst>
              <a:ext uri="{FF2B5EF4-FFF2-40B4-BE49-F238E27FC236}">
                <a16:creationId xmlns:a16="http://schemas.microsoft.com/office/drawing/2014/main" id="{38D4F939-9236-5063-C245-23AACB4D664B}"/>
              </a:ext>
            </a:extLst>
          </p:cNvPr>
          <p:cNvPicPr>
            <a:picLocks noChangeAspect="1"/>
          </p:cNvPicPr>
          <p:nvPr/>
        </p:nvPicPr>
        <p:blipFill>
          <a:blip r:embed="rId9"/>
          <a:stretch>
            <a:fillRect/>
          </a:stretch>
        </p:blipFill>
        <p:spPr>
          <a:xfrm>
            <a:off x="6516411" y="242707"/>
            <a:ext cx="5256960" cy="6372585"/>
          </a:xfrm>
          <a:prstGeom prst="rect">
            <a:avLst/>
          </a:prstGeom>
        </p:spPr>
      </p:pic>
    </p:spTree>
    <p:extLst>
      <p:ext uri="{BB962C8B-B14F-4D97-AF65-F5344CB8AC3E}">
        <p14:creationId xmlns:p14="http://schemas.microsoft.com/office/powerpoint/2010/main" val="64130422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931834" cy="969682"/>
          </a:xfrm>
        </p:spPr>
        <p:txBody>
          <a:bodyPr/>
          <a:lstStyle/>
          <a:p>
            <a:r>
              <a:rPr lang="en-US" dirty="0"/>
              <a:t>IBM Data Science Professional Cert.</a:t>
            </a:r>
          </a:p>
        </p:txBody>
      </p:sp>
      <p:sp>
        <p:nvSpPr>
          <p:cNvPr id="3" name="Content Placeholder 2"/>
          <p:cNvSpPr>
            <a:spLocks noGrp="1"/>
          </p:cNvSpPr>
          <p:nvPr>
            <p:ph idx="1"/>
          </p:nvPr>
        </p:nvSpPr>
        <p:spPr>
          <a:xfrm>
            <a:off x="381000" y="1422400"/>
            <a:ext cx="11480800" cy="5321300"/>
          </a:xfrm>
        </p:spPr>
        <p:txBody>
          <a:bodyPr>
            <a:normAutofit/>
          </a:bodyPr>
          <a:lstStyle/>
          <a:p>
            <a:r>
              <a:rPr lang="en-US" dirty="0"/>
              <a:t>The </a:t>
            </a:r>
            <a:r>
              <a:rPr lang="en-US" dirty="0">
                <a:hlinkClick r:id="rId3"/>
              </a:rPr>
              <a:t>IBM Data Science Professional Certificate Program </a:t>
            </a:r>
            <a:r>
              <a:rPr lang="en-US" dirty="0"/>
              <a:t>covers Python and open source, not SPSS Modeler or IBM Watson. </a:t>
            </a:r>
          </a:p>
          <a:p>
            <a:pPr marL="800100" lvl="1" indent="-342900">
              <a:buFont typeface="+mj-lt"/>
              <a:buAutoNum type="arabicPeriod"/>
            </a:pPr>
            <a:r>
              <a:rPr lang="en-US" sz="2000" dirty="0"/>
              <a:t>What is data science?</a:t>
            </a:r>
          </a:p>
          <a:p>
            <a:pPr marL="800100" lvl="1" indent="-342900">
              <a:buFont typeface="+mj-lt"/>
              <a:buAutoNum type="arabicPeriod"/>
            </a:pPr>
            <a:r>
              <a:rPr lang="en-US" sz="2000" dirty="0"/>
              <a:t>Tools for data science: </a:t>
            </a:r>
            <a:r>
              <a:rPr lang="en-US" sz="2000" dirty="0" err="1">
                <a:solidFill>
                  <a:srgbClr val="FFC000"/>
                </a:solidFill>
              </a:rPr>
              <a:t>Jupyter</a:t>
            </a:r>
            <a:r>
              <a:rPr lang="en-US" sz="2000" dirty="0">
                <a:solidFill>
                  <a:srgbClr val="FFC000"/>
                </a:solidFill>
              </a:rPr>
              <a:t> Notebooks, </a:t>
            </a:r>
            <a:r>
              <a:rPr lang="en-US" sz="2000" dirty="0" err="1">
                <a:solidFill>
                  <a:srgbClr val="FFC000"/>
                </a:solidFill>
              </a:rPr>
              <a:t>RStudio</a:t>
            </a:r>
            <a:r>
              <a:rPr lang="en-US" sz="2000" dirty="0">
                <a:solidFill>
                  <a:srgbClr val="FFC000"/>
                </a:solidFill>
              </a:rPr>
              <a:t> IDE, Apache Zeppelin</a:t>
            </a:r>
          </a:p>
          <a:p>
            <a:pPr marL="800100" lvl="1" indent="-342900">
              <a:buFont typeface="+mj-lt"/>
              <a:buAutoNum type="arabicPeriod"/>
            </a:pPr>
            <a:r>
              <a:rPr lang="en-US" sz="2000" dirty="0"/>
              <a:t>Data Science Methodology</a:t>
            </a:r>
          </a:p>
          <a:p>
            <a:pPr marL="800100" lvl="1" indent="-342900">
              <a:buFont typeface="+mj-lt"/>
              <a:buAutoNum type="arabicPeriod"/>
            </a:pPr>
            <a:r>
              <a:rPr lang="en-US" sz="2000" dirty="0">
                <a:solidFill>
                  <a:srgbClr val="FFC000"/>
                </a:solidFill>
              </a:rPr>
              <a:t>Python</a:t>
            </a:r>
            <a:r>
              <a:rPr lang="en-US" sz="2000" dirty="0"/>
              <a:t> for Data Science, AI &amp; Development</a:t>
            </a:r>
          </a:p>
          <a:p>
            <a:pPr marL="800100" lvl="1" indent="-342900">
              <a:buFont typeface="+mj-lt"/>
              <a:buAutoNum type="arabicPeriod"/>
            </a:pPr>
            <a:r>
              <a:rPr lang="en-US" sz="2000" dirty="0">
                <a:solidFill>
                  <a:srgbClr val="FFC000"/>
                </a:solidFill>
              </a:rPr>
              <a:t>Python</a:t>
            </a:r>
            <a:r>
              <a:rPr lang="en-US" sz="2000" dirty="0"/>
              <a:t> Project for Data Science</a:t>
            </a:r>
          </a:p>
          <a:p>
            <a:pPr marL="800100" lvl="1" indent="-342900">
              <a:buFont typeface="+mj-lt"/>
              <a:buAutoNum type="arabicPeriod"/>
            </a:pPr>
            <a:r>
              <a:rPr lang="en-US" sz="2000" dirty="0"/>
              <a:t>Databases and SQL for Data Science with </a:t>
            </a:r>
            <a:r>
              <a:rPr lang="en-US" sz="2000" dirty="0">
                <a:solidFill>
                  <a:srgbClr val="FFC000"/>
                </a:solidFill>
              </a:rPr>
              <a:t>Python</a:t>
            </a:r>
          </a:p>
          <a:p>
            <a:pPr marL="800100" lvl="1" indent="-342900">
              <a:buFont typeface="+mj-lt"/>
              <a:buAutoNum type="arabicPeriod"/>
            </a:pPr>
            <a:r>
              <a:rPr lang="en-US" sz="2000" dirty="0"/>
              <a:t>Data Analysis with </a:t>
            </a:r>
            <a:r>
              <a:rPr lang="en-US" sz="2000" dirty="0">
                <a:solidFill>
                  <a:srgbClr val="FFC000"/>
                </a:solidFill>
              </a:rPr>
              <a:t>Python</a:t>
            </a:r>
            <a:r>
              <a:rPr lang="en-US" sz="2000" dirty="0"/>
              <a:t>: Pandas, </a:t>
            </a:r>
            <a:r>
              <a:rPr lang="en-US" sz="2000" dirty="0" err="1"/>
              <a:t>Numpy</a:t>
            </a:r>
            <a:r>
              <a:rPr lang="en-US" sz="2000" dirty="0"/>
              <a:t> and </a:t>
            </a:r>
            <a:r>
              <a:rPr lang="en-US" sz="2000" dirty="0" err="1"/>
              <a:t>Scipy</a:t>
            </a:r>
            <a:r>
              <a:rPr lang="en-US" sz="2000" dirty="0"/>
              <a:t> </a:t>
            </a:r>
          </a:p>
          <a:p>
            <a:pPr marL="800100" lvl="1" indent="-342900">
              <a:buFont typeface="+mj-lt"/>
              <a:buAutoNum type="arabicPeriod"/>
            </a:pPr>
            <a:r>
              <a:rPr lang="en-US" sz="2000" dirty="0"/>
              <a:t>Data Visualization with </a:t>
            </a:r>
            <a:r>
              <a:rPr lang="en-US" sz="2000" dirty="0">
                <a:solidFill>
                  <a:srgbClr val="FFC000"/>
                </a:solidFill>
              </a:rPr>
              <a:t>Python</a:t>
            </a:r>
          </a:p>
          <a:p>
            <a:pPr marL="800100" lvl="1" indent="-342900">
              <a:buFont typeface="+mj-lt"/>
              <a:buAutoNum type="arabicPeriod"/>
            </a:pPr>
            <a:r>
              <a:rPr lang="en-US" sz="2000" dirty="0"/>
              <a:t>Machine Learning with </a:t>
            </a:r>
            <a:r>
              <a:rPr lang="en-US" sz="2000" dirty="0">
                <a:solidFill>
                  <a:srgbClr val="FFC000"/>
                </a:solidFill>
              </a:rPr>
              <a:t>Python</a:t>
            </a:r>
            <a:r>
              <a:rPr lang="en-US" sz="2000" dirty="0"/>
              <a:t>: </a:t>
            </a:r>
            <a:r>
              <a:rPr lang="en-US" sz="2000" dirty="0" err="1"/>
              <a:t>Sci</a:t>
            </a:r>
            <a:r>
              <a:rPr lang="en-US" sz="2000" dirty="0"/>
              <a:t>-kit learn and </a:t>
            </a:r>
            <a:r>
              <a:rPr lang="en-US" sz="2000" dirty="0" err="1"/>
              <a:t>SciPy</a:t>
            </a:r>
            <a:endParaRPr lang="en-US" sz="2000" dirty="0"/>
          </a:p>
          <a:p>
            <a:pPr marL="800100" lvl="1" indent="-342900">
              <a:buFont typeface="+mj-lt"/>
              <a:buAutoNum type="arabicPeriod"/>
            </a:pPr>
            <a:r>
              <a:rPr lang="en-US" sz="2000" dirty="0"/>
              <a:t>Applied Data Science Capstone</a:t>
            </a:r>
          </a:p>
        </p:txBody>
      </p:sp>
      <p:pic>
        <p:nvPicPr>
          <p:cNvPr id="4" name="Picture 3"/>
          <p:cNvPicPr>
            <a:picLocks noChangeAspect="1"/>
          </p:cNvPicPr>
          <p:nvPr/>
        </p:nvPicPr>
        <p:blipFill>
          <a:blip r:embed="rId4"/>
          <a:stretch>
            <a:fillRect/>
          </a:stretch>
        </p:blipFill>
        <p:spPr>
          <a:xfrm>
            <a:off x="8457245" y="3841750"/>
            <a:ext cx="3200000" cy="1723810"/>
          </a:xfrm>
          <a:prstGeom prst="rect">
            <a:avLst/>
          </a:prstGeom>
          <a:ln>
            <a:solidFill>
              <a:schemeClr val="tx1"/>
            </a:solidFill>
          </a:ln>
        </p:spPr>
      </p:pic>
    </p:spTree>
    <p:extLst>
      <p:ext uri="{BB962C8B-B14F-4D97-AF65-F5344CB8AC3E}">
        <p14:creationId xmlns:p14="http://schemas.microsoft.com/office/powerpoint/2010/main" val="331734837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4964980" cy="1400530"/>
          </a:xfrm>
        </p:spPr>
        <p:txBody>
          <a:bodyPr/>
          <a:lstStyle/>
          <a:p>
            <a:r>
              <a:rPr lang="en-US" sz="4000" dirty="0"/>
              <a:t>Shortage of talents</a:t>
            </a:r>
          </a:p>
        </p:txBody>
      </p:sp>
      <p:sp>
        <p:nvSpPr>
          <p:cNvPr id="3" name="Content Placeholder 2"/>
          <p:cNvSpPr>
            <a:spLocks noGrp="1"/>
          </p:cNvSpPr>
          <p:nvPr>
            <p:ph idx="1"/>
          </p:nvPr>
        </p:nvSpPr>
        <p:spPr>
          <a:xfrm>
            <a:off x="1103313" y="2052918"/>
            <a:ext cx="3811588" cy="4195481"/>
          </a:xfrm>
        </p:spPr>
        <p:txBody>
          <a:bodyPr/>
          <a:lstStyle/>
          <a:p>
            <a:r>
              <a:rPr lang="en-US" sz="2400" dirty="0"/>
              <a:t>1 out of 3 data scientists working in the US were foreign-born.</a:t>
            </a:r>
          </a:p>
          <a:p>
            <a:r>
              <a:rPr lang="en-US" sz="2400" dirty="0"/>
              <a:t>Why are these jobs so well-paid yet there is a shortage of skilled workers?</a:t>
            </a:r>
          </a:p>
          <a:p>
            <a:endParaRPr lang="en-US" dirty="0"/>
          </a:p>
        </p:txBody>
      </p:sp>
      <p:pic>
        <p:nvPicPr>
          <p:cNvPr id="5" name="Picture 4">
            <a:extLst>
              <a:ext uri="{FF2B5EF4-FFF2-40B4-BE49-F238E27FC236}">
                <a16:creationId xmlns:a16="http://schemas.microsoft.com/office/drawing/2014/main" id="{4054CBCF-8CB7-DC6E-0FFA-0AE30FBD2D27}"/>
              </a:ext>
            </a:extLst>
          </p:cNvPr>
          <p:cNvPicPr>
            <a:picLocks noChangeAspect="1"/>
          </p:cNvPicPr>
          <p:nvPr/>
        </p:nvPicPr>
        <p:blipFill>
          <a:blip r:embed="rId3"/>
          <a:stretch>
            <a:fillRect/>
          </a:stretch>
        </p:blipFill>
        <p:spPr>
          <a:xfrm>
            <a:off x="4991588" y="1853248"/>
            <a:ext cx="6844727" cy="3881804"/>
          </a:xfrm>
          <a:prstGeom prst="rect">
            <a:avLst/>
          </a:prstGeom>
        </p:spPr>
      </p:pic>
    </p:spTree>
    <p:extLst>
      <p:ext uri="{BB962C8B-B14F-4D97-AF65-F5344CB8AC3E}">
        <p14:creationId xmlns:p14="http://schemas.microsoft.com/office/powerpoint/2010/main" val="189959338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a:t>
            </a:r>
          </a:p>
        </p:txBody>
      </p:sp>
      <p:sp>
        <p:nvSpPr>
          <p:cNvPr id="3" name="Content Placeholder 2"/>
          <p:cNvSpPr>
            <a:spLocks noGrp="1"/>
          </p:cNvSpPr>
          <p:nvPr>
            <p:ph idx="1"/>
          </p:nvPr>
        </p:nvSpPr>
        <p:spPr>
          <a:xfrm>
            <a:off x="646111" y="1685582"/>
            <a:ext cx="10425841" cy="4562818"/>
          </a:xfrm>
        </p:spPr>
        <p:txBody>
          <a:bodyPr>
            <a:noAutofit/>
          </a:bodyPr>
          <a:lstStyle/>
          <a:p>
            <a:r>
              <a:rPr lang="en-US" sz="2800" dirty="0"/>
              <a:t>In terms of predictive accuracy and other model benchmarks, neither proprietary programs (e.g. SAS) nor open source codes (e.g. Python) had significant advantages over the other. </a:t>
            </a:r>
          </a:p>
          <a:p>
            <a:r>
              <a:rPr lang="en-US" sz="2800" dirty="0"/>
              <a:t>In a benchmarking study comparing between high performance partition trees and partition trees utilizing </a:t>
            </a:r>
            <a:r>
              <a:rPr lang="en-US" sz="2800" dirty="0" err="1"/>
              <a:t>sklearn</a:t>
            </a:r>
            <a:r>
              <a:rPr lang="en-US" sz="2800" dirty="0"/>
              <a:t> in Python (2021), their outcomes measured by the </a:t>
            </a:r>
            <a:r>
              <a:rPr lang="en-US" sz="2800" dirty="0">
                <a:solidFill>
                  <a:srgbClr val="FFC000"/>
                </a:solidFill>
              </a:rPr>
              <a:t>true positive rate </a:t>
            </a:r>
            <a:r>
              <a:rPr lang="en-US" sz="2800" dirty="0"/>
              <a:t>are virtually identical. </a:t>
            </a:r>
          </a:p>
          <a:p>
            <a:r>
              <a:rPr lang="en-US" sz="2800" dirty="0"/>
              <a:t>Similar results are found in comparing random forest in SAS and Python. </a:t>
            </a:r>
          </a:p>
        </p:txBody>
      </p:sp>
    </p:spTree>
    <p:extLst>
      <p:ext uri="{BB962C8B-B14F-4D97-AF65-F5344CB8AC3E}">
        <p14:creationId xmlns:p14="http://schemas.microsoft.com/office/powerpoint/2010/main" val="101535258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67329" y="1311008"/>
            <a:ext cx="8678358" cy="5243174"/>
          </a:xfrm>
          <a:prstGeom prst="rect">
            <a:avLst/>
          </a:prstGeom>
          <a:ln>
            <a:solidFill>
              <a:schemeClr val="tx1"/>
            </a:solidFill>
          </a:ln>
        </p:spPr>
      </p:pic>
    </p:spTree>
    <p:extLst>
      <p:ext uri="{BB962C8B-B14F-4D97-AF65-F5344CB8AC3E}">
        <p14:creationId xmlns:p14="http://schemas.microsoft.com/office/powerpoint/2010/main" val="101496451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672186" y="5729862"/>
            <a:ext cx="10454850" cy="927252"/>
          </a:xfrm>
        </p:spPr>
        <p:txBody>
          <a:bodyPr>
            <a:normAutofit/>
          </a:bodyPr>
          <a:lstStyle/>
          <a:p>
            <a:r>
              <a:rPr lang="en-US" sz="2800" dirty="0"/>
              <a:t>Partition tree and random forest will be covered in 553.</a:t>
            </a:r>
          </a:p>
        </p:txBody>
      </p:sp>
      <p:pic>
        <p:nvPicPr>
          <p:cNvPr id="4" name="Picture 3"/>
          <p:cNvPicPr>
            <a:picLocks noChangeAspect="1"/>
          </p:cNvPicPr>
          <p:nvPr/>
        </p:nvPicPr>
        <p:blipFill>
          <a:blip r:embed="rId2"/>
          <a:stretch>
            <a:fillRect/>
          </a:stretch>
        </p:blipFill>
        <p:spPr>
          <a:xfrm>
            <a:off x="1413303" y="452718"/>
            <a:ext cx="8972616" cy="4993645"/>
          </a:xfrm>
          <a:prstGeom prst="rect">
            <a:avLst/>
          </a:prstGeom>
        </p:spPr>
      </p:pic>
    </p:spTree>
    <p:extLst>
      <p:ext uri="{BB962C8B-B14F-4D97-AF65-F5344CB8AC3E}">
        <p14:creationId xmlns:p14="http://schemas.microsoft.com/office/powerpoint/2010/main" val="137116611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3" name="Content Placeholder 2"/>
          <p:cNvSpPr>
            <a:spLocks noGrp="1"/>
          </p:cNvSpPr>
          <p:nvPr>
            <p:ph idx="1"/>
          </p:nvPr>
        </p:nvSpPr>
        <p:spPr>
          <a:xfrm>
            <a:off x="646111" y="1412442"/>
            <a:ext cx="6660297" cy="4195481"/>
          </a:xfrm>
        </p:spPr>
        <p:txBody>
          <a:bodyPr>
            <a:normAutofit/>
          </a:bodyPr>
          <a:lstStyle/>
          <a:p>
            <a:r>
              <a:rPr lang="en-US" dirty="0"/>
              <a:t>You don’t have to choose either this or that. To obtain a skill set to meet what the job market needs, it is better to learn all of them.</a:t>
            </a:r>
          </a:p>
          <a:p>
            <a:r>
              <a:rPr lang="en-US" dirty="0"/>
              <a:t>Commercial software packages (e.g. SAS and SPSS) can work with open source (e.g. Python and R) side by side e.g.</a:t>
            </a:r>
          </a:p>
          <a:p>
            <a:r>
              <a:rPr lang="en-US" dirty="0"/>
              <a:t>You can run a SAS program inside the Python environment.</a:t>
            </a:r>
          </a:p>
          <a:p>
            <a:r>
              <a:rPr lang="en-US" dirty="0"/>
              <a:t>You can also run a Python program inside IBM SPSS modeler.</a:t>
            </a:r>
          </a:p>
        </p:txBody>
      </p:sp>
      <p:pic>
        <p:nvPicPr>
          <p:cNvPr id="4" name="Picture 3"/>
          <p:cNvPicPr>
            <a:picLocks noChangeAspect="1"/>
          </p:cNvPicPr>
          <p:nvPr/>
        </p:nvPicPr>
        <p:blipFill>
          <a:blip r:embed="rId2"/>
          <a:stretch>
            <a:fillRect/>
          </a:stretch>
        </p:blipFill>
        <p:spPr>
          <a:xfrm>
            <a:off x="909881" y="5087985"/>
            <a:ext cx="10190476" cy="1371429"/>
          </a:xfrm>
          <a:prstGeom prst="rect">
            <a:avLst/>
          </a:prstGeom>
        </p:spPr>
      </p:pic>
      <p:pic>
        <p:nvPicPr>
          <p:cNvPr id="5" name="Picture 2" descr="Image result for can we all get alo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188298" y="1510917"/>
            <a:ext cx="4030170" cy="2604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203653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3339</TotalTime>
  <Words>3741</Words>
  <Application>Microsoft Macintosh PowerPoint</Application>
  <PresentationFormat>Widescreen</PresentationFormat>
  <Paragraphs>416</Paragraphs>
  <Slides>84</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84</vt:i4>
      </vt:variant>
    </vt:vector>
  </HeadingPairs>
  <TitlesOfParts>
    <vt:vector size="89" baseType="lpstr">
      <vt:lpstr>Arial</vt:lpstr>
      <vt:lpstr>Calibri</vt:lpstr>
      <vt:lpstr>Century Gothic</vt:lpstr>
      <vt:lpstr>Wingdings 3</vt:lpstr>
      <vt:lpstr>Ion</vt:lpstr>
      <vt:lpstr>Computing tools for data science:  What are the hot skills out there?</vt:lpstr>
      <vt:lpstr>These are the buzzwords</vt:lpstr>
      <vt:lpstr>What is the best job in 2019?</vt:lpstr>
      <vt:lpstr>General-purpose vs. specialized</vt:lpstr>
      <vt:lpstr>Open source vs. Commercial software</vt:lpstr>
      <vt:lpstr>Open source vs. Commercial software</vt:lpstr>
      <vt:lpstr>PowerPoint Presentation</vt:lpstr>
      <vt:lpstr>Assumption</vt:lpstr>
      <vt:lpstr>A case against open source</vt:lpstr>
      <vt:lpstr>Myth 1</vt:lpstr>
      <vt:lpstr>Analogy</vt:lpstr>
      <vt:lpstr>Myth 2</vt:lpstr>
      <vt:lpstr>Myth 2</vt:lpstr>
      <vt:lpstr>Myth 3</vt:lpstr>
      <vt:lpstr>SAS programming environment</vt:lpstr>
      <vt:lpstr>SAS Enterprise Guide</vt:lpstr>
      <vt:lpstr>SAS Enterprise Guide</vt:lpstr>
      <vt:lpstr>SAS Studio</vt:lpstr>
      <vt:lpstr>SAS Studio</vt:lpstr>
      <vt:lpstr>SAS Enterprise miner</vt:lpstr>
      <vt:lpstr>SAS Visual Statistics/Visual Analytics</vt:lpstr>
      <vt:lpstr>SAS Viya (via: From here to there)</vt:lpstr>
      <vt:lpstr>Cloud computing</vt:lpstr>
      <vt:lpstr>JMP</vt:lpstr>
      <vt:lpstr>JMP</vt:lpstr>
      <vt:lpstr>SAS Certification Exams </vt:lpstr>
      <vt:lpstr>SPSS Statistics</vt:lpstr>
      <vt:lpstr>You need to go beyond SPSS Statistics!</vt:lpstr>
      <vt:lpstr>IBM data science resources</vt:lpstr>
      <vt:lpstr>IBM SPSS Modeler</vt:lpstr>
      <vt:lpstr>IBM Watson</vt:lpstr>
      <vt:lpstr>IBM Watson Studio</vt:lpstr>
      <vt:lpstr>Tableau</vt:lpstr>
      <vt:lpstr>R Language</vt:lpstr>
      <vt:lpstr>Graphical User Interface for R</vt:lpstr>
      <vt:lpstr>GUI for R</vt:lpstr>
      <vt:lpstr>GUI for R</vt:lpstr>
      <vt:lpstr>Python</vt:lpstr>
      <vt:lpstr>Pros and cons of Python</vt:lpstr>
      <vt:lpstr>Be careful of some information from the Internet</vt:lpstr>
      <vt:lpstr>Be careful of information from the Internet</vt:lpstr>
      <vt:lpstr>Be careful of information from the Internet</vt:lpstr>
      <vt:lpstr>Be careful of information from the Internet</vt:lpstr>
      <vt:lpstr>Most used data science tools for 2022</vt:lpstr>
      <vt:lpstr>Most used data science tools for 2022</vt:lpstr>
      <vt:lpstr>Most used data science tools for 2022</vt:lpstr>
      <vt:lpstr>Most used data science tools for 2022</vt:lpstr>
      <vt:lpstr>Most used data science tools for 2022</vt:lpstr>
      <vt:lpstr>Most used data science tools for 2022</vt:lpstr>
      <vt:lpstr>2021 Gartner Report</vt:lpstr>
      <vt:lpstr>2021 Gartner Report</vt:lpstr>
      <vt:lpstr>2022 Garter report</vt:lpstr>
      <vt:lpstr>2020 IDC Report</vt:lpstr>
      <vt:lpstr>2020 Forrester Wave Report</vt:lpstr>
      <vt:lpstr>Other Forrester Wave reports</vt:lpstr>
      <vt:lpstr>Other Forrester Wave reports</vt:lpstr>
      <vt:lpstr>2002 Gartner report for Analytics and Business Intelligence</vt:lpstr>
      <vt:lpstr>2022 IDC MarketScape US Intelligence and Analytics</vt:lpstr>
      <vt:lpstr>TIOBE Index</vt:lpstr>
      <vt:lpstr>Stack Overflow</vt:lpstr>
      <vt:lpstr>PYPL</vt:lpstr>
      <vt:lpstr>RedMonk</vt:lpstr>
      <vt:lpstr>2021 Burtch Works survey</vt:lpstr>
      <vt:lpstr>Burtch Works’ recommendation</vt:lpstr>
      <vt:lpstr>Return on Investment: Coursea</vt:lpstr>
      <vt:lpstr>EMSI labor market data</vt:lpstr>
      <vt:lpstr>EMSI labor market data</vt:lpstr>
      <vt:lpstr>Glassdoor in 2021</vt:lpstr>
      <vt:lpstr>PowerPoint Presentation</vt:lpstr>
      <vt:lpstr>Indeed.com in 2022</vt:lpstr>
      <vt:lpstr>Indeed.com in 2022</vt:lpstr>
      <vt:lpstr>Indeed.com in 2022</vt:lpstr>
      <vt:lpstr>Indeed.com in 2021</vt:lpstr>
      <vt:lpstr>Indeed.com in 2022</vt:lpstr>
      <vt:lpstr>Indeed.com in 2022</vt:lpstr>
      <vt:lpstr>Job announcements</vt:lpstr>
      <vt:lpstr>Pay Scale in 2022</vt:lpstr>
      <vt:lpstr>Pay scale by certification in 2022</vt:lpstr>
      <vt:lpstr>IBM Data Science Professional Cert.</vt:lpstr>
      <vt:lpstr>Shortage of talents</vt:lpstr>
      <vt:lpstr>Advantage?</vt:lpstr>
      <vt:lpstr>Advantage?</vt:lpstr>
      <vt:lpstr>PowerPoint Presentation</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Chong Ho Yu</dc:creator>
  <cp:lastModifiedBy>Microsoft Office User</cp:lastModifiedBy>
  <cp:revision>319</cp:revision>
  <dcterms:created xsi:type="dcterms:W3CDTF">2018-08-22T23:09:38Z</dcterms:created>
  <dcterms:modified xsi:type="dcterms:W3CDTF">2022-08-23T19:14:38Z</dcterms:modified>
</cp:coreProperties>
</file>