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4"/>
  </p:notesMasterIdLst>
  <p:sldIdLst>
    <p:sldId id="256" r:id="rId2"/>
    <p:sldId id="340" r:id="rId3"/>
    <p:sldId id="265" r:id="rId4"/>
    <p:sldId id="266" r:id="rId5"/>
    <p:sldId id="261" r:id="rId6"/>
    <p:sldId id="263" r:id="rId7"/>
    <p:sldId id="264" r:id="rId8"/>
    <p:sldId id="269" r:id="rId9"/>
    <p:sldId id="270" r:id="rId10"/>
    <p:sldId id="335" r:id="rId11"/>
    <p:sldId id="334" r:id="rId12"/>
    <p:sldId id="336" r:id="rId13"/>
    <p:sldId id="368" r:id="rId14"/>
    <p:sldId id="367" r:id="rId15"/>
    <p:sldId id="366" r:id="rId16"/>
    <p:sldId id="365" r:id="rId17"/>
    <p:sldId id="271" r:id="rId18"/>
    <p:sldId id="273" r:id="rId19"/>
    <p:sldId id="274" r:id="rId20"/>
    <p:sldId id="308" r:id="rId21"/>
    <p:sldId id="364" r:id="rId22"/>
    <p:sldId id="313" r:id="rId23"/>
    <p:sldId id="311" r:id="rId24"/>
    <p:sldId id="312" r:id="rId25"/>
    <p:sldId id="314" r:id="rId26"/>
    <p:sldId id="341" r:id="rId27"/>
    <p:sldId id="309" r:id="rId28"/>
    <p:sldId id="310" r:id="rId29"/>
    <p:sldId id="342" r:id="rId30"/>
    <p:sldId id="343" r:id="rId31"/>
    <p:sldId id="344" r:id="rId32"/>
    <p:sldId id="356" r:id="rId33"/>
    <p:sldId id="358" r:id="rId34"/>
    <p:sldId id="357" r:id="rId35"/>
    <p:sldId id="359" r:id="rId36"/>
    <p:sldId id="360" r:id="rId37"/>
    <p:sldId id="361" r:id="rId38"/>
    <p:sldId id="362" r:id="rId39"/>
    <p:sldId id="373" r:id="rId40"/>
    <p:sldId id="315" r:id="rId41"/>
    <p:sldId id="275" r:id="rId42"/>
    <p:sldId id="276" r:id="rId43"/>
    <p:sldId id="324" r:id="rId44"/>
    <p:sldId id="277" r:id="rId45"/>
    <p:sldId id="278" r:id="rId46"/>
    <p:sldId id="279" r:id="rId47"/>
    <p:sldId id="316" r:id="rId48"/>
    <p:sldId id="318" r:id="rId49"/>
    <p:sldId id="280" r:id="rId50"/>
    <p:sldId id="320" r:id="rId51"/>
    <p:sldId id="346" r:id="rId52"/>
    <p:sldId id="321" r:id="rId53"/>
    <p:sldId id="345" r:id="rId54"/>
    <p:sldId id="347" r:id="rId55"/>
    <p:sldId id="348" r:id="rId56"/>
    <p:sldId id="349" r:id="rId57"/>
    <p:sldId id="350" r:id="rId58"/>
    <p:sldId id="351" r:id="rId59"/>
    <p:sldId id="352" r:id="rId60"/>
    <p:sldId id="353" r:id="rId61"/>
    <p:sldId id="354" r:id="rId62"/>
    <p:sldId id="281" r:id="rId63"/>
    <p:sldId id="282" r:id="rId64"/>
    <p:sldId id="283" r:id="rId65"/>
    <p:sldId id="284" r:id="rId66"/>
    <p:sldId id="285" r:id="rId67"/>
    <p:sldId id="286" r:id="rId68"/>
    <p:sldId id="287" r:id="rId69"/>
    <p:sldId id="288" r:id="rId70"/>
    <p:sldId id="289" r:id="rId71"/>
    <p:sldId id="290" r:id="rId72"/>
    <p:sldId id="292" r:id="rId73"/>
    <p:sldId id="293" r:id="rId74"/>
    <p:sldId id="294" r:id="rId75"/>
    <p:sldId id="291" r:id="rId76"/>
    <p:sldId id="295" r:id="rId77"/>
    <p:sldId id="296" r:id="rId78"/>
    <p:sldId id="298" r:id="rId79"/>
    <p:sldId id="299" r:id="rId80"/>
    <p:sldId id="323" r:id="rId81"/>
    <p:sldId id="331" r:id="rId82"/>
    <p:sldId id="300" r:id="rId83"/>
    <p:sldId id="301" r:id="rId84"/>
    <p:sldId id="302" r:id="rId85"/>
    <p:sldId id="325" r:id="rId86"/>
    <p:sldId id="326" r:id="rId87"/>
    <p:sldId id="327" r:id="rId88"/>
    <p:sldId id="328" r:id="rId89"/>
    <p:sldId id="329" r:id="rId90"/>
    <p:sldId id="330" r:id="rId91"/>
    <p:sldId id="303" r:id="rId92"/>
    <p:sldId id="333" r:id="rId93"/>
    <p:sldId id="332" r:id="rId94"/>
    <p:sldId id="337" r:id="rId95"/>
    <p:sldId id="339" r:id="rId96"/>
    <p:sldId id="338" r:id="rId97"/>
    <p:sldId id="363" r:id="rId98"/>
    <p:sldId id="304" r:id="rId99"/>
    <p:sldId id="369" r:id="rId100"/>
    <p:sldId id="370" r:id="rId101"/>
    <p:sldId id="371" r:id="rId102"/>
    <p:sldId id="372" r:id="rId10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122" autoAdjust="0"/>
    <p:restoredTop sz="94660"/>
  </p:normalViewPr>
  <p:slideViewPr>
    <p:cSldViewPr snapToGrid="0">
      <p:cViewPr varScale="1">
        <p:scale>
          <a:sx n="101" d="100"/>
          <a:sy n="101" d="100"/>
        </p:scale>
        <p:origin x="224"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16CA4-DE5E-4A7F-86C6-1F87EBBB6B53}" type="datetimeFigureOut">
              <a:rPr lang="en-US" smtClean="0"/>
              <a:t>9/29/22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0A795-1BC1-45C2-A30B-C2D4DE8104A0}" type="slidenum">
              <a:rPr lang="en-US" smtClean="0"/>
              <a:t>‹#›</a:t>
            </a:fld>
            <a:endParaRPr lang="en-US"/>
          </a:p>
        </p:txBody>
      </p:sp>
    </p:spTree>
    <p:extLst>
      <p:ext uri="{BB962C8B-B14F-4D97-AF65-F5344CB8AC3E}">
        <p14:creationId xmlns:p14="http://schemas.microsoft.com/office/powerpoint/2010/main" val="2362956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5A3CF2-D0C3-404B-84DE-E67B947AE48E}" type="slidenum">
              <a:rPr lang="en-US" altLang="en-US"/>
              <a:pPr/>
              <a:t>3</a:t>
            </a:fld>
            <a:endParaRPr lang="en-US" altLang="en-US"/>
          </a:p>
        </p:txBody>
      </p:sp>
      <p:sp>
        <p:nvSpPr>
          <p:cNvPr id="4915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29626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691AB82-A738-499C-8B3A-BE8A69238D3F}" type="slidenum">
              <a:rPr lang="en-US" altLang="en-US"/>
              <a:pPr/>
              <a:t>4</a:t>
            </a:fld>
            <a:endParaRPr lang="en-US" altLang="en-US"/>
          </a:p>
        </p:txBody>
      </p:sp>
      <p:sp>
        <p:nvSpPr>
          <p:cNvPr id="5017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91874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944C74A-DD44-43A4-A8EF-606A1722CEC8}" type="slidenum">
              <a:rPr lang="en-US" altLang="en-US"/>
              <a:pPr/>
              <a:t>5</a:t>
            </a:fld>
            <a:endParaRPr lang="en-US" altLang="en-US"/>
          </a:p>
        </p:txBody>
      </p:sp>
      <p:sp>
        <p:nvSpPr>
          <p:cNvPr id="4300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74320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FC1D46C-C2F0-4CDD-B887-FCA99D164E5A}" type="slidenum">
              <a:rPr lang="en-US" altLang="en-US"/>
              <a:pPr/>
              <a:t>6</a:t>
            </a:fld>
            <a:endParaRPr lang="en-US" altLang="en-US"/>
          </a:p>
        </p:txBody>
      </p:sp>
      <p:sp>
        <p:nvSpPr>
          <p:cNvPr id="4505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23084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37D4E0E-7E10-442D-83CD-76428BF37EF3}" type="slidenum">
              <a:rPr lang="en-US" altLang="en-US"/>
              <a:pPr/>
              <a:t>7</a:t>
            </a:fld>
            <a:endParaRPr lang="en-US" altLang="en-US"/>
          </a:p>
        </p:txBody>
      </p:sp>
      <p:sp>
        <p:nvSpPr>
          <p:cNvPr id="4608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8349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FCA2D9-78C3-4C0E-A7D4-97FAB638900F}" type="slidenum">
              <a:rPr lang="en-US" altLang="en-US"/>
              <a:pPr/>
              <a:t>8</a:t>
            </a:fld>
            <a:endParaRPr lang="en-US" altLang="en-US"/>
          </a:p>
        </p:txBody>
      </p:sp>
      <p:sp>
        <p:nvSpPr>
          <p:cNvPr id="512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44071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9BE8097-2203-40A4-A542-5669FD635AAA}" type="slidenum">
              <a:rPr lang="en-US" altLang="en-US"/>
              <a:pPr/>
              <a:t>9</a:t>
            </a:fld>
            <a:endParaRPr lang="en-US" altLang="en-US"/>
          </a:p>
        </p:txBody>
      </p:sp>
      <p:sp>
        <p:nvSpPr>
          <p:cNvPr id="5222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78533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082027F-E7D7-4734-8744-6B677449D306}" type="slidenum">
              <a:rPr lang="en-US" altLang="en-US"/>
              <a:pPr/>
              <a:t>17</a:t>
            </a:fld>
            <a:endParaRPr lang="en-US" altLang="en-US"/>
          </a:p>
        </p:txBody>
      </p:sp>
      <p:sp>
        <p:nvSpPr>
          <p:cNvPr id="5324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3818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FE8B88A-CC5B-4167-8062-FAAD301252DC}" type="slidenum">
              <a:rPr lang="en-US" altLang="en-US"/>
              <a:pPr/>
              <a:t>18</a:t>
            </a:fld>
            <a:endParaRPr lang="en-US" altLang="en-US"/>
          </a:p>
        </p:txBody>
      </p:sp>
      <p:sp>
        <p:nvSpPr>
          <p:cNvPr id="5427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70348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14788A-A14E-4759-AE5A-5D98A9B902B7}" type="slidenum">
              <a:rPr lang="en-US" altLang="en-US"/>
              <a:pPr/>
              <a:t>19</a:t>
            </a:fld>
            <a:endParaRPr lang="en-US" altLang="en-US"/>
          </a:p>
        </p:txBody>
      </p:sp>
      <p:sp>
        <p:nvSpPr>
          <p:cNvPr id="5529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34279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17943AA-2ADB-404B-B645-FC409A964073}" type="slidenum">
              <a:rPr lang="en-US" altLang="en-US"/>
              <a:pPr/>
              <a:t>41</a:t>
            </a:fld>
            <a:endParaRPr lang="en-US" altLang="en-US"/>
          </a:p>
        </p:txBody>
      </p:sp>
      <p:sp>
        <p:nvSpPr>
          <p:cNvPr id="5632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8855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2E8F42D-FA40-48D7-9AA5-0404973FEF4A}" type="slidenum">
              <a:rPr lang="en-US" altLang="en-US"/>
              <a:pPr/>
              <a:t>42</a:t>
            </a:fld>
            <a:endParaRPr lang="en-US" altLang="en-US"/>
          </a:p>
        </p:txBody>
      </p:sp>
      <p:sp>
        <p:nvSpPr>
          <p:cNvPr id="573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50894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5E5BA1-A01F-4375-BD0B-E25C9123BB87}" type="slidenum">
              <a:rPr lang="en-US" altLang="en-US"/>
              <a:pPr/>
              <a:t>44</a:t>
            </a:fld>
            <a:endParaRPr lang="en-US" altLang="en-US"/>
          </a:p>
        </p:txBody>
      </p:sp>
      <p:sp>
        <p:nvSpPr>
          <p:cNvPr id="5836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19542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30177D6-ADB1-4BB2-8C8E-BA97011C8C2B}" type="slidenum">
              <a:rPr lang="en-US" altLang="en-US"/>
              <a:pPr/>
              <a:t>45</a:t>
            </a:fld>
            <a:endParaRPr lang="en-US" altLang="en-US"/>
          </a:p>
        </p:txBody>
      </p:sp>
      <p:sp>
        <p:nvSpPr>
          <p:cNvPr id="5939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61476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CFA9AFF-3F3A-4129-B00A-52D7D69DA4F8}" type="slidenum">
              <a:rPr lang="en-US" altLang="en-US"/>
              <a:pPr/>
              <a:t>46</a:t>
            </a:fld>
            <a:endParaRPr lang="en-US" altLang="en-US"/>
          </a:p>
        </p:txBody>
      </p:sp>
      <p:sp>
        <p:nvSpPr>
          <p:cNvPr id="6041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22084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D475C79-4EEB-4985-8E3B-BB5A02DC4AF7}" type="slidenum">
              <a:rPr lang="en-US" altLang="en-US"/>
              <a:pPr/>
              <a:t>49</a:t>
            </a:fld>
            <a:endParaRPr lang="en-US" altLang="en-US"/>
          </a:p>
        </p:txBody>
      </p:sp>
      <p:sp>
        <p:nvSpPr>
          <p:cNvPr id="6144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23388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D475C79-4EEB-4985-8E3B-BB5A02DC4AF7}" type="slidenum">
              <a:rPr lang="en-US" altLang="en-US"/>
              <a:pPr/>
              <a:t>50</a:t>
            </a:fld>
            <a:endParaRPr lang="en-US" altLang="en-US"/>
          </a:p>
        </p:txBody>
      </p:sp>
      <p:sp>
        <p:nvSpPr>
          <p:cNvPr id="6144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25411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2A86E88-E586-4C28-85A9-7F2AE02EA6DF}" type="slidenum">
              <a:rPr lang="en-US" altLang="en-US"/>
              <a:pPr/>
              <a:t>62</a:t>
            </a:fld>
            <a:endParaRPr lang="en-US" altLang="en-US"/>
          </a:p>
        </p:txBody>
      </p:sp>
      <p:sp>
        <p:nvSpPr>
          <p:cNvPr id="6246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32532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4578076-6DC6-477E-929B-B5640144C0D4}" type="slidenum">
              <a:rPr lang="en-US" altLang="en-US"/>
              <a:pPr/>
              <a:t>63</a:t>
            </a:fld>
            <a:endParaRPr lang="en-US" altLang="en-US"/>
          </a:p>
        </p:txBody>
      </p:sp>
      <p:sp>
        <p:nvSpPr>
          <p:cNvPr id="6348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81728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7A030DC-5B20-412F-9C72-87FA3E2A8750}" type="slidenum">
              <a:rPr lang="en-US" altLang="en-US"/>
              <a:pPr/>
              <a:t>64</a:t>
            </a:fld>
            <a:endParaRPr lang="en-US" altLang="en-US"/>
          </a:p>
        </p:txBody>
      </p:sp>
      <p:sp>
        <p:nvSpPr>
          <p:cNvPr id="645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65323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1277D54-2A5A-495B-939D-24C5D9D9572F}" type="slidenum">
              <a:rPr lang="en-US" altLang="en-US"/>
              <a:pPr/>
              <a:t>65</a:t>
            </a:fld>
            <a:endParaRPr lang="en-US" altLang="en-US"/>
          </a:p>
        </p:txBody>
      </p:sp>
      <p:sp>
        <p:nvSpPr>
          <p:cNvPr id="6553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96165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AFD3472-49E7-420A-A664-60FD16E57D7D}" type="slidenum">
              <a:rPr lang="en-US" altLang="en-US"/>
              <a:pPr/>
              <a:t>66</a:t>
            </a:fld>
            <a:endParaRPr lang="en-US" altLang="en-US"/>
          </a:p>
        </p:txBody>
      </p:sp>
      <p:sp>
        <p:nvSpPr>
          <p:cNvPr id="6758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16827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9CB7875-7FC0-48B9-BD47-AEE85F8C9686}" type="slidenum">
              <a:rPr lang="en-US" altLang="en-US"/>
              <a:pPr/>
              <a:t>67</a:t>
            </a:fld>
            <a:endParaRPr lang="en-US" altLang="en-US"/>
          </a:p>
        </p:txBody>
      </p:sp>
      <p:sp>
        <p:nvSpPr>
          <p:cNvPr id="6860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28683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3E9A01C-AE9D-4639-A1DD-E647321B2105}" type="slidenum">
              <a:rPr lang="en-US" altLang="en-US"/>
              <a:pPr/>
              <a:t>68</a:t>
            </a:fld>
            <a:endParaRPr lang="en-US" altLang="en-US"/>
          </a:p>
        </p:txBody>
      </p:sp>
      <p:sp>
        <p:nvSpPr>
          <p:cNvPr id="696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77415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ADD87A8-22BE-4205-A574-70D96E7D4C48}" type="slidenum">
              <a:rPr lang="en-US" altLang="en-US"/>
              <a:pPr/>
              <a:t>69</a:t>
            </a:fld>
            <a:endParaRPr lang="en-US" altLang="en-US"/>
          </a:p>
        </p:txBody>
      </p:sp>
      <p:sp>
        <p:nvSpPr>
          <p:cNvPr id="7065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447752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7B21124-FBA2-411F-84DD-6B69FB40ECBE}" type="slidenum">
              <a:rPr lang="en-US" altLang="en-US"/>
              <a:pPr/>
              <a:t>70</a:t>
            </a:fld>
            <a:endParaRPr lang="en-US" altLang="en-US"/>
          </a:p>
        </p:txBody>
      </p:sp>
      <p:sp>
        <p:nvSpPr>
          <p:cNvPr id="7168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31280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A6A6775-57A6-4E87-96E5-3E0DC8C3DA5A}" type="slidenum">
              <a:rPr lang="en-US" altLang="en-US"/>
              <a:pPr/>
              <a:t>71</a:t>
            </a:fld>
            <a:endParaRPr lang="en-US" altLang="en-US"/>
          </a:p>
        </p:txBody>
      </p:sp>
      <p:sp>
        <p:nvSpPr>
          <p:cNvPr id="727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03345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075679D-9B96-4325-B9B2-3D168E342303}" type="slidenum">
              <a:rPr lang="en-US" altLang="en-US"/>
              <a:pPr/>
              <a:t>72</a:t>
            </a:fld>
            <a:endParaRPr lang="en-US" altLang="en-US"/>
          </a:p>
        </p:txBody>
      </p:sp>
      <p:sp>
        <p:nvSpPr>
          <p:cNvPr id="7475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68288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5257A66-63B2-48F5-82F0-80A6132A5FCD}" type="slidenum">
              <a:rPr lang="en-US" altLang="en-US"/>
              <a:pPr/>
              <a:t>73</a:t>
            </a:fld>
            <a:endParaRPr lang="en-US" altLang="en-US"/>
          </a:p>
        </p:txBody>
      </p:sp>
      <p:sp>
        <p:nvSpPr>
          <p:cNvPr id="7577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66620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B4E87C-B5CB-476A-BD6F-643900A59F7C}" type="slidenum">
              <a:rPr lang="en-US" altLang="en-US"/>
              <a:pPr/>
              <a:t>74</a:t>
            </a:fld>
            <a:endParaRPr lang="en-US" altLang="en-US"/>
          </a:p>
        </p:txBody>
      </p:sp>
      <p:sp>
        <p:nvSpPr>
          <p:cNvPr id="768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68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96042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1421DAB-2709-43BE-BB0F-9A82D86E6025}" type="slidenum">
              <a:rPr lang="en-US" altLang="en-US"/>
              <a:pPr/>
              <a:t>75</a:t>
            </a:fld>
            <a:endParaRPr lang="en-US" altLang="en-US"/>
          </a:p>
        </p:txBody>
      </p:sp>
      <p:sp>
        <p:nvSpPr>
          <p:cNvPr id="737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017130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6625401-E974-41EB-BF4B-F2B44A1CFA2F}" type="slidenum">
              <a:rPr lang="en-US" altLang="en-US"/>
              <a:pPr/>
              <a:t>76</a:t>
            </a:fld>
            <a:endParaRPr lang="en-US" altLang="en-US"/>
          </a:p>
        </p:txBody>
      </p:sp>
      <p:sp>
        <p:nvSpPr>
          <p:cNvPr id="7782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70194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6805B6C-FCE9-4B28-8FAF-45E6772E05FA}" type="slidenum">
              <a:rPr lang="en-US" altLang="en-US"/>
              <a:pPr/>
              <a:t>77</a:t>
            </a:fld>
            <a:endParaRPr lang="en-US" altLang="en-US"/>
          </a:p>
        </p:txBody>
      </p:sp>
      <p:sp>
        <p:nvSpPr>
          <p:cNvPr id="7884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77183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BCDE4B8-3343-4F00-BCC9-3A44A1E51534}" type="slidenum">
              <a:rPr lang="en-US" altLang="en-US"/>
              <a:pPr/>
              <a:t>78</a:t>
            </a:fld>
            <a:endParaRPr lang="en-US" altLang="en-US"/>
          </a:p>
        </p:txBody>
      </p:sp>
      <p:sp>
        <p:nvSpPr>
          <p:cNvPr id="8089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33087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09F59BE-C943-4259-BAB3-7E66324D50CE}" type="slidenum">
              <a:rPr lang="en-US" altLang="en-US"/>
              <a:pPr/>
              <a:t>79</a:t>
            </a:fld>
            <a:endParaRPr lang="en-US" altLang="en-US"/>
          </a:p>
        </p:txBody>
      </p:sp>
      <p:sp>
        <p:nvSpPr>
          <p:cNvPr id="8192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00183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4958636-B270-4478-B1D9-F5F8937BFCA7}" type="slidenum">
              <a:rPr lang="en-US" altLang="en-US"/>
              <a:pPr/>
              <a:t>80</a:t>
            </a:fld>
            <a:endParaRPr lang="en-US" altLang="en-US"/>
          </a:p>
        </p:txBody>
      </p:sp>
      <p:sp>
        <p:nvSpPr>
          <p:cNvPr id="901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49522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DE123FF-230E-41F6-9691-146CFE32D2A5}" type="slidenum">
              <a:rPr lang="en-US" altLang="en-US"/>
              <a:pPr/>
              <a:t>82</a:t>
            </a:fld>
            <a:endParaRPr lang="en-US" altLang="en-US"/>
          </a:p>
        </p:txBody>
      </p:sp>
      <p:sp>
        <p:nvSpPr>
          <p:cNvPr id="829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110274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5FE211E-0006-4A1B-9E1C-4A46C82ABB27}" type="slidenum">
              <a:rPr lang="en-US" altLang="en-US"/>
              <a:pPr/>
              <a:t>83</a:t>
            </a:fld>
            <a:endParaRPr lang="en-US" altLang="en-US"/>
          </a:p>
        </p:txBody>
      </p:sp>
      <p:sp>
        <p:nvSpPr>
          <p:cNvPr id="8396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1426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44E9EF-A4C1-4F41-9312-D3E86FD2E53F}" type="slidenum">
              <a:rPr lang="en-US" altLang="en-US"/>
              <a:pPr/>
              <a:t>84</a:t>
            </a:fld>
            <a:endParaRPr lang="en-US" altLang="en-US"/>
          </a:p>
        </p:txBody>
      </p:sp>
      <p:sp>
        <p:nvSpPr>
          <p:cNvPr id="8499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301605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0054520-3BDB-44D5-8700-378EEF48F4BA}" type="slidenum">
              <a:rPr lang="en-US" altLang="en-US"/>
              <a:pPr/>
              <a:t>91</a:t>
            </a:fld>
            <a:endParaRPr lang="en-US" altLang="en-US"/>
          </a:p>
        </p:txBody>
      </p:sp>
      <p:sp>
        <p:nvSpPr>
          <p:cNvPr id="8601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1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25618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8470773-ABA2-4C6F-8D27-98B6045EC3F8}" type="slidenum">
              <a:rPr lang="en-US" altLang="en-US"/>
              <a:pPr/>
              <a:t>98</a:t>
            </a:fld>
            <a:endParaRPr lang="en-US" altLang="en-US"/>
          </a:p>
        </p:txBody>
      </p:sp>
      <p:sp>
        <p:nvSpPr>
          <p:cNvPr id="8704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46031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9/29/22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5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www.youtube.com/watch?v=pdNJmz7uQi4"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5352063" cy="2262781"/>
          </a:xfrm>
        </p:spPr>
        <p:txBody>
          <a:bodyPr>
            <a:normAutofit fontScale="90000"/>
          </a:bodyPr>
          <a:lstStyle/>
          <a:p>
            <a:r>
              <a:rPr lang="en-US" dirty="0"/>
              <a:t>Unit 2: Exploratory data analysis</a:t>
            </a:r>
          </a:p>
        </p:txBody>
      </p:sp>
      <p:sp>
        <p:nvSpPr>
          <p:cNvPr id="3" name="Subtitle 2"/>
          <p:cNvSpPr>
            <a:spLocks noGrp="1"/>
          </p:cNvSpPr>
          <p:nvPr>
            <p:ph type="subTitle" idx="1"/>
          </p:nvPr>
        </p:nvSpPr>
        <p:spPr/>
        <p:txBody>
          <a:bodyPr>
            <a:normAutofit/>
          </a:bodyPr>
          <a:lstStyle/>
          <a:p>
            <a:r>
              <a:rPr lang="en-US" sz="2800" dirty="0"/>
              <a:t>Detective Chong Ho (Alex) Yu</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44561" y="2514600"/>
            <a:ext cx="2378075" cy="3594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02273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lnSpcReduction="10000"/>
          </a:bodyPr>
          <a:lstStyle/>
          <a:p>
            <a:r>
              <a:rPr lang="en-US" sz="2400" dirty="0"/>
              <a:t>Why do we need statistical graphs? Why don’t we report the numbers only (e.g. </a:t>
            </a:r>
            <a:r>
              <a:rPr lang="en-US" sz="2400" i="1" dirty="0"/>
              <a:t>p</a:t>
            </a:r>
            <a:r>
              <a:rPr lang="en-US" sz="2400" dirty="0"/>
              <a:t> value)?</a:t>
            </a:r>
          </a:p>
          <a:p>
            <a:r>
              <a:rPr lang="en-US" sz="2400" dirty="0"/>
              <a:t>Why do we need to explore the data? Why don’t we start a project with a hypothesis and then confirm/disconfirm hypothesis (confirmatory data analysis?</a:t>
            </a:r>
          </a:p>
          <a:p>
            <a:r>
              <a:rPr lang="en-US" sz="2400" dirty="0"/>
              <a:t>What is the relationship between exploratory data analysis (EDA) and data mining (DM)?</a:t>
            </a:r>
          </a:p>
          <a:p>
            <a:r>
              <a:rPr lang="en-US" sz="2400" dirty="0"/>
              <a:t>What is the relationship between DM and data visualization (DV)?</a:t>
            </a:r>
          </a:p>
        </p:txBody>
      </p:sp>
    </p:spTree>
    <p:extLst>
      <p:ext uri="{BB962C8B-B14F-4D97-AF65-F5344CB8AC3E}">
        <p14:creationId xmlns:p14="http://schemas.microsoft.com/office/powerpoint/2010/main" val="1551964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What isn't EDA</a:t>
            </a:r>
          </a:p>
        </p:txBody>
      </p:sp>
      <p:sp>
        <p:nvSpPr>
          <p:cNvPr id="6146" name="Rectangle 2"/>
          <p:cNvSpPr>
            <a:spLocks noGrp="1" noChangeArrowheads="1"/>
          </p:cNvSpPr>
          <p:nvPr>
            <p:ph type="body" idx="1"/>
          </p:nvPr>
        </p:nvSpPr>
        <p:spPr>
          <a:xfrm>
            <a:off x="4250062" y="1538471"/>
            <a:ext cx="7511829" cy="4510554"/>
          </a:xfrm>
          <a:ln/>
        </p:spPr>
        <p:txBody>
          <a:bodyPr>
            <a:normAutofit lnSpcReduction="10000"/>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EDA does not mean </a:t>
            </a:r>
            <a:r>
              <a:rPr lang="en-US" altLang="en-US" sz="2400" dirty="0">
                <a:solidFill>
                  <a:srgbClr val="FF0000"/>
                </a:solidFill>
              </a:rPr>
              <a:t>lack of planning or messy planning</a:t>
            </a:r>
            <a:r>
              <a:rPr lang="en-US" altLang="en-US" sz="2400" dirty="0"/>
              <a:t>.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“I don't know what I am doing; just ask as many questions as possible in the survey; I don't need a well-conceptualized research question or a well-planned research design. Just explore.”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EDA is not fishing or </a:t>
            </a:r>
            <a:r>
              <a:rPr lang="en-US" altLang="en-US" sz="2400" i="1" dirty="0"/>
              <a:t>p</a:t>
            </a:r>
            <a:r>
              <a:rPr lang="en-US" altLang="en-US" sz="2400" dirty="0"/>
              <a:t>-hacking</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EDA is </a:t>
            </a:r>
            <a:r>
              <a:rPr lang="en-US" altLang="en-US" sz="2400" dirty="0">
                <a:solidFill>
                  <a:srgbClr val="FF0000"/>
                </a:solidFill>
              </a:rPr>
              <a:t>not opposed to confirmatory data factor (CDA) </a:t>
            </a:r>
            <a:r>
              <a:rPr lang="en-US" altLang="en-US" sz="2400" dirty="0"/>
              <a:t>e.g. check assumptions, residual analysis, model diagnosis.</a:t>
            </a:r>
          </a:p>
        </p:txBody>
      </p:sp>
      <p:pic>
        <p:nvPicPr>
          <p:cNvPr id="2" name="Picture 1"/>
          <p:cNvPicPr>
            <a:picLocks noChangeAspect="1"/>
          </p:cNvPicPr>
          <p:nvPr/>
        </p:nvPicPr>
        <p:blipFill>
          <a:blip r:embed="rId3"/>
          <a:stretch>
            <a:fillRect/>
          </a:stretch>
        </p:blipFill>
        <p:spPr>
          <a:xfrm>
            <a:off x="942164" y="1647534"/>
            <a:ext cx="3124200" cy="3175000"/>
          </a:xfrm>
          <a:prstGeom prst="rect">
            <a:avLst/>
          </a:prstGeom>
        </p:spPr>
      </p:pic>
    </p:spTree>
    <p:extLst>
      <p:ext uri="{BB962C8B-B14F-4D97-AF65-F5344CB8AC3E}">
        <p14:creationId xmlns:p14="http://schemas.microsoft.com/office/powerpoint/2010/main" val="3722608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What is EDA?</a:t>
            </a:r>
          </a:p>
        </p:txBody>
      </p:sp>
      <p:sp>
        <p:nvSpPr>
          <p:cNvPr id="7170" name="Rectangle 2"/>
          <p:cNvSpPr>
            <a:spLocks noGrp="1" noChangeArrowheads="1"/>
          </p:cNvSpPr>
          <p:nvPr>
            <p:ph type="body" idx="1"/>
          </p:nvPr>
        </p:nvSpPr>
        <p:spPr>
          <a:xfrm>
            <a:off x="5098349" y="1639993"/>
            <a:ext cx="6344351" cy="4654569"/>
          </a:xfrm>
          <a:ln/>
        </p:spPr>
        <p:txBody>
          <a:bodyPr>
            <a:normAutofit lnSpcReduction="10000"/>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A </a:t>
            </a:r>
            <a:r>
              <a:rPr lang="en-US" altLang="en-US" sz="2400" dirty="0">
                <a:solidFill>
                  <a:srgbClr val="FF0000"/>
                </a:solidFill>
              </a:rPr>
              <a:t>philosophy</a:t>
            </a:r>
            <a:r>
              <a:rPr lang="en-US" altLang="en-US" sz="2400" dirty="0"/>
              <a:t> about how data analysis should be carried out, rather than being a fixed set of techniques. </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Pattern-seeking</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Skepticism (detective spirit)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Abductive reasoning</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John Tukey (not Turkey): Explore the data in as many ways as possible until a </a:t>
            </a:r>
            <a:r>
              <a:rPr lang="en-US" altLang="en-US" sz="2400" dirty="0">
                <a:solidFill>
                  <a:srgbClr val="FF0000"/>
                </a:solidFill>
              </a:rPr>
              <a:t>plausible story</a:t>
            </a:r>
            <a:r>
              <a:rPr lang="en-US" altLang="en-US" sz="2400" dirty="0"/>
              <a:t> of the data emerges (Like a detective).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400" dirty="0"/>
              <a:t>The precursor of data mining</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1317" y="1639993"/>
            <a:ext cx="3638577" cy="27285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890506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986236" y="590464"/>
            <a:ext cx="8229024"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Abduction</a:t>
            </a:r>
          </a:p>
        </p:txBody>
      </p:sp>
      <p:sp>
        <p:nvSpPr>
          <p:cNvPr id="16386" name="Rectangle 2"/>
          <p:cNvSpPr>
            <a:spLocks noGrp="1" noChangeArrowheads="1"/>
          </p:cNvSpPr>
          <p:nvPr>
            <p:ph type="body" idx="1"/>
          </p:nvPr>
        </p:nvSpPr>
        <p:spPr>
          <a:xfrm>
            <a:off x="1986237" y="1735384"/>
            <a:ext cx="5651104" cy="3947454"/>
          </a:xfrm>
          <a:ln/>
        </p:spPr>
        <p:txBody>
          <a:bodyPr>
            <a:normAutofit lnSpcReduction="10000"/>
          </a:bodyPr>
          <a:lstStyle/>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Introduced  by Charles Sanders Pierce.</a:t>
            </a:r>
          </a:p>
          <a:p>
            <a:pPr marL="1566916" lvl="1" indent="-519905">
              <a:buClr>
                <a:srgbClr val="008080"/>
              </a:buClr>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The surprising phenomenon, X, is observed.</a:t>
            </a:r>
          </a:p>
          <a:p>
            <a:pPr marL="1566916" lvl="1" indent="-519905">
              <a:buClr>
                <a:srgbClr val="008080"/>
              </a:buClr>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Among hypotheses A, B, and C, A is capable of explaining X.</a:t>
            </a:r>
          </a:p>
          <a:p>
            <a:pPr marL="1566916" lvl="1" indent="-519905">
              <a:buClr>
                <a:srgbClr val="008080"/>
              </a:buClr>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Hence, there is a reason to pursue A</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85535" y="1735383"/>
            <a:ext cx="2956636" cy="3594657"/>
          </a:xfrm>
          <a:prstGeom prst="rect">
            <a:avLst/>
          </a:prstGeom>
          <a:noFill/>
          <a:ln w="9525">
            <a:solidFill>
              <a:schemeClr val="tx1"/>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258372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980049" y="436367"/>
            <a:ext cx="8229024"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Abduction</a:t>
            </a:r>
          </a:p>
        </p:txBody>
      </p:sp>
      <p:sp>
        <p:nvSpPr>
          <p:cNvPr id="18434" name="Rectangle 2"/>
          <p:cNvSpPr>
            <a:spLocks noGrp="1" noChangeArrowheads="1"/>
          </p:cNvSpPr>
          <p:nvPr>
            <p:ph type="body" idx="1"/>
          </p:nvPr>
        </p:nvSpPr>
        <p:spPr>
          <a:xfrm>
            <a:off x="2111102" y="1748446"/>
            <a:ext cx="8313058" cy="4176438"/>
          </a:xfrm>
          <a:ln/>
        </p:spPr>
        <p:txBody>
          <a:bodyPr>
            <a:normAutofit/>
          </a:bodyPr>
          <a:lstStyle/>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At most, abduction could provide a conjecture or a potential hypothesis A to pursue, but it would not confirm or disconfirm A</a:t>
            </a:r>
          </a:p>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rgbClr val="FF0000"/>
                </a:solidFill>
              </a:rPr>
              <a:t>Inference to the best explanation (IBE): </a:t>
            </a:r>
            <a:r>
              <a:rPr lang="en-US" altLang="en-US" sz="2400" dirty="0"/>
              <a:t>similar to abduction, modified by Harmon. But it is not the same.</a:t>
            </a:r>
          </a:p>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After inquiry, we found multiple competing theories that can explain the phenomenon. Pick the best one! </a:t>
            </a:r>
          </a:p>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Criterion: </a:t>
            </a:r>
            <a:r>
              <a:rPr lang="en-US" altLang="en-US" sz="2400" dirty="0">
                <a:solidFill>
                  <a:srgbClr val="FF0000"/>
                </a:solidFill>
              </a:rPr>
              <a:t>most explanatory power</a:t>
            </a:r>
          </a:p>
        </p:txBody>
      </p:sp>
    </p:spTree>
    <p:extLst>
      <p:ext uri="{BB962C8B-B14F-4D97-AF65-F5344CB8AC3E}">
        <p14:creationId xmlns:p14="http://schemas.microsoft.com/office/powerpoint/2010/main" val="40736740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980049" y="436367"/>
            <a:ext cx="8229024"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IBE: Pick the best!</a:t>
            </a:r>
          </a:p>
        </p:txBody>
      </p:sp>
      <p:sp>
        <p:nvSpPr>
          <p:cNvPr id="19458" name="Rectangle 2"/>
          <p:cNvSpPr>
            <a:spLocks noGrp="1" noChangeArrowheads="1"/>
          </p:cNvSpPr>
          <p:nvPr>
            <p:ph type="body" idx="1"/>
          </p:nvPr>
        </p:nvSpPr>
        <p:spPr>
          <a:xfrm>
            <a:off x="1530810" y="1405774"/>
            <a:ext cx="2819902" cy="3836077"/>
          </a:xfrm>
          <a:ln/>
        </p:spPr>
        <p:txBody>
          <a:bodyPr>
            <a:normAutofit/>
          </a:bodyPr>
          <a:lstStyle/>
          <a:p>
            <a:pPr marL="391729" indent="-293797">
              <a:buClr>
                <a:srgbClr val="00808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When you shop, you explore different options an then pick the best. </a:t>
            </a:r>
          </a:p>
        </p:txBody>
      </p:sp>
      <p:pic>
        <p:nvPicPr>
          <p:cNvPr id="2" name="Picture 1"/>
          <p:cNvPicPr>
            <a:picLocks noChangeAspect="1"/>
          </p:cNvPicPr>
          <p:nvPr/>
        </p:nvPicPr>
        <p:blipFill>
          <a:blip r:embed="rId3"/>
          <a:stretch>
            <a:fillRect/>
          </a:stretch>
        </p:blipFill>
        <p:spPr>
          <a:xfrm>
            <a:off x="4435771" y="1405773"/>
            <a:ext cx="7303127" cy="4718579"/>
          </a:xfrm>
          <a:prstGeom prst="rect">
            <a:avLst/>
          </a:prstGeom>
          <a:ln>
            <a:solidFill>
              <a:schemeClr val="tx1"/>
            </a:solidFill>
          </a:ln>
        </p:spPr>
      </p:pic>
    </p:spTree>
    <p:extLst>
      <p:ext uri="{BB962C8B-B14F-4D97-AF65-F5344CB8AC3E}">
        <p14:creationId xmlns:p14="http://schemas.microsoft.com/office/powerpoint/2010/main" val="25122944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Elements of EDA: 4Rs</a:t>
            </a:r>
          </a:p>
        </p:txBody>
      </p:sp>
      <p:sp>
        <p:nvSpPr>
          <p:cNvPr id="8194" name="Rectangle 2"/>
          <p:cNvSpPr>
            <a:spLocks noGrp="1" noChangeArrowheads="1"/>
          </p:cNvSpPr>
          <p:nvPr>
            <p:ph type="body" idx="1"/>
          </p:nvPr>
        </p:nvSpPr>
        <p:spPr>
          <a:xfrm>
            <a:off x="2209033" y="1733943"/>
            <a:ext cx="4807225" cy="4219643"/>
          </a:xfrm>
          <a:ln/>
        </p:spPr>
        <p:txBody>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err="1"/>
              <a:t>Velleman</a:t>
            </a:r>
            <a:r>
              <a:rPr lang="en-US" altLang="en-US" sz="2400" dirty="0"/>
              <a:t> &amp; </a:t>
            </a:r>
            <a:r>
              <a:rPr lang="en-US" altLang="en-US" sz="2400" dirty="0" err="1"/>
              <a:t>Hoaglin</a:t>
            </a:r>
            <a:r>
              <a:rPr lang="en-US" altLang="en-US" sz="2400" dirty="0"/>
              <a:t> (1981):</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solidFill>
                  <a:srgbClr val="FF0000"/>
                </a:solidFill>
              </a:rPr>
              <a:t>R</a:t>
            </a:r>
            <a:r>
              <a:rPr lang="en-US" altLang="en-US" sz="2400" dirty="0"/>
              <a:t>esidual analysis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solidFill>
                  <a:srgbClr val="FF0000"/>
                </a:solidFill>
              </a:rPr>
              <a:t>R</a:t>
            </a:r>
            <a:r>
              <a:rPr lang="en-US" altLang="en-US" sz="2400" dirty="0"/>
              <a:t>e-expression (data transformation)</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solidFill>
                  <a:srgbClr val="FF0000"/>
                </a:solidFill>
              </a:rPr>
              <a:t>R</a:t>
            </a:r>
            <a:r>
              <a:rPr lang="en-US" altLang="en-US" sz="2400" dirty="0"/>
              <a:t>esistant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Display (</a:t>
            </a:r>
            <a:r>
              <a:rPr lang="en-US" altLang="en-US" sz="2400" dirty="0">
                <a:solidFill>
                  <a:srgbClr val="FF0000"/>
                </a:solidFill>
              </a:rPr>
              <a:t>r</a:t>
            </a:r>
            <a:r>
              <a:rPr lang="en-US" altLang="en-US" sz="2400" dirty="0"/>
              <a:t>evelation, data visualization)</a:t>
            </a:r>
          </a:p>
          <a:p>
            <a:pPr marL="391729" indent="-293797">
              <a:buClr>
                <a:srgbClr val="FF3366"/>
              </a:buClr>
              <a:buSzPct val="45000"/>
              <a:buNone/>
              <a:tabLst>
                <a:tab pos="656722" algn="l"/>
                <a:tab pos="1313444" algn="l"/>
                <a:tab pos="1970166" algn="l"/>
                <a:tab pos="2626888" algn="l"/>
                <a:tab pos="3283610" algn="l"/>
                <a:tab pos="3940332" algn="l"/>
                <a:tab pos="4597055" algn="l"/>
              </a:tabLst>
            </a:pPr>
            <a:endParaRPr lang="en-US" altLang="en-US" dirty="0"/>
          </a:p>
        </p:txBody>
      </p:sp>
      <p:pic>
        <p:nvPicPr>
          <p:cNvPr id="2" name="Picture 1"/>
          <p:cNvPicPr>
            <a:picLocks noChangeAspect="1"/>
          </p:cNvPicPr>
          <p:nvPr/>
        </p:nvPicPr>
        <p:blipFill>
          <a:blip r:embed="rId3"/>
          <a:stretch>
            <a:fillRect/>
          </a:stretch>
        </p:blipFill>
        <p:spPr>
          <a:xfrm>
            <a:off x="7339148" y="1058817"/>
            <a:ext cx="3497036" cy="4662714"/>
          </a:xfrm>
          <a:prstGeom prst="rect">
            <a:avLst/>
          </a:prstGeom>
        </p:spPr>
      </p:pic>
    </p:spTree>
    <p:extLst>
      <p:ext uri="{BB962C8B-B14F-4D97-AF65-F5344CB8AC3E}">
        <p14:creationId xmlns:p14="http://schemas.microsoft.com/office/powerpoint/2010/main" val="18060398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2177349" y="502614"/>
            <a:ext cx="4241246"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Lst>
            </a:pPr>
            <a:r>
              <a:rPr lang="en-US" altLang="en-US"/>
              <a:t>Residual</a:t>
            </a:r>
          </a:p>
        </p:txBody>
      </p:sp>
      <p:sp>
        <p:nvSpPr>
          <p:cNvPr id="9218" name="Rectangle 2"/>
          <p:cNvSpPr>
            <a:spLocks noGrp="1" noChangeArrowheads="1"/>
          </p:cNvSpPr>
          <p:nvPr>
            <p:ph type="body" idx="1"/>
          </p:nvPr>
        </p:nvSpPr>
        <p:spPr>
          <a:xfrm>
            <a:off x="1802910" y="1464654"/>
            <a:ext cx="4990123" cy="4818580"/>
          </a:xfrm>
          <a:ln/>
        </p:spPr>
        <p:txBody>
          <a:bodyPr>
            <a:normAutofit lnSpcReduction="10000"/>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Data = fit + residual</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Data = model + error</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Data = signal + noise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Residual is a modern concept. </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In the past many scientists ignored it. They reported the “fit” only</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Johannes Kepler</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err="1"/>
              <a:t>Gregor</a:t>
            </a:r>
            <a:r>
              <a:rPr lang="en-US" altLang="en-US" sz="2400" dirty="0"/>
              <a:t> Mendel</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Lst>
            </a:pPr>
            <a:r>
              <a:rPr lang="en-US" altLang="en-US" sz="2400" dirty="0"/>
              <a:t>Arthur Eddington </a:t>
            </a:r>
          </a:p>
        </p:txBody>
      </p:sp>
      <p:pic>
        <p:nvPicPr>
          <p:cNvPr id="921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8555" y="3472205"/>
            <a:ext cx="1990289" cy="26988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93099" y="816828"/>
            <a:ext cx="1990289" cy="242665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p:cNvPicPr>
            <a:picLocks noChangeAspect="1"/>
          </p:cNvPicPr>
          <p:nvPr/>
        </p:nvPicPr>
        <p:blipFill>
          <a:blip r:embed="rId5"/>
          <a:stretch>
            <a:fillRect/>
          </a:stretch>
        </p:blipFill>
        <p:spPr>
          <a:xfrm>
            <a:off x="9601200" y="3472205"/>
            <a:ext cx="2108471" cy="2698843"/>
          </a:xfrm>
          <a:prstGeom prst="rect">
            <a:avLst/>
          </a:prstGeom>
        </p:spPr>
      </p:pic>
    </p:spTree>
    <p:extLst>
      <p:ext uri="{BB962C8B-B14F-4D97-AF65-F5344CB8AC3E}">
        <p14:creationId xmlns:p14="http://schemas.microsoft.com/office/powerpoint/2010/main" val="15847952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Johannes Kepler (1571-1630)</a:t>
            </a:r>
          </a:p>
        </p:txBody>
      </p:sp>
      <p:sp>
        <p:nvSpPr>
          <p:cNvPr id="3" name="Content Placeholder 2"/>
          <p:cNvSpPr>
            <a:spLocks noGrp="1"/>
          </p:cNvSpPr>
          <p:nvPr>
            <p:ph idx="1"/>
          </p:nvPr>
        </p:nvSpPr>
        <p:spPr>
          <a:xfrm>
            <a:off x="5080000" y="1549400"/>
            <a:ext cx="6807200" cy="3777622"/>
          </a:xfrm>
        </p:spPr>
        <p:txBody>
          <a:bodyPr>
            <a:noAutofit/>
          </a:bodyPr>
          <a:lstStyle/>
          <a:p>
            <a:r>
              <a:rPr lang="en-US" sz="2400" dirty="0"/>
              <a:t>Proposed that the earth and other planets orbit around the sun in an </a:t>
            </a:r>
            <a:r>
              <a:rPr lang="en-US" sz="2400" dirty="0">
                <a:solidFill>
                  <a:srgbClr val="FF0000"/>
                </a:solidFill>
              </a:rPr>
              <a:t>elliptical</a:t>
            </a:r>
            <a:r>
              <a:rPr lang="en-US" sz="2400" dirty="0"/>
              <a:t> fashion.</a:t>
            </a:r>
          </a:p>
          <a:p>
            <a:r>
              <a:rPr lang="en-US" sz="2400" dirty="0"/>
              <a:t>Kepler worked under another well-known astronomer, Brahe, who collected a huge database of planetary orbits. Using </a:t>
            </a:r>
            <a:r>
              <a:rPr lang="en-US" sz="2400" dirty="0" err="1"/>
              <a:t>Tycho</a:t>
            </a:r>
            <a:r>
              <a:rPr lang="en-US" sz="2400" dirty="0"/>
              <a:t> Brahe's data, Kepler found data to fit into the elliptical hypothesis. </a:t>
            </a:r>
          </a:p>
          <a:p>
            <a:r>
              <a:rPr lang="en-US" sz="2400" dirty="0"/>
              <a:t>Almost 400 years later when William Donahue redid Kepler's calculation and found that the orbit data and the elliptical model do not fit each other as claimed.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0438" y="1676400"/>
            <a:ext cx="4349035" cy="2705100"/>
          </a:xfrm>
          <a:prstGeom prst="rect">
            <a:avLst/>
          </a:prstGeom>
        </p:spPr>
      </p:pic>
    </p:spTree>
    <p:extLst>
      <p:ext uri="{BB962C8B-B14F-4D97-AF65-F5344CB8AC3E}">
        <p14:creationId xmlns:p14="http://schemas.microsoft.com/office/powerpoint/2010/main" val="420214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624110"/>
            <a:ext cx="7618412" cy="1280890"/>
          </a:xfrm>
        </p:spPr>
        <p:txBody>
          <a:bodyPr/>
          <a:lstStyle/>
          <a:p>
            <a:r>
              <a:rPr lang="en-US" dirty="0" err="1"/>
              <a:t>Gregor</a:t>
            </a:r>
            <a:r>
              <a:rPr lang="en-US" dirty="0"/>
              <a:t> Mendel (1824-1884)</a:t>
            </a:r>
          </a:p>
        </p:txBody>
      </p:sp>
      <p:sp>
        <p:nvSpPr>
          <p:cNvPr id="3" name="Content Placeholder 2"/>
          <p:cNvSpPr>
            <a:spLocks noGrp="1"/>
          </p:cNvSpPr>
          <p:nvPr>
            <p:ph idx="1"/>
          </p:nvPr>
        </p:nvSpPr>
        <p:spPr>
          <a:xfrm>
            <a:off x="3791047" y="1569720"/>
            <a:ext cx="7713565" cy="3777622"/>
          </a:xfrm>
        </p:spPr>
        <p:txBody>
          <a:bodyPr>
            <a:noAutofit/>
          </a:bodyPr>
          <a:lstStyle/>
          <a:p>
            <a:r>
              <a:rPr lang="en-US" sz="2400" dirty="0"/>
              <a:t>The founder of modern genetics</a:t>
            </a:r>
          </a:p>
          <a:p>
            <a:r>
              <a:rPr lang="en-US" sz="2400" dirty="0"/>
              <a:t>Physical properties of species are subject to heredity. </a:t>
            </a:r>
          </a:p>
          <a:p>
            <a:r>
              <a:rPr lang="en-US" sz="2400" dirty="0"/>
              <a:t>Mendel conducted a fertilization experiment to confirm his belief. </a:t>
            </a:r>
          </a:p>
          <a:p>
            <a:r>
              <a:rPr lang="en-US" sz="2400" dirty="0"/>
              <a:t>R. A. Fisher (1936) questioned the validity of Mendel's study. Fisher pointed out that Mendel's data seemed "too good to be true." </a:t>
            </a:r>
          </a:p>
          <a:p>
            <a:r>
              <a:rPr lang="en-US" sz="2400" dirty="0"/>
              <a:t>Using Chi-square tests, Fisher found that Mendel's results were so close to what would be expected that such agreement could happen by chance less than once in 10,000 times.</a:t>
            </a:r>
          </a:p>
        </p:txBody>
      </p:sp>
      <p:pic>
        <p:nvPicPr>
          <p:cNvPr id="1028" name="Picture 4" descr="Reading: Mendel's Experi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45" y="1749869"/>
            <a:ext cx="3181350" cy="26098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099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Arthur Eddington (1882-1944)</a:t>
            </a:r>
          </a:p>
        </p:txBody>
      </p:sp>
      <p:sp>
        <p:nvSpPr>
          <p:cNvPr id="3" name="Content Placeholder 2"/>
          <p:cNvSpPr>
            <a:spLocks noGrp="1"/>
          </p:cNvSpPr>
          <p:nvPr>
            <p:ph idx="1"/>
          </p:nvPr>
        </p:nvSpPr>
        <p:spPr>
          <a:xfrm>
            <a:off x="6056416" y="1838011"/>
            <a:ext cx="5858216" cy="4368800"/>
          </a:xfrm>
        </p:spPr>
        <p:txBody>
          <a:bodyPr>
            <a:normAutofit/>
          </a:bodyPr>
          <a:lstStyle/>
          <a:p>
            <a:r>
              <a:rPr lang="en-US" sz="2800" dirty="0"/>
              <a:t>Substantiated Einstein’s theory of general relativity by observing the positions of stars during the 1919 solar eclipse (remote light will blend in the presence of gravity)</a:t>
            </a:r>
          </a:p>
        </p:txBody>
      </p:sp>
      <p:pic>
        <p:nvPicPr>
          <p:cNvPr id="5" name="Picture 4"/>
          <p:cNvPicPr>
            <a:picLocks noChangeAspect="1"/>
          </p:cNvPicPr>
          <p:nvPr/>
        </p:nvPicPr>
        <p:blipFill>
          <a:blip r:embed="rId2"/>
          <a:stretch>
            <a:fillRect/>
          </a:stretch>
        </p:blipFill>
        <p:spPr>
          <a:xfrm>
            <a:off x="747623" y="1838011"/>
            <a:ext cx="5150586" cy="4368800"/>
          </a:xfrm>
          <a:prstGeom prst="rect">
            <a:avLst/>
          </a:prstGeom>
        </p:spPr>
      </p:pic>
    </p:spTree>
    <p:extLst>
      <p:ext uri="{BB962C8B-B14F-4D97-AF65-F5344CB8AC3E}">
        <p14:creationId xmlns:p14="http://schemas.microsoft.com/office/powerpoint/2010/main" val="172747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Rudimentary equipment</a:t>
            </a:r>
          </a:p>
        </p:txBody>
      </p:sp>
      <p:sp>
        <p:nvSpPr>
          <p:cNvPr id="3" name="Content Placeholder 2"/>
          <p:cNvSpPr>
            <a:spLocks noGrp="1"/>
          </p:cNvSpPr>
          <p:nvPr>
            <p:ph idx="1"/>
          </p:nvPr>
        </p:nvSpPr>
        <p:spPr>
          <a:xfrm>
            <a:off x="7350826" y="2133600"/>
            <a:ext cx="4153786" cy="3777622"/>
          </a:xfrm>
        </p:spPr>
        <p:txBody>
          <a:bodyPr/>
          <a:lstStyle/>
          <a:p>
            <a:endParaRPr lang="en-US" dirty="0"/>
          </a:p>
        </p:txBody>
      </p:sp>
      <p:pic>
        <p:nvPicPr>
          <p:cNvPr id="4" name="Picture 3"/>
          <p:cNvPicPr>
            <a:picLocks noChangeAspect="1"/>
          </p:cNvPicPr>
          <p:nvPr/>
        </p:nvPicPr>
        <p:blipFill>
          <a:blip r:embed="rId2"/>
          <a:stretch>
            <a:fillRect/>
          </a:stretch>
        </p:blipFill>
        <p:spPr>
          <a:xfrm>
            <a:off x="2307199" y="1546406"/>
            <a:ext cx="7596822" cy="4905310"/>
          </a:xfrm>
          <a:prstGeom prst="rect">
            <a:avLst/>
          </a:prstGeom>
        </p:spPr>
      </p:pic>
    </p:spTree>
    <p:extLst>
      <p:ext uri="{BB962C8B-B14F-4D97-AF65-F5344CB8AC3E}">
        <p14:creationId xmlns:p14="http://schemas.microsoft.com/office/powerpoint/2010/main" val="2492256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50078" y="5881139"/>
            <a:ext cx="10020195" cy="674204"/>
          </a:xfrm>
        </p:spPr>
        <p:txBody>
          <a:bodyPr>
            <a:normAutofit/>
          </a:bodyPr>
          <a:lstStyle/>
          <a:p>
            <a:r>
              <a:rPr lang="en-US" sz="2800" dirty="0"/>
              <a:t>The line indicates the exact positions of the stars.</a:t>
            </a:r>
          </a:p>
        </p:txBody>
      </p:sp>
      <p:pic>
        <p:nvPicPr>
          <p:cNvPr id="4" name="Picture 3"/>
          <p:cNvPicPr>
            <a:picLocks noChangeAspect="1"/>
          </p:cNvPicPr>
          <p:nvPr/>
        </p:nvPicPr>
        <p:blipFill>
          <a:blip r:embed="rId2"/>
          <a:stretch>
            <a:fillRect/>
          </a:stretch>
        </p:blipFill>
        <p:spPr>
          <a:xfrm>
            <a:off x="1719141" y="248721"/>
            <a:ext cx="4343020" cy="5559521"/>
          </a:xfrm>
          <a:prstGeom prst="rect">
            <a:avLst/>
          </a:prstGeom>
        </p:spPr>
      </p:pic>
      <p:pic>
        <p:nvPicPr>
          <p:cNvPr id="5" name="Picture 4"/>
          <p:cNvPicPr>
            <a:picLocks noChangeAspect="1"/>
          </p:cNvPicPr>
          <p:nvPr/>
        </p:nvPicPr>
        <p:blipFill>
          <a:blip r:embed="rId3"/>
          <a:stretch>
            <a:fillRect/>
          </a:stretch>
        </p:blipFill>
        <p:spPr>
          <a:xfrm>
            <a:off x="6067901" y="248722"/>
            <a:ext cx="4323007" cy="5559522"/>
          </a:xfrm>
          <a:prstGeom prst="rect">
            <a:avLst/>
          </a:prstGeom>
        </p:spPr>
      </p:pic>
    </p:spTree>
    <p:extLst>
      <p:ext uri="{BB962C8B-B14F-4D97-AF65-F5344CB8AC3E}">
        <p14:creationId xmlns:p14="http://schemas.microsoft.com/office/powerpoint/2010/main" val="2880385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or none?</a:t>
            </a:r>
          </a:p>
        </p:txBody>
      </p:sp>
      <p:sp>
        <p:nvSpPr>
          <p:cNvPr id="3" name="Content Placeholder 2"/>
          <p:cNvSpPr>
            <a:spLocks noGrp="1"/>
          </p:cNvSpPr>
          <p:nvPr>
            <p:ph idx="1"/>
          </p:nvPr>
        </p:nvSpPr>
        <p:spPr/>
        <p:txBody>
          <a:bodyPr>
            <a:normAutofit/>
          </a:bodyPr>
          <a:lstStyle/>
          <a:p>
            <a:r>
              <a:rPr lang="en-US" sz="2800" dirty="0"/>
              <a:t>In the 1980s scholars found that Eddington did not collect sufficient data to reach a conclusion. Rather, he distorted the result to make it fit the theory.</a:t>
            </a:r>
          </a:p>
          <a:p>
            <a:r>
              <a:rPr lang="en-US" sz="2800" dirty="0"/>
              <a:t>Did they falsify data? Not necessary. They might not understand every model could have residuals. </a:t>
            </a:r>
          </a:p>
        </p:txBody>
      </p:sp>
    </p:spTree>
    <p:extLst>
      <p:ext uri="{BB962C8B-B14F-4D97-AF65-F5344CB8AC3E}">
        <p14:creationId xmlns:p14="http://schemas.microsoft.com/office/powerpoint/2010/main" val="1180942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a good or useful regression?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04173" y="1585215"/>
            <a:ext cx="4631457" cy="4826602"/>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6363713" y="1585215"/>
            <a:ext cx="5375171" cy="4326007"/>
          </a:xfrm>
          <a:prstGeom prst="rect">
            <a:avLst/>
          </a:prstGeom>
          <a:ln>
            <a:solidFill>
              <a:schemeClr val="tx1"/>
            </a:solidFill>
          </a:ln>
        </p:spPr>
      </p:pic>
      <p:cxnSp>
        <p:nvCxnSpPr>
          <p:cNvPr id="7" name="Straight Connector 6"/>
          <p:cNvCxnSpPr/>
          <p:nvPr/>
        </p:nvCxnSpPr>
        <p:spPr>
          <a:xfrm flipV="1">
            <a:off x="9177051" y="3150824"/>
            <a:ext cx="0" cy="2038121"/>
          </a:xfrm>
          <a:prstGeom prst="line">
            <a:avLst/>
          </a:prstGeom>
        </p:spPr>
        <p:style>
          <a:lnRef idx="1">
            <a:schemeClr val="accent6"/>
          </a:lnRef>
          <a:fillRef idx="0">
            <a:schemeClr val="accent6"/>
          </a:fillRef>
          <a:effectRef idx="0">
            <a:schemeClr val="accent6"/>
          </a:effectRef>
          <a:fontRef idx="minor">
            <a:schemeClr val="tx1"/>
          </a:fontRef>
        </p:style>
      </p:cxnSp>
      <p:cxnSp>
        <p:nvCxnSpPr>
          <p:cNvPr id="9" name="Straight Connector 8"/>
          <p:cNvCxnSpPr/>
          <p:nvPr/>
        </p:nvCxnSpPr>
        <p:spPr>
          <a:xfrm flipH="1">
            <a:off x="6885542" y="3139807"/>
            <a:ext cx="2291509"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6992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Random residual plot</a:t>
            </a:r>
          </a:p>
        </p:txBody>
      </p:sp>
      <p:sp>
        <p:nvSpPr>
          <p:cNvPr id="10242" name="Rectangle 2"/>
          <p:cNvSpPr>
            <a:spLocks noGrp="1" noChangeArrowheads="1"/>
          </p:cNvSpPr>
          <p:nvPr>
            <p:ph type="body" idx="1"/>
          </p:nvPr>
        </p:nvSpPr>
        <p:spPr>
          <a:xfrm>
            <a:off x="2180559" y="1482690"/>
            <a:ext cx="7511829" cy="378327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Ideally speaking, no systematic pattern</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Normal distribution</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The mean of residuals is close to zero.</a:t>
            </a:r>
          </a:p>
        </p:txBody>
      </p:sp>
      <p:pic>
        <p:nvPicPr>
          <p:cNvPr id="3" name="Picture 2"/>
          <p:cNvPicPr>
            <a:picLocks noChangeAspect="1"/>
          </p:cNvPicPr>
          <p:nvPr/>
        </p:nvPicPr>
        <p:blipFill>
          <a:blip r:embed="rId3"/>
          <a:stretch>
            <a:fillRect/>
          </a:stretch>
        </p:blipFill>
        <p:spPr>
          <a:xfrm>
            <a:off x="1641044" y="3572188"/>
            <a:ext cx="4208709" cy="1607433"/>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6173458" y="3572188"/>
            <a:ext cx="4963058" cy="2493875"/>
          </a:xfrm>
          <a:prstGeom prst="rect">
            <a:avLst/>
          </a:prstGeom>
          <a:ln>
            <a:solidFill>
              <a:schemeClr val="tx1"/>
            </a:solidFill>
          </a:ln>
        </p:spPr>
      </p:pic>
    </p:spTree>
    <p:extLst>
      <p:ext uri="{BB962C8B-B14F-4D97-AF65-F5344CB8AC3E}">
        <p14:creationId xmlns:p14="http://schemas.microsoft.com/office/powerpoint/2010/main" val="29298622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Strange residual patterns</a:t>
            </a:r>
          </a:p>
        </p:txBody>
      </p:sp>
      <p:sp>
        <p:nvSpPr>
          <p:cNvPr id="11266" name="Rectangle 2"/>
          <p:cNvSpPr>
            <a:spLocks noGrp="1" noChangeArrowheads="1"/>
          </p:cNvSpPr>
          <p:nvPr>
            <p:ph type="body" idx="1"/>
          </p:nvPr>
        </p:nvSpPr>
        <p:spPr>
          <a:xfrm>
            <a:off x="2340806" y="1538932"/>
            <a:ext cx="7511829" cy="378327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Non-random, systematic</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Check the data!</a:t>
            </a:r>
          </a:p>
        </p:txBody>
      </p:sp>
      <p:pic>
        <p:nvPicPr>
          <p:cNvPr id="2" name="Picture 1"/>
          <p:cNvPicPr>
            <a:picLocks noChangeAspect="1"/>
          </p:cNvPicPr>
          <p:nvPr/>
        </p:nvPicPr>
        <p:blipFill>
          <a:blip r:embed="rId3"/>
          <a:stretch>
            <a:fillRect/>
          </a:stretch>
        </p:blipFill>
        <p:spPr>
          <a:xfrm>
            <a:off x="3666616" y="2812907"/>
            <a:ext cx="4689736" cy="3545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65953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Robust residual</a:t>
            </a:r>
          </a:p>
        </p:txBody>
      </p:sp>
      <p:sp>
        <p:nvSpPr>
          <p:cNvPr id="12290" name="Rectangle 2"/>
          <p:cNvSpPr>
            <a:spLocks noGrp="1" noChangeArrowheads="1"/>
          </p:cNvSpPr>
          <p:nvPr>
            <p:ph type="body" idx="1"/>
          </p:nvPr>
        </p:nvSpPr>
        <p:spPr>
          <a:xfrm>
            <a:off x="7150100" y="1669468"/>
            <a:ext cx="4178300" cy="4254207"/>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Robust regression in SAS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The residual plot tags the </a:t>
            </a:r>
            <a:r>
              <a:rPr lang="en-US" altLang="en-US" sz="2400" dirty="0">
                <a:solidFill>
                  <a:srgbClr val="FF0000"/>
                </a:solidFill>
              </a:rPr>
              <a:t>influential points </a:t>
            </a:r>
            <a:r>
              <a:rPr lang="en-US" altLang="en-US" sz="2400" dirty="0"/>
              <a:t>(less severe) and </a:t>
            </a:r>
            <a:r>
              <a:rPr lang="en-US" altLang="en-US" sz="2400" dirty="0">
                <a:solidFill>
                  <a:srgbClr val="FF0000"/>
                </a:solidFill>
              </a:rPr>
              <a:t>outliers</a:t>
            </a:r>
            <a:r>
              <a:rPr lang="en-US" altLang="en-US" sz="2400" dirty="0"/>
              <a:t> (more severe). </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29964" y="1812634"/>
            <a:ext cx="5094131" cy="3268449"/>
          </a:xfrm>
          <a:prstGeom prst="rect">
            <a:avLst/>
          </a:prstGeom>
          <a:noFill/>
          <a:ln w="9525">
            <a:solidFill>
              <a:srgbClr val="80808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515879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6367731" y="624110"/>
            <a:ext cx="4973369" cy="5799268"/>
          </a:xfrm>
        </p:spPr>
        <p:txBody>
          <a:bodyPr>
            <a:normAutofit lnSpcReduction="10000"/>
          </a:bodyPr>
          <a:lstStyle/>
          <a:p>
            <a:r>
              <a:rPr lang="en-US" sz="2400" dirty="0"/>
              <a:t>Download and open “</a:t>
            </a:r>
            <a:r>
              <a:rPr lang="en-US" sz="2400" dirty="0" err="1"/>
              <a:t>visualization_data.jmp</a:t>
            </a:r>
            <a:r>
              <a:rPr lang="en-US" sz="2400" dirty="0"/>
              <a:t>”</a:t>
            </a:r>
          </a:p>
          <a:p>
            <a:r>
              <a:rPr lang="en-US" sz="2400" dirty="0"/>
              <a:t>Can SAT predict college academic performance?</a:t>
            </a:r>
          </a:p>
          <a:p>
            <a:r>
              <a:rPr lang="en-US" sz="2400" dirty="0"/>
              <a:t>Open Analyze from the pull down menu</a:t>
            </a:r>
          </a:p>
          <a:p>
            <a:r>
              <a:rPr lang="en-US" sz="2400" dirty="0"/>
              <a:t>Put SAT into X and college test scores into Y, Press OK</a:t>
            </a:r>
          </a:p>
          <a:p>
            <a:r>
              <a:rPr lang="en-US" sz="2400" dirty="0"/>
              <a:t>Unlike SPSS, SAS/JMP shows the scatterplot: It forces you to check the data pattern.</a:t>
            </a:r>
          </a:p>
          <a:p>
            <a:r>
              <a:rPr lang="en-US" sz="2400" dirty="0">
                <a:solidFill>
                  <a:srgbClr val="FF0000"/>
                </a:solidFill>
              </a:rPr>
              <a:t>Contextual menu: </a:t>
            </a:r>
            <a:r>
              <a:rPr lang="en-US" sz="2400" dirty="0"/>
              <a:t>What will be done next depends on the current context (What is observed now).</a:t>
            </a:r>
          </a:p>
          <a:p>
            <a:endParaRPr lang="en-US" sz="2400" dirty="0">
              <a:solidFill>
                <a:srgbClr val="FF0000"/>
              </a:solidFill>
            </a:endParaRPr>
          </a:p>
        </p:txBody>
      </p:sp>
      <p:pic>
        <p:nvPicPr>
          <p:cNvPr id="5" name="Picture 4"/>
          <p:cNvPicPr>
            <a:picLocks noChangeAspect="1"/>
          </p:cNvPicPr>
          <p:nvPr/>
        </p:nvPicPr>
        <p:blipFill>
          <a:blip r:embed="rId2"/>
          <a:stretch>
            <a:fillRect/>
          </a:stretch>
        </p:blipFill>
        <p:spPr>
          <a:xfrm>
            <a:off x="1142571" y="1560502"/>
            <a:ext cx="5042122" cy="3840838"/>
          </a:xfrm>
          <a:prstGeom prst="rect">
            <a:avLst/>
          </a:prstGeom>
          <a:ln>
            <a:solidFill>
              <a:schemeClr val="tx1"/>
            </a:solidFill>
          </a:ln>
        </p:spPr>
      </p:pic>
    </p:spTree>
    <p:extLst>
      <p:ext uri="{BB962C8B-B14F-4D97-AF65-F5344CB8AC3E}">
        <p14:creationId xmlns:p14="http://schemas.microsoft.com/office/powerpoint/2010/main" val="252704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9624" y="166012"/>
            <a:ext cx="6907576" cy="1280890"/>
          </a:xfrm>
        </p:spPr>
        <p:txBody>
          <a:bodyPr>
            <a:normAutofit/>
          </a:bodyPr>
          <a:lstStyle/>
          <a:p>
            <a:r>
              <a:rPr lang="en-US" sz="2800" dirty="0"/>
              <a:t>Examples of non-contextual menu</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62870" y="33050"/>
            <a:ext cx="4212653" cy="68580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6130426" y="806457"/>
            <a:ext cx="4418734" cy="6051543"/>
          </a:xfrm>
          <a:prstGeom prst="rect">
            <a:avLst/>
          </a:prstGeom>
          <a:ln>
            <a:solidFill>
              <a:schemeClr val="tx1"/>
            </a:solidFill>
          </a:ln>
        </p:spPr>
      </p:pic>
    </p:spTree>
    <p:extLst>
      <p:ext uri="{BB962C8B-B14F-4D97-AF65-F5344CB8AC3E}">
        <p14:creationId xmlns:p14="http://schemas.microsoft.com/office/powerpoint/2010/main" val="3561839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menu</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r="51160"/>
          <a:stretch/>
        </p:blipFill>
        <p:spPr>
          <a:xfrm>
            <a:off x="2727435" y="1721755"/>
            <a:ext cx="2536899" cy="4902200"/>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5693305" y="1721755"/>
            <a:ext cx="4899279" cy="3732028"/>
          </a:xfrm>
          <a:prstGeom prst="rect">
            <a:avLst/>
          </a:prstGeom>
          <a:ln>
            <a:solidFill>
              <a:schemeClr val="tx1"/>
            </a:solidFill>
          </a:ln>
        </p:spPr>
      </p:pic>
    </p:spTree>
    <p:extLst>
      <p:ext uri="{BB962C8B-B14F-4D97-AF65-F5344CB8AC3E}">
        <p14:creationId xmlns:p14="http://schemas.microsoft.com/office/powerpoint/2010/main" val="2091763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36700" y="237811"/>
            <a:ext cx="3378200" cy="4406900"/>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5339346" y="182875"/>
            <a:ext cx="5714536" cy="2092491"/>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5415370" y="2551003"/>
            <a:ext cx="4834416" cy="3984062"/>
          </a:xfrm>
          <a:prstGeom prst="rect">
            <a:avLst/>
          </a:prstGeom>
          <a:ln>
            <a:solidFill>
              <a:schemeClr val="tx1"/>
            </a:solidFill>
          </a:ln>
        </p:spPr>
      </p:pic>
    </p:spTree>
    <p:extLst>
      <p:ext uri="{BB962C8B-B14F-4D97-AF65-F5344CB8AC3E}">
        <p14:creationId xmlns:p14="http://schemas.microsoft.com/office/powerpoint/2010/main" val="1504608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749038" y="624110"/>
            <a:ext cx="4872347" cy="3711512"/>
          </a:xfrm>
          <a:prstGeom prst="rect">
            <a:avLst/>
          </a:prstGeom>
          <a:ln>
            <a:solidFill>
              <a:schemeClr val="tx1"/>
            </a:solidFill>
          </a:ln>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428580" y="4470400"/>
            <a:ext cx="5076032" cy="1854199"/>
          </a:xfrm>
        </p:spPr>
        <p:txBody>
          <a:bodyPr>
            <a:noAutofit/>
          </a:bodyPr>
          <a:lstStyle/>
          <a:p>
            <a:pPr marL="0" indent="0">
              <a:buNone/>
            </a:pPr>
            <a:r>
              <a:rPr lang="en-US" sz="2000" dirty="0">
                <a:solidFill>
                  <a:srgbClr val="FF0000"/>
                </a:solidFill>
              </a:rPr>
              <a:t>95% density ellipse: </a:t>
            </a:r>
            <a:r>
              <a:rPr lang="en-US" sz="2000" dirty="0"/>
              <a:t>Assume bivariate normality, stretching from the centroid the ellipse covers 95% of the data. The data points outside the coverage are considered outliers.</a:t>
            </a:r>
          </a:p>
        </p:txBody>
      </p:sp>
      <p:pic>
        <p:nvPicPr>
          <p:cNvPr id="4" name="Picture 3"/>
          <p:cNvPicPr>
            <a:picLocks noChangeAspect="1"/>
          </p:cNvPicPr>
          <p:nvPr/>
        </p:nvPicPr>
        <p:blipFill rotWithShape="1">
          <a:blip r:embed="rId3"/>
          <a:srcRect r="27358"/>
          <a:stretch/>
        </p:blipFill>
        <p:spPr>
          <a:xfrm>
            <a:off x="2364579" y="624110"/>
            <a:ext cx="3773230" cy="4902200"/>
          </a:xfrm>
          <a:prstGeom prst="rect">
            <a:avLst/>
          </a:prstGeom>
          <a:ln>
            <a:solidFill>
              <a:schemeClr val="tx1"/>
            </a:solidFill>
          </a:ln>
        </p:spPr>
      </p:pic>
      <p:cxnSp>
        <p:nvCxnSpPr>
          <p:cNvPr id="7" name="Straight Arrow Connector 6"/>
          <p:cNvCxnSpPr/>
          <p:nvPr/>
        </p:nvCxnSpPr>
        <p:spPr>
          <a:xfrm>
            <a:off x="8055650" y="239221"/>
            <a:ext cx="431800" cy="63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9851360" y="328121"/>
            <a:ext cx="8636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0159256" y="3160221"/>
            <a:ext cx="8509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711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0295" y="3976577"/>
            <a:ext cx="6863237" cy="2557020"/>
          </a:xfrm>
        </p:spPr>
        <p:txBody>
          <a:bodyPr>
            <a:normAutofit/>
          </a:bodyPr>
          <a:lstStyle/>
          <a:p>
            <a:r>
              <a:rPr lang="en-US" sz="2400" dirty="0"/>
              <a:t>Click on any extreme case.</a:t>
            </a:r>
          </a:p>
          <a:p>
            <a:r>
              <a:rPr lang="en-US" sz="2400" dirty="0"/>
              <a:t>Hold down the control key or the shift key and select all three one by one.</a:t>
            </a:r>
          </a:p>
          <a:p>
            <a:r>
              <a:rPr lang="en-US" sz="2400" dirty="0"/>
              <a:t>Right-click on the extreme cases, select </a:t>
            </a:r>
            <a:r>
              <a:rPr lang="en-US" sz="2400" dirty="0">
                <a:solidFill>
                  <a:srgbClr val="FF0000"/>
                </a:solidFill>
              </a:rPr>
              <a:t>Row Hide and Exclude</a:t>
            </a:r>
            <a:r>
              <a:rPr lang="en-US" sz="2400" dirty="0"/>
              <a:t>.</a:t>
            </a:r>
          </a:p>
        </p:txBody>
      </p:sp>
      <p:pic>
        <p:nvPicPr>
          <p:cNvPr id="6" name="Picture 5"/>
          <p:cNvPicPr>
            <a:picLocks noChangeAspect="1"/>
          </p:cNvPicPr>
          <p:nvPr/>
        </p:nvPicPr>
        <p:blipFill>
          <a:blip r:embed="rId2"/>
          <a:stretch>
            <a:fillRect/>
          </a:stretch>
        </p:blipFill>
        <p:spPr>
          <a:xfrm>
            <a:off x="1857956" y="688579"/>
            <a:ext cx="2674285" cy="5745626"/>
          </a:xfrm>
          <a:prstGeom prst="rect">
            <a:avLst/>
          </a:prstGeom>
          <a:ln>
            <a:solidFill>
              <a:schemeClr val="tx1"/>
            </a:solidFill>
          </a:ln>
        </p:spPr>
      </p:pic>
      <p:pic>
        <p:nvPicPr>
          <p:cNvPr id="2" name="Picture 1"/>
          <p:cNvPicPr>
            <a:picLocks noChangeAspect="1"/>
          </p:cNvPicPr>
          <p:nvPr/>
        </p:nvPicPr>
        <p:blipFill>
          <a:blip r:embed="rId3"/>
          <a:stretch>
            <a:fillRect/>
          </a:stretch>
        </p:blipFill>
        <p:spPr>
          <a:xfrm>
            <a:off x="5661406" y="592938"/>
            <a:ext cx="4218597" cy="3213518"/>
          </a:xfrm>
          <a:prstGeom prst="rect">
            <a:avLst/>
          </a:prstGeom>
          <a:ln>
            <a:solidFill>
              <a:schemeClr val="tx1"/>
            </a:solidFill>
          </a:ln>
        </p:spPr>
      </p:pic>
    </p:spTree>
    <p:extLst>
      <p:ext uri="{BB962C8B-B14F-4D97-AF65-F5344CB8AC3E}">
        <p14:creationId xmlns:p14="http://schemas.microsoft.com/office/powerpoint/2010/main" val="502489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2006600" y="1905000"/>
            <a:ext cx="4724400" cy="3777622"/>
          </a:xfrm>
        </p:spPr>
        <p:txBody>
          <a:bodyPr>
            <a:normAutofit fontScale="92500"/>
          </a:bodyPr>
          <a:lstStyle/>
          <a:p>
            <a:r>
              <a:rPr lang="en-US" sz="2400" dirty="0"/>
              <a:t>Choose </a:t>
            </a:r>
            <a:r>
              <a:rPr lang="en-US" sz="2400" dirty="0">
                <a:solidFill>
                  <a:srgbClr val="FF0000"/>
                </a:solidFill>
              </a:rPr>
              <a:t>Fit Line </a:t>
            </a:r>
            <a:r>
              <a:rPr lang="en-US" sz="2400" dirty="0"/>
              <a:t>again from the reversed red triangle.</a:t>
            </a:r>
          </a:p>
          <a:p>
            <a:r>
              <a:rPr lang="en-US" sz="2400" dirty="0"/>
              <a:t>There will be another regression line generated with the data without outliers.</a:t>
            </a:r>
          </a:p>
          <a:p>
            <a:r>
              <a:rPr lang="en-US" sz="2400" dirty="0">
                <a:solidFill>
                  <a:srgbClr val="FF0000"/>
                </a:solidFill>
              </a:rPr>
              <a:t>Caution:</a:t>
            </a:r>
            <a:r>
              <a:rPr lang="en-US" sz="2400" dirty="0"/>
              <a:t> Do it once only. If you keep repeating this, you may always find some outliers because every time the center of the data is reset. </a:t>
            </a:r>
          </a:p>
        </p:txBody>
      </p:sp>
      <p:pic>
        <p:nvPicPr>
          <p:cNvPr id="5" name="Picture 4"/>
          <p:cNvPicPr>
            <a:picLocks noChangeAspect="1"/>
          </p:cNvPicPr>
          <p:nvPr/>
        </p:nvPicPr>
        <p:blipFill>
          <a:blip r:embed="rId2"/>
          <a:stretch>
            <a:fillRect/>
          </a:stretch>
        </p:blipFill>
        <p:spPr>
          <a:xfrm>
            <a:off x="7048768" y="2032880"/>
            <a:ext cx="4623379" cy="3521861"/>
          </a:xfrm>
          <a:prstGeom prst="rect">
            <a:avLst/>
          </a:prstGeom>
          <a:ln>
            <a:solidFill>
              <a:schemeClr val="tx1"/>
            </a:solidFill>
          </a:ln>
        </p:spPr>
      </p:pic>
    </p:spTree>
    <p:extLst>
      <p:ext uri="{BB962C8B-B14F-4D97-AF65-F5344CB8AC3E}">
        <p14:creationId xmlns:p14="http://schemas.microsoft.com/office/powerpoint/2010/main" val="2843018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2592925" y="1739900"/>
            <a:ext cx="4150840" cy="3777622"/>
          </a:xfrm>
        </p:spPr>
        <p:txBody>
          <a:bodyPr>
            <a:normAutofit/>
          </a:bodyPr>
          <a:lstStyle/>
          <a:p>
            <a:r>
              <a:rPr lang="en-US" sz="2400" dirty="0"/>
              <a:t>Choose </a:t>
            </a:r>
            <a:r>
              <a:rPr lang="en-US" sz="2400" dirty="0">
                <a:solidFill>
                  <a:srgbClr val="FF0000"/>
                </a:solidFill>
              </a:rPr>
              <a:t>Plot Residuals </a:t>
            </a:r>
            <a:r>
              <a:rPr lang="en-US" sz="2400" dirty="0"/>
              <a:t>from the Second Linear Fit.</a:t>
            </a:r>
          </a:p>
          <a:p>
            <a:r>
              <a:rPr lang="en-US" sz="2400" dirty="0"/>
              <a:t>Now are the residuals better?</a:t>
            </a:r>
          </a:p>
        </p:txBody>
      </p:sp>
      <p:pic>
        <p:nvPicPr>
          <p:cNvPr id="5" name="Picture 4"/>
          <p:cNvPicPr>
            <a:picLocks noChangeAspect="1"/>
          </p:cNvPicPr>
          <p:nvPr/>
        </p:nvPicPr>
        <p:blipFill>
          <a:blip r:embed="rId2"/>
          <a:stretch>
            <a:fillRect/>
          </a:stretch>
        </p:blipFill>
        <p:spPr>
          <a:xfrm>
            <a:off x="580552" y="4120836"/>
            <a:ext cx="6159500" cy="2197100"/>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7048768" y="2133600"/>
            <a:ext cx="4902200" cy="4127500"/>
          </a:xfrm>
          <a:prstGeom prst="rect">
            <a:avLst/>
          </a:prstGeom>
          <a:ln>
            <a:solidFill>
              <a:schemeClr val="tx1"/>
            </a:solidFill>
          </a:ln>
        </p:spPr>
      </p:pic>
    </p:spTree>
    <p:extLst>
      <p:ext uri="{BB962C8B-B14F-4D97-AF65-F5344CB8AC3E}">
        <p14:creationId xmlns:p14="http://schemas.microsoft.com/office/powerpoint/2010/main" val="1661009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331912" y="1638300"/>
            <a:ext cx="4764088" cy="4305300"/>
          </a:xfrm>
        </p:spPr>
        <p:txBody>
          <a:bodyPr>
            <a:normAutofit/>
          </a:bodyPr>
          <a:lstStyle/>
          <a:p>
            <a:r>
              <a:rPr lang="en-US" sz="2400" dirty="0"/>
              <a:t>The normal quantile plot should be sufficient. But if you are a perfectionist, you can output the residuals from the two linear fits into data columns.</a:t>
            </a:r>
          </a:p>
          <a:p>
            <a:r>
              <a:rPr lang="en-US" sz="2400" dirty="0"/>
              <a:t>From Linear fit choose </a:t>
            </a:r>
            <a:r>
              <a:rPr lang="en-US" sz="2400" dirty="0">
                <a:solidFill>
                  <a:srgbClr val="FF0000"/>
                </a:solidFill>
              </a:rPr>
              <a:t>Save residuals</a:t>
            </a:r>
            <a:r>
              <a:rPr lang="en-US" sz="2400" dirty="0"/>
              <a:t>. </a:t>
            </a:r>
          </a:p>
        </p:txBody>
      </p:sp>
      <p:pic>
        <p:nvPicPr>
          <p:cNvPr id="5" name="Picture 4"/>
          <p:cNvPicPr>
            <a:picLocks noChangeAspect="1"/>
          </p:cNvPicPr>
          <p:nvPr/>
        </p:nvPicPr>
        <p:blipFill>
          <a:blip r:embed="rId2"/>
          <a:stretch>
            <a:fillRect/>
          </a:stretch>
        </p:blipFill>
        <p:spPr>
          <a:xfrm>
            <a:off x="6181255" y="1732244"/>
            <a:ext cx="5733333" cy="3904762"/>
          </a:xfrm>
          <a:prstGeom prst="rect">
            <a:avLst/>
          </a:prstGeom>
          <a:ln>
            <a:solidFill>
              <a:schemeClr val="tx1"/>
            </a:solidFill>
          </a:ln>
        </p:spPr>
      </p:pic>
    </p:spTree>
    <p:extLst>
      <p:ext uri="{BB962C8B-B14F-4D97-AF65-F5344CB8AC3E}">
        <p14:creationId xmlns:p14="http://schemas.microsoft.com/office/powerpoint/2010/main" val="1445797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331912" y="1638300"/>
            <a:ext cx="4764088" cy="4305300"/>
          </a:xfrm>
        </p:spPr>
        <p:txBody>
          <a:bodyPr>
            <a:normAutofit/>
          </a:bodyPr>
          <a:lstStyle/>
          <a:p>
            <a:r>
              <a:rPr lang="en-US" sz="2400" dirty="0"/>
              <a:t>The residuals are output to the data table.</a:t>
            </a:r>
          </a:p>
          <a:p>
            <a:r>
              <a:rPr lang="en-US" sz="2400" dirty="0"/>
              <a:t>Clear row state.</a:t>
            </a:r>
          </a:p>
          <a:p>
            <a:r>
              <a:rPr lang="en-US" sz="2400" dirty="0"/>
              <a:t>Select both residuals, choose </a:t>
            </a:r>
            <a:r>
              <a:rPr lang="en-US" sz="2400" b="1" dirty="0"/>
              <a:t>Distribution</a:t>
            </a:r>
            <a:r>
              <a:rPr lang="en-US" sz="2400" dirty="0"/>
              <a:t> from </a:t>
            </a:r>
            <a:r>
              <a:rPr lang="en-US" sz="2400" b="1" dirty="0"/>
              <a:t>Analyze</a:t>
            </a:r>
            <a:r>
              <a:rPr lang="en-US" sz="2400" dirty="0"/>
              <a:t>, and press </a:t>
            </a:r>
            <a:r>
              <a:rPr lang="en-US" sz="2400" b="1" dirty="0"/>
              <a:t>OK</a:t>
            </a:r>
            <a:r>
              <a:rPr lang="en-US" sz="2400" dirty="0"/>
              <a:t>.</a:t>
            </a:r>
          </a:p>
          <a:p>
            <a:r>
              <a:rPr lang="en-US" sz="2400" dirty="0"/>
              <a:t>SAS/JMP use the e-notation. The mean of the second residuals is closer to zero.</a:t>
            </a:r>
          </a:p>
        </p:txBody>
      </p:sp>
      <p:pic>
        <p:nvPicPr>
          <p:cNvPr id="4" name="Picture 3"/>
          <p:cNvPicPr>
            <a:picLocks noChangeAspect="1"/>
          </p:cNvPicPr>
          <p:nvPr/>
        </p:nvPicPr>
        <p:blipFill>
          <a:blip r:embed="rId2"/>
          <a:stretch>
            <a:fillRect/>
          </a:stretch>
        </p:blipFill>
        <p:spPr>
          <a:xfrm>
            <a:off x="6871545" y="95693"/>
            <a:ext cx="4322953" cy="6512925"/>
          </a:xfrm>
          <a:prstGeom prst="rect">
            <a:avLst/>
          </a:prstGeom>
        </p:spPr>
      </p:pic>
    </p:spTree>
    <p:extLst>
      <p:ext uri="{BB962C8B-B14F-4D97-AF65-F5344CB8AC3E}">
        <p14:creationId xmlns:p14="http://schemas.microsoft.com/office/powerpoint/2010/main" val="2898028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 the script</a:t>
            </a:r>
          </a:p>
        </p:txBody>
      </p:sp>
      <p:sp>
        <p:nvSpPr>
          <p:cNvPr id="3" name="Content Placeholder 2"/>
          <p:cNvSpPr>
            <a:spLocks noGrp="1"/>
          </p:cNvSpPr>
          <p:nvPr>
            <p:ph idx="1"/>
          </p:nvPr>
        </p:nvSpPr>
        <p:spPr>
          <a:xfrm>
            <a:off x="7737121" y="1407042"/>
            <a:ext cx="3248587" cy="2760920"/>
          </a:xfrm>
        </p:spPr>
        <p:txBody>
          <a:bodyPr>
            <a:normAutofit/>
          </a:bodyPr>
          <a:lstStyle/>
          <a:p>
            <a:r>
              <a:rPr lang="en-US" sz="2800" dirty="0"/>
              <a:t>If you don’t want to re-run everything the next time, you can save the script.</a:t>
            </a:r>
          </a:p>
        </p:txBody>
      </p:sp>
      <p:pic>
        <p:nvPicPr>
          <p:cNvPr id="4" name="Picture 3"/>
          <p:cNvPicPr>
            <a:picLocks noChangeAspect="1"/>
          </p:cNvPicPr>
          <p:nvPr/>
        </p:nvPicPr>
        <p:blipFill rotWithShape="1">
          <a:blip r:embed="rId2"/>
          <a:srcRect l="4200" r="34138"/>
          <a:stretch/>
        </p:blipFill>
        <p:spPr>
          <a:xfrm>
            <a:off x="2731599" y="1407042"/>
            <a:ext cx="4486619" cy="5019048"/>
          </a:xfrm>
          <a:prstGeom prst="rect">
            <a:avLst/>
          </a:prstGeom>
          <a:ln>
            <a:solidFill>
              <a:schemeClr val="tx1"/>
            </a:solidFill>
          </a:ln>
        </p:spPr>
      </p:pic>
    </p:spTree>
    <p:extLst>
      <p:ext uri="{BB962C8B-B14F-4D97-AF65-F5344CB8AC3E}">
        <p14:creationId xmlns:p14="http://schemas.microsoft.com/office/powerpoint/2010/main" val="745976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 the script</a:t>
            </a:r>
          </a:p>
        </p:txBody>
      </p:sp>
      <p:sp>
        <p:nvSpPr>
          <p:cNvPr id="3" name="Content Placeholder 2"/>
          <p:cNvSpPr>
            <a:spLocks noGrp="1"/>
          </p:cNvSpPr>
          <p:nvPr>
            <p:ph idx="1"/>
          </p:nvPr>
        </p:nvSpPr>
        <p:spPr>
          <a:xfrm>
            <a:off x="1598672" y="4944139"/>
            <a:ext cx="9905940" cy="1403497"/>
          </a:xfrm>
        </p:spPr>
        <p:txBody>
          <a:bodyPr>
            <a:normAutofit fontScale="92500" lnSpcReduction="20000"/>
          </a:bodyPr>
          <a:lstStyle/>
          <a:p>
            <a:r>
              <a:rPr lang="en-US" sz="2400" dirty="0"/>
              <a:t>Next time you can click on the green arrow at the upper left to run the script.</a:t>
            </a:r>
          </a:p>
          <a:p>
            <a:r>
              <a:rPr lang="en-US" sz="2400" dirty="0"/>
              <a:t>You can also open and edit the script if you need to change your analysis (e.g. change the independent variable from SAT to GPA).</a:t>
            </a:r>
          </a:p>
        </p:txBody>
      </p:sp>
      <p:pic>
        <p:nvPicPr>
          <p:cNvPr id="5" name="Picture 4"/>
          <p:cNvPicPr>
            <a:picLocks noChangeAspect="1"/>
          </p:cNvPicPr>
          <p:nvPr/>
        </p:nvPicPr>
        <p:blipFill>
          <a:blip r:embed="rId2"/>
          <a:stretch>
            <a:fillRect/>
          </a:stretch>
        </p:blipFill>
        <p:spPr>
          <a:xfrm>
            <a:off x="1747528" y="1362731"/>
            <a:ext cx="9228571" cy="3409524"/>
          </a:xfrm>
          <a:prstGeom prst="rect">
            <a:avLst/>
          </a:prstGeom>
          <a:ln>
            <a:solidFill>
              <a:schemeClr val="tx1"/>
            </a:solidFill>
          </a:ln>
        </p:spPr>
      </p:pic>
    </p:spTree>
    <p:extLst>
      <p:ext uri="{BB962C8B-B14F-4D97-AF65-F5344CB8AC3E}">
        <p14:creationId xmlns:p14="http://schemas.microsoft.com/office/powerpoint/2010/main" val="2207485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 Exploration and comparison</a:t>
            </a:r>
          </a:p>
        </p:txBody>
      </p:sp>
      <p:sp>
        <p:nvSpPr>
          <p:cNvPr id="4" name="Rectangle 3"/>
          <p:cNvSpPr/>
          <p:nvPr/>
        </p:nvSpPr>
        <p:spPr>
          <a:xfrm>
            <a:off x="5635440" y="2103888"/>
            <a:ext cx="5869172" cy="4524315"/>
          </a:xfrm>
          <a:prstGeom prst="rect">
            <a:avLst/>
          </a:prstGeom>
        </p:spPr>
        <p:txBody>
          <a:bodyPr wrap="square">
            <a:spAutoFit/>
          </a:bodyPr>
          <a:lstStyle/>
          <a:p>
            <a:pPr marL="342900" indent="-342900">
              <a:buFont typeface="Arial" panose="020B0604020202020204" pitchFamily="34" charset="0"/>
              <a:buChar char="•"/>
            </a:pPr>
            <a:r>
              <a:rPr lang="en-US" sz="2400" dirty="0"/>
              <a:t>Some people assert that class size has nothing to do with education outcome. Is it true?</a:t>
            </a:r>
          </a:p>
          <a:p>
            <a:pPr marL="342900" indent="-342900">
              <a:buFont typeface="Arial" panose="020B0604020202020204" pitchFamily="34" charset="0"/>
              <a:buChar char="•"/>
            </a:pPr>
            <a:r>
              <a:rPr lang="en-US" sz="2400" dirty="0"/>
              <a:t>“Factors affecting HS completion rate”</a:t>
            </a:r>
          </a:p>
          <a:p>
            <a:pPr marL="342900" indent="-342900">
              <a:buFont typeface="Arial" panose="020B0604020202020204" pitchFamily="34" charset="0"/>
              <a:buChar char="•"/>
            </a:pPr>
            <a:r>
              <a:rPr lang="en-US" sz="2400" dirty="0"/>
              <a:t>Choose </a:t>
            </a:r>
            <a:r>
              <a:rPr lang="en-US" sz="2400" b="1" dirty="0"/>
              <a:t>Fit Y from X </a:t>
            </a:r>
            <a:r>
              <a:rPr lang="en-US" sz="2400" dirty="0"/>
              <a:t>from the pull down menu </a:t>
            </a:r>
            <a:r>
              <a:rPr lang="en-US" sz="2400" b="1" dirty="0"/>
              <a:t>Analyze</a:t>
            </a:r>
          </a:p>
          <a:p>
            <a:pPr marL="342900" indent="-342900">
              <a:buFont typeface="Arial" panose="020B0604020202020204" pitchFamily="34" charset="0"/>
              <a:buChar char="•"/>
            </a:pPr>
            <a:r>
              <a:rPr lang="en-US" sz="2400" dirty="0"/>
              <a:t>Put Pupil/teacher ratio into </a:t>
            </a:r>
            <a:r>
              <a:rPr lang="en-US" sz="2400" b="1" dirty="0"/>
              <a:t>X</a:t>
            </a:r>
            <a:r>
              <a:rPr lang="en-US" sz="2400" dirty="0"/>
              <a:t> and Completion rate into </a:t>
            </a:r>
            <a:r>
              <a:rPr lang="en-US" sz="2400" b="1" dirty="0"/>
              <a:t>Y</a:t>
            </a:r>
          </a:p>
          <a:p>
            <a:pPr marL="342900" indent="-342900">
              <a:buFont typeface="Arial" panose="020B0604020202020204" pitchFamily="34" charset="0"/>
              <a:buChar char="•"/>
            </a:pPr>
            <a:r>
              <a:rPr lang="en-US" sz="2400" dirty="0"/>
              <a:t>From the inversed red triangle choose </a:t>
            </a:r>
            <a:r>
              <a:rPr lang="en-US" sz="2400" b="1" dirty="0"/>
              <a:t>Fit line</a:t>
            </a:r>
          </a:p>
          <a:p>
            <a:pPr marL="342900" indent="-342900">
              <a:buFont typeface="Arial" panose="020B0604020202020204" pitchFamily="34" charset="0"/>
              <a:buChar char="•"/>
            </a:pPr>
            <a:r>
              <a:rPr lang="en-US" sz="2400" dirty="0"/>
              <a:t>Is the result significant?</a:t>
            </a:r>
          </a:p>
        </p:txBody>
      </p:sp>
      <p:pic>
        <p:nvPicPr>
          <p:cNvPr id="5" name="Picture 4"/>
          <p:cNvPicPr>
            <a:picLocks noChangeAspect="1"/>
          </p:cNvPicPr>
          <p:nvPr/>
        </p:nvPicPr>
        <p:blipFill>
          <a:blip r:embed="rId2"/>
          <a:stretch>
            <a:fillRect/>
          </a:stretch>
        </p:blipFill>
        <p:spPr>
          <a:xfrm>
            <a:off x="1605149" y="2252744"/>
            <a:ext cx="3686689" cy="2857899"/>
          </a:xfrm>
          <a:prstGeom prst="rect">
            <a:avLst/>
          </a:prstGeom>
          <a:ln>
            <a:solidFill>
              <a:schemeClr val="tx1"/>
            </a:solidFill>
          </a:ln>
        </p:spPr>
      </p:pic>
    </p:spTree>
    <p:extLst>
      <p:ext uri="{BB962C8B-B14F-4D97-AF65-F5344CB8AC3E}">
        <p14:creationId xmlns:p14="http://schemas.microsoft.com/office/powerpoint/2010/main" val="3303878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 Exploration and comparison</a:t>
            </a:r>
          </a:p>
        </p:txBody>
      </p:sp>
      <p:sp>
        <p:nvSpPr>
          <p:cNvPr id="3" name="Content Placeholder 2"/>
          <p:cNvSpPr>
            <a:spLocks noGrp="1"/>
          </p:cNvSpPr>
          <p:nvPr>
            <p:ph idx="1"/>
          </p:nvPr>
        </p:nvSpPr>
        <p:spPr>
          <a:xfrm>
            <a:off x="6868632" y="2133600"/>
            <a:ext cx="4635979" cy="3777622"/>
          </a:xfrm>
        </p:spPr>
        <p:txBody>
          <a:bodyPr/>
          <a:lstStyle/>
          <a:p>
            <a:r>
              <a:rPr lang="en-US" sz="2400" dirty="0"/>
              <a:t>From the inversed red triangle choose </a:t>
            </a:r>
            <a:r>
              <a:rPr lang="en-US" sz="2400" b="1" dirty="0"/>
              <a:t>Density Ellipse: .99</a:t>
            </a:r>
          </a:p>
          <a:p>
            <a:r>
              <a:rPr lang="en-US" sz="2400" dirty="0"/>
              <a:t>Remove the outlier and run a regression model again.</a:t>
            </a:r>
          </a:p>
          <a:p>
            <a:endParaRPr lang="en-US" b="1" dirty="0"/>
          </a:p>
          <a:p>
            <a:endParaRPr lang="en-US" dirty="0"/>
          </a:p>
        </p:txBody>
      </p:sp>
      <p:pic>
        <p:nvPicPr>
          <p:cNvPr id="4" name="Picture 3"/>
          <p:cNvPicPr>
            <a:picLocks noChangeAspect="1"/>
          </p:cNvPicPr>
          <p:nvPr/>
        </p:nvPicPr>
        <p:blipFill>
          <a:blip r:embed="rId2"/>
          <a:stretch>
            <a:fillRect/>
          </a:stretch>
        </p:blipFill>
        <p:spPr>
          <a:xfrm>
            <a:off x="1732738" y="2053213"/>
            <a:ext cx="4867722" cy="3773429"/>
          </a:xfrm>
          <a:prstGeom prst="rect">
            <a:avLst/>
          </a:prstGeom>
          <a:ln>
            <a:solidFill>
              <a:schemeClr val="tx1"/>
            </a:solidFill>
          </a:ln>
        </p:spPr>
      </p:pic>
    </p:spTree>
    <p:extLst>
      <p:ext uri="{BB962C8B-B14F-4D97-AF65-F5344CB8AC3E}">
        <p14:creationId xmlns:p14="http://schemas.microsoft.com/office/powerpoint/2010/main" val="2303077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 Exploration and comparison</a:t>
            </a:r>
          </a:p>
        </p:txBody>
      </p:sp>
      <p:sp>
        <p:nvSpPr>
          <p:cNvPr id="3" name="Content Placeholder 2"/>
          <p:cNvSpPr>
            <a:spLocks noGrp="1"/>
          </p:cNvSpPr>
          <p:nvPr>
            <p:ph idx="1"/>
          </p:nvPr>
        </p:nvSpPr>
        <p:spPr>
          <a:xfrm>
            <a:off x="7048768" y="2019300"/>
            <a:ext cx="4635979" cy="4530356"/>
          </a:xfrm>
        </p:spPr>
        <p:txBody>
          <a:bodyPr>
            <a:normAutofit fontScale="92500"/>
          </a:bodyPr>
          <a:lstStyle/>
          <a:p>
            <a:r>
              <a:rPr lang="en-US" sz="2400" dirty="0"/>
              <a:t>Now it is significant.</a:t>
            </a:r>
          </a:p>
          <a:p>
            <a:r>
              <a:rPr lang="en-US" sz="2400" b="1" dirty="0"/>
              <a:t>Save residuals.</a:t>
            </a:r>
          </a:p>
          <a:p>
            <a:r>
              <a:rPr lang="en-US" sz="2400" dirty="0"/>
              <a:t>What would happen if you change </a:t>
            </a:r>
            <a:r>
              <a:rPr lang="en-US" sz="2400" b="1" dirty="0"/>
              <a:t>Density Ellipse </a:t>
            </a:r>
            <a:r>
              <a:rPr lang="en-US" sz="2400" dirty="0"/>
              <a:t>to</a:t>
            </a:r>
            <a:r>
              <a:rPr lang="en-US" sz="2400" b="1" dirty="0"/>
              <a:t> .95</a:t>
            </a:r>
            <a:r>
              <a:rPr lang="en-US" sz="2400" dirty="0"/>
              <a:t>?</a:t>
            </a:r>
          </a:p>
          <a:p>
            <a:r>
              <a:rPr lang="en-US" sz="2400" dirty="0"/>
              <a:t>You need to put back the outlier and open a new Fit Y by X panel because if you do it on the existing one, the calculation of 95% is based on the data set without the outlier that you have just removed.</a:t>
            </a:r>
            <a:endParaRPr lang="en-US" sz="2400" b="1" dirty="0"/>
          </a:p>
          <a:p>
            <a:endParaRPr lang="en-US" sz="2400" b="1" dirty="0"/>
          </a:p>
          <a:p>
            <a:endParaRPr lang="en-US" b="1" dirty="0"/>
          </a:p>
          <a:p>
            <a:endParaRPr lang="en-US" dirty="0"/>
          </a:p>
        </p:txBody>
      </p:sp>
      <p:pic>
        <p:nvPicPr>
          <p:cNvPr id="5" name="Picture 4"/>
          <p:cNvPicPr>
            <a:picLocks noChangeAspect="1"/>
          </p:cNvPicPr>
          <p:nvPr/>
        </p:nvPicPr>
        <p:blipFill>
          <a:blip r:embed="rId2"/>
          <a:stretch>
            <a:fillRect/>
          </a:stretch>
        </p:blipFill>
        <p:spPr>
          <a:xfrm>
            <a:off x="1605148" y="2019300"/>
            <a:ext cx="5168025" cy="4006222"/>
          </a:xfrm>
          <a:prstGeom prst="rect">
            <a:avLst/>
          </a:prstGeom>
          <a:ln>
            <a:solidFill>
              <a:schemeClr val="tx1"/>
            </a:solidFill>
          </a:ln>
        </p:spPr>
      </p:pic>
    </p:spTree>
    <p:extLst>
      <p:ext uri="{BB962C8B-B14F-4D97-AF65-F5344CB8AC3E}">
        <p14:creationId xmlns:p14="http://schemas.microsoft.com/office/powerpoint/2010/main" val="4198787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 Exploration and comparison</a:t>
            </a:r>
          </a:p>
        </p:txBody>
      </p:sp>
      <p:sp>
        <p:nvSpPr>
          <p:cNvPr id="3" name="Content Placeholder 2"/>
          <p:cNvSpPr>
            <a:spLocks noGrp="1"/>
          </p:cNvSpPr>
          <p:nvPr>
            <p:ph idx="1"/>
          </p:nvPr>
        </p:nvSpPr>
        <p:spPr>
          <a:xfrm>
            <a:off x="7048768" y="2019300"/>
            <a:ext cx="4635979" cy="3777622"/>
          </a:xfrm>
        </p:spPr>
        <p:txBody>
          <a:bodyPr>
            <a:normAutofit/>
          </a:bodyPr>
          <a:lstStyle/>
          <a:p>
            <a:endParaRPr lang="en-US" b="1" dirty="0"/>
          </a:p>
          <a:p>
            <a:endParaRPr lang="en-US" dirty="0"/>
          </a:p>
        </p:txBody>
      </p:sp>
      <p:pic>
        <p:nvPicPr>
          <p:cNvPr id="4" name="Picture 3"/>
          <p:cNvPicPr>
            <a:picLocks noChangeAspect="1"/>
          </p:cNvPicPr>
          <p:nvPr/>
        </p:nvPicPr>
        <p:blipFill>
          <a:blip r:embed="rId2"/>
          <a:stretch>
            <a:fillRect/>
          </a:stretch>
        </p:blipFill>
        <p:spPr>
          <a:xfrm>
            <a:off x="2381325" y="2127641"/>
            <a:ext cx="3686689" cy="2857899"/>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6474859" y="2127640"/>
            <a:ext cx="3686689" cy="2857899"/>
          </a:xfrm>
          <a:prstGeom prst="rect">
            <a:avLst/>
          </a:prstGeom>
          <a:ln>
            <a:solidFill>
              <a:schemeClr val="tx1"/>
            </a:solidFill>
          </a:ln>
        </p:spPr>
      </p:pic>
      <p:sp>
        <p:nvSpPr>
          <p:cNvPr id="7" name="Content Placeholder 2"/>
          <p:cNvSpPr txBox="1">
            <a:spLocks/>
          </p:cNvSpPr>
          <p:nvPr/>
        </p:nvSpPr>
        <p:spPr>
          <a:xfrm>
            <a:off x="2211571" y="5151880"/>
            <a:ext cx="8825024" cy="1290084"/>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left (purple line) is done with the existing graph and the right (red line) is done with all data.</a:t>
            </a:r>
          </a:p>
          <a:p>
            <a:r>
              <a:rPr lang="en-US" sz="2400" dirty="0"/>
              <a:t>They are similar but the right is more accurate. I will remove one more outlier.</a:t>
            </a:r>
          </a:p>
          <a:p>
            <a:endParaRPr lang="en-US" b="1" dirty="0"/>
          </a:p>
          <a:p>
            <a:endParaRPr lang="en-US" dirty="0"/>
          </a:p>
        </p:txBody>
      </p:sp>
    </p:spTree>
    <p:extLst>
      <p:ext uri="{BB962C8B-B14F-4D97-AF65-F5344CB8AC3E}">
        <p14:creationId xmlns:p14="http://schemas.microsoft.com/office/powerpoint/2010/main" val="648570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 Exploration and comparison</a:t>
            </a:r>
          </a:p>
        </p:txBody>
      </p:sp>
      <p:sp>
        <p:nvSpPr>
          <p:cNvPr id="3" name="Content Placeholder 2"/>
          <p:cNvSpPr>
            <a:spLocks noGrp="1"/>
          </p:cNvSpPr>
          <p:nvPr>
            <p:ph idx="1"/>
          </p:nvPr>
        </p:nvSpPr>
        <p:spPr>
          <a:xfrm>
            <a:off x="7048768" y="2019300"/>
            <a:ext cx="4635979" cy="3777622"/>
          </a:xfrm>
        </p:spPr>
        <p:txBody>
          <a:bodyPr>
            <a:normAutofit/>
          </a:bodyPr>
          <a:lstStyle/>
          <a:p>
            <a:endParaRPr lang="en-US" b="1" dirty="0"/>
          </a:p>
          <a:p>
            <a:endParaRPr lang="en-US" dirty="0"/>
          </a:p>
        </p:txBody>
      </p:sp>
      <p:sp>
        <p:nvSpPr>
          <p:cNvPr id="7" name="Content Placeholder 2"/>
          <p:cNvSpPr txBox="1">
            <a:spLocks/>
          </p:cNvSpPr>
          <p:nvPr/>
        </p:nvSpPr>
        <p:spPr>
          <a:xfrm>
            <a:off x="2413589" y="2196029"/>
            <a:ext cx="5465137" cy="381136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t>To put back the outlier and start a new one, in the data table from the reversed red triangle choose </a:t>
            </a:r>
            <a:r>
              <a:rPr lang="en-US" sz="2400" dirty="0">
                <a:solidFill>
                  <a:srgbClr val="FF0000"/>
                </a:solidFill>
              </a:rPr>
              <a:t>Clear row state</a:t>
            </a:r>
            <a:r>
              <a:rPr lang="en-US" sz="2400" dirty="0"/>
              <a:t>. </a:t>
            </a:r>
          </a:p>
          <a:p>
            <a:pPr marL="0" indent="0">
              <a:buNone/>
            </a:pPr>
            <a:r>
              <a:rPr lang="en-US" sz="2400" dirty="0"/>
              <a:t>To re-run the analysis, in Fit Y by X choose </a:t>
            </a:r>
            <a:r>
              <a:rPr lang="en-US" sz="2400" dirty="0">
                <a:solidFill>
                  <a:srgbClr val="FF0000"/>
                </a:solidFill>
              </a:rPr>
              <a:t>Recall</a:t>
            </a:r>
            <a:r>
              <a:rPr lang="en-US" sz="2400" dirty="0"/>
              <a:t>.</a:t>
            </a:r>
          </a:p>
          <a:p>
            <a:endParaRPr lang="en-US" b="1" dirty="0"/>
          </a:p>
          <a:p>
            <a:endParaRPr lang="en-US" dirty="0"/>
          </a:p>
        </p:txBody>
      </p:sp>
      <p:pic>
        <p:nvPicPr>
          <p:cNvPr id="5" name="Picture 4"/>
          <p:cNvPicPr>
            <a:picLocks noChangeAspect="1"/>
          </p:cNvPicPr>
          <p:nvPr/>
        </p:nvPicPr>
        <p:blipFill>
          <a:blip r:embed="rId2"/>
          <a:stretch>
            <a:fillRect/>
          </a:stretch>
        </p:blipFill>
        <p:spPr>
          <a:xfrm>
            <a:off x="8060593" y="2196029"/>
            <a:ext cx="1876190" cy="4209524"/>
          </a:xfrm>
          <a:prstGeom prst="rect">
            <a:avLst/>
          </a:prstGeom>
          <a:ln>
            <a:solidFill>
              <a:schemeClr val="tx1"/>
            </a:solidFill>
          </a:ln>
        </p:spPr>
      </p:pic>
    </p:spTree>
    <p:extLst>
      <p:ext uri="{BB962C8B-B14F-4D97-AF65-F5344CB8AC3E}">
        <p14:creationId xmlns:p14="http://schemas.microsoft.com/office/powerpoint/2010/main" val="3207610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8768" y="2019300"/>
            <a:ext cx="4635979" cy="3777622"/>
          </a:xfrm>
        </p:spPr>
        <p:txBody>
          <a:bodyPr>
            <a:normAutofit/>
          </a:bodyPr>
          <a:lstStyle/>
          <a:p>
            <a:endParaRPr lang="en-US" b="1" dirty="0"/>
          </a:p>
          <a:p>
            <a:endParaRPr lang="en-US" dirty="0"/>
          </a:p>
        </p:txBody>
      </p:sp>
      <p:sp>
        <p:nvSpPr>
          <p:cNvPr id="7" name="Content Placeholder 2"/>
          <p:cNvSpPr txBox="1">
            <a:spLocks/>
          </p:cNvSpPr>
          <p:nvPr/>
        </p:nvSpPr>
        <p:spPr>
          <a:xfrm>
            <a:off x="1658171" y="3817087"/>
            <a:ext cx="4221128" cy="2434855"/>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Clear row states, otherwise some residuals will be excluded.</a:t>
            </a:r>
          </a:p>
          <a:p>
            <a:r>
              <a:rPr lang="en-US" sz="2400" dirty="0"/>
              <a:t>The model without two outliers have a mean of residual very close to zero.</a:t>
            </a:r>
          </a:p>
          <a:p>
            <a:endParaRPr lang="en-US" b="1" dirty="0"/>
          </a:p>
          <a:p>
            <a:endParaRPr lang="en-US" dirty="0"/>
          </a:p>
        </p:txBody>
      </p:sp>
      <p:sp>
        <p:nvSpPr>
          <p:cNvPr id="8" name="Title 1"/>
          <p:cNvSpPr>
            <a:spLocks noGrp="1"/>
          </p:cNvSpPr>
          <p:nvPr>
            <p:ph type="title"/>
          </p:nvPr>
        </p:nvSpPr>
        <p:spPr>
          <a:xfrm>
            <a:off x="1658171" y="738410"/>
            <a:ext cx="3712183" cy="1280890"/>
          </a:xfrm>
        </p:spPr>
        <p:txBody>
          <a:bodyPr>
            <a:normAutofit fontScale="90000"/>
          </a:bodyPr>
          <a:lstStyle/>
          <a:p>
            <a:r>
              <a:rPr lang="en-US" dirty="0"/>
              <a:t>A more complicated example: Exploration and comparison</a:t>
            </a:r>
          </a:p>
        </p:txBody>
      </p:sp>
      <p:pic>
        <p:nvPicPr>
          <p:cNvPr id="4" name="Picture 3">
            <a:extLst>
              <a:ext uri="{FF2B5EF4-FFF2-40B4-BE49-F238E27FC236}">
                <a16:creationId xmlns:a16="http://schemas.microsoft.com/office/drawing/2014/main" id="{AED44982-F01F-246C-F3DA-CA4EC5EE89C2}"/>
              </a:ext>
            </a:extLst>
          </p:cNvPr>
          <p:cNvPicPr>
            <a:picLocks noChangeAspect="1"/>
          </p:cNvPicPr>
          <p:nvPr/>
        </p:nvPicPr>
        <p:blipFill>
          <a:blip r:embed="rId2"/>
          <a:stretch>
            <a:fillRect/>
          </a:stretch>
        </p:blipFill>
        <p:spPr>
          <a:xfrm>
            <a:off x="6109995" y="0"/>
            <a:ext cx="5676228" cy="6858000"/>
          </a:xfrm>
          <a:prstGeom prst="rect">
            <a:avLst/>
          </a:prstGeom>
        </p:spPr>
      </p:pic>
    </p:spTree>
    <p:extLst>
      <p:ext uri="{BB962C8B-B14F-4D97-AF65-F5344CB8AC3E}">
        <p14:creationId xmlns:p14="http://schemas.microsoft.com/office/powerpoint/2010/main" val="2798802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 1</a:t>
            </a:r>
          </a:p>
        </p:txBody>
      </p:sp>
      <p:sp>
        <p:nvSpPr>
          <p:cNvPr id="3" name="Content Placeholder 2"/>
          <p:cNvSpPr>
            <a:spLocks noGrp="1"/>
          </p:cNvSpPr>
          <p:nvPr>
            <p:ph idx="1"/>
          </p:nvPr>
        </p:nvSpPr>
        <p:spPr>
          <a:xfrm>
            <a:off x="2440356" y="1623237"/>
            <a:ext cx="8915400" cy="4905154"/>
          </a:xfrm>
        </p:spPr>
        <p:txBody>
          <a:bodyPr>
            <a:normAutofit/>
          </a:bodyPr>
          <a:lstStyle/>
          <a:p>
            <a:r>
              <a:rPr lang="en-US" sz="2400" dirty="0"/>
              <a:t>When you are working with a </a:t>
            </a:r>
            <a:r>
              <a:rPr lang="en-US" sz="2400" b="1" dirty="0">
                <a:solidFill>
                  <a:srgbClr val="FF0000"/>
                </a:solidFill>
              </a:rPr>
              <a:t>finite population</a:t>
            </a:r>
            <a:r>
              <a:rPr lang="en-US" sz="2400" dirty="0"/>
              <a:t>, the assumption of random, independent, and normally distributed residuals is not required for regression analysis.</a:t>
            </a:r>
          </a:p>
          <a:p>
            <a:r>
              <a:rPr lang="en-US" sz="2400" dirty="0"/>
              <a:t>For example, in a program evaluation for your university, you want to know whether the program is working fine in your school. You have no intention to generalize the result to an infinite population (e.g. all universities in the past, present, and future). </a:t>
            </a:r>
          </a:p>
          <a:p>
            <a:r>
              <a:rPr lang="en-US" sz="2400" dirty="0"/>
              <a:t>You need a special SAS procedure called </a:t>
            </a:r>
            <a:r>
              <a:rPr lang="en-US" sz="2400" b="1" dirty="0">
                <a:solidFill>
                  <a:srgbClr val="FF0000"/>
                </a:solidFill>
              </a:rPr>
              <a:t>PROC SURVEYREG</a:t>
            </a:r>
            <a:r>
              <a:rPr lang="en-US" sz="2400" dirty="0"/>
              <a:t>. The regular regression analysis and residual analysis are not applicable to this situation.</a:t>
            </a:r>
          </a:p>
          <a:p>
            <a:endParaRPr lang="en-US" dirty="0"/>
          </a:p>
        </p:txBody>
      </p:sp>
    </p:spTree>
    <p:extLst>
      <p:ext uri="{BB962C8B-B14F-4D97-AF65-F5344CB8AC3E}">
        <p14:creationId xmlns:p14="http://schemas.microsoft.com/office/powerpoint/2010/main" val="3257206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5178-2839-D4CB-4591-A6496F8EF1F1}"/>
              </a:ext>
            </a:extLst>
          </p:cNvPr>
          <p:cNvSpPr>
            <a:spLocks noGrp="1"/>
          </p:cNvSpPr>
          <p:nvPr>
            <p:ph type="title"/>
          </p:nvPr>
        </p:nvSpPr>
        <p:spPr/>
        <p:txBody>
          <a:bodyPr/>
          <a:lstStyle/>
          <a:p>
            <a:r>
              <a:rPr lang="en-US" dirty="0"/>
              <a:t>Exception 2</a:t>
            </a:r>
          </a:p>
        </p:txBody>
      </p:sp>
      <p:sp>
        <p:nvSpPr>
          <p:cNvPr id="3" name="Content Placeholder 2">
            <a:extLst>
              <a:ext uri="{FF2B5EF4-FFF2-40B4-BE49-F238E27FC236}">
                <a16:creationId xmlns:a16="http://schemas.microsoft.com/office/drawing/2014/main" id="{60762798-6893-2741-708C-5BE6010E6148}"/>
              </a:ext>
            </a:extLst>
          </p:cNvPr>
          <p:cNvSpPr>
            <a:spLocks noGrp="1"/>
          </p:cNvSpPr>
          <p:nvPr>
            <p:ph idx="1"/>
          </p:nvPr>
        </p:nvSpPr>
        <p:spPr/>
        <p:txBody>
          <a:bodyPr>
            <a:normAutofit/>
          </a:bodyPr>
          <a:lstStyle/>
          <a:p>
            <a:r>
              <a:rPr lang="en-US" sz="2800" dirty="0"/>
              <a:t>Using residual analysis to remove outliers is appropriate to </a:t>
            </a:r>
            <a:r>
              <a:rPr lang="en-US" sz="2800" dirty="0">
                <a:solidFill>
                  <a:srgbClr val="FF0000"/>
                </a:solidFill>
              </a:rPr>
              <a:t>small samples</a:t>
            </a:r>
            <a:r>
              <a:rPr lang="en-US" sz="2800" dirty="0"/>
              <a:t>.</a:t>
            </a:r>
          </a:p>
          <a:p>
            <a:r>
              <a:rPr lang="en-US" sz="2800" dirty="0">
                <a:solidFill>
                  <a:srgbClr val="FF0000"/>
                </a:solidFill>
              </a:rPr>
              <a:t>Do not do so for big data</a:t>
            </a:r>
            <a:r>
              <a:rPr lang="en-US" sz="2800" dirty="0"/>
              <a:t>. If you have 10,000 or a million observations, and you use density ellipse to identify outliers, you might exclude thousands of observations. </a:t>
            </a:r>
          </a:p>
          <a:p>
            <a:r>
              <a:rPr lang="en-US" sz="2800" dirty="0"/>
              <a:t>In data science there are other ways, such as downweigh extreme cases.</a:t>
            </a:r>
          </a:p>
        </p:txBody>
      </p:sp>
    </p:spTree>
    <p:extLst>
      <p:ext uri="{BB962C8B-B14F-4D97-AF65-F5344CB8AC3E}">
        <p14:creationId xmlns:p14="http://schemas.microsoft.com/office/powerpoint/2010/main" val="1839419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2.1</a:t>
            </a:r>
          </a:p>
        </p:txBody>
      </p:sp>
      <p:sp>
        <p:nvSpPr>
          <p:cNvPr id="3" name="Content Placeholder 2"/>
          <p:cNvSpPr>
            <a:spLocks noGrp="1"/>
          </p:cNvSpPr>
          <p:nvPr>
            <p:ph idx="1"/>
          </p:nvPr>
        </p:nvSpPr>
        <p:spPr>
          <a:xfrm>
            <a:off x="1409700" y="1574800"/>
            <a:ext cx="10363200" cy="4686300"/>
          </a:xfrm>
        </p:spPr>
        <p:txBody>
          <a:bodyPr>
            <a:normAutofit fontScale="92500"/>
          </a:bodyPr>
          <a:lstStyle/>
          <a:p>
            <a:r>
              <a:rPr lang="en-US" sz="2400" dirty="0"/>
              <a:t>Download and open “Factors affecting HS completion rate”</a:t>
            </a:r>
          </a:p>
          <a:p>
            <a:r>
              <a:rPr lang="en-US" sz="2400" dirty="0"/>
              <a:t>Choose </a:t>
            </a:r>
            <a:r>
              <a:rPr lang="en-US" sz="2400" b="1" dirty="0"/>
              <a:t>Fit Y from X </a:t>
            </a:r>
            <a:r>
              <a:rPr lang="en-US" sz="2400" dirty="0"/>
              <a:t>from the pull down menu </a:t>
            </a:r>
            <a:r>
              <a:rPr lang="en-US" sz="2400" b="1" dirty="0"/>
              <a:t>Analyze</a:t>
            </a:r>
          </a:p>
          <a:p>
            <a:r>
              <a:rPr lang="en-US" sz="2400" dirty="0"/>
              <a:t>Put Pupil/teacher ratio into </a:t>
            </a:r>
            <a:r>
              <a:rPr lang="en-US" sz="2400" b="1" dirty="0"/>
              <a:t>X</a:t>
            </a:r>
            <a:r>
              <a:rPr lang="en-US" sz="2400" dirty="0"/>
              <a:t> and Completion rate into </a:t>
            </a:r>
            <a:r>
              <a:rPr lang="en-US" sz="2400" b="1" dirty="0"/>
              <a:t>Y</a:t>
            </a:r>
          </a:p>
          <a:p>
            <a:r>
              <a:rPr lang="en-US" sz="2400" dirty="0"/>
              <a:t>Press </a:t>
            </a:r>
            <a:r>
              <a:rPr lang="en-US" sz="2400" b="1" dirty="0"/>
              <a:t>OK</a:t>
            </a:r>
            <a:endParaRPr lang="en-US" sz="2400" dirty="0"/>
          </a:p>
          <a:p>
            <a:r>
              <a:rPr lang="en-US" sz="2400" dirty="0"/>
              <a:t>From the inversed red triangle choose </a:t>
            </a:r>
            <a:r>
              <a:rPr lang="en-US" sz="2400" b="1" dirty="0"/>
              <a:t>Fit line</a:t>
            </a:r>
          </a:p>
          <a:p>
            <a:r>
              <a:rPr lang="en-US" sz="2400" dirty="0"/>
              <a:t>From the inversed red triangle choose </a:t>
            </a:r>
            <a:r>
              <a:rPr lang="en-US" sz="2400" b="1" dirty="0"/>
              <a:t>Density Ellipse: .90</a:t>
            </a:r>
          </a:p>
          <a:p>
            <a:r>
              <a:rPr lang="en-US" sz="2400" dirty="0"/>
              <a:t>Remove the outlier(s) and run a regression model by choosing </a:t>
            </a:r>
            <a:r>
              <a:rPr lang="en-US" sz="2400" b="1" dirty="0"/>
              <a:t>Fit Line</a:t>
            </a:r>
          </a:p>
          <a:p>
            <a:r>
              <a:rPr lang="en-US" sz="2400" b="1" dirty="0"/>
              <a:t>Save residual.</a:t>
            </a:r>
          </a:p>
          <a:p>
            <a:r>
              <a:rPr lang="en-US" sz="2400" dirty="0"/>
              <a:t>Is this model better than the one without two outliers in terms of residuals?</a:t>
            </a:r>
          </a:p>
        </p:txBody>
      </p:sp>
    </p:spTree>
    <p:extLst>
      <p:ext uri="{BB962C8B-B14F-4D97-AF65-F5344CB8AC3E}">
        <p14:creationId xmlns:p14="http://schemas.microsoft.com/office/powerpoint/2010/main" val="842991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Re-expression or transformation</a:t>
            </a:r>
          </a:p>
        </p:txBody>
      </p:sp>
      <p:sp>
        <p:nvSpPr>
          <p:cNvPr id="13314" name="Rectangle 2"/>
          <p:cNvSpPr>
            <a:spLocks noGrp="1" noChangeArrowheads="1"/>
          </p:cNvSpPr>
          <p:nvPr>
            <p:ph type="body" idx="1"/>
          </p:nvPr>
        </p:nvSpPr>
        <p:spPr>
          <a:xfrm>
            <a:off x="2269519" y="1824673"/>
            <a:ext cx="4893634" cy="3884087"/>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Parametric tests require certain assumptions e.g. normality, homogeneity of variances, linearity...etc.</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400" dirty="0"/>
              <a:t>When your data structure cannot meet the requirements, you need a transformer (ask </a:t>
            </a:r>
            <a:r>
              <a:rPr lang="en-US" altLang="en-US" sz="2400" dirty="0" err="1"/>
              <a:t>Autobots</a:t>
            </a:r>
            <a:r>
              <a:rPr lang="en-US" altLang="en-US" sz="2400" dirty="0"/>
              <a:t>, not Deceptions)!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3153" y="1447800"/>
            <a:ext cx="3652744" cy="4889500"/>
          </a:xfrm>
          <a:prstGeom prst="rect">
            <a:avLst/>
          </a:prstGeom>
        </p:spPr>
      </p:pic>
    </p:spTree>
    <p:extLst>
      <p:ext uri="{BB962C8B-B14F-4D97-AF65-F5344CB8AC3E}">
        <p14:creationId xmlns:p14="http://schemas.microsoft.com/office/powerpoint/2010/main" val="41860690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Transformers!</a:t>
            </a:r>
          </a:p>
        </p:txBody>
      </p:sp>
      <p:sp>
        <p:nvSpPr>
          <p:cNvPr id="14338" name="Rectangle 2"/>
          <p:cNvSpPr>
            <a:spLocks noGrp="1" noChangeArrowheads="1"/>
          </p:cNvSpPr>
          <p:nvPr>
            <p:ph type="body" idx="1"/>
          </p:nvPr>
        </p:nvSpPr>
        <p:spPr>
          <a:xfrm>
            <a:off x="2340086" y="1800190"/>
            <a:ext cx="7511829" cy="378327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rgbClr val="FF0000"/>
                </a:solidFill>
              </a:rPr>
              <a:t>Normalize</a:t>
            </a:r>
            <a:r>
              <a:rPr lang="en-US" altLang="en-US" sz="2400" dirty="0"/>
              <a:t> the distribution: log transformation or inverse probability</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rgbClr val="FF0000"/>
                </a:solidFill>
              </a:rPr>
              <a:t>Stabilize</a:t>
            </a:r>
            <a:r>
              <a:rPr lang="en-US" altLang="en-US" sz="2400" dirty="0"/>
              <a:t> the variance: square root transformation: y* = </a:t>
            </a:r>
            <a:r>
              <a:rPr lang="en-US" altLang="en-US" sz="2400" dirty="0" err="1"/>
              <a:t>sqrt</a:t>
            </a:r>
            <a:r>
              <a:rPr lang="en-US" altLang="en-US" sz="2400" dirty="0"/>
              <a:t>(y) </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rgbClr val="FF0000"/>
                </a:solidFill>
              </a:rPr>
              <a:t>Linearize</a:t>
            </a:r>
            <a:r>
              <a:rPr lang="en-US" altLang="en-US" sz="2400" dirty="0"/>
              <a:t> the trend = log transformation (but sometime it is better to use nonlinear fit, will be discussed later)</a:t>
            </a:r>
          </a:p>
        </p:txBody>
      </p:sp>
    </p:spTree>
    <p:extLst>
      <p:ext uri="{BB962C8B-B14F-4D97-AF65-F5344CB8AC3E}">
        <p14:creationId xmlns:p14="http://schemas.microsoft.com/office/powerpoint/2010/main" val="24792734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 transformation</a:t>
            </a:r>
          </a:p>
        </p:txBody>
      </p:sp>
      <p:sp>
        <p:nvSpPr>
          <p:cNvPr id="3" name="Content Placeholder 2"/>
          <p:cNvSpPr>
            <a:spLocks noGrp="1"/>
          </p:cNvSpPr>
          <p:nvPr>
            <p:ph idx="1"/>
          </p:nvPr>
        </p:nvSpPr>
        <p:spPr/>
        <p:txBody>
          <a:bodyPr/>
          <a:lstStyle/>
          <a:p>
            <a:r>
              <a:rPr lang="en-US" sz="2400" dirty="0"/>
              <a:t>Logarithm is the </a:t>
            </a:r>
            <a:r>
              <a:rPr lang="en-US" sz="2400" dirty="0">
                <a:solidFill>
                  <a:srgbClr val="FF0000"/>
                </a:solidFill>
              </a:rPr>
              <a:t>inverse of exponential </a:t>
            </a:r>
            <a:r>
              <a:rPr lang="en-US" sz="2400" dirty="0"/>
              <a:t>(raise power)</a:t>
            </a:r>
          </a:p>
          <a:p>
            <a:r>
              <a:rPr lang="en-US" sz="2400" dirty="0"/>
              <a:t>10 raises power to 3 is 10</a:t>
            </a:r>
            <a:r>
              <a:rPr lang="en-US" sz="2400" baseline="30000" dirty="0"/>
              <a:t>3</a:t>
            </a:r>
            <a:r>
              <a:rPr lang="en-US" sz="2400" dirty="0"/>
              <a:t>: 10X10X10 = 1,000</a:t>
            </a:r>
          </a:p>
          <a:p>
            <a:r>
              <a:rPr lang="en-US" sz="2400" dirty="0"/>
              <a:t>The log base can be any integer. It could be log2, log5, log10.</a:t>
            </a:r>
          </a:p>
          <a:p>
            <a:r>
              <a:rPr lang="en-US" sz="2400" dirty="0"/>
              <a:t>Log2(64) = 6 because 64 = 2</a:t>
            </a:r>
            <a:r>
              <a:rPr lang="en-US" sz="2400" baseline="30000" dirty="0"/>
              <a:t>6</a:t>
            </a:r>
            <a:r>
              <a:rPr lang="en-US" sz="2400" dirty="0"/>
              <a:t> = 2X2X2X2X2X2</a:t>
            </a:r>
          </a:p>
          <a:p>
            <a:r>
              <a:rPr lang="en-US" sz="2400" dirty="0"/>
              <a:t>Log() is called natural log</a:t>
            </a:r>
          </a:p>
          <a:p>
            <a:r>
              <a:rPr lang="en-US" sz="2400" dirty="0"/>
              <a:t>Log10 is called </a:t>
            </a:r>
            <a:r>
              <a:rPr lang="en-US" sz="2400" dirty="0">
                <a:solidFill>
                  <a:srgbClr val="FF0000"/>
                </a:solidFill>
              </a:rPr>
              <a:t>common log</a:t>
            </a:r>
          </a:p>
          <a:p>
            <a:endParaRPr lang="en-US" dirty="0"/>
          </a:p>
          <a:p>
            <a:endParaRPr lang="en-US" dirty="0"/>
          </a:p>
        </p:txBody>
      </p:sp>
    </p:spTree>
    <p:extLst>
      <p:ext uri="{BB962C8B-B14F-4D97-AF65-F5344CB8AC3E}">
        <p14:creationId xmlns:p14="http://schemas.microsoft.com/office/powerpoint/2010/main" val="925647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Skewed distribution</a:t>
            </a:r>
          </a:p>
        </p:txBody>
      </p:sp>
      <p:sp>
        <p:nvSpPr>
          <p:cNvPr id="15362" name="Rectangle 2"/>
          <p:cNvSpPr>
            <a:spLocks noGrp="1" noChangeArrowheads="1"/>
          </p:cNvSpPr>
          <p:nvPr>
            <p:ph type="body" idx="1"/>
          </p:nvPr>
        </p:nvSpPr>
        <p:spPr>
          <a:xfrm>
            <a:off x="7834631" y="902232"/>
            <a:ext cx="3990511" cy="5562067"/>
          </a:xfrm>
          <a:ln/>
        </p:spPr>
        <p:txBody>
          <a:bodyPr>
            <a:no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000" dirty="0"/>
              <a:t>Open </a:t>
            </a:r>
            <a:r>
              <a:rPr lang="en-US" altLang="en-US" sz="2000" dirty="0" err="1"/>
              <a:t>Worldbank_data</a:t>
            </a:r>
            <a:r>
              <a:rPr lang="en-US" altLang="en-US" sz="2000" dirty="0"/>
              <a: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000" dirty="0"/>
              <a:t>I want to know whether publication of scientific studies and patents can predict GDP per worker.</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000" dirty="0"/>
              <a:t>The distributions of publication of scientific studies and patents are skewed. A few countries (e.g. US, Japan, Korea) have the most.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000" dirty="0"/>
              <a:t>But I cannot remove these “outliers” because they are major nations.</a:t>
            </a:r>
          </a:p>
        </p:txBody>
      </p:sp>
      <p:pic>
        <p:nvPicPr>
          <p:cNvPr id="2" name="Picture 1"/>
          <p:cNvPicPr>
            <a:picLocks noChangeAspect="1"/>
          </p:cNvPicPr>
          <p:nvPr/>
        </p:nvPicPr>
        <p:blipFill>
          <a:blip r:embed="rId3"/>
          <a:stretch>
            <a:fillRect/>
          </a:stretch>
        </p:blipFill>
        <p:spPr>
          <a:xfrm>
            <a:off x="495300" y="1524533"/>
            <a:ext cx="7099300" cy="4038600"/>
          </a:xfrm>
          <a:prstGeom prst="rect">
            <a:avLst/>
          </a:prstGeom>
          <a:ln>
            <a:solidFill>
              <a:schemeClr val="tx1"/>
            </a:solidFill>
          </a:ln>
        </p:spPr>
      </p:pic>
    </p:spTree>
    <p:extLst>
      <p:ext uri="{BB962C8B-B14F-4D97-AF65-F5344CB8AC3E}">
        <p14:creationId xmlns:p14="http://schemas.microsoft.com/office/powerpoint/2010/main" val="27056331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2177349" y="486772"/>
            <a:ext cx="4408303" cy="1144921"/>
          </a:xfrm>
          <a:ln/>
        </p:spPr>
        <p:txBody>
          <a:bodyPr vert="horz" lIns="91440" tIns="32806" rIns="91440" bIns="45720" rtlCol="0" anchor="t">
            <a:normAutofit fontScale="90000"/>
          </a:bodyPr>
          <a:lstStyle/>
          <a:p>
            <a:pPr>
              <a:tabLst>
                <a:tab pos="656722" algn="l"/>
                <a:tab pos="1313444" algn="l"/>
                <a:tab pos="1970166" algn="l"/>
                <a:tab pos="2626888" algn="l"/>
                <a:tab pos="3283610" algn="l"/>
                <a:tab pos="3940332" algn="l"/>
              </a:tabLst>
            </a:pPr>
            <a:r>
              <a:rPr lang="en-US" altLang="en-US" dirty="0"/>
              <a:t>Solution: Data transformation</a:t>
            </a:r>
          </a:p>
        </p:txBody>
      </p:sp>
      <p:sp>
        <p:nvSpPr>
          <p:cNvPr id="16386" name="Rectangle 2"/>
          <p:cNvSpPr>
            <a:spLocks noGrp="1" noChangeArrowheads="1"/>
          </p:cNvSpPr>
          <p:nvPr>
            <p:ph type="body" idx="1"/>
          </p:nvPr>
        </p:nvSpPr>
        <p:spPr>
          <a:xfrm>
            <a:off x="2340086" y="1800190"/>
            <a:ext cx="4581414" cy="378327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You can create the transformed variable while doing analysis by right-clicking the original variable.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Faster, but will not store the new variable.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You cannot preview the distribution.</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01658" y="802555"/>
            <a:ext cx="2446817" cy="50808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605985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JMP</a:t>
            </a:r>
          </a:p>
        </p:txBody>
      </p:sp>
      <p:sp>
        <p:nvSpPr>
          <p:cNvPr id="17410" name="Rectangle 2"/>
          <p:cNvSpPr>
            <a:spLocks noGrp="1" noChangeArrowheads="1"/>
          </p:cNvSpPr>
          <p:nvPr>
            <p:ph type="body" idx="1"/>
          </p:nvPr>
        </p:nvSpPr>
        <p:spPr>
          <a:xfrm>
            <a:off x="1616187" y="1545933"/>
            <a:ext cx="3496687" cy="4159157"/>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Create a permanent new variable for re-analysis later.</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Double-click on a new column.</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Choose </a:t>
            </a:r>
            <a:r>
              <a:rPr lang="en-US" altLang="en-US" sz="2400" b="1" dirty="0"/>
              <a:t>Formula</a:t>
            </a:r>
            <a:r>
              <a:rPr lang="en-US" altLang="en-US" sz="2400" dirty="0"/>
              <a:t> in </a:t>
            </a:r>
            <a:r>
              <a:rPr lang="en-US" altLang="en-US" sz="2400" b="1" dirty="0"/>
              <a:t>Column properties</a:t>
            </a:r>
            <a:r>
              <a:rPr lang="en-US" altLang="en-US" sz="2400" dirty="0"/>
              <a: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Click </a:t>
            </a:r>
            <a:r>
              <a:rPr lang="en-US" altLang="en-US" sz="2400" b="1" dirty="0"/>
              <a:t>Edit formula</a:t>
            </a:r>
            <a:r>
              <a:rPr lang="en-US" altLang="en-US" sz="2400" dirty="0"/>
              <a:t>.</a:t>
            </a:r>
          </a:p>
        </p:txBody>
      </p:sp>
      <p:pic>
        <p:nvPicPr>
          <p:cNvPr id="2" name="Picture 1"/>
          <p:cNvPicPr>
            <a:picLocks noChangeAspect="1"/>
          </p:cNvPicPr>
          <p:nvPr/>
        </p:nvPicPr>
        <p:blipFill>
          <a:blip r:embed="rId3"/>
          <a:stretch>
            <a:fillRect/>
          </a:stretch>
        </p:blipFill>
        <p:spPr>
          <a:xfrm>
            <a:off x="5112874" y="502614"/>
            <a:ext cx="6870700" cy="5740400"/>
          </a:xfrm>
          <a:prstGeom prst="rect">
            <a:avLst/>
          </a:prstGeom>
          <a:ln>
            <a:solidFill>
              <a:schemeClr val="tx1"/>
            </a:solidFill>
          </a:ln>
        </p:spPr>
      </p:pic>
    </p:spTree>
    <p:extLst>
      <p:ext uri="{BB962C8B-B14F-4D97-AF65-F5344CB8AC3E}">
        <p14:creationId xmlns:p14="http://schemas.microsoft.com/office/powerpoint/2010/main" val="9878983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762185" y="624110"/>
            <a:ext cx="9742427" cy="5537200"/>
          </a:xfrm>
          <a:prstGeom prst="rect">
            <a:avLst/>
          </a:prstGeom>
          <a:ln>
            <a:solidFill>
              <a:schemeClr val="tx1"/>
            </a:solidFill>
          </a:ln>
        </p:spPr>
      </p:pic>
    </p:spTree>
    <p:extLst>
      <p:ext uri="{BB962C8B-B14F-4D97-AF65-F5344CB8AC3E}">
        <p14:creationId xmlns:p14="http://schemas.microsoft.com/office/powerpoint/2010/main" val="1538170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Explore different transformation options</a:t>
            </a:r>
          </a:p>
        </p:txBody>
      </p:sp>
      <p:sp>
        <p:nvSpPr>
          <p:cNvPr id="3" name="Content Placeholder 2"/>
          <p:cNvSpPr>
            <a:spLocks noGrp="1"/>
          </p:cNvSpPr>
          <p:nvPr>
            <p:ph idx="1"/>
          </p:nvPr>
        </p:nvSpPr>
        <p:spPr>
          <a:xfrm>
            <a:off x="7048768" y="1911626"/>
            <a:ext cx="4699284" cy="4257261"/>
          </a:xfrm>
        </p:spPr>
        <p:txBody>
          <a:bodyPr>
            <a:normAutofit/>
          </a:bodyPr>
          <a:lstStyle/>
          <a:p>
            <a:r>
              <a:rPr lang="en-US" sz="2400" dirty="0"/>
              <a:t>The key of exploratory data analysis is: Explore!</a:t>
            </a:r>
          </a:p>
          <a:p>
            <a:r>
              <a:rPr lang="en-US" sz="2400" dirty="0"/>
              <a:t>I tried both log and log10 transformation</a:t>
            </a:r>
          </a:p>
          <a:p>
            <a:r>
              <a:rPr lang="en-US" sz="2400" dirty="0"/>
              <a:t>Log10 is better</a:t>
            </a:r>
          </a:p>
          <a:p>
            <a:r>
              <a:rPr lang="en-US" sz="2400" dirty="0"/>
              <a:t>If you want to try other log number, put a comma and the number at the end e.g. </a:t>
            </a:r>
            <a:r>
              <a:rPr lang="en-US" sz="2400" dirty="0">
                <a:solidFill>
                  <a:srgbClr val="0000DD"/>
                </a:solidFill>
                <a:effectLst/>
              </a:rPr>
              <a:t>Log</a:t>
            </a:r>
            <a:r>
              <a:rPr lang="en-US" sz="2400" dirty="0">
                <a:effectLst/>
              </a:rPr>
              <a:t>( :”2005 Scientific </a:t>
            </a:r>
            <a:r>
              <a:rPr lang="en-US" sz="2400" dirty="0" err="1">
                <a:effectLst/>
              </a:rPr>
              <a:t>articles"n</a:t>
            </a:r>
            <a:r>
              <a:rPr lang="en-US" sz="2400" dirty="0">
                <a:effectLst/>
              </a:rPr>
              <a:t>, </a:t>
            </a:r>
            <a:r>
              <a:rPr lang="en-US" sz="2400" dirty="0">
                <a:solidFill>
                  <a:srgbClr val="008080"/>
                </a:solidFill>
                <a:effectLst/>
              </a:rPr>
              <a:t>5 </a:t>
            </a:r>
            <a:r>
              <a:rPr lang="en-US" sz="2400" dirty="0">
                <a:effectLst/>
              </a:rPr>
              <a:t>). Same in Excel.</a:t>
            </a:r>
          </a:p>
          <a:p>
            <a:endParaRPr lang="en-US" sz="2400" dirty="0"/>
          </a:p>
          <a:p>
            <a:endParaRPr lang="en-US" sz="2400" dirty="0"/>
          </a:p>
        </p:txBody>
      </p:sp>
      <p:pic>
        <p:nvPicPr>
          <p:cNvPr id="4" name="Picture 3"/>
          <p:cNvPicPr>
            <a:picLocks noChangeAspect="1"/>
          </p:cNvPicPr>
          <p:nvPr/>
        </p:nvPicPr>
        <p:blipFill>
          <a:blip r:embed="rId2"/>
          <a:stretch>
            <a:fillRect/>
          </a:stretch>
        </p:blipFill>
        <p:spPr>
          <a:xfrm>
            <a:off x="786606" y="1905000"/>
            <a:ext cx="5822916" cy="3595509"/>
          </a:xfrm>
          <a:prstGeom prst="rect">
            <a:avLst/>
          </a:prstGeom>
          <a:ln>
            <a:solidFill>
              <a:schemeClr val="tx1"/>
            </a:solidFill>
          </a:ln>
        </p:spPr>
      </p:pic>
    </p:spTree>
    <p:extLst>
      <p:ext uri="{BB962C8B-B14F-4D97-AF65-F5344CB8AC3E}">
        <p14:creationId xmlns:p14="http://schemas.microsoft.com/office/powerpoint/2010/main" val="824636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Before and after</a:t>
            </a:r>
          </a:p>
        </p:txBody>
      </p:sp>
      <p:sp>
        <p:nvSpPr>
          <p:cNvPr id="18434" name="Rectangle 2"/>
          <p:cNvSpPr>
            <a:spLocks noGrp="1" noChangeArrowheads="1"/>
          </p:cNvSpPr>
          <p:nvPr>
            <p:ph type="body" idx="1"/>
          </p:nvPr>
        </p:nvSpPr>
        <p:spPr>
          <a:xfrm>
            <a:off x="2177350" y="1368390"/>
            <a:ext cx="8655750" cy="1070010"/>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Regression with transformed variables makes much more sense!</a:t>
            </a:r>
          </a:p>
        </p:txBody>
      </p:sp>
      <p:pic>
        <p:nvPicPr>
          <p:cNvPr id="4" name="Picture 3"/>
          <p:cNvPicPr>
            <a:picLocks noChangeAspect="1"/>
          </p:cNvPicPr>
          <p:nvPr/>
        </p:nvPicPr>
        <p:blipFill>
          <a:blip r:embed="rId3"/>
          <a:stretch>
            <a:fillRect/>
          </a:stretch>
        </p:blipFill>
        <p:spPr>
          <a:xfrm>
            <a:off x="6616700" y="2513310"/>
            <a:ext cx="5130800" cy="3721100"/>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1333500" y="2513310"/>
            <a:ext cx="5130800" cy="3721100"/>
          </a:xfrm>
          <a:prstGeom prst="rect">
            <a:avLst/>
          </a:prstGeom>
          <a:noFill/>
          <a:ln>
            <a:solidFill>
              <a:schemeClr val="tx1"/>
            </a:solidFill>
          </a:ln>
        </p:spPr>
      </p:pic>
    </p:spTree>
    <p:extLst>
      <p:ext uri="{BB962C8B-B14F-4D97-AF65-F5344CB8AC3E}">
        <p14:creationId xmlns:p14="http://schemas.microsoft.com/office/powerpoint/2010/main" val="22994079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Before and after</a:t>
            </a:r>
          </a:p>
        </p:txBody>
      </p:sp>
      <p:sp>
        <p:nvSpPr>
          <p:cNvPr id="18434" name="Rectangle 2"/>
          <p:cNvSpPr>
            <a:spLocks noGrp="1" noChangeArrowheads="1"/>
          </p:cNvSpPr>
          <p:nvPr>
            <p:ph type="body" idx="1"/>
          </p:nvPr>
        </p:nvSpPr>
        <p:spPr>
          <a:xfrm>
            <a:off x="2177350" y="1368390"/>
            <a:ext cx="7511829" cy="1070010"/>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Regression with transformed variables makes much more sense!</a:t>
            </a:r>
          </a:p>
        </p:txBody>
      </p:sp>
      <p:pic>
        <p:nvPicPr>
          <p:cNvPr id="2" name="Picture 1"/>
          <p:cNvPicPr>
            <a:picLocks noChangeAspect="1"/>
          </p:cNvPicPr>
          <p:nvPr/>
        </p:nvPicPr>
        <p:blipFill>
          <a:blip r:embed="rId3"/>
          <a:stretch>
            <a:fillRect/>
          </a:stretch>
        </p:blipFill>
        <p:spPr>
          <a:xfrm>
            <a:off x="1435100" y="2513310"/>
            <a:ext cx="5130800" cy="3721100"/>
          </a:xfrm>
          <a:prstGeom prst="rect">
            <a:avLst/>
          </a:prstGeom>
          <a:ln>
            <a:solidFill>
              <a:schemeClr val="tx1"/>
            </a:solidFill>
          </a:ln>
        </p:spPr>
      </p:pic>
      <p:pic>
        <p:nvPicPr>
          <p:cNvPr id="3" name="Picture 2"/>
          <p:cNvPicPr>
            <a:picLocks noChangeAspect="1"/>
          </p:cNvPicPr>
          <p:nvPr/>
        </p:nvPicPr>
        <p:blipFill>
          <a:blip r:embed="rId4"/>
          <a:stretch>
            <a:fillRect/>
          </a:stretch>
        </p:blipFill>
        <p:spPr>
          <a:xfrm>
            <a:off x="6679279" y="2513310"/>
            <a:ext cx="5130800" cy="3721100"/>
          </a:xfrm>
          <a:prstGeom prst="rect">
            <a:avLst/>
          </a:prstGeom>
          <a:ln>
            <a:solidFill>
              <a:schemeClr val="tx1"/>
            </a:solidFill>
          </a:ln>
        </p:spPr>
      </p:pic>
    </p:spTree>
    <p:extLst>
      <p:ext uri="{BB962C8B-B14F-4D97-AF65-F5344CB8AC3E}">
        <p14:creationId xmlns:p14="http://schemas.microsoft.com/office/powerpoint/2010/main" val="18823292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Trick</a:t>
            </a:r>
          </a:p>
        </p:txBody>
      </p:sp>
      <p:sp>
        <p:nvSpPr>
          <p:cNvPr id="3" name="Content Placeholder 2"/>
          <p:cNvSpPr>
            <a:spLocks noGrp="1"/>
          </p:cNvSpPr>
          <p:nvPr>
            <p:ph idx="1"/>
          </p:nvPr>
        </p:nvSpPr>
        <p:spPr>
          <a:xfrm>
            <a:off x="6512625" y="2101703"/>
            <a:ext cx="4906741" cy="3033823"/>
          </a:xfrm>
        </p:spPr>
        <p:txBody>
          <a:bodyPr>
            <a:normAutofit/>
          </a:bodyPr>
          <a:lstStyle/>
          <a:p>
            <a:r>
              <a:rPr lang="en-US" sz="2800" dirty="0"/>
              <a:t>If there are “0”s in the data, log transformation will not work. </a:t>
            </a:r>
          </a:p>
          <a:p>
            <a:r>
              <a:rPr lang="en-US" sz="2800" dirty="0"/>
              <a:t>You can remediate it by adding 1 to every observation.</a:t>
            </a:r>
          </a:p>
        </p:txBody>
      </p:sp>
      <p:pic>
        <p:nvPicPr>
          <p:cNvPr id="4" name="Picture 3"/>
          <p:cNvPicPr>
            <a:picLocks noChangeAspect="1"/>
          </p:cNvPicPr>
          <p:nvPr/>
        </p:nvPicPr>
        <p:blipFill>
          <a:blip r:embed="rId2"/>
          <a:stretch>
            <a:fillRect/>
          </a:stretch>
        </p:blipFill>
        <p:spPr>
          <a:xfrm>
            <a:off x="2451806" y="1721950"/>
            <a:ext cx="3609524" cy="4009524"/>
          </a:xfrm>
          <a:prstGeom prst="rect">
            <a:avLst/>
          </a:prstGeom>
          <a:ln>
            <a:solidFill>
              <a:schemeClr val="tx1"/>
            </a:solidFill>
          </a:ln>
        </p:spPr>
      </p:pic>
    </p:spTree>
    <p:extLst>
      <p:ext uri="{BB962C8B-B14F-4D97-AF65-F5344CB8AC3E}">
        <p14:creationId xmlns:p14="http://schemas.microsoft.com/office/powerpoint/2010/main" val="1782408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2.2</a:t>
            </a:r>
          </a:p>
        </p:txBody>
      </p:sp>
      <p:sp>
        <p:nvSpPr>
          <p:cNvPr id="3" name="Content Placeholder 2"/>
          <p:cNvSpPr>
            <a:spLocks noGrp="1"/>
          </p:cNvSpPr>
          <p:nvPr>
            <p:ph idx="1"/>
          </p:nvPr>
        </p:nvSpPr>
        <p:spPr/>
        <p:txBody>
          <a:bodyPr>
            <a:normAutofit/>
          </a:bodyPr>
          <a:lstStyle/>
          <a:p>
            <a:r>
              <a:rPr lang="en-US" sz="2400" dirty="0"/>
              <a:t>Use the same data set “</a:t>
            </a:r>
            <a:r>
              <a:rPr lang="en-US" sz="2400" dirty="0" err="1"/>
              <a:t>Worldbank_data.jmp</a:t>
            </a:r>
            <a:r>
              <a:rPr lang="en-US" sz="2400" dirty="0"/>
              <a:t>”</a:t>
            </a:r>
          </a:p>
          <a:p>
            <a:r>
              <a:rPr lang="en-US" sz="2400" dirty="0"/>
              <a:t>Try different transformation options for 2005 patents by residents.</a:t>
            </a:r>
          </a:p>
          <a:p>
            <a:r>
              <a:rPr lang="en-US" sz="2400" dirty="0"/>
              <a:t>Pick the best transformed variable to predict 2007 GDP per person employed. Log, log10, or something else?</a:t>
            </a:r>
          </a:p>
          <a:p>
            <a:r>
              <a:rPr lang="en-US" sz="2400" dirty="0"/>
              <a:t>Which one is the best? Or are they the same?</a:t>
            </a:r>
          </a:p>
        </p:txBody>
      </p:sp>
    </p:spTree>
    <p:extLst>
      <p:ext uri="{BB962C8B-B14F-4D97-AF65-F5344CB8AC3E}">
        <p14:creationId xmlns:p14="http://schemas.microsoft.com/office/powerpoint/2010/main" val="18380807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Transforming the data vs. transforming the function.</a:t>
            </a:r>
          </a:p>
        </p:txBody>
      </p:sp>
      <p:sp>
        <p:nvSpPr>
          <p:cNvPr id="3" name="Content Placeholder 2"/>
          <p:cNvSpPr>
            <a:spLocks noGrp="1"/>
          </p:cNvSpPr>
          <p:nvPr>
            <p:ph idx="1"/>
          </p:nvPr>
        </p:nvSpPr>
        <p:spPr/>
        <p:txBody>
          <a:bodyPr>
            <a:normAutofit/>
          </a:bodyPr>
          <a:lstStyle/>
          <a:p>
            <a:r>
              <a:rPr lang="en-US" sz="2800" dirty="0"/>
              <a:t>What if the data are not non-normal after trying different ways of transformation?</a:t>
            </a:r>
          </a:p>
          <a:p>
            <a:r>
              <a:rPr lang="en-US" sz="2800" dirty="0"/>
              <a:t>You can transform the linear function to non-linear function.</a:t>
            </a:r>
          </a:p>
          <a:p>
            <a:r>
              <a:rPr lang="en-US" sz="2800" dirty="0"/>
              <a:t>Function: a relation between two data sets.</a:t>
            </a:r>
          </a:p>
        </p:txBody>
      </p:sp>
    </p:spTree>
    <p:extLst>
      <p:ext uri="{BB962C8B-B14F-4D97-AF65-F5344CB8AC3E}">
        <p14:creationId xmlns:p14="http://schemas.microsoft.com/office/powerpoint/2010/main" val="3780368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7091916" y="1687367"/>
            <a:ext cx="4880344" cy="3777622"/>
          </a:xfrm>
        </p:spPr>
        <p:txBody>
          <a:bodyPr>
            <a:normAutofit fontScale="92500" lnSpcReduction="10000"/>
          </a:bodyPr>
          <a:lstStyle/>
          <a:p>
            <a:r>
              <a:rPr lang="en-US" sz="2400" dirty="0"/>
              <a:t>Question: Is household income a good predictor of test performance? Can money buy a better grade?</a:t>
            </a:r>
          </a:p>
          <a:p>
            <a:r>
              <a:rPr lang="en-US" sz="2400" dirty="0"/>
              <a:t>“OECD Better Life Index 2016”</a:t>
            </a:r>
          </a:p>
          <a:p>
            <a:r>
              <a:rPr lang="en-US" sz="2400" dirty="0"/>
              <a:t>OECD: Organization for Economic and Cooperation Development</a:t>
            </a:r>
          </a:p>
          <a:p>
            <a:r>
              <a:rPr lang="en-US" sz="2400" dirty="0"/>
              <a:t>PISA: Program for International Student Assessment</a:t>
            </a:r>
          </a:p>
        </p:txBody>
      </p:sp>
      <p:pic>
        <p:nvPicPr>
          <p:cNvPr id="1026" name="Picture 2" descr="Image result for money"/>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942385" y="1687367"/>
            <a:ext cx="409353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gradu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3956" y="3820484"/>
            <a:ext cx="3618984" cy="2533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601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6517760" y="2170814"/>
            <a:ext cx="4550734" cy="3777622"/>
          </a:xfrm>
        </p:spPr>
        <p:txBody>
          <a:bodyPr>
            <a:normAutofit/>
          </a:bodyPr>
          <a:lstStyle/>
          <a:p>
            <a:r>
              <a:rPr lang="en-US" sz="2400" dirty="0"/>
              <a:t>Choose Fit Y by X</a:t>
            </a:r>
          </a:p>
          <a:p>
            <a:r>
              <a:rPr lang="en-US" sz="2400" dirty="0"/>
              <a:t>Y: Average PISA score</a:t>
            </a:r>
          </a:p>
          <a:p>
            <a:r>
              <a:rPr lang="en-US" sz="2400" dirty="0"/>
              <a:t>X: Household net adjusted disposable income</a:t>
            </a:r>
          </a:p>
          <a:p>
            <a:r>
              <a:rPr lang="en-US" sz="2400" dirty="0"/>
              <a:t>Can we fit a linear regression model?</a:t>
            </a:r>
          </a:p>
        </p:txBody>
      </p:sp>
      <p:pic>
        <p:nvPicPr>
          <p:cNvPr id="4" name="Picture 3"/>
          <p:cNvPicPr>
            <a:picLocks noChangeAspect="1"/>
          </p:cNvPicPr>
          <p:nvPr/>
        </p:nvPicPr>
        <p:blipFill>
          <a:blip r:embed="rId2"/>
          <a:stretch>
            <a:fillRect/>
          </a:stretch>
        </p:blipFill>
        <p:spPr>
          <a:xfrm>
            <a:off x="1295360" y="2079957"/>
            <a:ext cx="5080602" cy="3868479"/>
          </a:xfrm>
          <a:prstGeom prst="rect">
            <a:avLst/>
          </a:prstGeom>
          <a:ln>
            <a:solidFill>
              <a:schemeClr val="tx1"/>
            </a:solidFill>
          </a:ln>
        </p:spPr>
      </p:pic>
    </p:spTree>
    <p:extLst>
      <p:ext uri="{BB962C8B-B14F-4D97-AF65-F5344CB8AC3E}">
        <p14:creationId xmlns:p14="http://schemas.microsoft.com/office/powerpoint/2010/main" val="3784960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8931531" y="1541002"/>
            <a:ext cx="2498652" cy="3777622"/>
          </a:xfrm>
        </p:spPr>
        <p:txBody>
          <a:bodyPr>
            <a:normAutofit/>
          </a:bodyPr>
          <a:lstStyle/>
          <a:p>
            <a:pPr marL="0" indent="0">
              <a:buNone/>
            </a:pPr>
            <a:r>
              <a:rPr lang="en-US" sz="2400" dirty="0"/>
              <a:t>By visualizing (viewing) the data, we can tell that there is one “turn” in the curve (going up and then down).</a:t>
            </a:r>
          </a:p>
          <a:p>
            <a:endParaRPr lang="en-US" sz="2400" dirty="0"/>
          </a:p>
        </p:txBody>
      </p:sp>
      <p:pic>
        <p:nvPicPr>
          <p:cNvPr id="5" name="Picture 4"/>
          <p:cNvPicPr>
            <a:picLocks noChangeAspect="1"/>
          </p:cNvPicPr>
          <p:nvPr/>
        </p:nvPicPr>
        <p:blipFill>
          <a:blip r:embed="rId2"/>
          <a:stretch>
            <a:fillRect/>
          </a:stretch>
        </p:blipFill>
        <p:spPr>
          <a:xfrm>
            <a:off x="1520461" y="1541002"/>
            <a:ext cx="7123809" cy="5209524"/>
          </a:xfrm>
          <a:prstGeom prst="rect">
            <a:avLst/>
          </a:prstGeom>
        </p:spPr>
      </p:pic>
    </p:spTree>
    <p:extLst>
      <p:ext uri="{BB962C8B-B14F-4D97-AF65-F5344CB8AC3E}">
        <p14:creationId xmlns:p14="http://schemas.microsoft.com/office/powerpoint/2010/main" val="3357186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7325833" y="1681073"/>
            <a:ext cx="3827720" cy="4538974"/>
          </a:xfrm>
        </p:spPr>
        <p:txBody>
          <a:bodyPr>
            <a:normAutofit fontScale="92500" lnSpcReduction="10000"/>
          </a:bodyPr>
          <a:lstStyle/>
          <a:p>
            <a:r>
              <a:rPr lang="en-US" sz="2400" dirty="0"/>
              <a:t>Bingo! By transforming the linear regression function to a nonlinear one, every observation is accounted for.</a:t>
            </a:r>
          </a:p>
          <a:p>
            <a:r>
              <a:rPr lang="en-US" sz="2400" dirty="0"/>
              <a:t>For some countries, more income </a:t>
            </a:r>
            <a:r>
              <a:rPr lang="en-US" sz="2400" dirty="0">
                <a:sym typeface="Wingdings" panose="05000000000000000000" pitchFamily="2" charset="2"/>
              </a:rPr>
              <a:t> better grade</a:t>
            </a:r>
          </a:p>
          <a:p>
            <a:r>
              <a:rPr lang="en-US" sz="2400" dirty="0">
                <a:sym typeface="Wingdings" panose="05000000000000000000" pitchFamily="2" charset="2"/>
              </a:rPr>
              <a:t>For some, more money  worse</a:t>
            </a:r>
          </a:p>
          <a:p>
            <a:r>
              <a:rPr lang="en-US" sz="2400" dirty="0">
                <a:sym typeface="Wingdings" panose="05000000000000000000" pitchFamily="2" charset="2"/>
              </a:rPr>
              <a:t>Who are they? Why can’t we simply remove these outliers?</a:t>
            </a:r>
            <a:endParaRPr lang="en-US" sz="2400" dirty="0"/>
          </a:p>
          <a:p>
            <a:endParaRPr lang="en-US" sz="2400" dirty="0"/>
          </a:p>
        </p:txBody>
      </p:sp>
      <p:pic>
        <p:nvPicPr>
          <p:cNvPr id="4" name="Picture 3"/>
          <p:cNvPicPr>
            <a:picLocks noChangeAspect="1"/>
          </p:cNvPicPr>
          <p:nvPr/>
        </p:nvPicPr>
        <p:blipFill>
          <a:blip r:embed="rId2"/>
          <a:stretch>
            <a:fillRect/>
          </a:stretch>
        </p:blipFill>
        <p:spPr>
          <a:xfrm>
            <a:off x="1571806" y="1681074"/>
            <a:ext cx="5374692" cy="4092405"/>
          </a:xfrm>
          <a:prstGeom prst="rect">
            <a:avLst/>
          </a:prstGeom>
          <a:ln>
            <a:solidFill>
              <a:schemeClr val="tx1"/>
            </a:solidFill>
          </a:ln>
        </p:spPr>
      </p:pic>
    </p:spTree>
    <p:extLst>
      <p:ext uri="{BB962C8B-B14F-4D97-AF65-F5344CB8AC3E}">
        <p14:creationId xmlns:p14="http://schemas.microsoft.com/office/powerpoint/2010/main" val="3439199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1924675" y="5806505"/>
            <a:ext cx="8739779" cy="551765"/>
          </a:xfrm>
        </p:spPr>
        <p:txBody>
          <a:bodyPr>
            <a:normAutofit/>
          </a:bodyPr>
          <a:lstStyle/>
          <a:p>
            <a:pPr marL="0" indent="0">
              <a:buNone/>
            </a:pPr>
            <a:r>
              <a:rPr lang="en-US" sz="2400" dirty="0"/>
              <a:t>In the variable column, right click to label “country.”</a:t>
            </a:r>
          </a:p>
          <a:p>
            <a:endParaRPr lang="en-US" sz="2400" dirty="0"/>
          </a:p>
        </p:txBody>
      </p:sp>
      <p:pic>
        <p:nvPicPr>
          <p:cNvPr id="5" name="Picture 4"/>
          <p:cNvPicPr>
            <a:picLocks noChangeAspect="1"/>
          </p:cNvPicPr>
          <p:nvPr/>
        </p:nvPicPr>
        <p:blipFill>
          <a:blip r:embed="rId2"/>
          <a:stretch>
            <a:fillRect/>
          </a:stretch>
        </p:blipFill>
        <p:spPr>
          <a:xfrm>
            <a:off x="2120475" y="1732979"/>
            <a:ext cx="7331869" cy="3867729"/>
          </a:xfrm>
          <a:prstGeom prst="rect">
            <a:avLst/>
          </a:prstGeom>
        </p:spPr>
      </p:pic>
    </p:spTree>
    <p:extLst>
      <p:ext uri="{BB962C8B-B14F-4D97-AF65-F5344CB8AC3E}">
        <p14:creationId xmlns:p14="http://schemas.microsoft.com/office/powerpoint/2010/main" val="1563439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7495953" y="1984744"/>
            <a:ext cx="3668231" cy="4309730"/>
          </a:xfrm>
        </p:spPr>
        <p:txBody>
          <a:bodyPr>
            <a:normAutofit/>
          </a:bodyPr>
          <a:lstStyle/>
          <a:p>
            <a:r>
              <a:rPr lang="en-US" sz="2800" dirty="0"/>
              <a:t>In the graph select all observations by dragging the cursor.</a:t>
            </a:r>
          </a:p>
          <a:p>
            <a:r>
              <a:rPr lang="en-US" sz="2800" dirty="0"/>
              <a:t>Right click to select </a:t>
            </a:r>
            <a:r>
              <a:rPr lang="en-US" sz="2800" dirty="0">
                <a:solidFill>
                  <a:srgbClr val="FF0000"/>
                </a:solidFill>
              </a:rPr>
              <a:t>Row Label</a:t>
            </a:r>
            <a:r>
              <a:rPr lang="en-US" sz="2800" dirty="0"/>
              <a:t>.</a:t>
            </a:r>
          </a:p>
        </p:txBody>
      </p:sp>
      <p:pic>
        <p:nvPicPr>
          <p:cNvPr id="4" name="Picture 3"/>
          <p:cNvPicPr>
            <a:picLocks noChangeAspect="1"/>
          </p:cNvPicPr>
          <p:nvPr/>
        </p:nvPicPr>
        <p:blipFill>
          <a:blip r:embed="rId2"/>
          <a:stretch>
            <a:fillRect/>
          </a:stretch>
        </p:blipFill>
        <p:spPr>
          <a:xfrm>
            <a:off x="1713837" y="1984744"/>
            <a:ext cx="5361905" cy="3323809"/>
          </a:xfrm>
          <a:prstGeom prst="rect">
            <a:avLst/>
          </a:prstGeom>
          <a:ln>
            <a:solidFill>
              <a:schemeClr val="tx1"/>
            </a:solidFill>
          </a:ln>
        </p:spPr>
      </p:pic>
    </p:spTree>
    <p:extLst>
      <p:ext uri="{BB962C8B-B14F-4D97-AF65-F5344CB8AC3E}">
        <p14:creationId xmlns:p14="http://schemas.microsoft.com/office/powerpoint/2010/main" val="42707028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7761952" y="1531088"/>
            <a:ext cx="4040188" cy="4309730"/>
          </a:xfrm>
        </p:spPr>
        <p:txBody>
          <a:bodyPr>
            <a:normAutofit/>
          </a:bodyPr>
          <a:lstStyle/>
          <a:p>
            <a:r>
              <a:rPr lang="en-US" sz="2400" dirty="0"/>
              <a:t>The labels are cluttered.</a:t>
            </a:r>
          </a:p>
          <a:p>
            <a:r>
              <a:rPr lang="en-US" sz="2400" dirty="0"/>
              <a:t>Resize the graph.</a:t>
            </a:r>
          </a:p>
          <a:p>
            <a:r>
              <a:rPr lang="en-US" sz="2400" dirty="0"/>
              <a:t>In USA and Luxembourg more household income do not necessarily result in better test performance.</a:t>
            </a:r>
          </a:p>
        </p:txBody>
      </p:sp>
      <p:pic>
        <p:nvPicPr>
          <p:cNvPr id="6" name="Picture 5"/>
          <p:cNvPicPr>
            <a:picLocks noChangeAspect="1"/>
          </p:cNvPicPr>
          <p:nvPr/>
        </p:nvPicPr>
        <p:blipFill>
          <a:blip r:embed="rId2"/>
          <a:stretch>
            <a:fillRect/>
          </a:stretch>
        </p:blipFill>
        <p:spPr>
          <a:xfrm>
            <a:off x="1734854" y="1531088"/>
            <a:ext cx="5998104" cy="4827182"/>
          </a:xfrm>
          <a:prstGeom prst="rect">
            <a:avLst/>
          </a:prstGeom>
          <a:ln>
            <a:solidFill>
              <a:schemeClr val="tx1"/>
            </a:solidFill>
          </a:ln>
        </p:spPr>
      </p:pic>
    </p:spTree>
    <p:extLst>
      <p:ext uri="{BB962C8B-B14F-4D97-AF65-F5344CB8AC3E}">
        <p14:creationId xmlns:p14="http://schemas.microsoft.com/office/powerpoint/2010/main" val="355425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060" y="772966"/>
            <a:ext cx="9059123" cy="1280890"/>
          </a:xfrm>
        </p:spPr>
        <p:txBody>
          <a:bodyPr/>
          <a:lstStyle/>
          <a:p>
            <a:r>
              <a:rPr lang="en-US" dirty="0"/>
              <a:t>A simple and easy example</a:t>
            </a:r>
          </a:p>
        </p:txBody>
      </p:sp>
      <p:sp>
        <p:nvSpPr>
          <p:cNvPr id="3" name="Content Placeholder 2"/>
          <p:cNvSpPr>
            <a:spLocks noGrp="1"/>
          </p:cNvSpPr>
          <p:nvPr>
            <p:ph idx="1"/>
          </p:nvPr>
        </p:nvSpPr>
        <p:spPr>
          <a:xfrm>
            <a:off x="7847013" y="1789814"/>
            <a:ext cx="4040188" cy="4309730"/>
          </a:xfrm>
        </p:spPr>
        <p:txBody>
          <a:bodyPr>
            <a:normAutofit lnSpcReduction="10000"/>
          </a:bodyPr>
          <a:lstStyle/>
          <a:p>
            <a:r>
              <a:rPr lang="en-US" sz="2400" dirty="0"/>
              <a:t>You can remove these two outliers and fit a linear model.</a:t>
            </a:r>
          </a:p>
          <a:p>
            <a:r>
              <a:rPr lang="en-US" sz="2400" dirty="0"/>
              <a:t>But USA is a major nation. A model that does not account for USA is incomplete.</a:t>
            </a:r>
          </a:p>
          <a:p>
            <a:r>
              <a:rPr lang="en-US" sz="2400" dirty="0"/>
              <a:t>This generates a new research question: Why are USA and Luxemburg so special? </a:t>
            </a:r>
          </a:p>
        </p:txBody>
      </p:sp>
      <p:pic>
        <p:nvPicPr>
          <p:cNvPr id="6" name="Picture 5"/>
          <p:cNvPicPr>
            <a:picLocks noChangeAspect="1"/>
          </p:cNvPicPr>
          <p:nvPr/>
        </p:nvPicPr>
        <p:blipFill>
          <a:blip r:embed="rId2"/>
          <a:stretch>
            <a:fillRect/>
          </a:stretch>
        </p:blipFill>
        <p:spPr>
          <a:xfrm>
            <a:off x="1734854" y="1531088"/>
            <a:ext cx="5998104" cy="4827182"/>
          </a:xfrm>
          <a:prstGeom prst="rect">
            <a:avLst/>
          </a:prstGeom>
          <a:ln>
            <a:solidFill>
              <a:schemeClr val="tx1"/>
            </a:solidFill>
          </a:ln>
        </p:spPr>
      </p:pic>
    </p:spTree>
    <p:extLst>
      <p:ext uri="{BB962C8B-B14F-4D97-AF65-F5344CB8AC3E}">
        <p14:creationId xmlns:p14="http://schemas.microsoft.com/office/powerpoint/2010/main" val="3460481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Complicated </a:t>
            </a:r>
            <a:r>
              <a:rPr lang="en-US" altLang="en-US" dirty="0" err="1"/>
              <a:t>xample</a:t>
            </a:r>
            <a:r>
              <a:rPr lang="en-US" altLang="en-US" dirty="0"/>
              <a:t> from JMP </a:t>
            </a:r>
          </a:p>
        </p:txBody>
      </p:sp>
      <p:sp>
        <p:nvSpPr>
          <p:cNvPr id="19458" name="Rectangle 2"/>
          <p:cNvSpPr>
            <a:spLocks noGrp="1" noChangeArrowheads="1"/>
          </p:cNvSpPr>
          <p:nvPr>
            <p:ph type="body" idx="1"/>
          </p:nvPr>
        </p:nvSpPr>
        <p:spPr>
          <a:xfrm>
            <a:off x="2411695" y="1463701"/>
            <a:ext cx="6898324" cy="3424680"/>
          </a:xfrm>
          <a:ln/>
        </p:spPr>
        <p:txBody>
          <a:bodyPr vert="horz" lIns="91440" tIns="28805" rIns="91440" bIns="45720" rtlCol="0">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3266" dirty="0"/>
              <a:t>Sample data set “</a:t>
            </a:r>
            <a:r>
              <a:rPr lang="en-US" altLang="en-US" sz="3266" dirty="0" err="1"/>
              <a:t>Corn.jmp</a:t>
            </a:r>
            <a:r>
              <a:rPr lang="en-US" altLang="en-US" sz="3266" dirty="0"/>
              <a:t>” (under Nonlinear modeling)</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3266" dirty="0"/>
              <a:t>DV: yield</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3266" dirty="0"/>
              <a:t>IV: nitrate</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88547" y="2951324"/>
            <a:ext cx="3166892" cy="20983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31460" y="4396393"/>
            <a:ext cx="3123687" cy="2050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858365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Skewed distributions</a:t>
            </a:r>
          </a:p>
        </p:txBody>
      </p:sp>
      <p:sp>
        <p:nvSpPr>
          <p:cNvPr id="20482" name="Rectangle 2"/>
          <p:cNvSpPr>
            <a:spLocks noGrp="1" noChangeArrowheads="1"/>
          </p:cNvSpPr>
          <p:nvPr>
            <p:ph type="body" idx="1"/>
          </p:nvPr>
        </p:nvSpPr>
        <p:spPr>
          <a:xfrm>
            <a:off x="2340086" y="1498600"/>
            <a:ext cx="7858014" cy="408486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Both DV and IV distributions are skewed. What regression result would you expect?</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11740" y="2855821"/>
            <a:ext cx="5129819" cy="32000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009447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Remove outliers?</a:t>
            </a:r>
          </a:p>
        </p:txBody>
      </p:sp>
      <p:sp>
        <p:nvSpPr>
          <p:cNvPr id="21506" name="Rectangle 2"/>
          <p:cNvSpPr>
            <a:spLocks noGrp="1" noChangeArrowheads="1"/>
          </p:cNvSpPr>
          <p:nvPr>
            <p:ph type="body" idx="1"/>
          </p:nvPr>
        </p:nvSpPr>
        <p:spPr>
          <a:xfrm>
            <a:off x="2177350" y="1535418"/>
            <a:ext cx="4502850" cy="4827281"/>
          </a:xfrm>
          <a:ln/>
        </p:spPr>
        <p:txBody>
          <a:bodyPr/>
          <a:lstStyle/>
          <a:p>
            <a:pPr marL="555132" indent="-457200">
              <a:buClr>
                <a:srgbClr val="FF3366"/>
              </a:buClr>
              <a:buSzPct val="49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540" dirty="0"/>
              <a:t>Three observations are located outside the boundary of the 99% density ellipse (the majority of the data)</a:t>
            </a:r>
          </a:p>
          <a:p>
            <a:pPr marL="555132" indent="-457200">
              <a:buClr>
                <a:srgbClr val="FF3366"/>
              </a:buClr>
              <a:buSzPct val="49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540" dirty="0"/>
              <a:t>Only one is considered an outlier.</a:t>
            </a:r>
          </a:p>
        </p:txBody>
      </p:sp>
      <p:pic>
        <p:nvPicPr>
          <p:cNvPr id="3" name="Picture 2"/>
          <p:cNvPicPr>
            <a:picLocks noChangeAspect="1"/>
          </p:cNvPicPr>
          <p:nvPr/>
        </p:nvPicPr>
        <p:blipFill>
          <a:blip r:embed="rId3"/>
          <a:stretch>
            <a:fillRect/>
          </a:stretch>
        </p:blipFill>
        <p:spPr>
          <a:xfrm>
            <a:off x="6922747" y="1647534"/>
            <a:ext cx="4219408" cy="3089566"/>
          </a:xfrm>
          <a:prstGeom prst="rect">
            <a:avLst/>
          </a:prstGeom>
          <a:ln>
            <a:solidFill>
              <a:schemeClr val="tx1"/>
            </a:solidFill>
          </a:ln>
        </p:spPr>
      </p:pic>
    </p:spTree>
    <p:extLst>
      <p:ext uri="{BB962C8B-B14F-4D97-AF65-F5344CB8AC3E}">
        <p14:creationId xmlns:p14="http://schemas.microsoft.com/office/powerpoint/2010/main" val="16118020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Remove outliers?</a:t>
            </a:r>
          </a:p>
        </p:txBody>
      </p:sp>
      <p:sp>
        <p:nvSpPr>
          <p:cNvPr id="22530" name="Rectangle 2"/>
          <p:cNvSpPr>
            <a:spLocks noGrp="1" noChangeArrowheads="1"/>
          </p:cNvSpPr>
          <p:nvPr>
            <p:ph type="body" idx="1"/>
          </p:nvPr>
        </p:nvSpPr>
        <p:spPr>
          <a:xfrm>
            <a:off x="2340086" y="1441592"/>
            <a:ext cx="7511829" cy="3783277"/>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Removing the two observations at the lower left will not make things better.</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They fall along the nonlinear path.</a:t>
            </a:r>
          </a:p>
        </p:txBody>
      </p:sp>
      <p:pic>
        <p:nvPicPr>
          <p:cNvPr id="8" name="Picture 7"/>
          <p:cNvPicPr>
            <a:picLocks noChangeAspect="1"/>
          </p:cNvPicPr>
          <p:nvPr/>
        </p:nvPicPr>
        <p:blipFill>
          <a:blip r:embed="rId3"/>
          <a:stretch>
            <a:fillRect/>
          </a:stretch>
        </p:blipFill>
        <p:spPr>
          <a:xfrm>
            <a:off x="5764510" y="3024046"/>
            <a:ext cx="4288014" cy="3139801"/>
          </a:xfrm>
          <a:prstGeom prst="rect">
            <a:avLst/>
          </a:prstGeom>
          <a:ln>
            <a:solidFill>
              <a:schemeClr val="tx1"/>
            </a:solidFill>
          </a:ln>
        </p:spPr>
      </p:pic>
    </p:spTree>
    <p:extLst>
      <p:ext uri="{BB962C8B-B14F-4D97-AF65-F5344CB8AC3E}">
        <p14:creationId xmlns:p14="http://schemas.microsoft.com/office/powerpoint/2010/main" val="290240461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Transform yield only</a:t>
            </a:r>
          </a:p>
        </p:txBody>
      </p:sp>
      <p:sp>
        <p:nvSpPr>
          <p:cNvPr id="24578" name="Rectangle 2"/>
          <p:cNvSpPr>
            <a:spLocks noGrp="1" noChangeArrowheads="1"/>
          </p:cNvSpPr>
          <p:nvPr>
            <p:ph type="body" idx="1"/>
          </p:nvPr>
        </p:nvSpPr>
        <p:spPr>
          <a:xfrm>
            <a:off x="2357368" y="1598569"/>
            <a:ext cx="8475732" cy="1144920"/>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Remove the outlier at the far right.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It doesn’t look any better.</a:t>
            </a:r>
          </a:p>
        </p:txBody>
      </p:sp>
      <p:pic>
        <p:nvPicPr>
          <p:cNvPr id="2" name="Picture 1"/>
          <p:cNvPicPr>
            <a:picLocks noChangeAspect="1"/>
          </p:cNvPicPr>
          <p:nvPr/>
        </p:nvPicPr>
        <p:blipFill>
          <a:blip r:embed="rId3"/>
          <a:stretch>
            <a:fillRect/>
          </a:stretch>
        </p:blipFill>
        <p:spPr>
          <a:xfrm>
            <a:off x="4985570" y="2821343"/>
            <a:ext cx="4206474" cy="3050192"/>
          </a:xfrm>
          <a:prstGeom prst="rect">
            <a:avLst/>
          </a:prstGeom>
          <a:ln>
            <a:solidFill>
              <a:schemeClr val="tx1"/>
            </a:solidFill>
          </a:ln>
        </p:spPr>
      </p:pic>
    </p:spTree>
    <p:extLst>
      <p:ext uri="{BB962C8B-B14F-4D97-AF65-F5344CB8AC3E}">
        <p14:creationId xmlns:p14="http://schemas.microsoft.com/office/powerpoint/2010/main" val="39077461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Transform nitrate only</a:t>
            </a:r>
          </a:p>
        </p:txBody>
      </p:sp>
      <p:sp>
        <p:nvSpPr>
          <p:cNvPr id="25602" name="Rectangle 2"/>
          <p:cNvSpPr>
            <a:spLocks noGrp="1" noChangeArrowheads="1"/>
          </p:cNvSpPr>
          <p:nvPr>
            <p:ph type="body" idx="1"/>
          </p:nvPr>
        </p:nvSpPr>
        <p:spPr>
          <a:xfrm>
            <a:off x="2340086" y="1493438"/>
            <a:ext cx="8099314" cy="3783277"/>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The regression model looks linear. </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It is acceptable, but the underlying pattern is really nonlinear. </a:t>
            </a:r>
          </a:p>
        </p:txBody>
      </p:sp>
      <p:pic>
        <p:nvPicPr>
          <p:cNvPr id="2" name="Picture 1"/>
          <p:cNvPicPr>
            <a:picLocks noChangeAspect="1"/>
          </p:cNvPicPr>
          <p:nvPr/>
        </p:nvPicPr>
        <p:blipFill>
          <a:blip r:embed="rId3"/>
          <a:stretch>
            <a:fillRect/>
          </a:stretch>
        </p:blipFill>
        <p:spPr>
          <a:xfrm>
            <a:off x="4463731" y="3046197"/>
            <a:ext cx="4230376" cy="3067524"/>
          </a:xfrm>
          <a:prstGeom prst="rect">
            <a:avLst/>
          </a:prstGeom>
          <a:ln>
            <a:solidFill>
              <a:schemeClr val="tx1"/>
            </a:solidFill>
          </a:ln>
        </p:spPr>
      </p:pic>
    </p:spTree>
    <p:extLst>
      <p:ext uri="{BB962C8B-B14F-4D97-AF65-F5344CB8AC3E}">
        <p14:creationId xmlns:p14="http://schemas.microsoft.com/office/powerpoint/2010/main" val="19078796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2177350" y="502614"/>
            <a:ext cx="7838743" cy="1144920"/>
          </a:xfrm>
          <a:ln/>
        </p:spPr>
        <p:txBody>
          <a:bodyPr vert="horz" lIns="91440" tIns="32806" rIns="91440" bIns="45720" rtlCol="0" anchor="t">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Graph Builder: Interactive nonlinear fit</a:t>
            </a:r>
          </a:p>
        </p:txBody>
      </p:sp>
      <p:sp>
        <p:nvSpPr>
          <p:cNvPr id="26626" name="Rectangle 2"/>
          <p:cNvSpPr>
            <a:spLocks noGrp="1" noChangeArrowheads="1"/>
          </p:cNvSpPr>
          <p:nvPr>
            <p:ph type="body" idx="1"/>
          </p:nvPr>
        </p:nvSpPr>
        <p:spPr>
          <a:xfrm>
            <a:off x="2340086" y="1800190"/>
            <a:ext cx="7511829" cy="3783278"/>
          </a:xfrm>
          <a:ln/>
        </p:spPr>
        <p:txBody>
          <a:bodyPr/>
          <a:lstStyle/>
          <a:p>
            <a:endParaRPr lang="en-US" altLang="en-US"/>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76996" y="1647534"/>
            <a:ext cx="5390485" cy="457392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20182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2177350" y="502614"/>
            <a:ext cx="7838743" cy="1144920"/>
          </a:xfrm>
          <a:ln/>
        </p:spPr>
        <p:txBody>
          <a:bodyPr vert="horz" lIns="91440" tIns="32806" rIns="91440" bIns="45720" rtlCol="0" anchor="t">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Linear model is </a:t>
            </a:r>
            <a:br>
              <a:rPr lang="en-US" altLang="en-US"/>
            </a:br>
            <a:r>
              <a:rPr lang="en-US" altLang="en-US"/>
              <a:t>too simplistic and underfit</a:t>
            </a:r>
          </a:p>
        </p:txBody>
      </p:sp>
      <p:pic>
        <p:nvPicPr>
          <p:cNvPr id="3" name="Picture 2"/>
          <p:cNvPicPr>
            <a:picLocks noChangeAspect="1"/>
          </p:cNvPicPr>
          <p:nvPr/>
        </p:nvPicPr>
        <p:blipFill>
          <a:blip r:embed="rId3"/>
          <a:stretch>
            <a:fillRect/>
          </a:stretch>
        </p:blipFill>
        <p:spPr>
          <a:xfrm>
            <a:off x="3330909" y="1769946"/>
            <a:ext cx="5666571" cy="4216763"/>
          </a:xfrm>
          <a:prstGeom prst="rect">
            <a:avLst/>
          </a:prstGeom>
          <a:ln>
            <a:solidFill>
              <a:schemeClr val="tx1"/>
            </a:solidFill>
          </a:ln>
        </p:spPr>
      </p:pic>
    </p:spTree>
    <p:extLst>
      <p:ext uri="{BB962C8B-B14F-4D97-AF65-F5344CB8AC3E}">
        <p14:creationId xmlns:p14="http://schemas.microsoft.com/office/powerpoint/2010/main" val="24099920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Overfit and complicated model</a:t>
            </a:r>
          </a:p>
        </p:txBody>
      </p:sp>
      <p:sp>
        <p:nvSpPr>
          <p:cNvPr id="28674" name="Rectangle 2"/>
          <p:cNvSpPr>
            <a:spLocks noGrp="1" noChangeArrowheads="1"/>
          </p:cNvSpPr>
          <p:nvPr>
            <p:ph type="body" idx="1"/>
          </p:nvPr>
        </p:nvSpPr>
        <p:spPr>
          <a:xfrm>
            <a:off x="2340086" y="1800190"/>
            <a:ext cx="7511829" cy="3783278"/>
          </a:xfrm>
          <a:ln/>
        </p:spPr>
        <p:txBody>
          <a:bodyPr/>
          <a:lstStyle/>
          <a:p>
            <a:endParaRPr lang="en-US" altLang="en-US"/>
          </a:p>
        </p:txBody>
      </p:sp>
      <p:pic>
        <p:nvPicPr>
          <p:cNvPr id="3" name="Picture 2"/>
          <p:cNvPicPr>
            <a:picLocks noChangeAspect="1"/>
          </p:cNvPicPr>
          <p:nvPr/>
        </p:nvPicPr>
        <p:blipFill>
          <a:blip r:embed="rId3"/>
          <a:stretch>
            <a:fillRect/>
          </a:stretch>
        </p:blipFill>
        <p:spPr>
          <a:xfrm>
            <a:off x="3538291" y="1647533"/>
            <a:ext cx="4977163" cy="4397891"/>
          </a:xfrm>
          <a:prstGeom prst="rect">
            <a:avLst/>
          </a:prstGeom>
        </p:spPr>
      </p:pic>
    </p:spTree>
    <p:extLst>
      <p:ext uri="{BB962C8B-B14F-4D97-AF65-F5344CB8AC3E}">
        <p14:creationId xmlns:p14="http://schemas.microsoft.com/office/powerpoint/2010/main" val="28144886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Smooth things out: Almost right</a:t>
            </a:r>
          </a:p>
        </p:txBody>
      </p:sp>
      <p:sp>
        <p:nvSpPr>
          <p:cNvPr id="29698" name="Rectangle 2"/>
          <p:cNvSpPr>
            <a:spLocks noGrp="1" noChangeArrowheads="1"/>
          </p:cNvSpPr>
          <p:nvPr>
            <p:ph type="body" idx="1"/>
          </p:nvPr>
        </p:nvSpPr>
        <p:spPr>
          <a:xfrm>
            <a:off x="2177350" y="1405450"/>
            <a:ext cx="7511829" cy="3783277"/>
          </a:xfrm>
          <a:ln/>
        </p:spPr>
        <p:txBody>
          <a:bodyPr vert="horz" lIns="91440" tIns="19203" rIns="91440" bIns="45720" rtlCol="0">
            <a:normAutofit/>
          </a:bodyPr>
          <a:lstStyle/>
          <a:p>
            <a:pPr>
              <a:buFont typeface="Arial" panose="020B0604020202020204" pitchFamily="34" charset="0"/>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rgbClr val="FF0000"/>
                </a:solidFill>
              </a:rPr>
              <a:t>Lambda</a:t>
            </a:r>
            <a:r>
              <a:rPr lang="en-US" altLang="en-US" sz="2400" dirty="0">
                <a:solidFill>
                  <a:schemeClr val="tx1"/>
                </a:solidFill>
              </a:rPr>
              <a:t>: Smoothing parameter</a:t>
            </a:r>
          </a:p>
          <a:p>
            <a:pPr>
              <a:buFont typeface="Arial" panose="020B0604020202020204" pitchFamily="34" charset="0"/>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solidFill>
                  <a:schemeClr val="tx1"/>
                </a:solidFill>
              </a:rPr>
              <a:t>Not a bad model, but the data points at the lower left are neglected. </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20703" y="2885945"/>
            <a:ext cx="5587073" cy="3663745"/>
          </a:xfrm>
          <a:prstGeom prst="rect">
            <a:avLst/>
          </a:prstGeom>
        </p:spPr>
      </p:pic>
    </p:spTree>
    <p:extLst>
      <p:ext uri="{BB962C8B-B14F-4D97-AF65-F5344CB8AC3E}">
        <p14:creationId xmlns:p14="http://schemas.microsoft.com/office/powerpoint/2010/main" val="20342017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Fit polynomial (nonlinear fit)</a:t>
            </a:r>
          </a:p>
        </p:txBody>
      </p:sp>
      <p:sp>
        <p:nvSpPr>
          <p:cNvPr id="31746" name="Rectangle 2"/>
          <p:cNvSpPr>
            <a:spLocks noGrp="1" noChangeArrowheads="1"/>
          </p:cNvSpPr>
          <p:nvPr>
            <p:ph type="body" idx="1"/>
          </p:nvPr>
        </p:nvSpPr>
        <p:spPr>
          <a:xfrm>
            <a:off x="2340087" y="1800190"/>
            <a:ext cx="3580216" cy="3797679"/>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solidFill>
                  <a:srgbClr val="FF0000"/>
                </a:solidFill>
              </a:rPr>
              <a:t>Quadratic</a:t>
            </a:r>
            <a:r>
              <a:rPr lang="en-US" altLang="en-US" sz="2400" dirty="0"/>
              <a:t> = 2 turns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solidFill>
                  <a:srgbClr val="FF0000"/>
                </a:solidFill>
              </a:rPr>
              <a:t>Cubic</a:t>
            </a:r>
            <a:r>
              <a:rPr lang="en-US" altLang="en-US" sz="2400" dirty="0"/>
              <a:t> = 3 turns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solidFill>
                  <a:srgbClr val="FF0000"/>
                </a:solidFill>
              </a:rPr>
              <a:t>Quartic</a:t>
            </a:r>
            <a:r>
              <a:rPr lang="en-US" altLang="en-US" sz="2400" dirty="0"/>
              <a:t> = 4 turns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err="1">
                <a:solidFill>
                  <a:srgbClr val="FF0000"/>
                </a:solidFill>
              </a:rPr>
              <a:t>Quintic</a:t>
            </a:r>
            <a:r>
              <a:rPr lang="en-US" altLang="en-US" sz="2400" dirty="0"/>
              <a:t> = 5 turns, take the lower left into account, but too complicated (too many turns) </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85918" y="1824672"/>
            <a:ext cx="4505881" cy="43059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660337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Fit spline</a:t>
            </a:r>
          </a:p>
        </p:txBody>
      </p:sp>
      <p:sp>
        <p:nvSpPr>
          <p:cNvPr id="32770" name="Rectangle 2"/>
          <p:cNvSpPr>
            <a:spLocks noGrp="1" noChangeArrowheads="1"/>
          </p:cNvSpPr>
          <p:nvPr>
            <p:ph type="body" idx="1"/>
          </p:nvPr>
        </p:nvSpPr>
        <p:spPr>
          <a:xfrm>
            <a:off x="2340086" y="1718102"/>
            <a:ext cx="3829362" cy="4461588"/>
          </a:xfrm>
          <a:ln/>
        </p:spPr>
        <p:txBody>
          <a:bodyPr>
            <a:no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solidFill>
                  <a:srgbClr val="FF0000"/>
                </a:solidFill>
              </a:rPr>
              <a:t>Flexible: Fit Spline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Like Graph Builder, in Fit Spline you can control the curve interactively. </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It shows you the R-square (variance explained), too.</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It still does not take the lower left data into account.</a:t>
            </a: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37337" y="1718102"/>
            <a:ext cx="3691107" cy="41260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703928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2259439" y="597664"/>
            <a:ext cx="3660864" cy="1144920"/>
          </a:xfrm>
          <a:ln/>
        </p:spPr>
        <p:txBody>
          <a:bodyPr vert="horz" lIns="91440" tIns="32806" rIns="91440" bIns="45720" rtlCol="0" anchor="t">
            <a:normAutofit fontScale="90000"/>
          </a:bodyPr>
          <a:lstStyle/>
          <a:p>
            <a:pPr>
              <a:tabLst>
                <a:tab pos="656722" algn="l"/>
                <a:tab pos="1313444" algn="l"/>
                <a:tab pos="1970166" algn="l"/>
                <a:tab pos="2626888" algn="l"/>
                <a:tab pos="3283610" algn="l"/>
              </a:tabLst>
            </a:pPr>
            <a:r>
              <a:rPr lang="en-US" altLang="en-US"/>
              <a:t>Kernel Smoother</a:t>
            </a:r>
          </a:p>
        </p:txBody>
      </p:sp>
      <p:sp>
        <p:nvSpPr>
          <p:cNvPr id="33794" name="Rectangle 2"/>
          <p:cNvSpPr>
            <a:spLocks noGrp="1" noChangeArrowheads="1"/>
          </p:cNvSpPr>
          <p:nvPr>
            <p:ph type="body" idx="1"/>
          </p:nvPr>
        </p:nvSpPr>
        <p:spPr>
          <a:xfrm>
            <a:off x="2306963" y="1777147"/>
            <a:ext cx="3364193" cy="4113072"/>
          </a:xfrm>
          <a:ln/>
        </p:spPr>
        <p:txBody>
          <a:bodyPr vert="horz" lIns="91440" tIns="22403" rIns="91440" bIns="45720" rtlCol="0">
            <a:normAutofit fontScale="92500" lnSpcReduction="10000"/>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540"/>
              <a:t>Local smoother: take localized variations and patterns into account.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540"/>
              <a:t>Interactive, too</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540"/>
              <a:t>But the line still does not go towards the data points at the lower left.</a:t>
            </a:r>
          </a:p>
        </p:txBody>
      </p:sp>
      <p:pic>
        <p:nvPicPr>
          <p:cNvPr id="2" name="Picture 1"/>
          <p:cNvPicPr>
            <a:picLocks noChangeAspect="1"/>
          </p:cNvPicPr>
          <p:nvPr/>
        </p:nvPicPr>
        <p:blipFill>
          <a:blip r:embed="rId3"/>
          <a:stretch>
            <a:fillRect/>
          </a:stretch>
        </p:blipFill>
        <p:spPr>
          <a:xfrm>
            <a:off x="6633715" y="248168"/>
            <a:ext cx="4038001" cy="6474229"/>
          </a:xfrm>
          <a:prstGeom prst="rect">
            <a:avLst/>
          </a:prstGeom>
          <a:ln>
            <a:solidFill>
              <a:schemeClr val="tx1"/>
            </a:solidFill>
          </a:ln>
        </p:spPr>
      </p:pic>
    </p:spTree>
    <p:extLst>
      <p:ext uri="{BB962C8B-B14F-4D97-AF65-F5344CB8AC3E}">
        <p14:creationId xmlns:p14="http://schemas.microsoft.com/office/powerpoint/2010/main" val="26633548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No data points left behind!</a:t>
            </a: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95174" y="1617291"/>
            <a:ext cx="6636217" cy="4604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855550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Fit Curve</a:t>
            </a:r>
          </a:p>
        </p:txBody>
      </p:sp>
      <p:sp>
        <p:nvSpPr>
          <p:cNvPr id="34818" name="Rectangle 2"/>
          <p:cNvSpPr>
            <a:spLocks noGrp="1" noChangeArrowheads="1"/>
          </p:cNvSpPr>
          <p:nvPr>
            <p:ph type="body" idx="1"/>
          </p:nvPr>
        </p:nvSpPr>
        <p:spPr>
          <a:xfrm>
            <a:off x="7848482" y="1312612"/>
            <a:ext cx="4032424" cy="4578241"/>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Specialized modeling: Fit curve</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MM has the lowest </a:t>
            </a:r>
            <a:r>
              <a:rPr lang="en-US" altLang="en-US" sz="2400" dirty="0" err="1"/>
              <a:t>AICc</a:t>
            </a:r>
            <a:r>
              <a:rPr lang="en-US" altLang="en-US" sz="2400" dirty="0"/>
              <a:t> and it takes the data points at the lower left into account. Should we take it?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MM is a specific model of enzyme kinetics in biochemistry.</a:t>
            </a:r>
          </a:p>
        </p:txBody>
      </p:sp>
      <p:pic>
        <p:nvPicPr>
          <p:cNvPr id="2" name="Picture 1"/>
          <p:cNvPicPr>
            <a:picLocks noChangeAspect="1"/>
          </p:cNvPicPr>
          <p:nvPr/>
        </p:nvPicPr>
        <p:blipFill rotWithShape="1">
          <a:blip r:embed="rId3"/>
          <a:srcRect r="9333"/>
          <a:stretch/>
        </p:blipFill>
        <p:spPr>
          <a:xfrm>
            <a:off x="792972" y="1312612"/>
            <a:ext cx="6994353" cy="4800000"/>
          </a:xfrm>
          <a:prstGeom prst="rect">
            <a:avLst/>
          </a:prstGeom>
          <a:ln>
            <a:solidFill>
              <a:schemeClr val="tx1"/>
            </a:solidFill>
          </a:ln>
        </p:spPr>
      </p:pic>
    </p:spTree>
    <p:extLst>
      <p:ext uri="{BB962C8B-B14F-4D97-AF65-F5344CB8AC3E}">
        <p14:creationId xmlns:p14="http://schemas.microsoft.com/office/powerpoint/2010/main" val="35045755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2931" y="1656347"/>
            <a:ext cx="4497593" cy="45623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a:xfrm>
            <a:off x="1880231" y="166910"/>
            <a:ext cx="8911687" cy="1280890"/>
          </a:xfrm>
        </p:spPr>
        <p:txBody>
          <a:bodyPr/>
          <a:lstStyle/>
          <a:p>
            <a:r>
              <a:rPr lang="en-US" dirty="0"/>
              <a:t>Fit nonlinear</a:t>
            </a:r>
          </a:p>
        </p:txBody>
      </p:sp>
      <p:sp>
        <p:nvSpPr>
          <p:cNvPr id="5" name="Rectangle 2"/>
          <p:cNvSpPr txBox="1">
            <a:spLocks noChangeArrowheads="1"/>
          </p:cNvSpPr>
          <p:nvPr/>
        </p:nvSpPr>
        <p:spPr>
          <a:xfrm>
            <a:off x="5710988" y="4339345"/>
            <a:ext cx="5919537" cy="2269737"/>
          </a:xfrm>
          <a:prstGeom prst="rect">
            <a:avLst/>
          </a:prstGeom>
          <a:ln/>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solidFill>
                  <a:srgbClr val="FF0000"/>
                </a:solidFill>
              </a:rPr>
              <a:t>Specialized modeling: Nonlinear</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Custom-made formula for data transformation.</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Lst>
            </a:pPr>
            <a:r>
              <a:rPr lang="en-US" altLang="en-US" sz="2400" dirty="0"/>
              <a:t>You need prior research to support it. You cannot makeup a transformation or an equation. </a:t>
            </a:r>
          </a:p>
        </p:txBody>
      </p:sp>
      <p:pic>
        <p:nvPicPr>
          <p:cNvPr id="4" name="Picture 3"/>
          <p:cNvPicPr>
            <a:picLocks noChangeAspect="1"/>
          </p:cNvPicPr>
          <p:nvPr/>
        </p:nvPicPr>
        <p:blipFill>
          <a:blip r:embed="rId4"/>
          <a:stretch>
            <a:fillRect/>
          </a:stretch>
        </p:blipFill>
        <p:spPr>
          <a:xfrm>
            <a:off x="6036674" y="166910"/>
            <a:ext cx="4389716" cy="4091096"/>
          </a:xfrm>
          <a:prstGeom prst="rect">
            <a:avLst/>
          </a:prstGeom>
          <a:ln>
            <a:solidFill>
              <a:schemeClr val="tx1"/>
            </a:solidFill>
          </a:ln>
        </p:spPr>
      </p:pic>
    </p:spTree>
    <p:extLst>
      <p:ext uri="{BB962C8B-B14F-4D97-AF65-F5344CB8AC3E}">
        <p14:creationId xmlns:p14="http://schemas.microsoft.com/office/powerpoint/2010/main" val="27584148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Fit special</a:t>
            </a:r>
          </a:p>
        </p:txBody>
      </p:sp>
      <p:sp>
        <p:nvSpPr>
          <p:cNvPr id="37890" name="Rectangle 2"/>
          <p:cNvSpPr>
            <a:spLocks noGrp="1" noChangeArrowheads="1"/>
          </p:cNvSpPr>
          <p:nvPr>
            <p:ph type="body" idx="1"/>
          </p:nvPr>
        </p:nvSpPr>
        <p:spPr>
          <a:xfrm>
            <a:off x="977698" y="1308064"/>
            <a:ext cx="10619570" cy="3488699"/>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Those seemingly complicated transformations are like the following.</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You obtain similar results like Fit Nonlinear, but you need to try many different combinations of X and Y transformation. Tedious!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endParaRPr lang="en-US" altLang="en-US" sz="2800" dirty="0"/>
          </a:p>
        </p:txBody>
      </p:sp>
      <p:pic>
        <p:nvPicPr>
          <p:cNvPr id="2" name="Picture 1"/>
          <p:cNvPicPr>
            <a:picLocks noChangeAspect="1"/>
          </p:cNvPicPr>
          <p:nvPr/>
        </p:nvPicPr>
        <p:blipFill>
          <a:blip r:embed="rId3"/>
          <a:stretch>
            <a:fillRect/>
          </a:stretch>
        </p:blipFill>
        <p:spPr>
          <a:xfrm>
            <a:off x="977698" y="2807356"/>
            <a:ext cx="5189527" cy="3537688"/>
          </a:xfrm>
          <a:prstGeom prst="rect">
            <a:avLst/>
          </a:prstGeom>
        </p:spPr>
      </p:pic>
      <p:pic>
        <p:nvPicPr>
          <p:cNvPr id="3" name="Picture 2"/>
          <p:cNvPicPr>
            <a:picLocks noChangeAspect="1"/>
          </p:cNvPicPr>
          <p:nvPr/>
        </p:nvPicPr>
        <p:blipFill>
          <a:blip r:embed="rId4"/>
          <a:stretch>
            <a:fillRect/>
          </a:stretch>
        </p:blipFill>
        <p:spPr>
          <a:xfrm>
            <a:off x="6684223" y="2893204"/>
            <a:ext cx="4682017" cy="3451840"/>
          </a:xfrm>
          <a:prstGeom prst="rect">
            <a:avLst/>
          </a:prstGeom>
          <a:ln>
            <a:solidFill>
              <a:schemeClr val="tx1"/>
            </a:solidFill>
          </a:ln>
        </p:spPr>
      </p:pic>
    </p:spTree>
    <p:extLst>
      <p:ext uri="{BB962C8B-B14F-4D97-AF65-F5344CB8AC3E}">
        <p14:creationId xmlns:p14="http://schemas.microsoft.com/office/powerpoint/2010/main" val="8581874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I am the best transformer!</a:t>
            </a:r>
          </a:p>
        </p:txBody>
      </p:sp>
      <p:sp>
        <p:nvSpPr>
          <p:cNvPr id="38914" name="Rectangle 2"/>
          <p:cNvSpPr>
            <a:spLocks noGrp="1" noChangeArrowheads="1"/>
          </p:cNvSpPr>
          <p:nvPr>
            <p:ph type="body" idx="1"/>
          </p:nvPr>
        </p:nvSpPr>
        <p:spPr>
          <a:xfrm>
            <a:off x="2340086" y="1800190"/>
            <a:ext cx="7511829" cy="3783278"/>
          </a:xfrm>
          <a:ln/>
        </p:spPr>
        <p:txBody>
          <a:bodyPr/>
          <a:lstStyle/>
          <a:p>
            <a:endParaRPr lang="en-US" altLang="en-US"/>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003" y="1800190"/>
            <a:ext cx="6300718" cy="42004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75422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Assignment</a:t>
            </a:r>
          </a:p>
        </p:txBody>
      </p:sp>
      <p:sp>
        <p:nvSpPr>
          <p:cNvPr id="47106" name="Rectangle 2"/>
          <p:cNvSpPr>
            <a:spLocks noGrp="1" noChangeArrowheads="1"/>
          </p:cNvSpPr>
          <p:nvPr>
            <p:ph type="body" idx="1"/>
          </p:nvPr>
        </p:nvSpPr>
        <p:spPr>
          <a:xfrm>
            <a:off x="2340086" y="1708020"/>
            <a:ext cx="7511829" cy="3783278"/>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Transform yourself into a Pink Volkswagen or a GMC truck.</a:t>
            </a:r>
          </a:p>
        </p:txBody>
      </p:sp>
      <p:pic>
        <p:nvPicPr>
          <p:cNvPr id="4710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31722" y="2757891"/>
            <a:ext cx="5474014" cy="33800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702684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 Difficult to interpret</a:t>
            </a:r>
          </a:p>
        </p:txBody>
      </p:sp>
      <p:sp>
        <p:nvSpPr>
          <p:cNvPr id="3" name="Content Placeholder 2"/>
          <p:cNvSpPr>
            <a:spLocks noGrp="1"/>
          </p:cNvSpPr>
          <p:nvPr>
            <p:ph idx="1"/>
          </p:nvPr>
        </p:nvSpPr>
        <p:spPr>
          <a:xfrm>
            <a:off x="2589212" y="1727200"/>
            <a:ext cx="8915400" cy="4457700"/>
          </a:xfrm>
        </p:spPr>
        <p:txBody>
          <a:bodyPr>
            <a:normAutofit fontScale="92500" lnSpcReduction="10000"/>
          </a:bodyPr>
          <a:lstStyle/>
          <a:p>
            <a:r>
              <a:rPr lang="en-US" sz="2400" dirty="0"/>
              <a:t>Osborne (2002) advises that transformation should be used appropriately; </a:t>
            </a:r>
          </a:p>
          <a:p>
            <a:r>
              <a:rPr lang="en-US" sz="2400" dirty="0"/>
              <a:t>Many transformations reduce non-­normality by changing the spacing between data points, but this raises issues in data interpretation. </a:t>
            </a:r>
          </a:p>
          <a:p>
            <a:r>
              <a:rPr lang="en-US" sz="2400" dirty="0"/>
              <a:t>If transformations are done correctly, all data points should remain in the same relative order as prior to the transformation. In this way the interpretation of the scores is not affected. </a:t>
            </a:r>
          </a:p>
          <a:p>
            <a:r>
              <a:rPr lang="en-US" sz="2400" dirty="0"/>
              <a:t>It might be problematic if the original variables were meant to be </a:t>
            </a:r>
            <a:r>
              <a:rPr lang="en-US" sz="2400" dirty="0">
                <a:solidFill>
                  <a:srgbClr val="FF0000"/>
                </a:solidFill>
              </a:rPr>
              <a:t>interpreted directly</a:t>
            </a:r>
            <a:r>
              <a:rPr lang="en-US" sz="2400" dirty="0"/>
              <a:t>, such as annual income and age. After the transformations, the new variables may become significantly more complex to interpret.</a:t>
            </a:r>
          </a:p>
          <a:p>
            <a:endParaRPr lang="en-US" dirty="0"/>
          </a:p>
        </p:txBody>
      </p:sp>
    </p:spTree>
    <p:extLst>
      <p:ext uri="{BB962C8B-B14F-4D97-AF65-F5344CB8AC3E}">
        <p14:creationId xmlns:p14="http://schemas.microsoft.com/office/powerpoint/2010/main" val="15612605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Resistance</a:t>
            </a:r>
          </a:p>
        </p:txBody>
      </p:sp>
      <p:sp>
        <p:nvSpPr>
          <p:cNvPr id="39938" name="Rectangle 2"/>
          <p:cNvSpPr>
            <a:spLocks noGrp="1" noChangeArrowheads="1"/>
          </p:cNvSpPr>
          <p:nvPr>
            <p:ph type="body" idx="1"/>
          </p:nvPr>
        </p:nvSpPr>
        <p:spPr>
          <a:xfrm>
            <a:off x="2353048" y="1515039"/>
            <a:ext cx="4893634" cy="4431346"/>
          </a:xfrm>
          <a:ln/>
        </p:spPr>
        <p:txBody>
          <a:bodyPr vert="horz" lIns="91440" tIns="22403" rIns="91440" bIns="45720" rtlCol="0">
            <a:normAutofit fontScale="92500"/>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540" dirty="0"/>
              <a:t>Resistance is not the same as robustness.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540" dirty="0"/>
              <a:t>Resistance: Immune to outliers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540" dirty="0"/>
              <a:t>Robustness: immune to parametric assumption violations</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540" dirty="0"/>
              <a:t>Use median, </a:t>
            </a:r>
            <a:r>
              <a:rPr lang="en-US" altLang="en-US" sz="2540" dirty="0" err="1"/>
              <a:t>trimean</a:t>
            </a:r>
            <a:r>
              <a:rPr lang="en-US" altLang="en-US" sz="2540" dirty="0"/>
              <a:t>, </a:t>
            </a:r>
            <a:r>
              <a:rPr lang="en-US" altLang="en-US" sz="2540" dirty="0" err="1"/>
              <a:t>winsorized</a:t>
            </a:r>
            <a:r>
              <a:rPr lang="en-US" altLang="en-US" sz="2540" dirty="0"/>
              <a:t> mean, trimmed mean to countermeasure outliers, but it is less important today (will be explained next).</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0390" y="743768"/>
            <a:ext cx="3219033" cy="2927083"/>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0390" y="4024819"/>
            <a:ext cx="3276447" cy="2150693"/>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3665002214"/>
      </p:ext>
    </p:extLst>
  </p:cSld>
  <p:clrMapOvr>
    <a:masterClrMapping/>
  </p:clrMapOvr>
  <p:transition spd="med"/>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 calcmode="lin" valueType="num">
                                      <p:cBhvr additive="base">
                                        <p:cTn id="7" dur="500" fill="hold"/>
                                        <p:tgtEl>
                                          <p:spTgt spid="399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938">
                                            <p:txEl>
                                              <p:pRg st="1" end="1"/>
                                            </p:txEl>
                                          </p:spTgt>
                                        </p:tgtEl>
                                        <p:attrNameLst>
                                          <p:attrName>style.visibility</p:attrName>
                                        </p:attrNameLst>
                                      </p:cBhvr>
                                      <p:to>
                                        <p:strVal val="visible"/>
                                      </p:to>
                                    </p:set>
                                    <p:anim calcmode="lin" valueType="num">
                                      <p:cBhvr additive="base">
                                        <p:cTn id="13" dur="500" fill="hold"/>
                                        <p:tgtEl>
                                          <p:spTgt spid="399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9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938">
                                            <p:txEl>
                                              <p:pRg st="2" end="2"/>
                                            </p:txEl>
                                          </p:spTgt>
                                        </p:tgtEl>
                                        <p:attrNameLst>
                                          <p:attrName>style.visibility</p:attrName>
                                        </p:attrNameLst>
                                      </p:cBhvr>
                                      <p:to>
                                        <p:strVal val="visible"/>
                                      </p:to>
                                    </p:set>
                                    <p:anim calcmode="lin" valueType="num">
                                      <p:cBhvr additive="base">
                                        <p:cTn id="19" dur="500" fill="hold"/>
                                        <p:tgtEl>
                                          <p:spTgt spid="399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9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9938">
                                            <p:txEl>
                                              <p:pRg st="3" end="3"/>
                                            </p:txEl>
                                          </p:spTgt>
                                        </p:tgtEl>
                                        <p:attrNameLst>
                                          <p:attrName>style.visibility</p:attrName>
                                        </p:attrNameLst>
                                      </p:cBhvr>
                                      <p:to>
                                        <p:strVal val="visible"/>
                                      </p:to>
                                    </p:set>
                                    <p:anim calcmode="lin" valueType="num">
                                      <p:cBhvr additive="base">
                                        <p:cTn id="25" dur="500" fill="hold"/>
                                        <p:tgtEl>
                                          <p:spTgt spid="399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93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Data visualization: Revelation</a:t>
            </a:r>
          </a:p>
        </p:txBody>
      </p:sp>
      <p:sp>
        <p:nvSpPr>
          <p:cNvPr id="40962" name="Rectangle 2"/>
          <p:cNvSpPr>
            <a:spLocks noGrp="1" noChangeArrowheads="1"/>
          </p:cNvSpPr>
          <p:nvPr>
            <p:ph type="body" idx="1"/>
          </p:nvPr>
        </p:nvSpPr>
        <p:spPr>
          <a:xfrm>
            <a:off x="2224875" y="1575526"/>
            <a:ext cx="9153170" cy="4661770"/>
          </a:xfrm>
          <a:ln/>
        </p:spPr>
        <p:txBody>
          <a:bodyPr>
            <a:no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Today some people still refuse to use graphing methods. Data visualization is the </a:t>
            </a:r>
            <a:r>
              <a:rPr lang="en-US" altLang="en-US" sz="2400" b="1" dirty="0"/>
              <a:t>primary tool </a:t>
            </a:r>
            <a:r>
              <a:rPr lang="en-US" altLang="en-US" sz="2400" dirty="0"/>
              <a:t>of EDA. Without “seeing” the data pattern,...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how can you know whether the residuals are random or not?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how can you spot the skewed distribution, nonlinear relationship, and decide whether transformation is needed?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how can you detect outliers and decide whether you need resistance or robust procedures?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DV will be explained in detail in the next unit.</a:t>
            </a:r>
          </a:p>
        </p:txBody>
      </p:sp>
    </p:spTree>
    <p:extLst>
      <p:ext uri="{BB962C8B-B14F-4D97-AF65-F5344CB8AC3E}">
        <p14:creationId xmlns:p14="http://schemas.microsoft.com/office/powerpoint/2010/main" val="6933498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Data visualization</a:t>
            </a:r>
          </a:p>
        </p:txBody>
      </p:sp>
      <p:sp>
        <p:nvSpPr>
          <p:cNvPr id="41986" name="Rectangle 2"/>
          <p:cNvSpPr>
            <a:spLocks noGrp="1" noChangeArrowheads="1"/>
          </p:cNvSpPr>
          <p:nvPr>
            <p:ph type="body" idx="1"/>
          </p:nvPr>
        </p:nvSpPr>
        <p:spPr>
          <a:xfrm>
            <a:off x="2057817" y="1703700"/>
            <a:ext cx="5520099" cy="4198040"/>
          </a:xfrm>
          <a:ln/>
        </p:spPr>
        <p:txBody>
          <a:bodyPr>
            <a:no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Lst>
            </a:pPr>
            <a:r>
              <a:rPr lang="en-US" altLang="en-US" sz="2400" dirty="0"/>
              <a:t>One of the great inventions of graphical techniques by John Tukey is the </a:t>
            </a:r>
            <a:r>
              <a:rPr lang="en-US" altLang="en-US" sz="2400" b="1" dirty="0"/>
              <a:t>boxplot</a:t>
            </a:r>
            <a:r>
              <a:rPr lang="en-US" altLang="en-US" sz="2400" dirty="0"/>
              <a: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Lst>
            </a:pPr>
            <a:r>
              <a:rPr lang="en-US" altLang="en-US" sz="2400" dirty="0"/>
              <a:t>It is resistant against extreme cases (use the median)</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Lst>
            </a:pPr>
            <a:r>
              <a:rPr lang="en-US" altLang="en-US" sz="2400" dirty="0"/>
              <a:t>It can easily spot outliers.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Lst>
            </a:pPr>
            <a:r>
              <a:rPr lang="en-US" altLang="en-US" sz="2400" dirty="0"/>
              <a:t>It can check distributional assumption using a quick 5-point summary. </a:t>
            </a: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79357" y="1587047"/>
            <a:ext cx="2073818" cy="4373740"/>
          </a:xfrm>
          <a:prstGeom prst="rect">
            <a:avLst/>
          </a:prstGeom>
          <a:noFill/>
          <a:ln w="9525">
            <a:solidFill>
              <a:srgbClr val="80808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493727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visualization</a:t>
            </a:r>
            <a:endParaRPr lang="en-US" dirty="0"/>
          </a:p>
        </p:txBody>
      </p:sp>
      <p:sp>
        <p:nvSpPr>
          <p:cNvPr id="3" name="Content Placeholder 2"/>
          <p:cNvSpPr>
            <a:spLocks noGrp="1"/>
          </p:cNvSpPr>
          <p:nvPr>
            <p:ph idx="1"/>
          </p:nvPr>
        </p:nvSpPr>
        <p:spPr>
          <a:xfrm>
            <a:off x="7048768" y="1094509"/>
            <a:ext cx="4818722" cy="5292436"/>
          </a:xfrm>
        </p:spPr>
        <p:txBody>
          <a:bodyPr>
            <a:normAutofit fontScale="92500" lnSpcReduction="10000"/>
          </a:bodyPr>
          <a:lstStyle/>
          <a:p>
            <a:r>
              <a:rPr lang="en-US" sz="2400" dirty="0"/>
              <a:t>Boxplot can be used in </a:t>
            </a:r>
            <a:r>
              <a:rPr lang="en-US" sz="2400" dirty="0">
                <a:solidFill>
                  <a:srgbClr val="FF0000"/>
                </a:solidFill>
              </a:rPr>
              <a:t>median-smoothing</a:t>
            </a:r>
            <a:r>
              <a:rPr lang="en-US" sz="2400" dirty="0"/>
              <a:t> when there are </a:t>
            </a:r>
            <a:r>
              <a:rPr lang="en-US" sz="2400"/>
              <a:t>too many </a:t>
            </a:r>
            <a:r>
              <a:rPr lang="en-US" sz="2400" dirty="0"/>
              <a:t>data.</a:t>
            </a:r>
          </a:p>
          <a:p>
            <a:r>
              <a:rPr lang="en-US" sz="2400" dirty="0"/>
              <a:t>These are 14,819 responses to the Consideration of Future Consequences Scale (CFCS). </a:t>
            </a:r>
          </a:p>
          <a:p>
            <a:r>
              <a:rPr lang="en-US" sz="2400" dirty="0"/>
              <a:t>When the n is huge, even random numbers might appear to be good. </a:t>
            </a:r>
          </a:p>
          <a:p>
            <a:r>
              <a:rPr lang="en-US" sz="2400" dirty="0"/>
              <a:t>To demonstrate the problem, Q13 and Q14 are randomly generated.</a:t>
            </a:r>
          </a:p>
          <a:p>
            <a:r>
              <a:rPr lang="en-US" sz="2400" dirty="0"/>
              <a:t>The Cronbach Alpha looks good! No bad items!</a:t>
            </a:r>
          </a:p>
        </p:txBody>
      </p:sp>
      <p:pic>
        <p:nvPicPr>
          <p:cNvPr id="4" name="Picture 3"/>
          <p:cNvPicPr>
            <a:picLocks noChangeAspect="1"/>
          </p:cNvPicPr>
          <p:nvPr/>
        </p:nvPicPr>
        <p:blipFill>
          <a:blip r:embed="rId2"/>
          <a:stretch>
            <a:fillRect/>
          </a:stretch>
        </p:blipFill>
        <p:spPr>
          <a:xfrm>
            <a:off x="2113890" y="1492827"/>
            <a:ext cx="4572000" cy="4495800"/>
          </a:xfrm>
          <a:prstGeom prst="rect">
            <a:avLst/>
          </a:prstGeom>
          <a:ln>
            <a:solidFill>
              <a:schemeClr val="tx1"/>
            </a:solidFill>
          </a:ln>
        </p:spPr>
      </p:pic>
    </p:spTree>
    <p:extLst>
      <p:ext uri="{BB962C8B-B14F-4D97-AF65-F5344CB8AC3E}">
        <p14:creationId xmlns:p14="http://schemas.microsoft.com/office/powerpoint/2010/main" val="12143199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199" y="540982"/>
            <a:ext cx="3225984" cy="1280890"/>
          </a:xfrm>
        </p:spPr>
        <p:txBody>
          <a:bodyPr/>
          <a:lstStyle/>
          <a:p>
            <a:r>
              <a:rPr lang="en-US" dirty="0"/>
              <a:t>Data visualization</a:t>
            </a:r>
          </a:p>
        </p:txBody>
      </p:sp>
      <p:sp>
        <p:nvSpPr>
          <p:cNvPr id="3" name="Content Placeholder 2"/>
          <p:cNvSpPr>
            <a:spLocks noGrp="1"/>
          </p:cNvSpPr>
          <p:nvPr>
            <p:ph idx="1"/>
          </p:nvPr>
        </p:nvSpPr>
        <p:spPr>
          <a:xfrm>
            <a:off x="6804892" y="775855"/>
            <a:ext cx="4826720" cy="5472545"/>
          </a:xfrm>
        </p:spPr>
        <p:txBody>
          <a:bodyPr>
            <a:noAutofit/>
          </a:bodyPr>
          <a:lstStyle/>
          <a:p>
            <a:r>
              <a:rPr lang="en-US" sz="2400" dirty="0"/>
              <a:t>Data visualization can distinguish patterns from noise.</a:t>
            </a:r>
          </a:p>
          <a:p>
            <a:r>
              <a:rPr lang="en-US" sz="2400" dirty="0"/>
              <a:t>Open Graph Builder</a:t>
            </a:r>
          </a:p>
          <a:p>
            <a:r>
              <a:rPr lang="en-US" sz="2400" dirty="0"/>
              <a:t>I want to know whether Q1 is strongly correlated with the total scale (Q2-Q14).</a:t>
            </a:r>
          </a:p>
          <a:p>
            <a:r>
              <a:rPr lang="en-US" sz="2400" dirty="0"/>
              <a:t>Q1 is not included into total because Q1 is correlated with itself.</a:t>
            </a:r>
          </a:p>
          <a:p>
            <a:r>
              <a:rPr lang="en-US" sz="2400" dirty="0"/>
              <a:t>Put Total without Q1 into Y</a:t>
            </a:r>
          </a:p>
          <a:p>
            <a:r>
              <a:rPr lang="en-US" sz="2400" dirty="0"/>
              <a:t>Put Q1 into X</a:t>
            </a:r>
          </a:p>
          <a:p>
            <a:r>
              <a:rPr lang="en-US" sz="2400" dirty="0"/>
              <a:t>Too many data points!</a:t>
            </a:r>
          </a:p>
        </p:txBody>
      </p:sp>
      <p:pic>
        <p:nvPicPr>
          <p:cNvPr id="6" name="Picture 5"/>
          <p:cNvPicPr>
            <a:picLocks noChangeAspect="1"/>
          </p:cNvPicPr>
          <p:nvPr/>
        </p:nvPicPr>
        <p:blipFill>
          <a:blip r:embed="rId2"/>
          <a:stretch>
            <a:fillRect/>
          </a:stretch>
        </p:blipFill>
        <p:spPr>
          <a:xfrm>
            <a:off x="796509" y="2060993"/>
            <a:ext cx="5701273" cy="4003703"/>
          </a:xfrm>
          <a:prstGeom prst="rect">
            <a:avLst/>
          </a:prstGeom>
          <a:ln>
            <a:solidFill>
              <a:schemeClr val="tx1"/>
            </a:solidFill>
          </a:ln>
        </p:spPr>
      </p:pic>
    </p:spTree>
    <p:extLst>
      <p:ext uri="{BB962C8B-B14F-4D97-AF65-F5344CB8AC3E}">
        <p14:creationId xmlns:p14="http://schemas.microsoft.com/office/powerpoint/2010/main" val="37629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892" y="624110"/>
            <a:ext cx="4826720" cy="1280890"/>
          </a:xfrm>
        </p:spPr>
        <p:txBody>
          <a:bodyPr/>
          <a:lstStyle/>
          <a:p>
            <a:r>
              <a:rPr lang="en-US" dirty="0"/>
              <a:t>Data visualization</a:t>
            </a:r>
          </a:p>
        </p:txBody>
      </p:sp>
      <p:sp>
        <p:nvSpPr>
          <p:cNvPr id="3" name="Content Placeholder 2"/>
          <p:cNvSpPr>
            <a:spLocks noGrp="1"/>
          </p:cNvSpPr>
          <p:nvPr>
            <p:ph idx="1"/>
          </p:nvPr>
        </p:nvSpPr>
        <p:spPr>
          <a:xfrm>
            <a:off x="6677892" y="2258291"/>
            <a:ext cx="4826720" cy="3962399"/>
          </a:xfrm>
        </p:spPr>
        <p:txBody>
          <a:bodyPr>
            <a:normAutofit/>
          </a:bodyPr>
          <a:lstStyle/>
          <a:p>
            <a:r>
              <a:rPr lang="en-US" sz="2400" dirty="0"/>
              <a:t>Change the display option to Boxplot.</a:t>
            </a:r>
          </a:p>
          <a:p>
            <a:r>
              <a:rPr lang="en-US" sz="2400" dirty="0"/>
              <a:t>Now the median of the total by each category of Q1 is shown.</a:t>
            </a:r>
          </a:p>
          <a:p>
            <a:r>
              <a:rPr lang="en-US" sz="2400" dirty="0"/>
              <a:t>There is a positive relationship between Q1 and all other items.</a:t>
            </a:r>
          </a:p>
        </p:txBody>
      </p:sp>
      <p:pic>
        <p:nvPicPr>
          <p:cNvPr id="5" name="Picture 4"/>
          <p:cNvPicPr>
            <a:picLocks noChangeAspect="1"/>
          </p:cNvPicPr>
          <p:nvPr/>
        </p:nvPicPr>
        <p:blipFill>
          <a:blip r:embed="rId2"/>
          <a:stretch>
            <a:fillRect/>
          </a:stretch>
        </p:blipFill>
        <p:spPr>
          <a:xfrm>
            <a:off x="544039" y="785039"/>
            <a:ext cx="5836067" cy="5435651"/>
          </a:xfrm>
          <a:prstGeom prst="rect">
            <a:avLst/>
          </a:prstGeom>
          <a:ln>
            <a:solidFill>
              <a:schemeClr val="tx1"/>
            </a:solidFill>
          </a:ln>
        </p:spPr>
      </p:pic>
    </p:spTree>
    <p:extLst>
      <p:ext uri="{BB962C8B-B14F-4D97-AF65-F5344CB8AC3E}">
        <p14:creationId xmlns:p14="http://schemas.microsoft.com/office/powerpoint/2010/main" val="14544832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visualization</a:t>
            </a:r>
          </a:p>
        </p:txBody>
      </p:sp>
      <p:sp>
        <p:nvSpPr>
          <p:cNvPr id="3" name="Content Placeholder 2"/>
          <p:cNvSpPr>
            <a:spLocks noGrp="1"/>
          </p:cNvSpPr>
          <p:nvPr>
            <p:ph idx="1"/>
          </p:nvPr>
        </p:nvSpPr>
        <p:spPr>
          <a:xfrm>
            <a:off x="7398327" y="2008884"/>
            <a:ext cx="4009302" cy="4281080"/>
          </a:xfrm>
        </p:spPr>
        <p:txBody>
          <a:bodyPr>
            <a:normAutofit/>
          </a:bodyPr>
          <a:lstStyle/>
          <a:p>
            <a:r>
              <a:rPr lang="en-US" sz="2400" dirty="0"/>
              <a:t>When I use median </a:t>
            </a:r>
            <a:r>
              <a:rPr lang="mr-IN" sz="2400" dirty="0"/>
              <a:t>–</a:t>
            </a:r>
            <a:r>
              <a:rPr lang="en-US" sz="2400" dirty="0"/>
              <a:t>smoothing to check the association between Q13 and total without Q13., it was found that there is no relationship.</a:t>
            </a:r>
          </a:p>
          <a:p>
            <a:r>
              <a:rPr lang="en-US" sz="2400" dirty="0"/>
              <a:t>The number may </a:t>
            </a:r>
            <a:r>
              <a:rPr lang="en-US" sz="2400" b="1" dirty="0"/>
              <a:t>fool your mind</a:t>
            </a:r>
            <a:r>
              <a:rPr lang="en-US" sz="2400" dirty="0"/>
              <a:t>, but the graph cannot fool your eyes!</a:t>
            </a:r>
          </a:p>
        </p:txBody>
      </p:sp>
      <p:pic>
        <p:nvPicPr>
          <p:cNvPr id="4" name="Picture 3"/>
          <p:cNvPicPr>
            <a:picLocks noChangeAspect="1"/>
          </p:cNvPicPr>
          <p:nvPr/>
        </p:nvPicPr>
        <p:blipFill>
          <a:blip r:embed="rId2"/>
          <a:stretch>
            <a:fillRect/>
          </a:stretch>
        </p:blipFill>
        <p:spPr>
          <a:xfrm>
            <a:off x="853786" y="2008884"/>
            <a:ext cx="6343997" cy="4387273"/>
          </a:xfrm>
          <a:prstGeom prst="rect">
            <a:avLst/>
          </a:prstGeom>
          <a:ln>
            <a:solidFill>
              <a:schemeClr val="tx1"/>
            </a:solidFill>
          </a:ln>
        </p:spPr>
      </p:pic>
    </p:spTree>
    <p:extLst>
      <p:ext uri="{BB962C8B-B14F-4D97-AF65-F5344CB8AC3E}">
        <p14:creationId xmlns:p14="http://schemas.microsoft.com/office/powerpoint/2010/main" val="10638708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2.3</a:t>
            </a:r>
          </a:p>
        </p:txBody>
      </p:sp>
      <p:sp>
        <p:nvSpPr>
          <p:cNvPr id="3" name="Content Placeholder 2"/>
          <p:cNvSpPr>
            <a:spLocks noGrp="1"/>
          </p:cNvSpPr>
          <p:nvPr>
            <p:ph idx="1"/>
          </p:nvPr>
        </p:nvSpPr>
        <p:spPr>
          <a:xfrm>
            <a:off x="2092035" y="1690255"/>
            <a:ext cx="9573491" cy="4682836"/>
          </a:xfrm>
        </p:spPr>
        <p:txBody>
          <a:bodyPr>
            <a:normAutofit fontScale="92500" lnSpcReduction="10000"/>
          </a:bodyPr>
          <a:lstStyle/>
          <a:p>
            <a:r>
              <a:rPr lang="en-US" sz="2400" dirty="0"/>
              <a:t>Download and open the data set “</a:t>
            </a:r>
            <a:r>
              <a:rPr lang="en-US" sz="2400" dirty="0" err="1"/>
              <a:t>CFCS.jmp</a:t>
            </a:r>
            <a:r>
              <a:rPr lang="en-US" sz="2400" dirty="0"/>
              <a:t>”</a:t>
            </a:r>
          </a:p>
          <a:p>
            <a:r>
              <a:rPr lang="en-US" sz="2400" dirty="0"/>
              <a:t>Open Graph Builder</a:t>
            </a:r>
          </a:p>
          <a:p>
            <a:r>
              <a:rPr lang="en-US" sz="2400" dirty="0"/>
              <a:t>Put Total without Q2 into Y</a:t>
            </a:r>
          </a:p>
          <a:p>
            <a:r>
              <a:rPr lang="en-US" sz="2400" dirty="0"/>
              <a:t>Put Q2 into X</a:t>
            </a:r>
          </a:p>
          <a:p>
            <a:r>
              <a:rPr lang="en-US" sz="2400" dirty="0"/>
              <a:t>Change the display to boxplot</a:t>
            </a:r>
          </a:p>
          <a:p>
            <a:r>
              <a:rPr lang="en-US" sz="2400" dirty="0"/>
              <a:t>Is there a strong relationship between Q2 and all other items (Total without Q2)?</a:t>
            </a:r>
          </a:p>
          <a:p>
            <a:r>
              <a:rPr lang="en-US" sz="2400" dirty="0"/>
              <a:t>Do the same to Total without Q14 and Q14</a:t>
            </a:r>
          </a:p>
          <a:p>
            <a:r>
              <a:rPr lang="en-US" sz="2400" dirty="0"/>
              <a:t>Is there a strong relationship between Q14 and all other items (Total without Q14)?</a:t>
            </a:r>
          </a:p>
          <a:p>
            <a:r>
              <a:rPr lang="en-US" sz="2400" dirty="0"/>
              <a:t>Save both scripts to data tables</a:t>
            </a:r>
          </a:p>
          <a:p>
            <a:endParaRPr lang="en-US" dirty="0"/>
          </a:p>
        </p:txBody>
      </p:sp>
    </p:spTree>
    <p:extLst>
      <p:ext uri="{BB962C8B-B14F-4D97-AF65-F5344CB8AC3E}">
        <p14:creationId xmlns:p14="http://schemas.microsoft.com/office/powerpoint/2010/main" val="10718004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NIST </a:t>
            </a:r>
            <a:r>
              <a:rPr lang="en-US" dirty="0" err="1"/>
              <a:t>Semantech’s</a:t>
            </a:r>
            <a:r>
              <a:rPr lang="en-US" dirty="0"/>
              <a:t> Taxonomy of EDA</a:t>
            </a:r>
          </a:p>
        </p:txBody>
      </p:sp>
      <p:sp>
        <p:nvSpPr>
          <p:cNvPr id="3" name="Content Placeholder 2"/>
          <p:cNvSpPr>
            <a:spLocks noGrp="1"/>
          </p:cNvSpPr>
          <p:nvPr>
            <p:ph idx="1"/>
          </p:nvPr>
        </p:nvSpPr>
        <p:spPr>
          <a:xfrm>
            <a:off x="2589212" y="2133600"/>
            <a:ext cx="8915400" cy="4102100"/>
          </a:xfrm>
        </p:spPr>
        <p:txBody>
          <a:bodyPr>
            <a:normAutofit/>
          </a:bodyPr>
          <a:lstStyle/>
          <a:p>
            <a:r>
              <a:rPr lang="en-US" sz="2400" dirty="0"/>
              <a:t>Some are overlapped and some are vague</a:t>
            </a:r>
          </a:p>
          <a:p>
            <a:pPr lvl="1"/>
            <a:r>
              <a:rPr lang="en-US" sz="2200" dirty="0"/>
              <a:t>Maximizing insight</a:t>
            </a:r>
          </a:p>
          <a:p>
            <a:pPr lvl="1"/>
            <a:r>
              <a:rPr lang="en-US" sz="2200" dirty="0"/>
              <a:t>Uncovering underlying structure</a:t>
            </a:r>
          </a:p>
          <a:p>
            <a:pPr lvl="1"/>
            <a:r>
              <a:rPr lang="en-US" sz="2200" dirty="0"/>
              <a:t>Extracting important variables</a:t>
            </a:r>
          </a:p>
          <a:p>
            <a:pPr lvl="1"/>
            <a:r>
              <a:rPr lang="en-US" sz="2200" dirty="0"/>
              <a:t>Detecting outliers and anomalies</a:t>
            </a:r>
          </a:p>
          <a:p>
            <a:pPr lvl="1"/>
            <a:r>
              <a:rPr lang="en-US" sz="2200" dirty="0"/>
              <a:t>Testing underlying assumptions</a:t>
            </a:r>
          </a:p>
          <a:p>
            <a:pPr lvl="1"/>
            <a:r>
              <a:rPr lang="en-US" sz="2200" dirty="0"/>
              <a:t>Developing parsimonious models</a:t>
            </a:r>
          </a:p>
          <a:p>
            <a:pPr lvl="1"/>
            <a:r>
              <a:rPr lang="en-US" sz="2200" dirty="0"/>
              <a:t>Determining optimal factor settings</a:t>
            </a:r>
          </a:p>
        </p:txBody>
      </p:sp>
    </p:spTree>
    <p:extLst>
      <p:ext uri="{BB962C8B-B14F-4D97-AF65-F5344CB8AC3E}">
        <p14:creationId xmlns:p14="http://schemas.microsoft.com/office/powerpoint/2010/main" val="20363721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dirty="0"/>
              <a:t>Issues of classical EDA taxonomies</a:t>
            </a:r>
          </a:p>
        </p:txBody>
      </p:sp>
      <p:sp>
        <p:nvSpPr>
          <p:cNvPr id="43010" name="Rectangle 2"/>
          <p:cNvSpPr>
            <a:spLocks noGrp="1" noChangeArrowheads="1"/>
          </p:cNvSpPr>
          <p:nvPr>
            <p:ph type="body" idx="1"/>
          </p:nvPr>
        </p:nvSpPr>
        <p:spPr>
          <a:xfrm>
            <a:off x="2269519" y="1575526"/>
            <a:ext cx="7714890" cy="4530716"/>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Some classical EDA techniques are less important because today many new procedures...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do not require parametric assumptions or are robust against the violations (e.g. decision tree, generalized regression).</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Are immune against outliers (e.g. decision tree, two-step clustering).</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Can handle strange data structure or perform transformation during the process (e.g. artificial neural networks).</a:t>
            </a:r>
          </a:p>
        </p:txBody>
      </p:sp>
    </p:spTree>
    <p:extLst>
      <p:ext uri="{BB962C8B-B14F-4D97-AF65-F5344CB8AC3E}">
        <p14:creationId xmlns:p14="http://schemas.microsoft.com/office/powerpoint/2010/main" val="36210081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Issues of classical EDA taxonomies</a:t>
            </a:r>
            <a:endParaRPr lang="en-US" dirty="0"/>
          </a:p>
        </p:txBody>
      </p:sp>
      <p:sp>
        <p:nvSpPr>
          <p:cNvPr id="3" name="Content Placeholder 2"/>
          <p:cNvSpPr>
            <a:spLocks noGrp="1"/>
          </p:cNvSpPr>
          <p:nvPr>
            <p:ph idx="1"/>
          </p:nvPr>
        </p:nvSpPr>
        <p:spPr>
          <a:xfrm>
            <a:off x="2500312" y="1562100"/>
            <a:ext cx="8915400" cy="3777622"/>
          </a:xfrm>
        </p:spPr>
        <p:txBody>
          <a:bodyPr>
            <a:noAutofit/>
          </a:bodyPr>
          <a:lstStyle/>
          <a:p>
            <a:r>
              <a:rPr lang="en-US" sz="2400" dirty="0"/>
              <a:t>The classical taxonomy of EDA is tied to both the attributes of the data (e.g., distribution, linearity, outliers, measurement scales, etc.) and the final goals (e.g., detecting clusters, patterns, and relationships). </a:t>
            </a:r>
          </a:p>
          <a:p>
            <a:r>
              <a:rPr lang="en-US" sz="2400" dirty="0"/>
              <a:t>However, understanding the attributes of the data is just the </a:t>
            </a:r>
            <a:r>
              <a:rPr lang="en-US" sz="2400" dirty="0">
                <a:solidFill>
                  <a:srgbClr val="FF0000"/>
                </a:solidFill>
              </a:rPr>
              <a:t>means</a:t>
            </a:r>
            <a:r>
              <a:rPr lang="en-US" sz="2400" dirty="0"/>
              <a:t> instead of the </a:t>
            </a:r>
            <a:r>
              <a:rPr lang="en-US" sz="2400" dirty="0">
                <a:solidFill>
                  <a:srgbClr val="FF0000"/>
                </a:solidFill>
              </a:rPr>
              <a:t>ends</a:t>
            </a:r>
            <a:r>
              <a:rPr lang="en-US" sz="2400" dirty="0"/>
              <a:t>.</a:t>
            </a:r>
          </a:p>
        </p:txBody>
      </p:sp>
    </p:spTree>
    <p:extLst>
      <p:ext uri="{BB962C8B-B14F-4D97-AF65-F5344CB8AC3E}">
        <p14:creationId xmlns:p14="http://schemas.microsoft.com/office/powerpoint/2010/main" val="21114839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Goal-oriented taxonomy of EDA</a:t>
            </a:r>
          </a:p>
        </p:txBody>
      </p:sp>
      <p:sp>
        <p:nvSpPr>
          <p:cNvPr id="3" name="Content Placeholder 2"/>
          <p:cNvSpPr>
            <a:spLocks noGrp="1"/>
          </p:cNvSpPr>
          <p:nvPr>
            <p:ph idx="1"/>
          </p:nvPr>
        </p:nvSpPr>
        <p:spPr/>
        <p:txBody>
          <a:bodyPr>
            <a:normAutofit/>
          </a:bodyPr>
          <a:lstStyle/>
          <a:p>
            <a:r>
              <a:rPr lang="en-US" sz="2400" dirty="0">
                <a:solidFill>
                  <a:srgbClr val="FF0000"/>
                </a:solidFill>
              </a:rPr>
              <a:t>Detecting data clusters </a:t>
            </a:r>
            <a:r>
              <a:rPr lang="en-US" sz="2400" dirty="0"/>
              <a:t>(the detail will be explained in the unit “Cluster analysis” of 553)</a:t>
            </a:r>
          </a:p>
          <a:p>
            <a:r>
              <a:rPr lang="en-US" sz="2400" dirty="0">
                <a:solidFill>
                  <a:srgbClr val="FF0000"/>
                </a:solidFill>
              </a:rPr>
              <a:t>Screening variables </a:t>
            </a:r>
            <a:r>
              <a:rPr lang="en-US" sz="2400" dirty="0"/>
              <a:t>: e.g. Predictor screening (will be explained in the units about generalized regression, decision tree, bagging, </a:t>
            </a:r>
            <a:r>
              <a:rPr lang="en-US" sz="2400"/>
              <a:t>and boosting of 553)</a:t>
            </a:r>
            <a:endParaRPr lang="en-US" sz="2400" dirty="0"/>
          </a:p>
          <a:p>
            <a:r>
              <a:rPr lang="en-US" sz="2400" dirty="0">
                <a:solidFill>
                  <a:srgbClr val="FF0000"/>
                </a:solidFill>
              </a:rPr>
              <a:t>Recognizing patterns and relationships </a:t>
            </a:r>
            <a:r>
              <a:rPr lang="en-US" sz="2400" dirty="0"/>
              <a:t>(will be discussed in Stat 553 Data mining)</a:t>
            </a:r>
          </a:p>
        </p:txBody>
      </p:sp>
    </p:spTree>
    <p:extLst>
      <p:ext uri="{BB962C8B-B14F-4D97-AF65-F5344CB8AC3E}">
        <p14:creationId xmlns:p14="http://schemas.microsoft.com/office/powerpoint/2010/main" val="15704817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Predictor screening</a:t>
            </a:r>
          </a:p>
        </p:txBody>
      </p:sp>
      <p:sp>
        <p:nvSpPr>
          <p:cNvPr id="3" name="Content Placeholder 2"/>
          <p:cNvSpPr>
            <a:spLocks noGrp="1"/>
          </p:cNvSpPr>
          <p:nvPr>
            <p:ph idx="1"/>
          </p:nvPr>
        </p:nvSpPr>
        <p:spPr>
          <a:xfrm>
            <a:off x="2589212" y="1775791"/>
            <a:ext cx="8915400" cy="4200939"/>
          </a:xfrm>
        </p:spPr>
        <p:txBody>
          <a:bodyPr>
            <a:normAutofit lnSpcReduction="10000"/>
          </a:bodyPr>
          <a:lstStyle/>
          <a:p>
            <a:r>
              <a:rPr lang="en-US" sz="2400" dirty="0"/>
              <a:t>2015 </a:t>
            </a:r>
            <a:r>
              <a:rPr lang="en-US" sz="2400" dirty="0" err="1"/>
              <a:t>Programme</a:t>
            </a:r>
            <a:r>
              <a:rPr lang="en-US" sz="2400" dirty="0"/>
              <a:t> for International Student Assessment (PISA)</a:t>
            </a:r>
          </a:p>
          <a:p>
            <a:r>
              <a:rPr lang="en-US" sz="2400" dirty="0"/>
              <a:t>USA and East Asian students only (n = 54978)</a:t>
            </a:r>
          </a:p>
          <a:p>
            <a:r>
              <a:rPr lang="en-US" sz="2400" dirty="0"/>
              <a:t>I want to know what factors can predict math performance</a:t>
            </a:r>
          </a:p>
          <a:p>
            <a:r>
              <a:rPr lang="en-US" sz="2400" dirty="0"/>
              <a:t>There are too many variables. I need </a:t>
            </a:r>
            <a:r>
              <a:rPr lang="en-US" sz="2400" b="1" dirty="0"/>
              <a:t>preliminary screening</a:t>
            </a:r>
            <a:r>
              <a:rPr lang="en-US" sz="2400" dirty="0"/>
              <a:t> (variable selection).</a:t>
            </a:r>
          </a:p>
          <a:p>
            <a:r>
              <a:rPr lang="en-US" sz="2400" dirty="0"/>
              <a:t>With this large sample size, running regression is problematic.</a:t>
            </a:r>
          </a:p>
          <a:p>
            <a:r>
              <a:rPr lang="en-US" sz="2400" dirty="0"/>
              <a:t>Analyze </a:t>
            </a:r>
            <a:r>
              <a:rPr lang="en-US" sz="2400" dirty="0">
                <a:sym typeface="Wingdings"/>
              </a:rPr>
              <a:t> Screening  Predictor Screening</a:t>
            </a:r>
          </a:p>
        </p:txBody>
      </p:sp>
    </p:spTree>
    <p:extLst>
      <p:ext uri="{BB962C8B-B14F-4D97-AF65-F5344CB8AC3E}">
        <p14:creationId xmlns:p14="http://schemas.microsoft.com/office/powerpoint/2010/main" val="10190656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Predictor screening</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2138294" y="1530350"/>
            <a:ext cx="7815715" cy="5042728"/>
          </a:xfrm>
          <a:prstGeom prst="rect">
            <a:avLst/>
          </a:prstGeom>
          <a:ln>
            <a:solidFill>
              <a:schemeClr val="tx1"/>
            </a:solidFill>
          </a:ln>
        </p:spPr>
      </p:pic>
    </p:spTree>
    <p:extLst>
      <p:ext uri="{BB962C8B-B14F-4D97-AF65-F5344CB8AC3E}">
        <p14:creationId xmlns:p14="http://schemas.microsoft.com/office/powerpoint/2010/main" val="16882075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Predictor screening</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63587" y="1431611"/>
            <a:ext cx="8305800" cy="5181600"/>
          </a:xfrm>
          <a:prstGeom prst="rect">
            <a:avLst/>
          </a:prstGeom>
          <a:ln>
            <a:solidFill>
              <a:schemeClr val="tx1"/>
            </a:solidFill>
          </a:ln>
        </p:spPr>
      </p:pic>
    </p:spTree>
    <p:extLst>
      <p:ext uri="{BB962C8B-B14F-4D97-AF65-F5344CB8AC3E}">
        <p14:creationId xmlns:p14="http://schemas.microsoft.com/office/powerpoint/2010/main" val="45412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EDA and data mining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5077516"/>
              </p:ext>
            </p:extLst>
          </p:nvPr>
        </p:nvGraphicFramePr>
        <p:xfrm>
          <a:off x="1886652" y="1986736"/>
          <a:ext cx="8670916" cy="4569323"/>
        </p:xfrm>
        <a:graphic>
          <a:graphicData uri="http://schemas.openxmlformats.org/drawingml/2006/table">
            <a:tbl>
              <a:tblPr firstRow="1" firstCol="1" bandRow="1">
                <a:tableStyleId>{5C22544A-7EE6-4342-B048-85BDC9FD1C3A}</a:tableStyleId>
              </a:tblPr>
              <a:tblGrid>
                <a:gridCol w="2888244">
                  <a:extLst>
                    <a:ext uri="{9D8B030D-6E8A-4147-A177-3AD203B41FA5}">
                      <a16:colId xmlns:a16="http://schemas.microsoft.com/office/drawing/2014/main" val="20000"/>
                    </a:ext>
                  </a:extLst>
                </a:gridCol>
                <a:gridCol w="5782672">
                  <a:extLst>
                    <a:ext uri="{9D8B030D-6E8A-4147-A177-3AD203B41FA5}">
                      <a16:colId xmlns:a16="http://schemas.microsoft.com/office/drawing/2014/main" val="20001"/>
                    </a:ext>
                  </a:extLst>
                </a:gridCol>
              </a:tblGrid>
              <a:tr h="506056">
                <a:tc>
                  <a:txBody>
                    <a:bodyPr/>
                    <a:lstStyle/>
                    <a:p>
                      <a:pPr marL="0" marR="0">
                        <a:lnSpc>
                          <a:spcPct val="107000"/>
                        </a:lnSpc>
                        <a:spcBef>
                          <a:spcPts val="0"/>
                        </a:spcBef>
                        <a:spcAft>
                          <a:spcPts val="0"/>
                        </a:spcAft>
                      </a:pPr>
                      <a:r>
                        <a:rPr lang="en-US" sz="2100" dirty="0">
                          <a:effectLst/>
                        </a:rPr>
                        <a:t>EDA</a:t>
                      </a: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tc>
                  <a:txBody>
                    <a:bodyPr/>
                    <a:lstStyle/>
                    <a:p>
                      <a:pPr marL="0" marR="0">
                        <a:lnSpc>
                          <a:spcPct val="107000"/>
                        </a:lnSpc>
                        <a:spcBef>
                          <a:spcPts val="0"/>
                        </a:spcBef>
                        <a:spcAft>
                          <a:spcPts val="0"/>
                        </a:spcAft>
                      </a:pPr>
                      <a:r>
                        <a:rPr lang="en-US" sz="2100" dirty="0">
                          <a:effectLst/>
                        </a:rPr>
                        <a:t>Data mining (will be covered in 553)</a:t>
                      </a: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extLst>
                  <a:ext uri="{0D108BD9-81ED-4DB2-BD59-A6C34878D82A}">
                    <a16:rowId xmlns:a16="http://schemas.microsoft.com/office/drawing/2014/main" val="10000"/>
                  </a:ext>
                </a:extLst>
              </a:tr>
              <a:tr h="2038968">
                <a:tc>
                  <a:txBody>
                    <a:bodyPr/>
                    <a:lstStyle/>
                    <a:p>
                      <a:pPr marL="0" marR="0">
                        <a:lnSpc>
                          <a:spcPct val="107000"/>
                        </a:lnSpc>
                        <a:spcBef>
                          <a:spcPts val="0"/>
                        </a:spcBef>
                        <a:spcAft>
                          <a:spcPts val="0"/>
                        </a:spcAft>
                      </a:pPr>
                      <a:r>
                        <a:rPr lang="en-US" sz="2100">
                          <a:effectLst/>
                        </a:rPr>
                        <a:t>Residual analysis</a:t>
                      </a:r>
                      <a:endParaRPr lang="en-US" sz="210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tc>
                  <a:txBody>
                    <a:bodyPr/>
                    <a:lstStyle/>
                    <a:p>
                      <a:pPr marL="0" marR="0">
                        <a:lnSpc>
                          <a:spcPct val="107000"/>
                        </a:lnSpc>
                        <a:spcBef>
                          <a:spcPts val="0"/>
                        </a:spcBef>
                        <a:spcAft>
                          <a:spcPts val="0"/>
                        </a:spcAft>
                      </a:pPr>
                      <a:r>
                        <a:rPr lang="en-US" sz="2100">
                          <a:effectLst/>
                        </a:rPr>
                        <a:t>Boosting: Check the discrepancy between the model and the data in each attempt, and gradually reduce the bias in a sequence of models.</a:t>
                      </a:r>
                      <a:endParaRPr lang="en-US" sz="210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extLst>
                  <a:ext uri="{0D108BD9-81ED-4DB2-BD59-A6C34878D82A}">
                    <a16:rowId xmlns:a16="http://schemas.microsoft.com/office/drawing/2014/main" val="10001"/>
                  </a:ext>
                </a:extLst>
              </a:tr>
              <a:tr h="1012109">
                <a:tc>
                  <a:txBody>
                    <a:bodyPr/>
                    <a:lstStyle/>
                    <a:p>
                      <a:pPr marL="0" marR="0">
                        <a:lnSpc>
                          <a:spcPct val="107000"/>
                        </a:lnSpc>
                        <a:spcBef>
                          <a:spcPts val="0"/>
                        </a:spcBef>
                        <a:spcAft>
                          <a:spcPts val="0"/>
                        </a:spcAft>
                      </a:pPr>
                      <a:r>
                        <a:rPr lang="en-US" sz="2100" dirty="0">
                          <a:effectLst/>
                        </a:rPr>
                        <a:t>Re-expression: Transformation</a:t>
                      </a: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tc>
                  <a:txBody>
                    <a:bodyPr/>
                    <a:lstStyle/>
                    <a:p>
                      <a:pPr marL="0" marR="0">
                        <a:lnSpc>
                          <a:spcPct val="107000"/>
                        </a:lnSpc>
                        <a:spcBef>
                          <a:spcPts val="0"/>
                        </a:spcBef>
                        <a:spcAft>
                          <a:spcPts val="0"/>
                        </a:spcAft>
                      </a:pPr>
                      <a:r>
                        <a:rPr lang="en-US" sz="2100" dirty="0">
                          <a:effectLst/>
                        </a:rPr>
                        <a:t>Artificial neural network</a:t>
                      </a:r>
                      <a:r>
                        <a:rPr lang="en-US" sz="2100">
                          <a:effectLst/>
                        </a:rPr>
                        <a:t>: Transform </a:t>
                      </a:r>
                      <a:r>
                        <a:rPr lang="en-US" sz="2100" dirty="0">
                          <a:effectLst/>
                        </a:rPr>
                        <a:t>the data in the hidden layer</a:t>
                      </a: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extLst>
                  <a:ext uri="{0D108BD9-81ED-4DB2-BD59-A6C34878D82A}">
                    <a16:rowId xmlns:a16="http://schemas.microsoft.com/office/drawing/2014/main" val="10002"/>
                  </a:ext>
                </a:extLst>
              </a:tr>
              <a:tr h="506056">
                <a:tc>
                  <a:txBody>
                    <a:bodyPr/>
                    <a:lstStyle/>
                    <a:p>
                      <a:pPr marL="0" marR="0">
                        <a:lnSpc>
                          <a:spcPct val="107000"/>
                        </a:lnSpc>
                        <a:spcBef>
                          <a:spcPts val="0"/>
                        </a:spcBef>
                        <a:spcAft>
                          <a:spcPts val="0"/>
                        </a:spcAft>
                      </a:pPr>
                      <a:r>
                        <a:rPr lang="en-US" sz="2100" dirty="0">
                          <a:effectLst/>
                        </a:rPr>
                        <a:t>Revelation:</a:t>
                      </a:r>
                      <a:r>
                        <a:rPr lang="en-US" sz="2100" baseline="0" dirty="0">
                          <a:effectLst/>
                        </a:rPr>
                        <a:t> </a:t>
                      </a:r>
                      <a:r>
                        <a:rPr lang="en-US" sz="2100">
                          <a:effectLst/>
                        </a:rPr>
                        <a:t>Data visualization</a:t>
                      </a:r>
                      <a:br>
                        <a:rPr lang="en-US" sz="2100">
                          <a:effectLst/>
                        </a:rPr>
                      </a:b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tc>
                  <a:txBody>
                    <a:bodyPr/>
                    <a:lstStyle/>
                    <a:p>
                      <a:pPr marL="0" marR="0">
                        <a:lnSpc>
                          <a:spcPct val="107000"/>
                        </a:lnSpc>
                        <a:spcBef>
                          <a:spcPts val="0"/>
                        </a:spcBef>
                        <a:spcAft>
                          <a:spcPts val="0"/>
                        </a:spcAft>
                      </a:pPr>
                      <a:r>
                        <a:rPr lang="en-US" sz="2100" dirty="0">
                          <a:effectLst/>
                        </a:rPr>
                        <a:t>Everywhere</a:t>
                      </a:r>
                      <a:endParaRPr lang="en-US" sz="2100" dirty="0">
                        <a:effectLst/>
                        <a:latin typeface="Calibri" panose="020F0502020204030204" pitchFamily="34" charset="0"/>
                        <a:ea typeface="Calibri" panose="020F0502020204030204" pitchFamily="34" charset="0"/>
                        <a:cs typeface="Arial" panose="020B0604020202020204" pitchFamily="34" charset="0"/>
                      </a:endParaRPr>
                    </a:p>
                  </a:txBody>
                  <a:tcPr marL="133589" marR="133589"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87987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title"/>
          </p:nvPr>
        </p:nvSpPr>
        <p:spPr>
          <a:xfrm>
            <a:off x="2177350" y="502614"/>
            <a:ext cx="7838743" cy="1144920"/>
          </a:xfrm>
          <a:ln/>
        </p:spPr>
        <p:txBody>
          <a:bodyPr vert="horz" lIns="91440" tIns="328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a:t>EDA and data mining</a:t>
            </a:r>
          </a:p>
        </p:txBody>
      </p:sp>
      <p:sp>
        <p:nvSpPr>
          <p:cNvPr id="44034" name="Rectangle 2"/>
          <p:cNvSpPr>
            <a:spLocks noGrp="1" noChangeArrowheads="1"/>
          </p:cNvSpPr>
          <p:nvPr>
            <p:ph type="body" idx="1"/>
          </p:nvPr>
        </p:nvSpPr>
        <p:spPr>
          <a:xfrm>
            <a:off x="2340806" y="1508641"/>
            <a:ext cx="8658498" cy="4653620"/>
          </a:xfrm>
          <a:ln/>
        </p:spPr>
        <p:txBody>
          <a:bodyPr>
            <a:normAutofit/>
          </a:bodyPr>
          <a:lstStyle/>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Same:</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Data mining is an extension of EDA: it inherits the exploratory spirit; don't start with a preconceived hypothesis.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Both heavily rely on </a:t>
            </a:r>
            <a:r>
              <a:rPr lang="en-US" altLang="en-US" sz="2400" dirty="0">
                <a:solidFill>
                  <a:srgbClr val="FF0000"/>
                </a:solidFill>
              </a:rPr>
              <a:t>data visualization</a:t>
            </a:r>
            <a:r>
              <a:rPr lang="en-US" altLang="en-US" sz="2400" dirty="0"/>
              <a:t>.</a:t>
            </a:r>
          </a:p>
          <a:p>
            <a:pPr marL="391729" indent="-293797">
              <a:buClr>
                <a:srgbClr val="FF3366"/>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Difference: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DM: Use machine learning and resampling</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DM: More robust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400" dirty="0"/>
              <a:t>DM: Deal with much bigger sample size</a:t>
            </a:r>
          </a:p>
        </p:txBody>
      </p:sp>
    </p:spTree>
    <p:extLst>
      <p:ext uri="{BB962C8B-B14F-4D97-AF65-F5344CB8AC3E}">
        <p14:creationId xmlns:p14="http://schemas.microsoft.com/office/powerpoint/2010/main" val="36858732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77983-70D9-809F-678C-6B01215C2CB9}"/>
              </a:ext>
            </a:extLst>
          </p:cNvPr>
          <p:cNvSpPr>
            <a:spLocks noGrp="1"/>
          </p:cNvSpPr>
          <p:nvPr>
            <p:ph type="title"/>
          </p:nvPr>
        </p:nvSpPr>
        <p:spPr/>
        <p:txBody>
          <a:bodyPr/>
          <a:lstStyle/>
          <a:p>
            <a:r>
              <a:rPr lang="en-US" dirty="0"/>
              <a:t>EDA and business intelligence (BI)</a:t>
            </a:r>
          </a:p>
        </p:txBody>
      </p:sp>
      <p:sp>
        <p:nvSpPr>
          <p:cNvPr id="3" name="Content Placeholder 2">
            <a:extLst>
              <a:ext uri="{FF2B5EF4-FFF2-40B4-BE49-F238E27FC236}">
                <a16:creationId xmlns:a16="http://schemas.microsoft.com/office/drawing/2014/main" id="{8FF56944-3F55-FED2-62A4-9A904FA344BE}"/>
              </a:ext>
            </a:extLst>
          </p:cNvPr>
          <p:cNvSpPr>
            <a:spLocks noGrp="1"/>
          </p:cNvSpPr>
          <p:nvPr>
            <p:ph idx="1"/>
          </p:nvPr>
        </p:nvSpPr>
        <p:spPr/>
        <p:txBody>
          <a:bodyPr>
            <a:normAutofit/>
          </a:bodyPr>
          <a:lstStyle/>
          <a:p>
            <a:r>
              <a:rPr lang="en-US" sz="2400" dirty="0"/>
              <a:t>BI: uses utilizes technology to transform data into actionable insights that inform decision-making.</a:t>
            </a:r>
          </a:p>
          <a:p>
            <a:r>
              <a:rPr lang="en-US" sz="2400" dirty="0" err="1"/>
              <a:t>Bourdeau</a:t>
            </a:r>
            <a:r>
              <a:rPr lang="en-US" sz="2400" dirty="0"/>
              <a:t>, C. (2022 August). </a:t>
            </a:r>
            <a:r>
              <a:rPr lang="en-US" sz="2400" i="1" dirty="0"/>
              <a:t>How to become a business intelligence analyst</a:t>
            </a:r>
            <a:r>
              <a:rPr lang="en-US" sz="2400" dirty="0"/>
              <a:t>. Paper presented at 2022 Data Con LA, Los Angeles, CA.</a:t>
            </a:r>
          </a:p>
          <a:p>
            <a:r>
              <a:rPr lang="en-US" sz="2400" dirty="0" err="1"/>
              <a:t>Youtube</a:t>
            </a:r>
            <a:r>
              <a:rPr lang="en-US" sz="2400" dirty="0"/>
              <a:t>: </a:t>
            </a:r>
            <a:r>
              <a:rPr lang="en-US" sz="2400" dirty="0">
                <a:hlinkClick r:id="rId2"/>
              </a:rPr>
              <a:t>https://www.youtube.com/watch?v=pdNJmz7uQi4</a:t>
            </a:r>
            <a:r>
              <a:rPr lang="en-US" sz="2400" dirty="0"/>
              <a:t> </a:t>
            </a:r>
          </a:p>
          <a:p>
            <a:pPr marL="0" indent="0">
              <a:buNone/>
            </a:pPr>
            <a:endParaRPr lang="en-US" sz="2400" dirty="0"/>
          </a:p>
        </p:txBody>
      </p:sp>
    </p:spTree>
    <p:extLst>
      <p:ext uri="{BB962C8B-B14F-4D97-AF65-F5344CB8AC3E}">
        <p14:creationId xmlns:p14="http://schemas.microsoft.com/office/powerpoint/2010/main" val="4302430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A6B5-FDB1-0A7C-308A-DC729B1F4D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04083B-C9EE-5CFD-F8E7-E4552CE0326A}"/>
              </a:ext>
            </a:extLst>
          </p:cNvPr>
          <p:cNvSpPr>
            <a:spLocks noGrp="1"/>
          </p:cNvSpPr>
          <p:nvPr>
            <p:ph idx="1"/>
          </p:nvPr>
        </p:nvSpPr>
        <p:spPr/>
        <p:txBody>
          <a:bodyPr/>
          <a:lstStyle/>
          <a:p>
            <a:endParaRPr lang="en-US"/>
          </a:p>
        </p:txBody>
      </p:sp>
      <p:pic>
        <p:nvPicPr>
          <p:cNvPr id="4" name="Picture 2">
            <a:extLst>
              <a:ext uri="{FF2B5EF4-FFF2-40B4-BE49-F238E27FC236}">
                <a16:creationId xmlns:a16="http://schemas.microsoft.com/office/drawing/2014/main" id="{27A31826-B90E-C8B3-3573-A8348EE02EC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39963" y="0"/>
            <a:ext cx="771048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Down Arrow 4">
            <a:extLst>
              <a:ext uri="{FF2B5EF4-FFF2-40B4-BE49-F238E27FC236}">
                <a16:creationId xmlns:a16="http://schemas.microsoft.com/office/drawing/2014/main" id="{44272EC9-AB94-7E00-BCAC-ADCEEF007E36}"/>
              </a:ext>
            </a:extLst>
          </p:cNvPr>
          <p:cNvSpPr/>
          <p:nvPr/>
        </p:nvSpPr>
        <p:spPr>
          <a:xfrm>
            <a:off x="6888480" y="4653280"/>
            <a:ext cx="772160" cy="955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6698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8EA3-A57F-3815-1664-906DA6B4BF14}"/>
              </a:ext>
            </a:extLst>
          </p:cNvPr>
          <p:cNvSpPr>
            <a:spLocks noGrp="1"/>
          </p:cNvSpPr>
          <p:nvPr>
            <p:ph type="title"/>
          </p:nvPr>
        </p:nvSpPr>
        <p:spPr/>
        <p:txBody>
          <a:bodyPr/>
          <a:lstStyle/>
          <a:p>
            <a:r>
              <a:rPr lang="en-US" dirty="0"/>
              <a:t>EDA and business intelligence (BI)</a:t>
            </a:r>
          </a:p>
        </p:txBody>
      </p:sp>
      <p:sp>
        <p:nvSpPr>
          <p:cNvPr id="3" name="Content Placeholder 2">
            <a:extLst>
              <a:ext uri="{FF2B5EF4-FFF2-40B4-BE49-F238E27FC236}">
                <a16:creationId xmlns:a16="http://schemas.microsoft.com/office/drawing/2014/main" id="{D080A382-F996-2322-974C-5A66A6FA06BA}"/>
              </a:ext>
            </a:extLst>
          </p:cNvPr>
          <p:cNvSpPr>
            <a:spLocks noGrp="1"/>
          </p:cNvSpPr>
          <p:nvPr>
            <p:ph idx="1"/>
          </p:nvPr>
        </p:nvSpPr>
        <p:spPr/>
        <p:txBody>
          <a:bodyPr/>
          <a:lstStyle/>
          <a:p>
            <a:endParaRPr lang="en-US"/>
          </a:p>
        </p:txBody>
      </p:sp>
      <p:pic>
        <p:nvPicPr>
          <p:cNvPr id="4" name="Picture 2">
            <a:extLst>
              <a:ext uri="{FF2B5EF4-FFF2-40B4-BE49-F238E27FC236}">
                <a16:creationId xmlns:a16="http://schemas.microsoft.com/office/drawing/2014/main" id="{F12BC935-39C5-22DA-746D-FE5528C43DD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89212" y="1948430"/>
            <a:ext cx="8532755" cy="47449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Left Arrow 5">
            <a:extLst>
              <a:ext uri="{FF2B5EF4-FFF2-40B4-BE49-F238E27FC236}">
                <a16:creationId xmlns:a16="http://schemas.microsoft.com/office/drawing/2014/main" id="{3E125C90-992C-B942-20A2-65261F284ECF}"/>
              </a:ext>
            </a:extLst>
          </p:cNvPr>
          <p:cNvSpPr/>
          <p:nvPr/>
        </p:nvSpPr>
        <p:spPr>
          <a:xfrm>
            <a:off x="10412336" y="6147662"/>
            <a:ext cx="900953" cy="43030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5685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8EA3-A57F-3815-1664-906DA6B4BF14}"/>
              </a:ext>
            </a:extLst>
          </p:cNvPr>
          <p:cNvSpPr>
            <a:spLocks noGrp="1"/>
          </p:cNvSpPr>
          <p:nvPr>
            <p:ph type="title"/>
          </p:nvPr>
        </p:nvSpPr>
        <p:spPr/>
        <p:txBody>
          <a:bodyPr/>
          <a:lstStyle/>
          <a:p>
            <a:r>
              <a:rPr lang="en-US" dirty="0"/>
              <a:t>EDA and business intelligence (BI)</a:t>
            </a:r>
          </a:p>
        </p:txBody>
      </p:sp>
      <p:sp>
        <p:nvSpPr>
          <p:cNvPr id="3" name="Content Placeholder 2">
            <a:extLst>
              <a:ext uri="{FF2B5EF4-FFF2-40B4-BE49-F238E27FC236}">
                <a16:creationId xmlns:a16="http://schemas.microsoft.com/office/drawing/2014/main" id="{D080A382-F996-2322-974C-5A66A6FA06BA}"/>
              </a:ext>
            </a:extLst>
          </p:cNvPr>
          <p:cNvSpPr>
            <a:spLocks noGrp="1"/>
          </p:cNvSpPr>
          <p:nvPr>
            <p:ph idx="1"/>
          </p:nvPr>
        </p:nvSpPr>
        <p:spPr/>
        <p:txBody>
          <a:bodyPr>
            <a:normAutofit/>
          </a:bodyPr>
          <a:lstStyle/>
          <a:p>
            <a:r>
              <a:rPr lang="en-US" sz="2800" dirty="0"/>
              <a:t>Today many academicians still treat EDA and data visualization as optional components of research; some even reject them altogether.</a:t>
            </a:r>
          </a:p>
          <a:p>
            <a:r>
              <a:rPr lang="en-US" sz="2800" dirty="0"/>
              <a:t>For data analysts in industry both are </a:t>
            </a:r>
            <a:r>
              <a:rPr lang="en-US" sz="2800" dirty="0">
                <a:solidFill>
                  <a:srgbClr val="FF0000"/>
                </a:solidFill>
              </a:rPr>
              <a:t>indispensable</a:t>
            </a:r>
            <a:r>
              <a:rPr lang="en-US" sz="2800" dirty="0"/>
              <a:t>. </a:t>
            </a:r>
          </a:p>
        </p:txBody>
      </p:sp>
    </p:spTree>
    <p:extLst>
      <p:ext uri="{BB962C8B-B14F-4D97-AF65-F5344CB8AC3E}">
        <p14:creationId xmlns:p14="http://schemas.microsoft.com/office/powerpoint/2010/main" val="271932698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2217</TotalTime>
  <Words>4039</Words>
  <Application>Microsoft Macintosh PowerPoint</Application>
  <PresentationFormat>Widescreen</PresentationFormat>
  <Paragraphs>430</Paragraphs>
  <Slides>102</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102</vt:i4>
      </vt:variant>
    </vt:vector>
  </HeadingPairs>
  <TitlesOfParts>
    <vt:vector size="109" baseType="lpstr">
      <vt:lpstr>Arial</vt:lpstr>
      <vt:lpstr>Calibri</vt:lpstr>
      <vt:lpstr>Century Gothic</vt:lpstr>
      <vt:lpstr>Symbol</vt:lpstr>
      <vt:lpstr>Wingdings</vt:lpstr>
      <vt:lpstr>Wingdings 3</vt:lpstr>
      <vt:lpstr>Wisp</vt:lpstr>
      <vt:lpstr>Unit 2: Exploratory data analysis</vt:lpstr>
      <vt:lpstr>Questions</vt:lpstr>
      <vt:lpstr>What isn't EDA</vt:lpstr>
      <vt:lpstr>What is EDA?</vt:lpstr>
      <vt:lpstr>Abduction</vt:lpstr>
      <vt:lpstr>Abduction</vt:lpstr>
      <vt:lpstr>IBE: Pick the best!</vt:lpstr>
      <vt:lpstr>Elements of EDA: 4Rs</vt:lpstr>
      <vt:lpstr>Residual</vt:lpstr>
      <vt:lpstr>Johannes Kepler (1571-1630)</vt:lpstr>
      <vt:lpstr>Gregor Mendel (1824-1884)</vt:lpstr>
      <vt:lpstr>Arthur Eddington (1882-1944)</vt:lpstr>
      <vt:lpstr>Rudimentary equipment</vt:lpstr>
      <vt:lpstr>PowerPoint Presentation</vt:lpstr>
      <vt:lpstr>All or none?</vt:lpstr>
      <vt:lpstr>Is it a good or useful regression?</vt:lpstr>
      <vt:lpstr>Random residual plot</vt:lpstr>
      <vt:lpstr>Strange residual patterns</vt:lpstr>
      <vt:lpstr>Robust residual</vt:lpstr>
      <vt:lpstr>Example</vt:lpstr>
      <vt:lpstr>Examples of non-contextual menu</vt:lpstr>
      <vt:lpstr>Contextual menu</vt:lpstr>
      <vt:lpstr>PowerPoint Presentation</vt:lpstr>
      <vt:lpstr>PowerPoint Presentation</vt:lpstr>
      <vt:lpstr>PowerPoint Presentation</vt:lpstr>
      <vt:lpstr>Example</vt:lpstr>
      <vt:lpstr>Example</vt:lpstr>
      <vt:lpstr>Example</vt:lpstr>
      <vt:lpstr>Example</vt:lpstr>
      <vt:lpstr>Save the script</vt:lpstr>
      <vt:lpstr>Run the script</vt:lpstr>
      <vt:lpstr>A more complicated example: Exploration and comparison</vt:lpstr>
      <vt:lpstr>A more complicated example: Exploration and comparison</vt:lpstr>
      <vt:lpstr>A more complicated example: Exploration and comparison</vt:lpstr>
      <vt:lpstr>A more complicated example: Exploration and comparison</vt:lpstr>
      <vt:lpstr>A more complicated example: Exploration and comparison</vt:lpstr>
      <vt:lpstr>A more complicated example: Exploration and comparison</vt:lpstr>
      <vt:lpstr>Exception 1</vt:lpstr>
      <vt:lpstr>Exception 2</vt:lpstr>
      <vt:lpstr>Assignment 2.1</vt:lpstr>
      <vt:lpstr>Re-expression or transformation</vt:lpstr>
      <vt:lpstr>Transformers!</vt:lpstr>
      <vt:lpstr>Log transformation</vt:lpstr>
      <vt:lpstr>Skewed distribution</vt:lpstr>
      <vt:lpstr>Solution: Data transformation</vt:lpstr>
      <vt:lpstr>JMP</vt:lpstr>
      <vt:lpstr>PowerPoint Presentation</vt:lpstr>
      <vt:lpstr>Explore different transformation options</vt:lpstr>
      <vt:lpstr>Before and after</vt:lpstr>
      <vt:lpstr>Before and after</vt:lpstr>
      <vt:lpstr>Trick</vt:lpstr>
      <vt:lpstr>Assignment 2.2</vt:lpstr>
      <vt:lpstr>Transforming the data vs. transforming the function.</vt:lpstr>
      <vt:lpstr>A simple and easy example</vt:lpstr>
      <vt:lpstr>A simple and easy example</vt:lpstr>
      <vt:lpstr>A simple and easy example</vt:lpstr>
      <vt:lpstr>A simple and easy example</vt:lpstr>
      <vt:lpstr>A simple and easy example</vt:lpstr>
      <vt:lpstr>A simple and easy example</vt:lpstr>
      <vt:lpstr>A simple and easy example</vt:lpstr>
      <vt:lpstr>A simple and easy example</vt:lpstr>
      <vt:lpstr>Complicated xample from JMP </vt:lpstr>
      <vt:lpstr>Skewed distributions</vt:lpstr>
      <vt:lpstr>Remove outliers?</vt:lpstr>
      <vt:lpstr>Remove outliers?</vt:lpstr>
      <vt:lpstr>Transform yield only</vt:lpstr>
      <vt:lpstr>Transform nitrate only</vt:lpstr>
      <vt:lpstr>Graph Builder: Interactive nonlinear fit</vt:lpstr>
      <vt:lpstr>Linear model is  too simplistic and underfit</vt:lpstr>
      <vt:lpstr>Overfit and complicated model</vt:lpstr>
      <vt:lpstr>Smooth things out: Almost right</vt:lpstr>
      <vt:lpstr>Fit polynomial (nonlinear fit)</vt:lpstr>
      <vt:lpstr>Fit spline</vt:lpstr>
      <vt:lpstr>Kernel Smoother</vt:lpstr>
      <vt:lpstr>No data points left behind!</vt:lpstr>
      <vt:lpstr>Fit Curve</vt:lpstr>
      <vt:lpstr>Fit nonlinear</vt:lpstr>
      <vt:lpstr>Fit special</vt:lpstr>
      <vt:lpstr>I am the best transformer!</vt:lpstr>
      <vt:lpstr>Assignment</vt:lpstr>
      <vt:lpstr>Caution! Difficult to interpret</vt:lpstr>
      <vt:lpstr>Resistance</vt:lpstr>
      <vt:lpstr>Data visualization: Revelation</vt:lpstr>
      <vt:lpstr>Data visualization</vt:lpstr>
      <vt:lpstr>Data visualization</vt:lpstr>
      <vt:lpstr>Data visualization</vt:lpstr>
      <vt:lpstr>Data visualization</vt:lpstr>
      <vt:lpstr>Data visualization</vt:lpstr>
      <vt:lpstr>Assignment 2.3</vt:lpstr>
      <vt:lpstr>NIST Semantech’s Taxonomy of EDA</vt:lpstr>
      <vt:lpstr>Issues of classical EDA taxonomies</vt:lpstr>
      <vt:lpstr>Issues of classical EDA taxonomies</vt:lpstr>
      <vt:lpstr>Goal-oriented taxonomy of EDA</vt:lpstr>
      <vt:lpstr>Predictor screening</vt:lpstr>
      <vt:lpstr>Predictor screening</vt:lpstr>
      <vt:lpstr>Predictor screening</vt:lpstr>
      <vt:lpstr>EDA and data mining</vt:lpstr>
      <vt:lpstr>EDA and data mining</vt:lpstr>
      <vt:lpstr>EDA and business intelligence (BI)</vt:lpstr>
      <vt:lpstr>PowerPoint Presentation</vt:lpstr>
      <vt:lpstr>EDA and business intelligence (BI)</vt:lpstr>
      <vt:lpstr>EDA and business intelligence (BI)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Exploratory data analysis</dc:title>
  <dc:creator>Chong Ho Yu</dc:creator>
  <cp:lastModifiedBy>Microsoft Office User</cp:lastModifiedBy>
  <cp:revision>208</cp:revision>
  <dcterms:created xsi:type="dcterms:W3CDTF">2018-03-26T07:53:46Z</dcterms:created>
  <dcterms:modified xsi:type="dcterms:W3CDTF">2022-09-30T02:09:37Z</dcterms:modified>
</cp:coreProperties>
</file>