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256" r:id="rId2"/>
    <p:sldId id="394" r:id="rId3"/>
    <p:sldId id="358" r:id="rId4"/>
    <p:sldId id="384" r:id="rId5"/>
    <p:sldId id="380" r:id="rId6"/>
    <p:sldId id="373" r:id="rId7"/>
    <p:sldId id="374" r:id="rId8"/>
    <p:sldId id="375" r:id="rId9"/>
    <p:sldId id="378" r:id="rId10"/>
    <p:sldId id="376" r:id="rId11"/>
    <p:sldId id="377" r:id="rId12"/>
    <p:sldId id="413" r:id="rId13"/>
    <p:sldId id="379" r:id="rId14"/>
    <p:sldId id="361" r:id="rId15"/>
    <p:sldId id="416" r:id="rId16"/>
    <p:sldId id="415" r:id="rId17"/>
    <p:sldId id="417" r:id="rId18"/>
    <p:sldId id="418" r:id="rId19"/>
    <p:sldId id="362" r:id="rId20"/>
    <p:sldId id="400" r:id="rId21"/>
    <p:sldId id="414" r:id="rId22"/>
    <p:sldId id="357" r:id="rId23"/>
    <p:sldId id="385" r:id="rId24"/>
    <p:sldId id="386" r:id="rId25"/>
    <p:sldId id="259" r:id="rId26"/>
    <p:sldId id="407" r:id="rId27"/>
    <p:sldId id="408" r:id="rId28"/>
    <p:sldId id="409" r:id="rId29"/>
    <p:sldId id="410" r:id="rId30"/>
    <p:sldId id="411" r:id="rId31"/>
    <p:sldId id="260" r:id="rId32"/>
    <p:sldId id="261" r:id="rId33"/>
    <p:sldId id="262" r:id="rId34"/>
    <p:sldId id="391" r:id="rId35"/>
    <p:sldId id="359" r:id="rId36"/>
    <p:sldId id="401" r:id="rId37"/>
    <p:sldId id="402" r:id="rId38"/>
    <p:sldId id="360" r:id="rId39"/>
    <p:sldId id="392" r:id="rId40"/>
    <p:sldId id="308" r:id="rId41"/>
    <p:sldId id="309" r:id="rId42"/>
    <p:sldId id="382" r:id="rId43"/>
    <p:sldId id="263" r:id="rId44"/>
    <p:sldId id="363" r:id="rId45"/>
    <p:sldId id="364" r:id="rId46"/>
    <p:sldId id="365" r:id="rId47"/>
    <p:sldId id="366" r:id="rId48"/>
    <p:sldId id="367" r:id="rId49"/>
    <p:sldId id="405" r:id="rId50"/>
    <p:sldId id="412" r:id="rId51"/>
    <p:sldId id="406" r:id="rId52"/>
    <p:sldId id="397" r:id="rId53"/>
    <p:sldId id="398" r:id="rId54"/>
    <p:sldId id="399" r:id="rId55"/>
    <p:sldId id="368" r:id="rId56"/>
    <p:sldId id="369" r:id="rId57"/>
    <p:sldId id="370" r:id="rId58"/>
    <p:sldId id="371" r:id="rId59"/>
    <p:sldId id="372" r:id="rId60"/>
    <p:sldId id="393" r:id="rId61"/>
    <p:sldId id="348" r:id="rId62"/>
    <p:sldId id="349" r:id="rId63"/>
    <p:sldId id="350" r:id="rId64"/>
    <p:sldId id="351" r:id="rId65"/>
    <p:sldId id="403" r:id="rId66"/>
    <p:sldId id="352" r:id="rId67"/>
    <p:sldId id="390" r:id="rId68"/>
    <p:sldId id="404" r:id="rId69"/>
    <p:sldId id="383" r:id="rId70"/>
    <p:sldId id="387" r:id="rId71"/>
    <p:sldId id="388" r:id="rId72"/>
    <p:sldId id="395" r:id="rId73"/>
    <p:sldId id="396" r:id="rId74"/>
    <p:sldId id="389"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6" autoAdjust="0"/>
    <p:restoredTop sz="94660"/>
  </p:normalViewPr>
  <p:slideViewPr>
    <p:cSldViewPr snapToGrid="0">
      <p:cViewPr varScale="1">
        <p:scale>
          <a:sx n="105" d="100"/>
          <a:sy n="105" d="100"/>
        </p:scale>
        <p:origin x="4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156E5-824C-4029-AB50-EEF119E3E833}" type="datetimeFigureOut">
              <a:rPr lang="en-US" smtClean="0"/>
              <a:t>9/28/22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2E134-12D3-4AB5-86C1-919AB66C3071}" type="slidenum">
              <a:rPr lang="en-US" smtClean="0"/>
              <a:t>‹#›</a:t>
            </a:fld>
            <a:endParaRPr lang="en-US"/>
          </a:p>
        </p:txBody>
      </p:sp>
    </p:spTree>
    <p:extLst>
      <p:ext uri="{BB962C8B-B14F-4D97-AF65-F5344CB8AC3E}">
        <p14:creationId xmlns:p14="http://schemas.microsoft.com/office/powerpoint/2010/main" val="410213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4F01FBE-6998-4CFF-B01B-C751C7696553}" type="slidenum">
              <a:rPr lang="en-US" altLang="en-US" sz="1400">
                <a:solidFill>
                  <a:srgbClr val="000000"/>
                </a:solidFill>
                <a:latin typeface="Times New Roman" panose="02020603050405020304" pitchFamily="18" charset="0"/>
              </a:rPr>
              <a:pPr eaLnBrk="1"/>
              <a:t>14</a:t>
            </a:fld>
            <a:endParaRPr lang="en-US" altLang="en-US" sz="1400">
              <a:solidFill>
                <a:srgbClr val="000000"/>
              </a:solidFill>
              <a:latin typeface="Times New Roman" panose="02020603050405020304" pitchFamily="18" charset="0"/>
            </a:endParaRPr>
          </a:p>
        </p:txBody>
      </p:sp>
      <p:sp>
        <p:nvSpPr>
          <p:cNvPr id="4915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915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333813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7A725FD-7612-42DC-8DAF-D643F7971D96}" type="slidenum">
              <a:rPr lang="en-US" altLang="en-US" sz="1400">
                <a:solidFill>
                  <a:srgbClr val="000000"/>
                </a:solidFill>
                <a:latin typeface="Times New Roman" panose="02020603050405020304" pitchFamily="18" charset="0"/>
              </a:rPr>
              <a:pPr eaLnBrk="1"/>
              <a:t>19</a:t>
            </a:fld>
            <a:endParaRPr lang="en-US" altLang="en-US" sz="1400">
              <a:solidFill>
                <a:srgbClr val="000000"/>
              </a:solidFill>
              <a:latin typeface="Times New Roman" panose="02020603050405020304" pitchFamily="18" charset="0"/>
            </a:endParaRPr>
          </a:p>
        </p:txBody>
      </p:sp>
      <p:sp>
        <p:nvSpPr>
          <p:cNvPr id="5017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017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88131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25</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58978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26</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70583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27</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068915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28</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40586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29</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595316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31</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19506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07F42A8-B3A5-4F95-8F82-89EFEC04A5A9}" type="slidenum">
              <a:rPr lang="en-US" altLang="en-US" sz="1400">
                <a:solidFill>
                  <a:srgbClr val="000000"/>
                </a:solidFill>
                <a:latin typeface="Times New Roman" panose="02020603050405020304" pitchFamily="18" charset="0"/>
              </a:rPr>
              <a:pPr eaLnBrk="1"/>
              <a:t>35</a:t>
            </a:fld>
            <a:endParaRPr lang="en-US" altLang="en-US" sz="1400">
              <a:solidFill>
                <a:srgbClr val="000000"/>
              </a:solidFill>
              <a:latin typeface="Times New Roman" panose="02020603050405020304" pitchFamily="18" charset="0"/>
            </a:endParaRPr>
          </a:p>
        </p:txBody>
      </p:sp>
      <p:sp>
        <p:nvSpPr>
          <p:cNvPr id="5324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32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3730175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07F42A8-B3A5-4F95-8F82-89EFEC04A5A9}" type="slidenum">
              <a:rPr lang="en-US" altLang="en-US" sz="1400">
                <a:solidFill>
                  <a:srgbClr val="000000"/>
                </a:solidFill>
                <a:latin typeface="Times New Roman" panose="02020603050405020304" pitchFamily="18" charset="0"/>
              </a:rPr>
              <a:pPr eaLnBrk="1"/>
              <a:t>38</a:t>
            </a:fld>
            <a:endParaRPr lang="en-US" altLang="en-US" sz="1400">
              <a:solidFill>
                <a:srgbClr val="000000"/>
              </a:solidFill>
              <a:latin typeface="Times New Roman" panose="02020603050405020304" pitchFamily="18" charset="0"/>
            </a:endParaRPr>
          </a:p>
        </p:txBody>
      </p:sp>
      <p:sp>
        <p:nvSpPr>
          <p:cNvPr id="5324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32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947277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A748FC6-C470-4289-A6D0-7B3858AF5802}" type="slidenum">
              <a:rPr lang="en-US" altLang="en-US" sz="1400">
                <a:solidFill>
                  <a:srgbClr val="000000"/>
                </a:solidFill>
                <a:latin typeface="Times New Roman" panose="02020603050405020304" pitchFamily="18" charset="0"/>
              </a:rPr>
              <a:pPr eaLnBrk="1"/>
              <a:t>43</a:t>
            </a:fld>
            <a:endParaRPr lang="en-US" altLang="en-US" sz="1400">
              <a:solidFill>
                <a:srgbClr val="000000"/>
              </a:solidFill>
              <a:latin typeface="Times New Roman" panose="02020603050405020304" pitchFamily="18" charset="0"/>
            </a:endParaRPr>
          </a:p>
        </p:txBody>
      </p:sp>
      <p:sp>
        <p:nvSpPr>
          <p:cNvPr id="4812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8130" name="Text Box 2"/>
          <p:cNvSpPr txBox="1">
            <a:spLocks noGrp="1" noChangeArrowheads="1"/>
          </p:cNvSpPr>
          <p:nvPr>
            <p:ph type="body" idx="1"/>
          </p:nvPr>
        </p:nvSpPr>
        <p:spPr>
          <a:xfrm>
            <a:off x="777875" y="4776788"/>
            <a:ext cx="6218238" cy="4435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003826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8C424D-AD3E-4F62-940B-81DFB386D9A0}" type="slidenum">
              <a:rPr lang="en-US" altLang="en-US" sz="1400">
                <a:solidFill>
                  <a:srgbClr val="000000"/>
                </a:solidFill>
                <a:latin typeface="Times New Roman" panose="02020603050405020304" pitchFamily="18" charset="0"/>
              </a:rPr>
              <a:pPr eaLnBrk="1"/>
              <a:t>44</a:t>
            </a:fld>
            <a:endParaRPr lang="en-US" altLang="en-US" sz="1400">
              <a:solidFill>
                <a:srgbClr val="000000"/>
              </a:solidFill>
              <a:latin typeface="Times New Roman" panose="02020603050405020304" pitchFamily="18" charset="0"/>
            </a:endParaRPr>
          </a:p>
        </p:txBody>
      </p:sp>
      <p:sp>
        <p:nvSpPr>
          <p:cNvPr id="5632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632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971163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57B5DF1-C0FE-4137-BCDF-4F81465FA362}" type="slidenum">
              <a:rPr lang="en-US" altLang="en-US" sz="1400">
                <a:solidFill>
                  <a:srgbClr val="000000"/>
                </a:solidFill>
                <a:latin typeface="Times New Roman" panose="02020603050405020304" pitchFamily="18" charset="0"/>
              </a:rPr>
              <a:pPr eaLnBrk="1"/>
              <a:t>45</a:t>
            </a:fld>
            <a:endParaRPr lang="en-US" altLang="en-US" sz="1400">
              <a:solidFill>
                <a:srgbClr val="000000"/>
              </a:solidFill>
              <a:latin typeface="Times New Roman" panose="02020603050405020304" pitchFamily="18" charset="0"/>
            </a:endParaRPr>
          </a:p>
        </p:txBody>
      </p:sp>
      <p:sp>
        <p:nvSpPr>
          <p:cNvPr id="57345"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734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75656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46</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702223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47</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3732864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48</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748940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9/28/22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hyperlink" Target="https://scholarworks.umass.edu/pare/vol8/iss1/17/" TargetMode="External"/><Relationship Id="rId2" Type="http://schemas.openxmlformats.org/officeDocument/2006/relationships/hyperlink" Target="http://www.creative-wisdom.com/pub/PARE_2003.html" TargetMode="External"/><Relationship Id="rId1" Type="http://schemas.openxmlformats.org/officeDocument/2006/relationships/slideLayout" Target="../slideLayouts/slideLayout2.xml"/><Relationship Id="rId4" Type="http://schemas.openxmlformats.org/officeDocument/2006/relationships/hyperlink" Target="https://getpocket.com/explore/item/the-scientific-paper-is-obsolete?utm_source=pocket-newtab"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creative-wisdom.com/teaching/WBI/galton.ht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www.creative-wisdom.com/computer/sas/jmp_heatmap.pdf" TargetMode="Externa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www.jmp.com/en_my/support/sample-six-sigma-menu.html" TargetMode="Externa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apa.org/pubs/journals/releases/amp-54-8-594.pdf" TargetMode="External"/><Relationship Id="rId2" Type="http://schemas.openxmlformats.org/officeDocument/2006/relationships/hyperlink" Target="https://psycnet.apa.org/record/1999-03403-008" TargetMode="Externa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1.gif"/><Relationship Id="rId4" Type="http://schemas.openxmlformats.org/officeDocument/2006/relationships/image" Target="../media/image80.gif"/></Relationships>
</file>

<file path=ppt/slides/_rels/slide72.xml.rels><?xml version="1.0" encoding="UTF-8" standalone="yes"?>
<Relationships xmlns="http://schemas.openxmlformats.org/package/2006/relationships"><Relationship Id="rId2" Type="http://schemas.openxmlformats.org/officeDocument/2006/relationships/image" Target="../media/image79.gi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0.gi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9630" y="375911"/>
            <a:ext cx="5904383" cy="2421464"/>
          </a:xfrm>
        </p:spPr>
        <p:txBody>
          <a:bodyPr>
            <a:normAutofit/>
          </a:bodyPr>
          <a:lstStyle/>
          <a:p>
            <a:r>
              <a:rPr lang="en-US" sz="3600" dirty="0"/>
              <a:t>Data visualization: Dancing with the data</a:t>
            </a:r>
          </a:p>
        </p:txBody>
      </p:sp>
      <p:sp>
        <p:nvSpPr>
          <p:cNvPr id="3" name="Subtitle 2"/>
          <p:cNvSpPr>
            <a:spLocks noGrp="1"/>
          </p:cNvSpPr>
          <p:nvPr>
            <p:ph type="subTitle" idx="1"/>
          </p:nvPr>
        </p:nvSpPr>
        <p:spPr>
          <a:xfrm>
            <a:off x="938195" y="4599089"/>
            <a:ext cx="3541208" cy="1405467"/>
          </a:xfrm>
        </p:spPr>
        <p:txBody>
          <a:bodyPr>
            <a:normAutofit/>
          </a:bodyPr>
          <a:lstStyle/>
          <a:p>
            <a:r>
              <a:rPr lang="en-US" sz="2800" dirty="0"/>
              <a:t>Chong Ho (Alex) Yu</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705" y="781025"/>
            <a:ext cx="4641234" cy="3091181"/>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822" y="3109715"/>
            <a:ext cx="4189413" cy="3351212"/>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20496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US" sz="3200" dirty="0"/>
              <a:t>What is data visualization?</a:t>
            </a:r>
          </a:p>
          <a:p>
            <a:r>
              <a:rPr lang="en-US" sz="3200" dirty="0"/>
              <a:t>What isn’t data visualization?</a:t>
            </a:r>
          </a:p>
          <a:p>
            <a:r>
              <a:rPr lang="en-US" sz="3200" dirty="0"/>
              <a:t>What is the difference between dynamic, semi-dynamic, and non-dynamic (static) visualization systems?</a:t>
            </a:r>
          </a:p>
          <a:p>
            <a:r>
              <a:rPr lang="en-US" sz="3200" dirty="0"/>
              <a:t>Why do we need data visualization?</a:t>
            </a:r>
          </a:p>
          <a:p>
            <a:r>
              <a:rPr lang="en-US" sz="3200" dirty="0"/>
              <a:t>A brief history of data visualization</a:t>
            </a:r>
          </a:p>
        </p:txBody>
      </p:sp>
    </p:spTree>
    <p:extLst>
      <p:ext uri="{BB962C8B-B14F-4D97-AF65-F5344CB8AC3E}">
        <p14:creationId xmlns:p14="http://schemas.microsoft.com/office/powerpoint/2010/main" val="1065746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visualization?</a:t>
            </a:r>
          </a:p>
        </p:txBody>
      </p:sp>
      <p:sp>
        <p:nvSpPr>
          <p:cNvPr id="3" name="Content Placeholder 2"/>
          <p:cNvSpPr>
            <a:spLocks noGrp="1"/>
          </p:cNvSpPr>
          <p:nvPr>
            <p:ph idx="1"/>
          </p:nvPr>
        </p:nvSpPr>
        <p:spPr/>
        <p:txBody>
          <a:bodyPr>
            <a:normAutofit lnSpcReduction="10000"/>
          </a:bodyPr>
          <a:lstStyle/>
          <a:p>
            <a:r>
              <a:rPr lang="en-US" sz="2800" dirty="0"/>
              <a:t>The process of exploring and displaying data in a manner that builds a </a:t>
            </a:r>
            <a:r>
              <a:rPr lang="en-US" sz="2800" dirty="0">
                <a:solidFill>
                  <a:srgbClr val="FFC000"/>
                </a:solidFill>
              </a:rPr>
              <a:t>visual analogy </a:t>
            </a:r>
            <a:r>
              <a:rPr lang="en-US" sz="2800" dirty="0"/>
              <a:t>in the service of researcher </a:t>
            </a:r>
            <a:r>
              <a:rPr lang="en-US" sz="2800" dirty="0">
                <a:solidFill>
                  <a:srgbClr val="FFC000"/>
                </a:solidFill>
              </a:rPr>
              <a:t>insight </a:t>
            </a:r>
            <a:r>
              <a:rPr lang="en-US" sz="2800" dirty="0"/>
              <a:t>and learning. </a:t>
            </a:r>
          </a:p>
          <a:p>
            <a:r>
              <a:rPr lang="en-US" sz="2800" dirty="0"/>
              <a:t>A common ground shared by </a:t>
            </a:r>
            <a:r>
              <a:rPr lang="en-US" sz="2800" dirty="0">
                <a:solidFill>
                  <a:srgbClr val="FFC000"/>
                </a:solidFill>
              </a:rPr>
              <a:t>EDA</a:t>
            </a:r>
            <a:r>
              <a:rPr lang="en-US" sz="2800" dirty="0"/>
              <a:t> and </a:t>
            </a:r>
            <a:r>
              <a:rPr lang="en-US" sz="2800" dirty="0">
                <a:solidFill>
                  <a:srgbClr val="FFC000"/>
                </a:solidFill>
              </a:rPr>
              <a:t>data mining</a:t>
            </a:r>
            <a:r>
              <a:rPr lang="en-US" sz="2800" dirty="0"/>
              <a:t>: The data visualizer should explore the data in as many ways as possible until a </a:t>
            </a:r>
            <a:r>
              <a:rPr lang="en-US" sz="2800" dirty="0">
                <a:solidFill>
                  <a:srgbClr val="FFC000"/>
                </a:solidFill>
              </a:rPr>
              <a:t>plausible story </a:t>
            </a:r>
            <a:r>
              <a:rPr lang="en-US" sz="2800" dirty="0"/>
              <a:t>of the data emerges. </a:t>
            </a:r>
          </a:p>
          <a:p>
            <a:r>
              <a:rPr lang="en-US" sz="2800" dirty="0"/>
              <a:t>For the purpose of exploration the tool should be </a:t>
            </a:r>
            <a:r>
              <a:rPr lang="en-US" sz="2800" dirty="0">
                <a:solidFill>
                  <a:srgbClr val="FFC000"/>
                </a:solidFill>
              </a:rPr>
              <a:t>interactive</a:t>
            </a:r>
            <a:r>
              <a:rPr lang="en-US" sz="2800" dirty="0"/>
              <a:t> and </a:t>
            </a:r>
            <a:r>
              <a:rPr lang="en-US" sz="2800" dirty="0">
                <a:solidFill>
                  <a:srgbClr val="FFC000"/>
                </a:solidFill>
              </a:rPr>
              <a:t>dynamic</a:t>
            </a:r>
            <a:r>
              <a:rPr lang="en-US" sz="2800" dirty="0"/>
              <a:t>. </a:t>
            </a:r>
          </a:p>
        </p:txBody>
      </p:sp>
    </p:spTree>
    <p:extLst>
      <p:ext uri="{BB962C8B-B14F-4D97-AF65-F5344CB8AC3E}">
        <p14:creationId xmlns:p14="http://schemas.microsoft.com/office/powerpoint/2010/main" val="3940715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direct analogy</a:t>
            </a:r>
          </a:p>
        </p:txBody>
      </p:sp>
      <p:sp>
        <p:nvSpPr>
          <p:cNvPr id="3" name="Content Placeholder 2"/>
          <p:cNvSpPr>
            <a:spLocks noGrp="1"/>
          </p:cNvSpPr>
          <p:nvPr>
            <p:ph idx="1"/>
          </p:nvPr>
        </p:nvSpPr>
        <p:spPr/>
        <p:txBody>
          <a:bodyPr>
            <a:noAutofit/>
          </a:bodyPr>
          <a:lstStyle/>
          <a:p>
            <a:r>
              <a:rPr lang="en-US" sz="2400" dirty="0"/>
              <a:t>Some researchers still conceptualize graphical information as some kind of </a:t>
            </a:r>
            <a:r>
              <a:rPr lang="en-US" sz="2400" dirty="0">
                <a:solidFill>
                  <a:srgbClr val="FFC000"/>
                </a:solidFill>
              </a:rPr>
              <a:t>“one–to–one–mapping” </a:t>
            </a:r>
            <a:r>
              <a:rPr lang="en-US" sz="2400" dirty="0"/>
              <a:t>between the symbols and the world.  </a:t>
            </a:r>
          </a:p>
          <a:p>
            <a:r>
              <a:rPr lang="en-US" sz="2400" dirty="0"/>
              <a:t>They prefer plots of raw data to plots of transformed data because the latter is not as “real” and “direct” as the former.  </a:t>
            </a:r>
          </a:p>
          <a:p>
            <a:r>
              <a:rPr lang="en-US" sz="2400" dirty="0"/>
              <a:t>This view overlooks the fact that raw data produced by various measurement methods such as Likert–scale, IQ test, MPPI, and many others are also </a:t>
            </a:r>
            <a:r>
              <a:rPr lang="en-US" sz="2400" dirty="0">
                <a:solidFill>
                  <a:srgbClr val="FFC000"/>
                </a:solidFill>
              </a:rPr>
              <a:t>human–made representations </a:t>
            </a:r>
            <a:r>
              <a:rPr lang="en-US" sz="2400" dirty="0"/>
              <a:t>of an object of study. These analogies are not in any sense more direct than the analogy based upon transformed data.  </a:t>
            </a:r>
          </a:p>
          <a:p>
            <a:r>
              <a:rPr lang="en-US" sz="2400" dirty="0"/>
              <a:t>All visualization is based on analogy and </a:t>
            </a:r>
            <a:r>
              <a:rPr lang="en-US" sz="2400" dirty="0">
                <a:solidFill>
                  <a:srgbClr val="FFC000"/>
                </a:solidFill>
              </a:rPr>
              <a:t>all analogy is incomplete</a:t>
            </a:r>
            <a:r>
              <a:rPr lang="en-US" sz="2400" dirty="0"/>
              <a:t>.</a:t>
            </a:r>
          </a:p>
        </p:txBody>
      </p:sp>
    </p:spTree>
    <p:extLst>
      <p:ext uri="{BB962C8B-B14F-4D97-AF65-F5344CB8AC3E}">
        <p14:creationId xmlns:p14="http://schemas.microsoft.com/office/powerpoint/2010/main" val="304501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DV can help EDA/data mining?</a:t>
            </a:r>
          </a:p>
        </p:txBody>
      </p:sp>
      <p:sp>
        <p:nvSpPr>
          <p:cNvPr id="3" name="Content Placeholder 2"/>
          <p:cNvSpPr>
            <a:spLocks noGrp="1"/>
          </p:cNvSpPr>
          <p:nvPr>
            <p:ph idx="1"/>
          </p:nvPr>
        </p:nvSpPr>
        <p:spPr>
          <a:xfrm>
            <a:off x="685801" y="2142067"/>
            <a:ext cx="10131425" cy="4106333"/>
          </a:xfrm>
        </p:spPr>
        <p:txBody>
          <a:bodyPr>
            <a:normAutofit fontScale="92500" lnSpcReduction="10000"/>
          </a:bodyPr>
          <a:lstStyle/>
          <a:p>
            <a:r>
              <a:rPr lang="en-US" sz="2800" dirty="0"/>
              <a:t>DV and EDA/data mining are by no means synonymous. Many EDA and data mining techniques are not entirely based on visual inspection though the results can be graphically presented. </a:t>
            </a:r>
          </a:p>
          <a:p>
            <a:r>
              <a:rPr lang="en-US" sz="2800" dirty="0"/>
              <a:t>Many data mining techniques are automated by machine learning. </a:t>
            </a:r>
            <a:r>
              <a:rPr lang="en-US" sz="2800" dirty="0" err="1"/>
              <a:t>Keim</a:t>
            </a:r>
            <a:r>
              <a:rPr lang="en-US" sz="2800" dirty="0"/>
              <a:t> (2002) argued that “for data mining to be effective, it is important to include the human in the data exploration process.” </a:t>
            </a:r>
            <a:r>
              <a:rPr lang="en-US" sz="2800" dirty="0" err="1"/>
              <a:t>Keim</a:t>
            </a:r>
            <a:r>
              <a:rPr lang="en-US" sz="2800" dirty="0"/>
              <a:t> (2002) proposed “</a:t>
            </a:r>
            <a:r>
              <a:rPr lang="en-US" sz="2800" dirty="0">
                <a:solidFill>
                  <a:srgbClr val="FFC000"/>
                </a:solidFill>
              </a:rPr>
              <a:t>visual data mining</a:t>
            </a:r>
            <a:r>
              <a:rPr lang="en-US" sz="2800" dirty="0"/>
              <a:t>” </a:t>
            </a:r>
          </a:p>
          <a:p>
            <a:r>
              <a:rPr lang="en-US" sz="2800" dirty="0"/>
              <a:t>Some researchers also call for “</a:t>
            </a:r>
            <a:r>
              <a:rPr lang="en-US" sz="2800" dirty="0">
                <a:solidFill>
                  <a:srgbClr val="FFC000"/>
                </a:solidFill>
              </a:rPr>
              <a:t>graph mining</a:t>
            </a:r>
            <a:r>
              <a:rPr lang="en-US" sz="2800" dirty="0"/>
              <a:t>” as an extension of data mining (</a:t>
            </a:r>
            <a:r>
              <a:rPr lang="en-US" sz="2800" dirty="0" err="1"/>
              <a:t>Samatova</a:t>
            </a:r>
            <a:r>
              <a:rPr lang="en-US" sz="2800" dirty="0"/>
              <a:t>, Hendrix, Jenkins, </a:t>
            </a:r>
            <a:r>
              <a:rPr lang="en-US" sz="2800" dirty="0" err="1"/>
              <a:t>Padmanabhan</a:t>
            </a:r>
            <a:r>
              <a:rPr lang="en-US" sz="2800" dirty="0"/>
              <a:t>, &amp; Chakraborty, 2014).</a:t>
            </a:r>
          </a:p>
        </p:txBody>
      </p:sp>
    </p:spTree>
    <p:extLst>
      <p:ext uri="{BB962C8B-B14F-4D97-AF65-F5344CB8AC3E}">
        <p14:creationId xmlns:p14="http://schemas.microsoft.com/office/powerpoint/2010/main" val="778002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isn’t data visualization?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89915" y="2189105"/>
            <a:ext cx="10521226" cy="3602095"/>
          </a:xfrm>
          <a:prstGeom prst="rect">
            <a:avLst/>
          </a:prstGeom>
        </p:spPr>
      </p:pic>
    </p:spTree>
    <p:extLst>
      <p:ext uri="{BB962C8B-B14F-4D97-AF65-F5344CB8AC3E}">
        <p14:creationId xmlns:p14="http://schemas.microsoft.com/office/powerpoint/2010/main" val="163199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isn’t data visualization?</a:t>
            </a:r>
          </a:p>
        </p:txBody>
      </p:sp>
      <p:sp>
        <p:nvSpPr>
          <p:cNvPr id="3" name="Content Placeholder 2"/>
          <p:cNvSpPr>
            <a:spLocks noGrp="1"/>
          </p:cNvSpPr>
          <p:nvPr>
            <p:ph idx="1"/>
          </p:nvPr>
        </p:nvSpPr>
        <p:spPr/>
        <p:txBody>
          <a:bodyPr>
            <a:normAutofit/>
          </a:bodyPr>
          <a:lstStyle/>
          <a:p>
            <a:r>
              <a:rPr lang="en-US" sz="2800" dirty="0"/>
              <a:t>Computer graphic designers and animators devote effort to make electronic imitations of a </a:t>
            </a:r>
            <a:r>
              <a:rPr lang="en-US" sz="2800" dirty="0">
                <a:solidFill>
                  <a:srgbClr val="FFC000"/>
                </a:solidFill>
              </a:rPr>
              <a:t>known object </a:t>
            </a:r>
            <a:r>
              <a:rPr lang="en-US" sz="2800" dirty="0"/>
              <a:t>or to actualize a planned draft whereas scientific visualization often deals with </a:t>
            </a:r>
            <a:r>
              <a:rPr lang="en-US" sz="2800" dirty="0">
                <a:solidFill>
                  <a:srgbClr val="FFC000"/>
                </a:solidFill>
              </a:rPr>
              <a:t>abstract data</a:t>
            </a:r>
            <a:r>
              <a:rPr lang="en-US" sz="2800" dirty="0"/>
              <a:t>. </a:t>
            </a:r>
          </a:p>
          <a:p>
            <a:r>
              <a:rPr lang="en-US" sz="2800" dirty="0"/>
              <a:t>Usually data visualizers do not know how the graphical representation of the data would turn out.  Because of this data–driven nature, scientific visualization is also named “data visualization.”</a:t>
            </a:r>
          </a:p>
        </p:txBody>
      </p:sp>
    </p:spTree>
    <p:extLst>
      <p:ext uri="{BB962C8B-B14F-4D97-AF65-F5344CB8AC3E}">
        <p14:creationId xmlns:p14="http://schemas.microsoft.com/office/powerpoint/2010/main" val="2721766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isn’t data visualization?</a:t>
            </a:r>
          </a:p>
        </p:txBody>
      </p:sp>
      <p:sp>
        <p:nvSpPr>
          <p:cNvPr id="3" name="Content Placeholder 2"/>
          <p:cNvSpPr>
            <a:spLocks noGrp="1"/>
          </p:cNvSpPr>
          <p:nvPr>
            <p:ph idx="1"/>
          </p:nvPr>
        </p:nvSpPr>
        <p:spPr/>
        <p:txBody>
          <a:bodyPr>
            <a:normAutofit/>
          </a:bodyPr>
          <a:lstStyle/>
          <a:p>
            <a:r>
              <a:rPr lang="en-US" sz="2800" dirty="0"/>
              <a:t>DV includes components from </a:t>
            </a:r>
            <a:r>
              <a:rPr lang="en-US" sz="2800" dirty="0">
                <a:solidFill>
                  <a:srgbClr val="FFC000"/>
                </a:solidFill>
              </a:rPr>
              <a:t>various disciplines</a:t>
            </a:r>
            <a:r>
              <a:rPr lang="en-US" sz="2800" dirty="0"/>
              <a:t>, such as user interface (ergonomics), cognitive/perceptual psychology, database management, statistical analysis, and data mining. </a:t>
            </a:r>
          </a:p>
          <a:p>
            <a:r>
              <a:rPr lang="en-US" sz="2800" dirty="0"/>
              <a:t>Computer graphics focus in how to </a:t>
            </a:r>
            <a:r>
              <a:rPr lang="en-US" sz="2800" dirty="0">
                <a:solidFill>
                  <a:srgbClr val="FFC000"/>
                </a:solidFill>
              </a:rPr>
              <a:t>display</a:t>
            </a:r>
            <a:r>
              <a:rPr lang="en-US" sz="2800" dirty="0"/>
              <a:t> the information to the end users. Very often computer graphics aim to create a eye-catching, stunning presentation in order to </a:t>
            </a:r>
            <a:r>
              <a:rPr lang="en-US" sz="2800" dirty="0">
                <a:solidFill>
                  <a:srgbClr val="FFC000"/>
                </a:solidFill>
              </a:rPr>
              <a:t>impress</a:t>
            </a:r>
            <a:r>
              <a:rPr lang="en-US" sz="2800" dirty="0"/>
              <a:t> the audience, but usually this is not the primary goal of data analysis</a:t>
            </a:r>
          </a:p>
        </p:txBody>
      </p:sp>
    </p:spTree>
    <p:extLst>
      <p:ext uri="{BB962C8B-B14F-4D97-AF65-F5344CB8AC3E}">
        <p14:creationId xmlns:p14="http://schemas.microsoft.com/office/powerpoint/2010/main" val="282445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isn’t data visualization?</a:t>
            </a:r>
          </a:p>
        </p:txBody>
      </p:sp>
      <p:sp>
        <p:nvSpPr>
          <p:cNvPr id="3" name="Content Placeholder 2"/>
          <p:cNvSpPr>
            <a:spLocks noGrp="1"/>
          </p:cNvSpPr>
          <p:nvPr>
            <p:ph idx="1"/>
          </p:nvPr>
        </p:nvSpPr>
        <p:spPr/>
        <p:txBody>
          <a:bodyPr>
            <a:normAutofit fontScale="92500" lnSpcReduction="10000"/>
          </a:bodyPr>
          <a:lstStyle/>
          <a:p>
            <a:r>
              <a:rPr lang="en-US" sz="2800" dirty="0"/>
              <a:t>A study conducted by </a:t>
            </a:r>
            <a:r>
              <a:rPr lang="en-US" sz="2800" dirty="0" err="1"/>
              <a:t>Borkin</a:t>
            </a:r>
            <a:r>
              <a:rPr lang="en-US" sz="2800" dirty="0"/>
              <a:t>, Vo, </a:t>
            </a:r>
            <a:r>
              <a:rPr lang="en-US" sz="2800" dirty="0" err="1"/>
              <a:t>Bylinskii</a:t>
            </a:r>
            <a:r>
              <a:rPr lang="en-US" sz="2800" dirty="0"/>
              <a:t>, Isola, </a:t>
            </a:r>
            <a:r>
              <a:rPr lang="en-US" sz="2800" dirty="0" err="1"/>
              <a:t>Sunkavalli</a:t>
            </a:r>
            <a:r>
              <a:rPr lang="en-US" sz="2800" dirty="0"/>
              <a:t>, Oliva, and </a:t>
            </a:r>
            <a:r>
              <a:rPr lang="en-US" sz="2800" dirty="0" err="1"/>
              <a:t>Pfister</a:t>
            </a:r>
            <a:r>
              <a:rPr lang="en-US" sz="2800" dirty="0"/>
              <a:t> (2013) reveals that the most </a:t>
            </a:r>
            <a:r>
              <a:rPr lang="en-US" sz="2800" dirty="0">
                <a:solidFill>
                  <a:srgbClr val="FFC000"/>
                </a:solidFill>
              </a:rPr>
              <a:t>memorable</a:t>
            </a:r>
            <a:r>
              <a:rPr lang="en-US" sz="2800" dirty="0"/>
              <a:t> visualizations are those images containing human recognizable cartoons, photos, and fancy graphical illustrations. </a:t>
            </a:r>
          </a:p>
          <a:p>
            <a:r>
              <a:rPr lang="en-US" sz="2800" dirty="0"/>
              <a:t>The least memorable visualizations are statistical graphs, such as line charts, bar graphs, and many other less fanciful graphs. </a:t>
            </a:r>
          </a:p>
          <a:p>
            <a:r>
              <a:rPr lang="en-US" sz="2800" dirty="0"/>
              <a:t>Visualizations with thin data and thick visual densities (i.e., more chart junk and “clutter”) are more memorable than minimal, “clean” visualizations.</a:t>
            </a:r>
          </a:p>
        </p:txBody>
      </p:sp>
    </p:spTree>
    <p:extLst>
      <p:ext uri="{BB962C8B-B14F-4D97-AF65-F5344CB8AC3E}">
        <p14:creationId xmlns:p14="http://schemas.microsoft.com/office/powerpoint/2010/main" val="2714708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endParaRPr lang="en-US"/>
          </a:p>
        </p:txBody>
      </p:sp>
      <p:pic>
        <p:nvPicPr>
          <p:cNvPr id="2050" name="Picture 2" descr="Image result for USA today grap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261" y="1815418"/>
            <a:ext cx="3588354" cy="26912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4154" y="676613"/>
            <a:ext cx="3306991" cy="248024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USA today graph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1274" y="1673905"/>
            <a:ext cx="3588353" cy="269126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4155" y="3426504"/>
            <a:ext cx="3317119" cy="248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729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Extreme examples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629" y="2512748"/>
            <a:ext cx="4762500" cy="307657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5897" y="1616604"/>
            <a:ext cx="6107868" cy="3972719"/>
          </a:xfrm>
          <a:prstGeom prst="rect">
            <a:avLst/>
          </a:prstGeom>
        </p:spPr>
      </p:pic>
    </p:spTree>
    <p:extLst>
      <p:ext uri="{BB962C8B-B14F-4D97-AF65-F5344CB8AC3E}">
        <p14:creationId xmlns:p14="http://schemas.microsoft.com/office/powerpoint/2010/main" val="3639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02767"/>
            <a:ext cx="10131425" cy="1456267"/>
          </a:xfrm>
        </p:spPr>
        <p:txBody>
          <a:bodyPr/>
          <a:lstStyle/>
          <a:p>
            <a:r>
              <a:rPr lang="en-US" dirty="0"/>
              <a:t>It is memorable. Is it good?</a:t>
            </a:r>
          </a:p>
        </p:txBody>
      </p:sp>
      <p:sp>
        <p:nvSpPr>
          <p:cNvPr id="3" name="Content Placeholder 2"/>
          <p:cNvSpPr>
            <a:spLocks noGrp="1"/>
          </p:cNvSpPr>
          <p:nvPr>
            <p:ph idx="1"/>
          </p:nvPr>
        </p:nvSpPr>
        <p:spPr>
          <a:xfrm>
            <a:off x="695903" y="1695258"/>
            <a:ext cx="3553979" cy="4383424"/>
          </a:xfrm>
        </p:spPr>
        <p:txBody>
          <a:bodyPr>
            <a:normAutofit/>
          </a:bodyPr>
          <a:lstStyle/>
          <a:p>
            <a:r>
              <a:rPr lang="en-US" sz="2800" dirty="0"/>
              <a:t>Made by </a:t>
            </a:r>
            <a:r>
              <a:rPr lang="en-US" sz="2800" dirty="0" err="1"/>
              <a:t>Multicat</a:t>
            </a:r>
            <a:r>
              <a:rPr lang="en-US" sz="2800" dirty="0"/>
              <a:t>() in R Language</a:t>
            </a:r>
          </a:p>
          <a:p>
            <a:r>
              <a:rPr lang="en-US" sz="2800" dirty="0"/>
              <a:t>Source: Brown, D. S. (2021). </a:t>
            </a:r>
            <a:r>
              <a:rPr lang="en-US" sz="2800" i="1" dirty="0"/>
              <a:t>Statistics and Data Visualization Using R</a:t>
            </a:r>
            <a:r>
              <a:rPr lang="en-US" sz="2800" dirty="0"/>
              <a:t>. Sage.</a:t>
            </a:r>
          </a:p>
          <a:p>
            <a:r>
              <a:rPr lang="en-US" sz="2800"/>
              <a:t>What </a:t>
            </a:r>
            <a:r>
              <a:rPr lang="en-US" sz="2800" dirty="0"/>
              <a:t>do you think? </a:t>
            </a:r>
          </a:p>
        </p:txBody>
      </p:sp>
      <p:pic>
        <p:nvPicPr>
          <p:cNvPr id="1026" name="Picture 2" descr="A cat plot of tuition against faculty layoff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2507" y="1801499"/>
            <a:ext cx="7268868" cy="4334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998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isn’t data visualization?</a:t>
            </a:r>
          </a:p>
        </p:txBody>
      </p:sp>
      <p:sp>
        <p:nvSpPr>
          <p:cNvPr id="3" name="Content Placeholder 2"/>
          <p:cNvSpPr>
            <a:spLocks noGrp="1"/>
          </p:cNvSpPr>
          <p:nvPr>
            <p:ph idx="1"/>
          </p:nvPr>
        </p:nvSpPr>
        <p:spPr/>
        <p:txBody>
          <a:bodyPr>
            <a:normAutofit/>
          </a:bodyPr>
          <a:lstStyle/>
          <a:p>
            <a:r>
              <a:rPr lang="en-US" sz="3200" dirty="0"/>
              <a:t>When the data analyst subscribes to the goal of computer graphing by over–emphasizing on beautiful images, there is a danger of adopting a </a:t>
            </a:r>
            <a:r>
              <a:rPr lang="en-US" sz="3200" dirty="0">
                <a:solidFill>
                  <a:srgbClr val="FFC000"/>
                </a:solidFill>
              </a:rPr>
              <a:t>“Gee Whiz” approach </a:t>
            </a:r>
            <a:r>
              <a:rPr lang="en-US" sz="3200" dirty="0"/>
              <a:t>(</a:t>
            </a:r>
            <a:r>
              <a:rPr lang="en-US" sz="3200" dirty="0" err="1"/>
              <a:t>Schneiderman</a:t>
            </a:r>
            <a:r>
              <a:rPr lang="en-US" sz="3200" dirty="0"/>
              <a:t>, 2002). </a:t>
            </a:r>
          </a:p>
          <a:p>
            <a:r>
              <a:rPr lang="en-US" sz="3200" dirty="0"/>
              <a:t>Few (2009) criticized that many business intelligence (BI) software vendors treat data visualization as a </a:t>
            </a:r>
            <a:r>
              <a:rPr lang="en-US" sz="3200" dirty="0">
                <a:solidFill>
                  <a:srgbClr val="FFC000"/>
                </a:solidFill>
              </a:rPr>
              <a:t>video game </a:t>
            </a:r>
            <a:r>
              <a:rPr lang="en-US" sz="3200" dirty="0"/>
              <a:t>by producing confusing visual effects.</a:t>
            </a:r>
          </a:p>
        </p:txBody>
      </p:sp>
    </p:spTree>
    <p:extLst>
      <p:ext uri="{BB962C8B-B14F-4D97-AF65-F5344CB8AC3E}">
        <p14:creationId xmlns:p14="http://schemas.microsoft.com/office/powerpoint/2010/main" val="3697766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3875809" y="273629"/>
            <a:ext cx="633326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Static vs. dynamic</a:t>
            </a:r>
          </a:p>
        </p:txBody>
      </p:sp>
      <p:sp>
        <p:nvSpPr>
          <p:cNvPr id="11266" name="Rectangle 2"/>
          <p:cNvSpPr>
            <a:spLocks noGrp="1" noChangeArrowheads="1"/>
          </p:cNvSpPr>
          <p:nvPr>
            <p:ph type="body" idx="1"/>
          </p:nvPr>
        </p:nvSpPr>
        <p:spPr>
          <a:xfrm>
            <a:off x="575035" y="1329179"/>
            <a:ext cx="10407192" cy="5081048"/>
          </a:xfrm>
        </p:spPr>
        <p:txBody>
          <a:bodyPr>
            <a:noAutofit/>
          </a:bodyPr>
          <a:lstStyle/>
          <a:p>
            <a:pPr marL="391729" indent="-293797">
              <a:buClr>
                <a:srgbClr val="80000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solidFill>
                  <a:srgbClr val="FFC000"/>
                </a:solidFill>
              </a:rPr>
              <a:t>Static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What you see is what you get. The graph is frozen.</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After the graph is made, you cannot manipulate the graph (changing the background color or the line width is not considered “data manipulation” because it cannot reveal any insight about the data)</a:t>
            </a:r>
          </a:p>
          <a:p>
            <a:pPr marL="391729" indent="-293797">
              <a:buClr>
                <a:srgbClr val="800000"/>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solidFill>
                  <a:srgbClr val="FFC000"/>
                </a:solidFill>
              </a:rPr>
              <a:t>Dynamic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 data table and different graphic panels are linked. Changing one would change all others.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You can manipulate the graph to explore the data through different perspectives.</a:t>
            </a:r>
          </a:p>
        </p:txBody>
      </p:sp>
    </p:spTree>
    <p:extLst>
      <p:ext uri="{BB962C8B-B14F-4D97-AF65-F5344CB8AC3E}">
        <p14:creationId xmlns:p14="http://schemas.microsoft.com/office/powerpoint/2010/main" val="34844918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E268-A9FD-173A-8FEF-84344053ADF0}"/>
              </a:ext>
            </a:extLst>
          </p:cNvPr>
          <p:cNvSpPr>
            <a:spLocks noGrp="1"/>
          </p:cNvSpPr>
          <p:nvPr>
            <p:ph type="title"/>
          </p:nvPr>
        </p:nvSpPr>
        <p:spPr/>
        <p:txBody>
          <a:bodyPr/>
          <a:lstStyle/>
          <a:p>
            <a:r>
              <a:rPr lang="en-US" dirty="0"/>
              <a:t>Static visualization in SPSS</a:t>
            </a:r>
          </a:p>
        </p:txBody>
      </p:sp>
      <p:sp>
        <p:nvSpPr>
          <p:cNvPr id="3" name="Content Placeholder 2">
            <a:extLst>
              <a:ext uri="{FF2B5EF4-FFF2-40B4-BE49-F238E27FC236}">
                <a16:creationId xmlns:a16="http://schemas.microsoft.com/office/drawing/2014/main" id="{7CEF7295-2E0D-B178-465A-0DED1BFC2D53}"/>
              </a:ext>
            </a:extLst>
          </p:cNvPr>
          <p:cNvSpPr>
            <a:spLocks noGrp="1"/>
          </p:cNvSpPr>
          <p:nvPr>
            <p:ph idx="1"/>
          </p:nvPr>
        </p:nvSpPr>
        <p:spPr>
          <a:xfrm>
            <a:off x="685801" y="2142067"/>
            <a:ext cx="3361943" cy="3649133"/>
          </a:xfrm>
        </p:spPr>
        <p:txBody>
          <a:bodyPr>
            <a:normAutofit/>
          </a:bodyPr>
          <a:lstStyle/>
          <a:p>
            <a:r>
              <a:rPr lang="en-US" sz="2400" dirty="0"/>
              <a:t>Data set: Unit 2 EDA/</a:t>
            </a:r>
            <a:r>
              <a:rPr lang="en-US" sz="2400" dirty="0" err="1"/>
              <a:t>visualization_data.sav</a:t>
            </a:r>
            <a:endParaRPr lang="en-US" sz="2400" dirty="0"/>
          </a:p>
        </p:txBody>
      </p:sp>
      <p:pic>
        <p:nvPicPr>
          <p:cNvPr id="4" name="Picture 3">
            <a:extLst>
              <a:ext uri="{FF2B5EF4-FFF2-40B4-BE49-F238E27FC236}">
                <a16:creationId xmlns:a16="http://schemas.microsoft.com/office/drawing/2014/main" id="{73977F01-E118-08B4-3C34-59C68FB94EBB}"/>
              </a:ext>
            </a:extLst>
          </p:cNvPr>
          <p:cNvPicPr>
            <a:picLocks noChangeAspect="1"/>
          </p:cNvPicPr>
          <p:nvPr/>
        </p:nvPicPr>
        <p:blipFill>
          <a:blip r:embed="rId2"/>
          <a:stretch>
            <a:fillRect/>
          </a:stretch>
        </p:blipFill>
        <p:spPr>
          <a:xfrm>
            <a:off x="4219955" y="1835150"/>
            <a:ext cx="7190177" cy="4236466"/>
          </a:xfrm>
          <a:prstGeom prst="rect">
            <a:avLst/>
          </a:prstGeom>
        </p:spPr>
      </p:pic>
    </p:spTree>
    <p:extLst>
      <p:ext uri="{BB962C8B-B14F-4D97-AF65-F5344CB8AC3E}">
        <p14:creationId xmlns:p14="http://schemas.microsoft.com/office/powerpoint/2010/main" val="225479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07B3-F654-7DF6-9D51-6E52F436FDBD}"/>
              </a:ext>
            </a:extLst>
          </p:cNvPr>
          <p:cNvSpPr>
            <a:spLocks noGrp="1"/>
          </p:cNvSpPr>
          <p:nvPr>
            <p:ph type="title"/>
          </p:nvPr>
        </p:nvSpPr>
        <p:spPr/>
        <p:txBody>
          <a:bodyPr/>
          <a:lstStyle/>
          <a:p>
            <a:r>
              <a:rPr lang="en-US" dirty="0"/>
              <a:t>Semi-dynamic visualization in python</a:t>
            </a:r>
          </a:p>
        </p:txBody>
      </p:sp>
      <p:sp>
        <p:nvSpPr>
          <p:cNvPr id="3" name="Content Placeholder 2">
            <a:extLst>
              <a:ext uri="{FF2B5EF4-FFF2-40B4-BE49-F238E27FC236}">
                <a16:creationId xmlns:a16="http://schemas.microsoft.com/office/drawing/2014/main" id="{C37F4988-6608-FE5D-53AC-EF8031A20E17}"/>
              </a:ext>
            </a:extLst>
          </p:cNvPr>
          <p:cNvSpPr>
            <a:spLocks noGrp="1"/>
          </p:cNvSpPr>
          <p:nvPr>
            <p:ph idx="1"/>
          </p:nvPr>
        </p:nvSpPr>
        <p:spPr>
          <a:xfrm>
            <a:off x="685801" y="2017855"/>
            <a:ext cx="3057143" cy="4090337"/>
          </a:xfrm>
        </p:spPr>
        <p:txBody>
          <a:bodyPr>
            <a:normAutofit fontScale="92500" lnSpcReduction="10000"/>
          </a:bodyPr>
          <a:lstStyle/>
          <a:p>
            <a:r>
              <a:rPr lang="en-US" sz="2000" dirty="0"/>
              <a:t>pip install </a:t>
            </a:r>
            <a:r>
              <a:rPr lang="en-US" sz="2000" dirty="0" err="1"/>
              <a:t>sweetviz</a:t>
            </a:r>
            <a:endParaRPr lang="en-US" sz="2000" dirty="0"/>
          </a:p>
          <a:p>
            <a:r>
              <a:rPr lang="en-US" sz="2000" dirty="0"/>
              <a:t>import </a:t>
            </a:r>
            <a:r>
              <a:rPr lang="en-US" sz="2000" dirty="0" err="1"/>
              <a:t>sweetviz</a:t>
            </a:r>
            <a:r>
              <a:rPr lang="en-US" sz="2000" dirty="0"/>
              <a:t> as </a:t>
            </a:r>
            <a:r>
              <a:rPr lang="en-US" sz="2000" dirty="0" err="1"/>
              <a:t>sv</a:t>
            </a:r>
            <a:endParaRPr lang="en-US" sz="2000" dirty="0"/>
          </a:p>
          <a:p>
            <a:r>
              <a:rPr lang="en-US" sz="2000" dirty="0"/>
              <a:t>import pandas as pd</a:t>
            </a:r>
          </a:p>
          <a:p>
            <a:r>
              <a:rPr lang="en-US" sz="2000" dirty="0" err="1"/>
              <a:t>df</a:t>
            </a:r>
            <a:r>
              <a:rPr lang="en-US" sz="2000" dirty="0"/>
              <a:t> = </a:t>
            </a:r>
            <a:r>
              <a:rPr lang="en-US" sz="2000" dirty="0" err="1"/>
              <a:t>pd.read_csv</a:t>
            </a:r>
            <a:r>
              <a:rPr lang="en-US" sz="2000" dirty="0"/>
              <a:t>('/Volumes/Extreme SSD/</a:t>
            </a:r>
            <a:r>
              <a:rPr lang="en-US" sz="2000" dirty="0" err="1"/>
              <a:t>data_science_book</a:t>
            </a:r>
            <a:r>
              <a:rPr lang="en-US" sz="2000" dirty="0"/>
              <a:t>/datasets/Chapter6/</a:t>
            </a:r>
            <a:r>
              <a:rPr lang="en-US" sz="2000" dirty="0" err="1"/>
              <a:t>Diabetes.csv</a:t>
            </a:r>
            <a:r>
              <a:rPr lang="en-US" sz="2000" dirty="0"/>
              <a:t>')</a:t>
            </a:r>
          </a:p>
          <a:p>
            <a:r>
              <a:rPr lang="en-US" sz="2000" dirty="0" err="1"/>
              <a:t>my_report</a:t>
            </a:r>
            <a:r>
              <a:rPr lang="en-US" sz="2000" dirty="0"/>
              <a:t> = </a:t>
            </a:r>
            <a:r>
              <a:rPr lang="en-US" sz="2000" dirty="0" err="1"/>
              <a:t>sv.analyze</a:t>
            </a:r>
            <a:r>
              <a:rPr lang="en-US" sz="2000" dirty="0"/>
              <a:t>(</a:t>
            </a:r>
            <a:r>
              <a:rPr lang="en-US" sz="2000" dirty="0" err="1"/>
              <a:t>df</a:t>
            </a:r>
            <a:r>
              <a:rPr lang="en-US" sz="2000" dirty="0"/>
              <a:t>)</a:t>
            </a:r>
          </a:p>
          <a:p>
            <a:r>
              <a:rPr lang="en-US" sz="2000" dirty="0" err="1"/>
              <a:t>my_report.show_html</a:t>
            </a:r>
            <a:r>
              <a:rPr lang="en-US" sz="2000" dirty="0"/>
              <a:t>()</a:t>
            </a:r>
          </a:p>
          <a:p>
            <a:endParaRPr lang="en-US" dirty="0"/>
          </a:p>
        </p:txBody>
      </p:sp>
      <p:pic>
        <p:nvPicPr>
          <p:cNvPr id="4" name="Picture 3">
            <a:extLst>
              <a:ext uri="{FF2B5EF4-FFF2-40B4-BE49-F238E27FC236}">
                <a16:creationId xmlns:a16="http://schemas.microsoft.com/office/drawing/2014/main" id="{FE46AD46-9849-74B1-3208-979763C91753}"/>
              </a:ext>
            </a:extLst>
          </p:cNvPr>
          <p:cNvPicPr>
            <a:picLocks noChangeAspect="1"/>
          </p:cNvPicPr>
          <p:nvPr/>
        </p:nvPicPr>
        <p:blipFill>
          <a:blip r:embed="rId2"/>
          <a:stretch>
            <a:fillRect/>
          </a:stretch>
        </p:blipFill>
        <p:spPr>
          <a:xfrm>
            <a:off x="3977640" y="1971757"/>
            <a:ext cx="7772400" cy="4230546"/>
          </a:xfrm>
          <a:prstGeom prst="rect">
            <a:avLst/>
          </a:prstGeom>
        </p:spPr>
      </p:pic>
    </p:spTree>
    <p:extLst>
      <p:ext uri="{BB962C8B-B14F-4D97-AF65-F5344CB8AC3E}">
        <p14:creationId xmlns:p14="http://schemas.microsoft.com/office/powerpoint/2010/main" val="406515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9C80-21DB-29D0-694F-B11EA12FA1EC}"/>
              </a:ext>
            </a:extLst>
          </p:cNvPr>
          <p:cNvSpPr>
            <a:spLocks noGrp="1"/>
          </p:cNvSpPr>
          <p:nvPr>
            <p:ph type="title"/>
          </p:nvPr>
        </p:nvSpPr>
        <p:spPr>
          <a:xfrm>
            <a:off x="685801" y="609600"/>
            <a:ext cx="5184979" cy="1456267"/>
          </a:xfrm>
        </p:spPr>
        <p:txBody>
          <a:bodyPr/>
          <a:lstStyle/>
          <a:p>
            <a:r>
              <a:rPr lang="en-US" dirty="0"/>
              <a:t>Semi-dynamic visualization in R</a:t>
            </a:r>
          </a:p>
        </p:txBody>
      </p:sp>
      <p:sp>
        <p:nvSpPr>
          <p:cNvPr id="3" name="Content Placeholder 2">
            <a:extLst>
              <a:ext uri="{FF2B5EF4-FFF2-40B4-BE49-F238E27FC236}">
                <a16:creationId xmlns:a16="http://schemas.microsoft.com/office/drawing/2014/main" id="{395B1652-3DE8-6C8F-B479-6D4D0D46DB80}"/>
              </a:ext>
            </a:extLst>
          </p:cNvPr>
          <p:cNvSpPr>
            <a:spLocks noGrp="1"/>
          </p:cNvSpPr>
          <p:nvPr>
            <p:ph idx="1"/>
          </p:nvPr>
        </p:nvSpPr>
        <p:spPr>
          <a:xfrm>
            <a:off x="685801" y="2142067"/>
            <a:ext cx="5532119" cy="3649133"/>
          </a:xfrm>
        </p:spPr>
        <p:txBody>
          <a:bodyPr>
            <a:noAutofit/>
          </a:bodyPr>
          <a:lstStyle/>
          <a:p>
            <a:r>
              <a:rPr lang="en-US" sz="2400" dirty="0" err="1"/>
              <a:t>Rguroo</a:t>
            </a:r>
            <a:r>
              <a:rPr lang="en-US" sz="2400" dirty="0"/>
              <a:t> is a graphical user interface of R.</a:t>
            </a:r>
          </a:p>
          <a:p>
            <a:r>
              <a:rPr lang="en-US" sz="2400" dirty="0"/>
              <a:t>After a graph is created, you can still add more features in the graph.</a:t>
            </a:r>
          </a:p>
          <a:p>
            <a:r>
              <a:rPr lang="en-US" sz="2400" dirty="0"/>
              <a:t>But it is only one way, not two-way interaction i.e. you cannot directly manipulate the objects on the graph, such as linking the observations between the graph and the data table.</a:t>
            </a:r>
          </a:p>
        </p:txBody>
      </p:sp>
      <p:pic>
        <p:nvPicPr>
          <p:cNvPr id="5" name="Picture 4">
            <a:extLst>
              <a:ext uri="{FF2B5EF4-FFF2-40B4-BE49-F238E27FC236}">
                <a16:creationId xmlns:a16="http://schemas.microsoft.com/office/drawing/2014/main" id="{546CAF13-76E1-6E59-EBED-8F16F3F16306}"/>
              </a:ext>
            </a:extLst>
          </p:cNvPr>
          <p:cNvPicPr>
            <a:picLocks noChangeAspect="1"/>
          </p:cNvPicPr>
          <p:nvPr/>
        </p:nvPicPr>
        <p:blipFill>
          <a:blip r:embed="rId2"/>
          <a:stretch>
            <a:fillRect/>
          </a:stretch>
        </p:blipFill>
        <p:spPr>
          <a:xfrm>
            <a:off x="6321221" y="524256"/>
            <a:ext cx="5428558" cy="5462016"/>
          </a:xfrm>
          <a:prstGeom prst="rect">
            <a:avLst/>
          </a:prstGeom>
        </p:spPr>
      </p:pic>
    </p:spTree>
    <p:extLst>
      <p:ext uri="{BB962C8B-B14F-4D97-AF65-F5344CB8AC3E}">
        <p14:creationId xmlns:p14="http://schemas.microsoft.com/office/powerpoint/2010/main" val="3045891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9C80-21DB-29D0-694F-B11EA12FA1EC}"/>
              </a:ext>
            </a:extLst>
          </p:cNvPr>
          <p:cNvSpPr>
            <a:spLocks noGrp="1"/>
          </p:cNvSpPr>
          <p:nvPr>
            <p:ph type="title"/>
          </p:nvPr>
        </p:nvSpPr>
        <p:spPr>
          <a:xfrm>
            <a:off x="685801" y="609600"/>
            <a:ext cx="5184979" cy="1456267"/>
          </a:xfrm>
        </p:spPr>
        <p:txBody>
          <a:bodyPr/>
          <a:lstStyle/>
          <a:p>
            <a:r>
              <a:rPr lang="en-US" dirty="0"/>
              <a:t>Semi-dynamic visualization in R</a:t>
            </a:r>
          </a:p>
        </p:txBody>
      </p:sp>
      <p:sp>
        <p:nvSpPr>
          <p:cNvPr id="3" name="Content Placeholder 2">
            <a:extLst>
              <a:ext uri="{FF2B5EF4-FFF2-40B4-BE49-F238E27FC236}">
                <a16:creationId xmlns:a16="http://schemas.microsoft.com/office/drawing/2014/main" id="{395B1652-3DE8-6C8F-B479-6D4D0D46DB80}"/>
              </a:ext>
            </a:extLst>
          </p:cNvPr>
          <p:cNvSpPr>
            <a:spLocks noGrp="1"/>
          </p:cNvSpPr>
          <p:nvPr>
            <p:ph idx="1"/>
          </p:nvPr>
        </p:nvSpPr>
        <p:spPr>
          <a:xfrm>
            <a:off x="685801" y="2142067"/>
            <a:ext cx="5532119" cy="3649133"/>
          </a:xfrm>
        </p:spPr>
        <p:txBody>
          <a:bodyPr>
            <a:noAutofit/>
          </a:bodyPr>
          <a:lstStyle/>
          <a:p>
            <a:r>
              <a:rPr lang="en-US" sz="2800" dirty="0"/>
              <a:t>The package “</a:t>
            </a:r>
            <a:r>
              <a:rPr lang="en-US" sz="2800" dirty="0" err="1"/>
              <a:t>rgl</a:t>
            </a:r>
            <a:r>
              <a:rPr lang="en-US" sz="2800" dirty="0"/>
              <a:t>” allows semi-dynamic data visualization using R. </a:t>
            </a:r>
          </a:p>
          <a:p>
            <a:r>
              <a:rPr lang="en-US" sz="2800" dirty="0"/>
              <a:t>But it may be complicated to install and configure in certain operating systems (e.g. Mac OS). </a:t>
            </a:r>
          </a:p>
        </p:txBody>
      </p:sp>
      <p:pic>
        <p:nvPicPr>
          <p:cNvPr id="4" name="Picture 3">
            <a:extLst>
              <a:ext uri="{FF2B5EF4-FFF2-40B4-BE49-F238E27FC236}">
                <a16:creationId xmlns:a16="http://schemas.microsoft.com/office/drawing/2014/main" id="{D0ABAAD4-7F66-FE54-FF1B-32F27B2A63D4}"/>
              </a:ext>
            </a:extLst>
          </p:cNvPr>
          <p:cNvPicPr>
            <a:picLocks noChangeAspect="1"/>
          </p:cNvPicPr>
          <p:nvPr/>
        </p:nvPicPr>
        <p:blipFill>
          <a:blip r:embed="rId2"/>
          <a:stretch>
            <a:fillRect/>
          </a:stretch>
        </p:blipFill>
        <p:spPr>
          <a:xfrm>
            <a:off x="6321222" y="249936"/>
            <a:ext cx="5329059" cy="6224016"/>
          </a:xfrm>
          <a:prstGeom prst="rect">
            <a:avLst/>
          </a:prstGeom>
        </p:spPr>
      </p:pic>
    </p:spTree>
    <p:extLst>
      <p:ext uri="{BB962C8B-B14F-4D97-AF65-F5344CB8AC3E}">
        <p14:creationId xmlns:p14="http://schemas.microsoft.com/office/powerpoint/2010/main" val="3043866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960546" y="494345"/>
            <a:ext cx="483065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Dynamic graph: redo</a:t>
            </a:r>
          </a:p>
        </p:txBody>
      </p:sp>
      <p:sp>
        <p:nvSpPr>
          <p:cNvPr id="12290" name="Rectangle 2"/>
          <p:cNvSpPr>
            <a:spLocks noGrp="1" noChangeArrowheads="1"/>
          </p:cNvSpPr>
          <p:nvPr>
            <p:ph type="body" idx="1"/>
          </p:nvPr>
        </p:nvSpPr>
        <p:spPr>
          <a:xfrm>
            <a:off x="669723" y="1724581"/>
            <a:ext cx="5212603" cy="4526396"/>
          </a:xfrm>
        </p:spPr>
        <p:txBody>
          <a:bodyPr>
            <a:normAutofit fontScale="92500"/>
          </a:bodyPr>
          <a:lstStyle/>
          <a:p>
            <a:pPr>
              <a:defRPr/>
            </a:pPr>
            <a:r>
              <a:rPr lang="en-US" sz="2800" dirty="0"/>
              <a:t>Data set: </a:t>
            </a:r>
            <a:r>
              <a:rPr lang="en-US" sz="2800" dirty="0" err="1"/>
              <a:t>worldbank.jmp</a:t>
            </a:r>
            <a:r>
              <a:rPr lang="en-US" sz="2800" dirty="0"/>
              <a:t> in Unit 2</a:t>
            </a:r>
          </a:p>
          <a:p>
            <a:pPr>
              <a:defRPr/>
            </a:pPr>
            <a:r>
              <a:rPr lang="en-US" sz="2800" dirty="0"/>
              <a:t>Drag 2003 percentage of graduates in science into X</a:t>
            </a:r>
          </a:p>
          <a:p>
            <a:pPr>
              <a:defRPr/>
            </a:pPr>
            <a:r>
              <a:rPr lang="en-US" sz="2800" dirty="0"/>
              <a:t>Put 2007 GDP per person employed into Y</a:t>
            </a:r>
          </a:p>
          <a:p>
            <a:pPr>
              <a:defRPr/>
            </a:pPr>
            <a:r>
              <a:rPr lang="en-US" sz="2800" dirty="0"/>
              <a:t>Fit a regression line</a:t>
            </a:r>
          </a:p>
          <a:p>
            <a:pPr>
              <a:defRPr/>
            </a:pPr>
            <a:r>
              <a:rPr lang="en-US" sz="2800" dirty="0"/>
              <a:t>Use 95% density ellipse to identify outliers</a:t>
            </a:r>
            <a:r>
              <a:rPr lang="en-US" sz="2800" dirty="0">
                <a:solidFill>
                  <a:srgbClr val="FFC000"/>
                </a:solidFill>
              </a:rPr>
              <a:t>.</a:t>
            </a:r>
          </a:p>
          <a:p>
            <a:pPr>
              <a:defRPr/>
            </a:pPr>
            <a:r>
              <a:rPr lang="en-US" sz="2800" dirty="0"/>
              <a:t>Exclude one outlier at the bottom</a:t>
            </a:r>
          </a:p>
        </p:txBody>
      </p:sp>
      <p:pic>
        <p:nvPicPr>
          <p:cNvPr id="2" name="Picture 1"/>
          <p:cNvPicPr>
            <a:picLocks noChangeAspect="1"/>
          </p:cNvPicPr>
          <p:nvPr/>
        </p:nvPicPr>
        <p:blipFill>
          <a:blip r:embed="rId3"/>
          <a:stretch>
            <a:fillRect/>
          </a:stretch>
        </p:blipFill>
        <p:spPr>
          <a:xfrm>
            <a:off x="6629853" y="494345"/>
            <a:ext cx="4017125" cy="6033819"/>
          </a:xfrm>
          <a:prstGeom prst="rect">
            <a:avLst/>
          </a:prstGeom>
        </p:spPr>
      </p:pic>
    </p:spTree>
    <p:extLst>
      <p:ext uri="{BB962C8B-B14F-4D97-AF65-F5344CB8AC3E}">
        <p14:creationId xmlns:p14="http://schemas.microsoft.com/office/powerpoint/2010/main" val="36126839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719" y="341957"/>
            <a:ext cx="5725510" cy="1456267"/>
          </a:xfrm>
        </p:spPr>
        <p:txBody>
          <a:bodyPr/>
          <a:lstStyle/>
          <a:p>
            <a:r>
              <a:rPr lang="en-US" dirty="0"/>
              <a:t>Dynamic graph: redo</a:t>
            </a:r>
          </a:p>
        </p:txBody>
      </p:sp>
      <p:sp>
        <p:nvSpPr>
          <p:cNvPr id="3" name="Content Placeholder 2"/>
          <p:cNvSpPr>
            <a:spLocks noGrp="1"/>
          </p:cNvSpPr>
          <p:nvPr>
            <p:ph idx="1"/>
          </p:nvPr>
        </p:nvSpPr>
        <p:spPr>
          <a:xfrm>
            <a:off x="685802" y="3163614"/>
            <a:ext cx="6818584" cy="2627586"/>
          </a:xfrm>
        </p:spPr>
        <p:txBody>
          <a:bodyPr>
            <a:normAutofit/>
          </a:bodyPr>
          <a:lstStyle/>
          <a:p>
            <a:r>
              <a:rPr lang="en-US" sz="2800" dirty="0"/>
              <a:t>From the inverse red triangle choose </a:t>
            </a:r>
            <a:r>
              <a:rPr lang="en-US" sz="2800" dirty="0">
                <a:solidFill>
                  <a:srgbClr val="FFC000"/>
                </a:solidFill>
              </a:rPr>
              <a:t>Redo</a:t>
            </a:r>
            <a:r>
              <a:rPr lang="en-US" sz="2800" dirty="0"/>
              <a:t> </a:t>
            </a:r>
            <a:r>
              <a:rPr lang="en-US" sz="2800" dirty="0">
                <a:sym typeface="Wingdings" panose="05000000000000000000" pitchFamily="2" charset="2"/>
              </a:rPr>
              <a:t> </a:t>
            </a:r>
            <a:r>
              <a:rPr lang="en-US" sz="2800" dirty="0">
                <a:solidFill>
                  <a:srgbClr val="FFC000"/>
                </a:solidFill>
                <a:sym typeface="Wingdings" panose="05000000000000000000" pitchFamily="2" charset="2"/>
              </a:rPr>
              <a:t>Redo analysis</a:t>
            </a:r>
          </a:p>
          <a:p>
            <a:r>
              <a:rPr lang="en-US" sz="2800" dirty="0">
                <a:sym typeface="Wingdings" panose="05000000000000000000" pitchFamily="2" charset="2"/>
              </a:rPr>
              <a:t>Now you can compare the original and the new regression models side by side</a:t>
            </a:r>
            <a:endParaRPr lang="en-US" sz="2800" dirty="0"/>
          </a:p>
        </p:txBody>
      </p:sp>
      <p:pic>
        <p:nvPicPr>
          <p:cNvPr id="4" name="Picture 3"/>
          <p:cNvPicPr>
            <a:picLocks noChangeAspect="1"/>
          </p:cNvPicPr>
          <p:nvPr/>
        </p:nvPicPr>
        <p:blipFill>
          <a:blip r:embed="rId2"/>
          <a:stretch>
            <a:fillRect/>
          </a:stretch>
        </p:blipFill>
        <p:spPr>
          <a:xfrm>
            <a:off x="2545082" y="1602672"/>
            <a:ext cx="4284044" cy="1560942"/>
          </a:xfrm>
          <a:prstGeom prst="rect">
            <a:avLst/>
          </a:prstGeom>
        </p:spPr>
      </p:pic>
      <p:pic>
        <p:nvPicPr>
          <p:cNvPr id="5" name="Picture 4"/>
          <p:cNvPicPr>
            <a:picLocks noChangeAspect="1"/>
          </p:cNvPicPr>
          <p:nvPr/>
        </p:nvPicPr>
        <p:blipFill>
          <a:blip r:embed="rId3"/>
          <a:stretch>
            <a:fillRect/>
          </a:stretch>
        </p:blipFill>
        <p:spPr>
          <a:xfrm>
            <a:off x="7750565" y="136634"/>
            <a:ext cx="3540543" cy="6432332"/>
          </a:xfrm>
          <a:prstGeom prst="rect">
            <a:avLst/>
          </a:prstGeom>
        </p:spPr>
      </p:pic>
    </p:spTree>
    <p:extLst>
      <p:ext uri="{BB962C8B-B14F-4D97-AF65-F5344CB8AC3E}">
        <p14:creationId xmlns:p14="http://schemas.microsoft.com/office/powerpoint/2010/main" val="1208895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1"/>
            <a:ext cx="10131425" cy="762000"/>
          </a:xfrm>
        </p:spPr>
        <p:txBody>
          <a:bodyPr/>
          <a:lstStyle/>
          <a:p>
            <a:r>
              <a:rPr lang="en-US" dirty="0"/>
              <a:t>Dynamic graph: add or remove</a:t>
            </a:r>
          </a:p>
        </p:txBody>
      </p:sp>
      <p:sp>
        <p:nvSpPr>
          <p:cNvPr id="3" name="Content Placeholder 2"/>
          <p:cNvSpPr>
            <a:spLocks noGrp="1"/>
          </p:cNvSpPr>
          <p:nvPr>
            <p:ph idx="1"/>
          </p:nvPr>
        </p:nvSpPr>
        <p:spPr>
          <a:xfrm>
            <a:off x="685801" y="1539395"/>
            <a:ext cx="10131425" cy="486833"/>
          </a:xfrm>
        </p:spPr>
        <p:txBody>
          <a:bodyPr>
            <a:noAutofit/>
          </a:bodyPr>
          <a:lstStyle/>
          <a:p>
            <a:r>
              <a:rPr lang="en-US" sz="2800" dirty="0"/>
              <a:t>Drag variables in and out without restarting from beginning</a:t>
            </a:r>
          </a:p>
        </p:txBody>
      </p:sp>
      <p:pic>
        <p:nvPicPr>
          <p:cNvPr id="4" name="Picture 3"/>
          <p:cNvPicPr>
            <a:picLocks noChangeAspect="1"/>
          </p:cNvPicPr>
          <p:nvPr/>
        </p:nvPicPr>
        <p:blipFill>
          <a:blip r:embed="rId2"/>
          <a:stretch>
            <a:fillRect/>
          </a:stretch>
        </p:blipFill>
        <p:spPr>
          <a:xfrm>
            <a:off x="2188182" y="2194022"/>
            <a:ext cx="7032742" cy="4393814"/>
          </a:xfrm>
          <a:prstGeom prst="rect">
            <a:avLst/>
          </a:prstGeom>
        </p:spPr>
      </p:pic>
    </p:spTree>
    <p:extLst>
      <p:ext uri="{BB962C8B-B14F-4D97-AF65-F5344CB8AC3E}">
        <p14:creationId xmlns:p14="http://schemas.microsoft.com/office/powerpoint/2010/main" val="1336908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visualization?</a:t>
            </a:r>
          </a:p>
        </p:txBody>
      </p:sp>
      <p:sp>
        <p:nvSpPr>
          <p:cNvPr id="3" name="Content Placeholder 2"/>
          <p:cNvSpPr>
            <a:spLocks noGrp="1"/>
          </p:cNvSpPr>
          <p:nvPr>
            <p:ph idx="1"/>
          </p:nvPr>
        </p:nvSpPr>
        <p:spPr>
          <a:xfrm>
            <a:off x="685800" y="1946465"/>
            <a:ext cx="10131425" cy="1854926"/>
          </a:xfrm>
        </p:spPr>
        <p:txBody>
          <a:bodyPr>
            <a:normAutofit fontScale="25000" lnSpcReduction="20000"/>
          </a:bodyPr>
          <a:lstStyle/>
          <a:p>
            <a:r>
              <a:rPr lang="en-US" sz="9600" dirty="0"/>
              <a:t>DV entails finding a balance between the detail of the raw data and the parsimony of statistical summary (</a:t>
            </a:r>
            <a:r>
              <a:rPr lang="en-US" sz="9600" dirty="0">
                <a:solidFill>
                  <a:srgbClr val="FFC000"/>
                </a:solidFill>
              </a:rPr>
              <a:t>noise vs. smooth</a:t>
            </a:r>
            <a:r>
              <a:rPr lang="en-US" sz="9600" dirty="0"/>
              <a:t>).</a:t>
            </a:r>
          </a:p>
          <a:p>
            <a:r>
              <a:rPr lang="en-US" sz="9600" dirty="0"/>
              <a:t>Graphical format, research goal, and data type should be </a:t>
            </a:r>
            <a:r>
              <a:rPr lang="en-US" sz="9600" dirty="0">
                <a:solidFill>
                  <a:srgbClr val="FFC000"/>
                </a:solidFill>
              </a:rPr>
              <a:t>in alignment</a:t>
            </a:r>
            <a:r>
              <a:rPr lang="en-US" sz="9600" dirty="0"/>
              <a:t>.</a:t>
            </a:r>
          </a:p>
          <a:p>
            <a:r>
              <a:rPr lang="en-US" sz="9600" dirty="0"/>
              <a:t>There are numerous combinations.  No cook-book! Experience! Experience! Experience!</a:t>
            </a:r>
          </a:p>
          <a:p>
            <a:pPr marL="0" indent="0">
              <a:buNone/>
            </a:pPr>
            <a:endParaRPr lang="en-US" sz="2800" dirty="0"/>
          </a:p>
        </p:txBody>
      </p:sp>
      <p:pic>
        <p:nvPicPr>
          <p:cNvPr id="4" name="Picture 3"/>
          <p:cNvPicPr/>
          <p:nvPr/>
        </p:nvPicPr>
        <p:blipFill>
          <a:blip r:embed="rId2"/>
          <a:stretch>
            <a:fillRect/>
          </a:stretch>
        </p:blipFill>
        <p:spPr>
          <a:xfrm>
            <a:off x="685801" y="4096743"/>
            <a:ext cx="10435549" cy="2121672"/>
          </a:xfrm>
          <a:prstGeom prst="rect">
            <a:avLst/>
          </a:prstGeom>
          <a:ln>
            <a:solidFill>
              <a:schemeClr val="tx1"/>
            </a:solidFill>
          </a:ln>
        </p:spPr>
      </p:pic>
    </p:spTree>
    <p:extLst>
      <p:ext uri="{BB962C8B-B14F-4D97-AF65-F5344CB8AC3E}">
        <p14:creationId xmlns:p14="http://schemas.microsoft.com/office/powerpoint/2010/main" val="3779186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noise and smooth</a:t>
            </a:r>
          </a:p>
        </p:txBody>
      </p:sp>
      <p:sp>
        <p:nvSpPr>
          <p:cNvPr id="3" name="Content Placeholder 2"/>
          <p:cNvSpPr>
            <a:spLocks noGrp="1"/>
          </p:cNvSpPr>
          <p:nvPr>
            <p:ph idx="1"/>
          </p:nvPr>
        </p:nvSpPr>
        <p:spPr>
          <a:xfrm>
            <a:off x="685802" y="2065867"/>
            <a:ext cx="5735780" cy="4314151"/>
          </a:xfrm>
        </p:spPr>
        <p:txBody>
          <a:bodyPr>
            <a:normAutofit lnSpcReduction="10000"/>
          </a:bodyPr>
          <a:lstStyle/>
          <a:p>
            <a:r>
              <a:rPr lang="en-US" sz="2800" dirty="0"/>
              <a:t>The appearance of a histogram is largely controlled by the number of bars used to depict the data.  </a:t>
            </a:r>
          </a:p>
          <a:p>
            <a:r>
              <a:rPr lang="en-US" sz="2800" dirty="0"/>
              <a:t>In a simple histogram you can go back and forth between noise and smooth by setting the </a:t>
            </a:r>
            <a:r>
              <a:rPr lang="en-US" sz="2800" dirty="0">
                <a:solidFill>
                  <a:srgbClr val="FFC000"/>
                </a:solidFill>
              </a:rPr>
              <a:t>bin width </a:t>
            </a:r>
            <a:r>
              <a:rPr lang="en-US" sz="2800" dirty="0"/>
              <a:t>(how wide each bar can be).</a:t>
            </a:r>
          </a:p>
          <a:p>
            <a:r>
              <a:rPr lang="en-US" sz="2800" dirty="0"/>
              <a:t>You can also use the </a:t>
            </a:r>
            <a:r>
              <a:rPr lang="en-US" sz="2800" dirty="0">
                <a:solidFill>
                  <a:srgbClr val="FFC000"/>
                </a:solidFill>
              </a:rPr>
              <a:t>hand tool </a:t>
            </a:r>
            <a:r>
              <a:rPr lang="en-US" sz="2800" dirty="0"/>
              <a:t>to adjust the bandwidth, but it is not as precise as using the setting.</a:t>
            </a:r>
          </a:p>
        </p:txBody>
      </p:sp>
      <p:pic>
        <p:nvPicPr>
          <p:cNvPr id="6" name="Picture 5"/>
          <p:cNvPicPr>
            <a:picLocks noChangeAspect="1"/>
          </p:cNvPicPr>
          <p:nvPr/>
        </p:nvPicPr>
        <p:blipFill>
          <a:blip r:embed="rId2"/>
          <a:stretch>
            <a:fillRect/>
          </a:stretch>
        </p:blipFill>
        <p:spPr>
          <a:xfrm>
            <a:off x="6710652" y="1653390"/>
            <a:ext cx="4769042" cy="2001515"/>
          </a:xfrm>
          <a:prstGeom prst="rect">
            <a:avLst/>
          </a:prstGeom>
        </p:spPr>
      </p:pic>
      <p:pic>
        <p:nvPicPr>
          <p:cNvPr id="5" name="Picture 4"/>
          <p:cNvPicPr>
            <a:picLocks noChangeAspect="1"/>
          </p:cNvPicPr>
          <p:nvPr/>
        </p:nvPicPr>
        <p:blipFill>
          <a:blip r:embed="rId3"/>
          <a:stretch>
            <a:fillRect/>
          </a:stretch>
        </p:blipFill>
        <p:spPr>
          <a:xfrm>
            <a:off x="6710652" y="3864445"/>
            <a:ext cx="4106574" cy="2754359"/>
          </a:xfrm>
          <a:prstGeom prst="rect">
            <a:avLst/>
          </a:prstGeom>
        </p:spPr>
      </p:pic>
    </p:spTree>
    <p:extLst>
      <p:ext uri="{BB962C8B-B14F-4D97-AF65-F5344CB8AC3E}">
        <p14:creationId xmlns:p14="http://schemas.microsoft.com/office/powerpoint/2010/main" val="2121568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noise and smooth</a:t>
            </a:r>
          </a:p>
        </p:txBody>
      </p:sp>
      <p:sp>
        <p:nvSpPr>
          <p:cNvPr id="3" name="Content Placeholder 2"/>
          <p:cNvSpPr>
            <a:spLocks noGrp="1"/>
          </p:cNvSpPr>
          <p:nvPr>
            <p:ph idx="1"/>
          </p:nvPr>
        </p:nvSpPr>
        <p:spPr>
          <a:xfrm>
            <a:off x="685801" y="2142067"/>
            <a:ext cx="6335485" cy="3649133"/>
          </a:xfrm>
        </p:spPr>
        <p:txBody>
          <a:bodyPr>
            <a:normAutofit/>
          </a:bodyPr>
          <a:lstStyle/>
          <a:p>
            <a:r>
              <a:rPr lang="en-US" sz="2800" dirty="0"/>
              <a:t>When many bars are used the pattern of the data may look jittery. Here the details are great and the reader may wonder if a simpler underlying form exists.  </a:t>
            </a:r>
          </a:p>
          <a:p>
            <a:r>
              <a:rPr lang="en-US" sz="2800" dirty="0"/>
              <a:t>The use of too few bars may obscure patterns in the data that are important to the viewer.</a:t>
            </a:r>
          </a:p>
        </p:txBody>
      </p:sp>
      <p:pic>
        <p:nvPicPr>
          <p:cNvPr id="4" name="Picture 3"/>
          <p:cNvPicPr/>
          <p:nvPr/>
        </p:nvPicPr>
        <p:blipFill>
          <a:blip r:embed="rId2"/>
          <a:stretch>
            <a:fillRect/>
          </a:stretch>
        </p:blipFill>
        <p:spPr>
          <a:xfrm>
            <a:off x="7632519" y="1182915"/>
            <a:ext cx="3953838" cy="1918304"/>
          </a:xfrm>
          <a:prstGeom prst="rect">
            <a:avLst/>
          </a:prstGeom>
          <a:ln>
            <a:solidFill>
              <a:schemeClr val="tx1"/>
            </a:solidFill>
          </a:ln>
        </p:spPr>
      </p:pic>
      <p:pic>
        <p:nvPicPr>
          <p:cNvPr id="5" name="Picture 4"/>
          <p:cNvPicPr/>
          <p:nvPr/>
        </p:nvPicPr>
        <p:blipFill>
          <a:blip r:embed="rId3"/>
          <a:stretch>
            <a:fillRect/>
          </a:stretch>
        </p:blipFill>
        <p:spPr>
          <a:xfrm>
            <a:off x="7632519" y="3672357"/>
            <a:ext cx="4014652" cy="2007326"/>
          </a:xfrm>
          <a:prstGeom prst="rect">
            <a:avLst/>
          </a:prstGeom>
          <a:ln>
            <a:solidFill>
              <a:schemeClr val="tx1"/>
            </a:solidFill>
          </a:ln>
        </p:spPr>
      </p:pic>
    </p:spTree>
    <p:extLst>
      <p:ext uri="{BB962C8B-B14F-4D97-AF65-F5344CB8AC3E}">
        <p14:creationId xmlns:p14="http://schemas.microsoft.com/office/powerpoint/2010/main" val="3330464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335812" y="346365"/>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Opposition</a:t>
            </a:r>
          </a:p>
        </p:txBody>
      </p:sp>
      <p:sp>
        <p:nvSpPr>
          <p:cNvPr id="9218" name="Rectangle 2"/>
          <p:cNvSpPr>
            <a:spLocks noGrp="1" noChangeArrowheads="1"/>
          </p:cNvSpPr>
          <p:nvPr>
            <p:ph type="body" idx="1"/>
          </p:nvPr>
        </p:nvSpPr>
        <p:spPr>
          <a:xfrm>
            <a:off x="970961" y="1418550"/>
            <a:ext cx="9370087" cy="4784182"/>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Fisher (1932) said:</a:t>
            </a:r>
          </a:p>
          <a:p>
            <a:pPr marL="1566916" lvl="1" indent="-553029">
              <a:buSzPct val="75000"/>
              <a:buFont typeface="Symbo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Diagrams prove nothing</a:t>
            </a:r>
            <a:r>
              <a:rPr lang="en-US" sz="2800" dirty="0"/>
              <a:t>, but bring outstanding features readily to the eye; they are therefore no substitute for such critical tests as may be applied to the data.</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Today many researchers insist that reporting the numbers is sufficient.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How can we spot outliers, check assumptions (e.g. linearity, normality), identify patterns (e.g. clusters), evaluate model adequacy (e.g. residuals) without looking at the data?</a:t>
            </a:r>
          </a:p>
        </p:txBody>
      </p:sp>
    </p:spTree>
    <p:extLst>
      <p:ext uri="{BB962C8B-B14F-4D97-AF65-F5344CB8AC3E}">
        <p14:creationId xmlns:p14="http://schemas.microsoft.com/office/powerpoint/2010/main" val="42567457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335812" y="346365"/>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a:t>
            </a:r>
          </a:p>
        </p:txBody>
      </p:sp>
      <p:sp>
        <p:nvSpPr>
          <p:cNvPr id="9218" name="Rectangle 2"/>
          <p:cNvSpPr>
            <a:spLocks noGrp="1" noChangeArrowheads="1"/>
          </p:cNvSpPr>
          <p:nvPr>
            <p:ph type="body" idx="1"/>
          </p:nvPr>
        </p:nvSpPr>
        <p:spPr>
          <a:xfrm>
            <a:off x="970962" y="1418550"/>
            <a:ext cx="5510862" cy="4784182"/>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Yes, you can use numbers (numeric output) to detect non-linearity, but it is very complicated.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Open the data set “</a:t>
            </a:r>
            <a:r>
              <a:rPr lang="en-US" sz="2800" dirty="0" err="1"/>
              <a:t>orthogonal.sav</a:t>
            </a:r>
            <a:r>
              <a:rPr lang="en-US" sz="2800" dirty="0"/>
              <a:t>” in SPSS Statistics.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We want to detect whether the relationship between anxiety and performance is linear or nonlinear.</a:t>
            </a:r>
          </a:p>
        </p:txBody>
      </p:sp>
      <p:pic>
        <p:nvPicPr>
          <p:cNvPr id="2" name="Picture 1"/>
          <p:cNvPicPr>
            <a:picLocks noChangeAspect="1"/>
          </p:cNvPicPr>
          <p:nvPr/>
        </p:nvPicPr>
        <p:blipFill>
          <a:blip r:embed="rId3"/>
          <a:stretch>
            <a:fillRect/>
          </a:stretch>
        </p:blipFill>
        <p:spPr>
          <a:xfrm>
            <a:off x="6678592" y="1786872"/>
            <a:ext cx="5145788" cy="3838423"/>
          </a:xfrm>
          <a:prstGeom prst="rect">
            <a:avLst/>
          </a:prstGeom>
          <a:ln>
            <a:solidFill>
              <a:schemeClr val="bg1"/>
            </a:solidFill>
          </a:ln>
        </p:spPr>
      </p:pic>
    </p:spTree>
    <p:extLst>
      <p:ext uri="{BB962C8B-B14F-4D97-AF65-F5344CB8AC3E}">
        <p14:creationId xmlns:p14="http://schemas.microsoft.com/office/powerpoint/2010/main" val="36353841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60308" y="0"/>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a:t>
            </a:r>
          </a:p>
        </p:txBody>
      </p:sp>
      <p:sp>
        <p:nvSpPr>
          <p:cNvPr id="9218" name="Rectangle 2"/>
          <p:cNvSpPr>
            <a:spLocks noGrp="1" noChangeArrowheads="1"/>
          </p:cNvSpPr>
          <p:nvPr>
            <p:ph type="body" idx="1"/>
          </p:nvPr>
        </p:nvSpPr>
        <p:spPr>
          <a:xfrm>
            <a:off x="560308" y="993575"/>
            <a:ext cx="9880988" cy="2528417"/>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To test it by number, you need to re-code the data. </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Positive linear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Negative linear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U-shape nonlinear: the curve will go down, and then go up</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Upside down nonlinear: go up, and then go down</a:t>
            </a:r>
          </a:p>
        </p:txBody>
      </p:sp>
      <p:graphicFrame>
        <p:nvGraphicFramePr>
          <p:cNvPr id="5" name="Table 4"/>
          <p:cNvGraphicFramePr>
            <a:graphicFrameLocks noGrp="1"/>
          </p:cNvGraphicFramePr>
          <p:nvPr>
            <p:extLst>
              <p:ext uri="{D42A27DB-BD31-4B8C-83A1-F6EECF244321}">
                <p14:modId xmlns:p14="http://schemas.microsoft.com/office/powerpoint/2010/main" val="3740995420"/>
              </p:ext>
            </p:extLst>
          </p:nvPr>
        </p:nvGraphicFramePr>
        <p:xfrm>
          <a:off x="845743" y="3801108"/>
          <a:ext cx="10131426" cy="2846769"/>
        </p:xfrm>
        <a:graphic>
          <a:graphicData uri="http://schemas.openxmlformats.org/drawingml/2006/table">
            <a:tbl>
              <a:tblPr firstRow="1" firstCol="1" bandRow="1">
                <a:tableStyleId>{5C22544A-7EE6-4342-B048-85BDC9FD1C3A}</a:tableStyleId>
              </a:tblPr>
              <a:tblGrid>
                <a:gridCol w="2024259">
                  <a:extLst>
                    <a:ext uri="{9D8B030D-6E8A-4147-A177-3AD203B41FA5}">
                      <a16:colId xmlns:a16="http://schemas.microsoft.com/office/drawing/2014/main" val="20000"/>
                    </a:ext>
                  </a:extLst>
                </a:gridCol>
                <a:gridCol w="2024259">
                  <a:extLst>
                    <a:ext uri="{9D8B030D-6E8A-4147-A177-3AD203B41FA5}">
                      <a16:colId xmlns:a16="http://schemas.microsoft.com/office/drawing/2014/main" val="20001"/>
                    </a:ext>
                  </a:extLst>
                </a:gridCol>
                <a:gridCol w="2038443">
                  <a:extLst>
                    <a:ext uri="{9D8B030D-6E8A-4147-A177-3AD203B41FA5}">
                      <a16:colId xmlns:a16="http://schemas.microsoft.com/office/drawing/2014/main" val="20002"/>
                    </a:ext>
                  </a:extLst>
                </a:gridCol>
                <a:gridCol w="2024259">
                  <a:extLst>
                    <a:ext uri="{9D8B030D-6E8A-4147-A177-3AD203B41FA5}">
                      <a16:colId xmlns:a16="http://schemas.microsoft.com/office/drawing/2014/main" val="20003"/>
                    </a:ext>
                  </a:extLst>
                </a:gridCol>
                <a:gridCol w="2020206">
                  <a:extLst>
                    <a:ext uri="{9D8B030D-6E8A-4147-A177-3AD203B41FA5}">
                      <a16:colId xmlns:a16="http://schemas.microsoft.com/office/drawing/2014/main" val="20004"/>
                    </a:ext>
                  </a:extLst>
                </a:gridCol>
              </a:tblGrid>
              <a:tr h="1164431">
                <a:tc>
                  <a:txBody>
                    <a:bodyPr/>
                    <a:lstStyle/>
                    <a:p>
                      <a:pPr marL="0" marR="0">
                        <a:lnSpc>
                          <a:spcPct val="107000"/>
                        </a:lnSpc>
                        <a:spcBef>
                          <a:spcPts val="0"/>
                        </a:spcBef>
                        <a:spcAft>
                          <a:spcPts val="0"/>
                        </a:spcAft>
                      </a:pPr>
                      <a:r>
                        <a:rPr lang="en-US" sz="13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br>
                        <a:rPr lang="en-US" sz="1600" dirty="0">
                          <a:effectLst/>
                        </a:rPr>
                      </a:br>
                      <a:r>
                        <a:rPr lang="en-US" sz="1600" dirty="0">
                          <a:effectLst/>
                        </a:rPr>
                        <a:t>Group O</a:t>
                      </a:r>
                      <a:r>
                        <a:rPr lang="en-US" sz="1600" baseline="-25000" dirty="0">
                          <a:effectLst/>
                        </a:rPr>
                        <a:t>1 </a:t>
                      </a:r>
                    </a:p>
                    <a:p>
                      <a:pPr marL="0" marR="0">
                        <a:lnSpc>
                          <a:spcPct val="107000"/>
                        </a:lnSpc>
                        <a:spcBef>
                          <a:spcPts val="0"/>
                        </a:spcBef>
                        <a:spcAft>
                          <a:spcPts val="0"/>
                        </a:spcAft>
                      </a:pPr>
                      <a:r>
                        <a:rPr lang="en-US" sz="1600" dirty="0">
                          <a:effectLst/>
                        </a:rPr>
                        <a:t>(positive linear)</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Group O</a:t>
                      </a:r>
                      <a:r>
                        <a:rPr lang="en-US" sz="1600" baseline="-25000" dirty="0">
                          <a:effectLst/>
                        </a:rPr>
                        <a:t>1</a:t>
                      </a:r>
                      <a:r>
                        <a:rPr lang="en-US" sz="1600" dirty="0">
                          <a:effectLst/>
                        </a:rPr>
                        <a:t> </a:t>
                      </a:r>
                    </a:p>
                    <a:p>
                      <a:pPr marL="0" marR="0">
                        <a:lnSpc>
                          <a:spcPct val="107000"/>
                        </a:lnSpc>
                        <a:spcBef>
                          <a:spcPts val="0"/>
                        </a:spcBef>
                        <a:spcAft>
                          <a:spcPts val="0"/>
                        </a:spcAft>
                      </a:pPr>
                      <a:r>
                        <a:rPr lang="en-US" sz="1600" dirty="0">
                          <a:effectLst/>
                        </a:rPr>
                        <a:t>(negative linear)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O</a:t>
                      </a:r>
                      <a:r>
                        <a:rPr lang="en-US" sz="1600" baseline="-25000" dirty="0">
                          <a:effectLst/>
                        </a:rPr>
                        <a:t>2</a:t>
                      </a:r>
                      <a:r>
                        <a:rPr lang="en-US" sz="1600" dirty="0">
                          <a:effectLst/>
                        </a:rPr>
                        <a:t> </a:t>
                      </a:r>
                    </a:p>
                    <a:p>
                      <a:pPr marL="0" marR="0">
                        <a:lnSpc>
                          <a:spcPct val="107000"/>
                        </a:lnSpc>
                        <a:spcBef>
                          <a:spcPts val="0"/>
                        </a:spcBef>
                        <a:spcAft>
                          <a:spcPts val="0"/>
                        </a:spcAft>
                      </a:pPr>
                      <a:r>
                        <a:rPr lang="en-US" sz="1600" dirty="0">
                          <a:effectLst/>
                        </a:rPr>
                        <a:t>(U-shape)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O</a:t>
                      </a:r>
                      <a:r>
                        <a:rPr lang="en-US" sz="1600" baseline="-25000" dirty="0">
                          <a:effectLst/>
                        </a:rPr>
                        <a:t>2</a:t>
                      </a:r>
                      <a:r>
                        <a:rPr lang="en-US" sz="1600" dirty="0">
                          <a:effectLst/>
                        </a:rPr>
                        <a:t> </a:t>
                      </a:r>
                    </a:p>
                    <a:p>
                      <a:pPr marL="0" marR="0">
                        <a:lnSpc>
                          <a:spcPct val="107000"/>
                        </a:lnSpc>
                        <a:spcBef>
                          <a:spcPts val="0"/>
                        </a:spcBef>
                        <a:spcAft>
                          <a:spcPts val="0"/>
                        </a:spcAft>
                      </a:pPr>
                      <a:r>
                        <a:rPr lang="en-US" sz="1600" dirty="0">
                          <a:effectLst/>
                        </a:rPr>
                        <a:t>(upside-down U)</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extLst>
                  <a:ext uri="{0D108BD9-81ED-4DB2-BD59-A6C34878D82A}">
                    <a16:rowId xmlns:a16="http://schemas.microsoft.com/office/drawing/2014/main" val="10000"/>
                  </a:ext>
                </a:extLst>
              </a:tr>
              <a:tr h="478663">
                <a:tc>
                  <a:txBody>
                    <a:bodyPr/>
                    <a:lstStyle/>
                    <a:p>
                      <a:pPr marL="0" marR="0">
                        <a:lnSpc>
                          <a:spcPct val="107000"/>
                        </a:lnSpc>
                        <a:spcBef>
                          <a:spcPts val="0"/>
                        </a:spcBef>
                        <a:spcAft>
                          <a:spcPts val="0"/>
                        </a:spcAft>
                      </a:pPr>
                      <a:r>
                        <a:rPr lang="en-US" sz="1600" dirty="0">
                          <a:effectLst/>
                        </a:rPr>
                        <a:t>Low</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extLst>
                  <a:ext uri="{0D108BD9-81ED-4DB2-BD59-A6C34878D82A}">
                    <a16:rowId xmlns:a16="http://schemas.microsoft.com/office/drawing/2014/main" val="10001"/>
                  </a:ext>
                </a:extLst>
              </a:tr>
              <a:tr h="478663">
                <a:tc>
                  <a:txBody>
                    <a:bodyPr/>
                    <a:lstStyle/>
                    <a:p>
                      <a:pPr marL="0" marR="0">
                        <a:lnSpc>
                          <a:spcPct val="107000"/>
                        </a:lnSpc>
                        <a:spcBef>
                          <a:spcPts val="0"/>
                        </a:spcBef>
                        <a:spcAft>
                          <a:spcPts val="0"/>
                        </a:spcAft>
                      </a:pPr>
                      <a:r>
                        <a:rPr lang="en-US" sz="1600" dirty="0">
                          <a:effectLst/>
                        </a:rPr>
                        <a:t>Medium</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a:effectLst/>
                        </a:rPr>
                        <a:t>-2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a:effectLst/>
                        </a:rPr>
                        <a:t>+2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extLst>
                  <a:ext uri="{0D108BD9-81ED-4DB2-BD59-A6C34878D82A}">
                    <a16:rowId xmlns:a16="http://schemas.microsoft.com/office/drawing/2014/main" val="10002"/>
                  </a:ext>
                </a:extLst>
              </a:tr>
              <a:tr h="478663">
                <a:tc>
                  <a:txBody>
                    <a:bodyPr/>
                    <a:lstStyle/>
                    <a:p>
                      <a:pPr marL="0" marR="0">
                        <a:lnSpc>
                          <a:spcPct val="107000"/>
                        </a:lnSpc>
                        <a:spcBef>
                          <a:spcPts val="0"/>
                        </a:spcBef>
                        <a:spcAft>
                          <a:spcPts val="0"/>
                        </a:spcAft>
                      </a:pPr>
                      <a:r>
                        <a:rPr lang="en-US" sz="1600">
                          <a:effectLst/>
                        </a:rPr>
                        <a:t>High</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33350" marR="133350" marT="133350" marB="13335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440020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992140" y="392665"/>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a:t>
            </a:r>
          </a:p>
        </p:txBody>
      </p:sp>
      <p:sp>
        <p:nvSpPr>
          <p:cNvPr id="9218" name="Rectangle 2"/>
          <p:cNvSpPr>
            <a:spLocks noGrp="1" noChangeArrowheads="1"/>
          </p:cNvSpPr>
          <p:nvPr>
            <p:ph type="body" idx="1"/>
          </p:nvPr>
        </p:nvSpPr>
        <p:spPr>
          <a:xfrm>
            <a:off x="463394" y="1526011"/>
            <a:ext cx="5983705" cy="4353928"/>
          </a:xfrm>
        </p:spPr>
        <p:txBody>
          <a:bodyPr>
            <a:noAutofit/>
          </a:bodyPr>
          <a:lstStyle/>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Go to Analyze </a:t>
            </a:r>
            <a:r>
              <a:rPr lang="en-US" sz="2800" dirty="0">
                <a:sym typeface="Wingdings" panose="05000000000000000000" pitchFamily="2" charset="2"/>
              </a:rPr>
              <a:t> Regression  Linear</a:t>
            </a:r>
          </a:p>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ym typeface="Wingdings" panose="05000000000000000000" pitchFamily="2" charset="2"/>
              </a:rPr>
              <a:t>Put Performance into Dependent</a:t>
            </a:r>
          </a:p>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ym typeface="Wingdings" panose="05000000000000000000" pitchFamily="2" charset="2"/>
              </a:rPr>
              <a:t>Put Orthogonal positive linear and Orthogonal Curvilinear Trend into Independent(s)</a:t>
            </a:r>
            <a:endParaRPr lang="en-US" sz="2800" dirty="0"/>
          </a:p>
        </p:txBody>
      </p:sp>
      <p:pic>
        <p:nvPicPr>
          <p:cNvPr id="4" name="Picture 3"/>
          <p:cNvPicPr>
            <a:picLocks noChangeAspect="1"/>
          </p:cNvPicPr>
          <p:nvPr/>
        </p:nvPicPr>
        <p:blipFill>
          <a:blip r:embed="rId3"/>
          <a:stretch>
            <a:fillRect/>
          </a:stretch>
        </p:blipFill>
        <p:spPr>
          <a:xfrm>
            <a:off x="6616402" y="1728762"/>
            <a:ext cx="5209524" cy="4419048"/>
          </a:xfrm>
          <a:prstGeom prst="rect">
            <a:avLst/>
          </a:prstGeom>
        </p:spPr>
      </p:pic>
    </p:spTree>
    <p:extLst>
      <p:ext uri="{BB962C8B-B14F-4D97-AF65-F5344CB8AC3E}">
        <p14:creationId xmlns:p14="http://schemas.microsoft.com/office/powerpoint/2010/main" val="27556204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648855" y="201994"/>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a:t>
            </a:r>
          </a:p>
        </p:txBody>
      </p:sp>
      <p:sp>
        <p:nvSpPr>
          <p:cNvPr id="9218" name="Rectangle 2"/>
          <p:cNvSpPr>
            <a:spLocks noGrp="1" noChangeArrowheads="1"/>
          </p:cNvSpPr>
          <p:nvPr>
            <p:ph type="body" idx="1"/>
          </p:nvPr>
        </p:nvSpPr>
        <p:spPr>
          <a:xfrm>
            <a:off x="560308" y="1063023"/>
            <a:ext cx="9880988" cy="2528417"/>
          </a:xfrm>
        </p:spPr>
        <p:txBody>
          <a:bodyPr>
            <a:noAutofit/>
          </a:bodyPr>
          <a:lstStyle/>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The </a:t>
            </a:r>
            <a:r>
              <a:rPr lang="en-US" sz="2800" i="1" dirty="0"/>
              <a:t>p</a:t>
            </a:r>
            <a:r>
              <a:rPr lang="en-US" sz="2800" dirty="0"/>
              <a:t> value of linear trend is not significant (.261)</a:t>
            </a:r>
          </a:p>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The </a:t>
            </a:r>
            <a:r>
              <a:rPr lang="en-US" sz="2800" i="1" dirty="0"/>
              <a:t>p</a:t>
            </a:r>
            <a:r>
              <a:rPr lang="en-US" sz="2800" dirty="0"/>
              <a:t> value of the curvilinear trend is significant (.004).</a:t>
            </a:r>
          </a:p>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The relationship between performance and anxiety is nonlinear.</a:t>
            </a:r>
          </a:p>
          <a:p>
            <a:pPr marL="391729" indent="-293797">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But is there an easier and faster way?</a:t>
            </a:r>
          </a:p>
        </p:txBody>
      </p:sp>
      <p:pic>
        <p:nvPicPr>
          <p:cNvPr id="3" name="Picture 2"/>
          <p:cNvPicPr>
            <a:picLocks noChangeAspect="1"/>
          </p:cNvPicPr>
          <p:nvPr/>
        </p:nvPicPr>
        <p:blipFill>
          <a:blip r:embed="rId3"/>
          <a:stretch>
            <a:fillRect/>
          </a:stretch>
        </p:blipFill>
        <p:spPr>
          <a:xfrm>
            <a:off x="1041268" y="3880008"/>
            <a:ext cx="7444199" cy="2613389"/>
          </a:xfrm>
          <a:prstGeom prst="rect">
            <a:avLst/>
          </a:prstGeom>
        </p:spPr>
      </p:pic>
    </p:spTree>
    <p:extLst>
      <p:ext uri="{BB962C8B-B14F-4D97-AF65-F5344CB8AC3E}">
        <p14:creationId xmlns:p14="http://schemas.microsoft.com/office/powerpoint/2010/main" val="21041242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visualization is easier, faster, and clearer</a:t>
            </a:r>
          </a:p>
        </p:txBody>
      </p:sp>
      <p:sp>
        <p:nvSpPr>
          <p:cNvPr id="3" name="Content Placeholder 2"/>
          <p:cNvSpPr>
            <a:spLocks noGrp="1"/>
          </p:cNvSpPr>
          <p:nvPr>
            <p:ph idx="1"/>
          </p:nvPr>
        </p:nvSpPr>
        <p:spPr>
          <a:xfrm>
            <a:off x="685802" y="2142067"/>
            <a:ext cx="4314462" cy="4106464"/>
          </a:xfrm>
        </p:spPr>
        <p:txBody>
          <a:bodyPr>
            <a:normAutofit fontScale="85000" lnSpcReduction="20000"/>
          </a:bodyPr>
          <a:lstStyle/>
          <a:p>
            <a:r>
              <a:rPr lang="en-US" sz="2800" dirty="0"/>
              <a:t>Use “</a:t>
            </a:r>
            <a:r>
              <a:rPr lang="en-US" sz="2800" dirty="0" err="1"/>
              <a:t>Orthogonal.jmp</a:t>
            </a:r>
            <a:r>
              <a:rPr lang="en-US" sz="2800" dirty="0"/>
              <a:t>” to make a boxplot.</a:t>
            </a:r>
          </a:p>
          <a:p>
            <a:r>
              <a:rPr lang="en-US" sz="2800" dirty="0"/>
              <a:t>No recoding is required.</a:t>
            </a:r>
          </a:p>
          <a:p>
            <a:r>
              <a:rPr lang="en-US" sz="2800" dirty="0"/>
              <a:t>it is very difficult to imagine the data pattern by the regression coefficients (beta), but from the boxplots one can easily see that even the lowest of the medium anxiety group can be at a par to the highest of the low and high anxiety in terms of performance.</a:t>
            </a:r>
          </a:p>
        </p:txBody>
      </p:sp>
      <p:pic>
        <p:nvPicPr>
          <p:cNvPr id="4" name="Picture 3"/>
          <p:cNvPicPr>
            <a:picLocks noChangeAspect="1"/>
          </p:cNvPicPr>
          <p:nvPr/>
        </p:nvPicPr>
        <p:blipFill>
          <a:blip r:embed="rId2"/>
          <a:stretch>
            <a:fillRect/>
          </a:stretch>
        </p:blipFill>
        <p:spPr>
          <a:xfrm>
            <a:off x="5751513" y="2002658"/>
            <a:ext cx="6096012" cy="4245873"/>
          </a:xfrm>
          <a:prstGeom prst="rect">
            <a:avLst/>
          </a:prstGeom>
        </p:spPr>
      </p:pic>
      <p:sp>
        <p:nvSpPr>
          <p:cNvPr id="5" name="Right Arrow 4"/>
          <p:cNvSpPr/>
          <p:nvPr/>
        </p:nvSpPr>
        <p:spPr>
          <a:xfrm>
            <a:off x="7529885" y="3164726"/>
            <a:ext cx="429371" cy="2941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02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896043" y="481447"/>
            <a:ext cx="8271163"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not numbers only? Opposition</a:t>
            </a:r>
          </a:p>
        </p:txBody>
      </p:sp>
      <p:sp>
        <p:nvSpPr>
          <p:cNvPr id="9218" name="Rectangle 2"/>
          <p:cNvSpPr>
            <a:spLocks noGrp="1" noChangeArrowheads="1"/>
          </p:cNvSpPr>
          <p:nvPr>
            <p:ph type="body" idx="1"/>
          </p:nvPr>
        </p:nvSpPr>
        <p:spPr>
          <a:xfrm>
            <a:off x="1007909" y="1626368"/>
            <a:ext cx="9725900" cy="708910"/>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“Many journal articles do not display graphics.”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Because it is expensive! It’ll cost you an arm and a leg!</a:t>
            </a:r>
          </a:p>
        </p:txBody>
      </p:sp>
      <p:pic>
        <p:nvPicPr>
          <p:cNvPr id="2" name="Picture 1"/>
          <p:cNvPicPr>
            <a:picLocks noChangeAspect="1"/>
          </p:cNvPicPr>
          <p:nvPr/>
        </p:nvPicPr>
        <p:blipFill>
          <a:blip r:embed="rId3"/>
          <a:stretch>
            <a:fillRect/>
          </a:stretch>
        </p:blipFill>
        <p:spPr>
          <a:xfrm>
            <a:off x="896043" y="2771289"/>
            <a:ext cx="8553592" cy="3383509"/>
          </a:xfrm>
          <a:prstGeom prst="rect">
            <a:avLst/>
          </a:prstGeom>
        </p:spPr>
      </p:pic>
      <p:pic>
        <p:nvPicPr>
          <p:cNvPr id="7" name="Picture 6"/>
          <p:cNvPicPr>
            <a:picLocks noChangeAspect="1"/>
          </p:cNvPicPr>
          <p:nvPr/>
        </p:nvPicPr>
        <p:blipFill>
          <a:blip r:embed="rId4"/>
          <a:stretch>
            <a:fillRect/>
          </a:stretch>
        </p:blipFill>
        <p:spPr>
          <a:xfrm>
            <a:off x="9751758" y="1626368"/>
            <a:ext cx="1676887" cy="2422169"/>
          </a:xfrm>
          <a:prstGeom prst="rect">
            <a:avLst/>
          </a:prstGeom>
        </p:spPr>
      </p:pic>
    </p:spTree>
    <p:extLst>
      <p:ext uri="{BB962C8B-B14F-4D97-AF65-F5344CB8AC3E}">
        <p14:creationId xmlns:p14="http://schemas.microsoft.com/office/powerpoint/2010/main" val="31660944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0218"/>
            <a:ext cx="10131425" cy="1456267"/>
          </a:xfrm>
        </p:spPr>
        <p:txBody>
          <a:bodyPr/>
          <a:lstStyle/>
          <a:p>
            <a:r>
              <a:rPr lang="en-US" dirty="0"/>
              <a:t>Why data visualization? </a:t>
            </a:r>
            <a:br>
              <a:rPr lang="en-US" dirty="0"/>
            </a:br>
            <a:r>
              <a:rPr lang="en-US" dirty="0"/>
              <a:t>See beyond the horizon!</a:t>
            </a:r>
          </a:p>
        </p:txBody>
      </p:sp>
      <p:sp>
        <p:nvSpPr>
          <p:cNvPr id="3" name="Content Placeholder 2"/>
          <p:cNvSpPr>
            <a:spLocks noGrp="1"/>
          </p:cNvSpPr>
          <p:nvPr>
            <p:ph idx="1"/>
          </p:nvPr>
        </p:nvSpPr>
        <p:spPr>
          <a:xfrm>
            <a:off x="602674" y="1934248"/>
            <a:ext cx="10806544" cy="4466551"/>
          </a:xfrm>
        </p:spPr>
        <p:txBody>
          <a:bodyPr>
            <a:normAutofit/>
          </a:bodyPr>
          <a:lstStyle/>
          <a:p>
            <a:pPr marL="414772" indent="-414772">
              <a:buFont typeface="Arial" panose="020B0604020202020204" pitchFamily="34" charset="0"/>
              <a:buChar char="•"/>
            </a:pPr>
            <a:r>
              <a:rPr lang="en-US" sz="2400" dirty="0"/>
              <a:t>The trend is </a:t>
            </a:r>
            <a:r>
              <a:rPr lang="en-US" sz="2400" dirty="0">
                <a:solidFill>
                  <a:srgbClr val="FFC000"/>
                </a:solidFill>
              </a:rPr>
              <a:t>digital and online publishing</a:t>
            </a:r>
            <a:r>
              <a:rPr lang="en-US" sz="2400" dirty="0"/>
              <a:t>.</a:t>
            </a:r>
          </a:p>
          <a:p>
            <a:pPr marL="414772" indent="-414772">
              <a:buFont typeface="Arial" panose="020B0604020202020204" pitchFamily="34" charset="0"/>
              <a:buChar char="•"/>
            </a:pPr>
            <a:r>
              <a:rPr lang="en-US" sz="2400" dirty="0"/>
              <a:t>Multimedia and interactive modules cannot be displayed in traditional print journals?</a:t>
            </a:r>
          </a:p>
          <a:p>
            <a:pPr marL="414772" indent="-414772">
              <a:buFont typeface="Arial" panose="020B0604020202020204" pitchFamily="34" charset="0"/>
              <a:buChar char="•"/>
            </a:pPr>
            <a:r>
              <a:rPr lang="en-US" sz="2400" dirty="0"/>
              <a:t>Yu, C. H., &amp; </a:t>
            </a:r>
            <a:r>
              <a:rPr lang="en-US" sz="2400" dirty="0" err="1"/>
              <a:t>Stockford</a:t>
            </a:r>
            <a:r>
              <a:rPr lang="en-US" sz="2400" dirty="0"/>
              <a:t>, S. (2003). Evaluating spatial- and temporal-oriented multi-dimensional visualization techniques for research and instruction. </a:t>
            </a:r>
            <a:r>
              <a:rPr lang="en-US" sz="2400" i="1" dirty="0"/>
              <a:t>Practical Assessment, Research &amp; Evaluation, 8(17)</a:t>
            </a:r>
            <a:r>
              <a:rPr lang="en-US" sz="2400" dirty="0"/>
              <a:t>. Retrieved from </a:t>
            </a:r>
            <a:r>
              <a:rPr lang="en-US" sz="2400" dirty="0">
                <a:hlinkClick r:id="rId2"/>
              </a:rPr>
              <a:t>http://www.creative-wisdom.com/pub/PARE_2003.html</a:t>
            </a:r>
            <a:r>
              <a:rPr lang="en-US" sz="2400" dirty="0"/>
              <a:t> or </a:t>
            </a:r>
          </a:p>
          <a:p>
            <a:pPr marL="414772" indent="-414772">
              <a:buFont typeface="Arial" panose="020B0604020202020204" pitchFamily="34" charset="0"/>
              <a:buChar char="•"/>
            </a:pPr>
            <a:r>
              <a:rPr lang="en-US" sz="2400" dirty="0">
                <a:hlinkClick r:id="rId3"/>
              </a:rPr>
              <a:t>https://scholarworks.umass.edu/pare/vol8/iss1/17/</a:t>
            </a:r>
            <a:endParaRPr lang="en-US" sz="2400" dirty="0"/>
          </a:p>
          <a:p>
            <a:pPr marL="414772" indent="-414772">
              <a:buFont typeface="Arial" panose="020B0604020202020204" pitchFamily="34" charset="0"/>
              <a:buChar char="•"/>
            </a:pPr>
            <a:r>
              <a:rPr lang="en-US" sz="2400" dirty="0"/>
              <a:t>The scientific paper is obsolete: </a:t>
            </a:r>
            <a:r>
              <a:rPr lang="en-US" sz="2400" dirty="0">
                <a:hlinkClick r:id="rId4"/>
              </a:rPr>
              <a:t>https://getpocket.com/explore/item/the-scientific-paper-is-obsolete?utm_source=pocket-newtab</a:t>
            </a:r>
            <a:endParaRPr lang="en-US" sz="2400" dirty="0"/>
          </a:p>
        </p:txBody>
      </p:sp>
    </p:spTree>
    <p:extLst>
      <p:ext uri="{BB962C8B-B14F-4D97-AF65-F5344CB8AC3E}">
        <p14:creationId xmlns:p14="http://schemas.microsoft.com/office/powerpoint/2010/main" val="2506717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visualization? </a:t>
            </a:r>
            <a:br>
              <a:rPr lang="en-US" dirty="0"/>
            </a:br>
            <a:r>
              <a:rPr lang="en-US" dirty="0"/>
              <a:t>See beyond the horizon!</a:t>
            </a:r>
          </a:p>
        </p:txBody>
      </p:sp>
      <p:sp>
        <p:nvSpPr>
          <p:cNvPr id="3" name="Content Placeholder 2"/>
          <p:cNvSpPr>
            <a:spLocks noGrp="1"/>
          </p:cNvSpPr>
          <p:nvPr>
            <p:ph idx="1"/>
          </p:nvPr>
        </p:nvSpPr>
        <p:spPr>
          <a:xfrm>
            <a:off x="685801" y="2325640"/>
            <a:ext cx="6374875" cy="4372640"/>
          </a:xfrm>
        </p:spPr>
        <p:txBody>
          <a:bodyPr>
            <a:normAutofit fontScale="92500" lnSpcReduction="20000"/>
          </a:bodyPr>
          <a:lstStyle/>
          <a:p>
            <a:r>
              <a:rPr lang="en-US" sz="2800" dirty="0"/>
              <a:t>Help </a:t>
            </a:r>
            <a:r>
              <a:rPr lang="en-US" sz="2800" dirty="0">
                <a:sym typeface="Wingdings" panose="05000000000000000000" pitchFamily="2" charset="2"/>
              </a:rPr>
              <a:t> </a:t>
            </a:r>
            <a:r>
              <a:rPr lang="en-US" sz="2800" dirty="0"/>
              <a:t>Sample data library  </a:t>
            </a:r>
            <a:r>
              <a:rPr lang="en-US" sz="2800" dirty="0">
                <a:sym typeface="Wingdings" panose="05000000000000000000" pitchFamily="2" charset="2"/>
              </a:rPr>
              <a:t> </a:t>
            </a:r>
            <a:r>
              <a:rPr lang="en-US" sz="2800" dirty="0"/>
              <a:t>Galton data: Discover regression to the mean</a:t>
            </a:r>
          </a:p>
          <a:p>
            <a:r>
              <a:rPr lang="en-US" sz="2800" dirty="0"/>
              <a:t>Fit Y by X</a:t>
            </a:r>
          </a:p>
          <a:p>
            <a:r>
              <a:rPr lang="en-US" sz="2800" dirty="0"/>
              <a:t>Inversed red triangle </a:t>
            </a:r>
            <a:r>
              <a:rPr lang="en-US" sz="2800" dirty="0">
                <a:sym typeface="Wingdings" panose="05000000000000000000" pitchFamily="2" charset="2"/>
              </a:rPr>
              <a:t> </a:t>
            </a:r>
            <a:r>
              <a:rPr lang="en-US" sz="2800" dirty="0">
                <a:solidFill>
                  <a:srgbClr val="FFC000"/>
                </a:solidFill>
                <a:sym typeface="Wingdings" panose="05000000000000000000" pitchFamily="2" charset="2"/>
              </a:rPr>
              <a:t>Histogram borders</a:t>
            </a:r>
            <a:endParaRPr lang="en-US" sz="2800" dirty="0">
              <a:solidFill>
                <a:srgbClr val="FFC000"/>
              </a:solidFill>
            </a:endParaRPr>
          </a:p>
          <a:p>
            <a:r>
              <a:rPr lang="en-US" sz="2800" dirty="0"/>
              <a:t>You can output the graph to HTML (Save as) and display the result interactively.</a:t>
            </a:r>
          </a:p>
          <a:p>
            <a:r>
              <a:rPr lang="en-US" sz="2800" dirty="0"/>
              <a:t>No plug-in for the Web browser</a:t>
            </a:r>
          </a:p>
          <a:p>
            <a:r>
              <a:rPr lang="en-US" sz="2800" dirty="0"/>
              <a:t>Can you do the following in a hard copy?</a:t>
            </a:r>
          </a:p>
          <a:p>
            <a:r>
              <a:rPr lang="en-US" sz="2800" b="1" dirty="0">
                <a:hlinkClick r:id="rId2"/>
              </a:rPr>
              <a:t>http://www.creative-wisdom.com/teaching/WBI/galton.htm</a:t>
            </a:r>
            <a:endParaRPr lang="en-US" sz="2800" b="1" dirty="0"/>
          </a:p>
          <a:p>
            <a:endParaRPr lang="en-US" dirty="0"/>
          </a:p>
          <a:p>
            <a:endParaRPr lang="en-US" dirty="0"/>
          </a:p>
        </p:txBody>
      </p:sp>
      <p:pic>
        <p:nvPicPr>
          <p:cNvPr id="5" name="Picture 4"/>
          <p:cNvPicPr>
            <a:picLocks noChangeAspect="1"/>
          </p:cNvPicPr>
          <p:nvPr/>
        </p:nvPicPr>
        <p:blipFill>
          <a:blip r:embed="rId3"/>
          <a:stretch>
            <a:fillRect/>
          </a:stretch>
        </p:blipFill>
        <p:spPr>
          <a:xfrm>
            <a:off x="7302974" y="2232336"/>
            <a:ext cx="4147635" cy="3665807"/>
          </a:xfrm>
          <a:prstGeom prst="rect">
            <a:avLst/>
          </a:prstGeom>
          <a:ln>
            <a:solidFill>
              <a:schemeClr val="tx1"/>
            </a:solidFill>
          </a:ln>
        </p:spPr>
      </p:pic>
    </p:spTree>
    <p:extLst>
      <p:ext uri="{BB962C8B-B14F-4D97-AF65-F5344CB8AC3E}">
        <p14:creationId xmlns:p14="http://schemas.microsoft.com/office/powerpoint/2010/main" val="2669362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25821"/>
            <a:ext cx="10131425" cy="1456267"/>
          </a:xfrm>
        </p:spPr>
        <p:txBody>
          <a:bodyPr/>
          <a:lstStyle/>
          <a:p>
            <a:r>
              <a:rPr lang="en-US" dirty="0"/>
              <a:t>Assignment 3.1</a:t>
            </a:r>
          </a:p>
        </p:txBody>
      </p:sp>
      <p:sp>
        <p:nvSpPr>
          <p:cNvPr id="3" name="Content Placeholder 2"/>
          <p:cNvSpPr>
            <a:spLocks noGrp="1"/>
          </p:cNvSpPr>
          <p:nvPr>
            <p:ph idx="1"/>
          </p:nvPr>
        </p:nvSpPr>
        <p:spPr>
          <a:xfrm>
            <a:off x="685801" y="1692167"/>
            <a:ext cx="10131425" cy="4099034"/>
          </a:xfrm>
        </p:spPr>
        <p:txBody>
          <a:bodyPr>
            <a:normAutofit fontScale="85000" lnSpcReduction="20000"/>
          </a:bodyPr>
          <a:lstStyle/>
          <a:p>
            <a:r>
              <a:rPr lang="en-US" sz="2800" dirty="0"/>
              <a:t>Use </a:t>
            </a:r>
            <a:r>
              <a:rPr lang="en-US" sz="2800" dirty="0" err="1"/>
              <a:t>Visualization_data.JMP</a:t>
            </a:r>
            <a:endParaRPr lang="en-US" sz="2800" dirty="0"/>
          </a:p>
          <a:p>
            <a:r>
              <a:rPr lang="en-US" sz="2800" dirty="0"/>
              <a:t>Put College test scores into Y</a:t>
            </a:r>
          </a:p>
          <a:p>
            <a:r>
              <a:rPr lang="en-US" sz="2800" dirty="0"/>
              <a:t>Put SAT into X</a:t>
            </a:r>
          </a:p>
          <a:p>
            <a:r>
              <a:rPr lang="en-US" sz="2800" dirty="0"/>
              <a:t>From the red triangle select Histogram Border.</a:t>
            </a:r>
          </a:p>
          <a:p>
            <a:r>
              <a:rPr lang="en-US" sz="2800" dirty="0"/>
              <a:t>Save the file into html format</a:t>
            </a:r>
          </a:p>
          <a:p>
            <a:r>
              <a:rPr lang="en-US" sz="2800" dirty="0"/>
              <a:t>Can you see the interactive graph in a Web browser?</a:t>
            </a:r>
          </a:p>
          <a:p>
            <a:r>
              <a:rPr lang="en-US" sz="2800" dirty="0"/>
              <a:t>Caution: the html file is still a local file stored in your hard drive (e.g. file:///H:/JUMP/551/Lecture_PowerPoint/Unit_3_DV/Fit%20Y%20by%20X.htm). If you email the “link” to other people, they will not be able to open the file in your hard drive. You need to send the html file or post it on a Web server.</a:t>
            </a:r>
          </a:p>
        </p:txBody>
      </p:sp>
    </p:spTree>
    <p:extLst>
      <p:ext uri="{BB962C8B-B14F-4D97-AF65-F5344CB8AC3E}">
        <p14:creationId xmlns:p14="http://schemas.microsoft.com/office/powerpoint/2010/main" val="1078113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012119" y="273629"/>
            <a:ext cx="9908726" cy="848589"/>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See beyond the horizon!</a:t>
            </a:r>
          </a:p>
        </p:txBody>
      </p:sp>
      <p:sp>
        <p:nvSpPr>
          <p:cNvPr id="15364" name="Rectangle 4"/>
          <p:cNvSpPr>
            <a:spLocks noGrp="1" noChangeArrowheads="1"/>
          </p:cNvSpPr>
          <p:nvPr>
            <p:ph type="body" idx="1"/>
          </p:nvPr>
        </p:nvSpPr>
        <p:spPr>
          <a:xfrm>
            <a:off x="845864" y="4924629"/>
            <a:ext cx="10334754" cy="1247569"/>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Galton data</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If using a traditional B &amp; W scatterplot, it is hard to tell the data density, especially big data (</a:t>
            </a:r>
            <a:r>
              <a:rPr lang="en-US" sz="2400" dirty="0">
                <a:solidFill>
                  <a:srgbClr val="FFC000"/>
                </a:solidFill>
              </a:rPr>
              <a:t>over-plotting</a:t>
            </a:r>
            <a:r>
              <a:rPr lang="en-US" sz="2400" dirty="0"/>
              <a: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err="1">
                <a:solidFill>
                  <a:srgbClr val="FFC000"/>
                </a:solidFill>
              </a:rPr>
              <a:t>Heatmap</a:t>
            </a:r>
            <a:r>
              <a:rPr lang="en-US" sz="2400" dirty="0"/>
              <a:t> can. Today online journals accept color graphs.</a:t>
            </a:r>
          </a:p>
        </p:txBody>
      </p:sp>
      <p:pic>
        <p:nvPicPr>
          <p:cNvPr id="2" name="Picture 1"/>
          <p:cNvPicPr>
            <a:picLocks noChangeAspect="1"/>
          </p:cNvPicPr>
          <p:nvPr/>
        </p:nvPicPr>
        <p:blipFill>
          <a:blip r:embed="rId3"/>
          <a:stretch>
            <a:fillRect/>
          </a:stretch>
        </p:blipFill>
        <p:spPr>
          <a:xfrm>
            <a:off x="6013241" y="1122218"/>
            <a:ext cx="4559806" cy="3387862"/>
          </a:xfrm>
          <a:prstGeom prst="rect">
            <a:avLst/>
          </a:prstGeom>
        </p:spPr>
      </p:pic>
      <p:pic>
        <p:nvPicPr>
          <p:cNvPr id="3" name="Picture 2"/>
          <p:cNvPicPr>
            <a:picLocks noChangeAspect="1"/>
          </p:cNvPicPr>
          <p:nvPr/>
        </p:nvPicPr>
        <p:blipFill>
          <a:blip r:embed="rId4"/>
          <a:stretch>
            <a:fillRect/>
          </a:stretch>
        </p:blipFill>
        <p:spPr>
          <a:xfrm>
            <a:off x="1105637" y="1122218"/>
            <a:ext cx="4559806" cy="3387862"/>
          </a:xfrm>
          <a:prstGeom prst="rect">
            <a:avLst/>
          </a:prstGeom>
        </p:spPr>
      </p:pic>
    </p:spTree>
    <p:extLst>
      <p:ext uri="{BB962C8B-B14F-4D97-AF65-F5344CB8AC3E}">
        <p14:creationId xmlns:p14="http://schemas.microsoft.com/office/powerpoint/2010/main" val="11100461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 map</a:t>
            </a:r>
          </a:p>
        </p:txBody>
      </p:sp>
      <p:sp>
        <p:nvSpPr>
          <p:cNvPr id="3" name="Content Placeholder 2"/>
          <p:cNvSpPr>
            <a:spLocks noGrp="1"/>
          </p:cNvSpPr>
          <p:nvPr>
            <p:ph idx="1"/>
          </p:nvPr>
        </p:nvSpPr>
        <p:spPr>
          <a:xfrm>
            <a:off x="685801" y="2142067"/>
            <a:ext cx="3413233" cy="3649133"/>
          </a:xfrm>
        </p:spPr>
        <p:txBody>
          <a:bodyPr>
            <a:normAutofit/>
          </a:bodyPr>
          <a:lstStyle/>
          <a:p>
            <a:r>
              <a:rPr lang="en-US" sz="2800" dirty="0"/>
              <a:t>In Graph Builder</a:t>
            </a:r>
          </a:p>
          <a:p>
            <a:r>
              <a:rPr lang="en-US" sz="2800" dirty="0"/>
              <a:t>Put child height into Y axis</a:t>
            </a:r>
          </a:p>
          <a:p>
            <a:r>
              <a:rPr lang="en-US" sz="2800" dirty="0"/>
              <a:t>Put parent height into X axis</a:t>
            </a:r>
          </a:p>
          <a:p>
            <a:r>
              <a:rPr lang="en-US" sz="2800" dirty="0"/>
              <a:t>Press the </a:t>
            </a:r>
            <a:r>
              <a:rPr lang="en-US" sz="2800" dirty="0">
                <a:solidFill>
                  <a:srgbClr val="FFC000"/>
                </a:solidFill>
              </a:rPr>
              <a:t>heat map </a:t>
            </a:r>
            <a:r>
              <a:rPr lang="en-US" sz="2800" dirty="0"/>
              <a:t>button</a:t>
            </a:r>
          </a:p>
        </p:txBody>
      </p:sp>
      <p:pic>
        <p:nvPicPr>
          <p:cNvPr id="4" name="Picture 3"/>
          <p:cNvPicPr>
            <a:picLocks noChangeAspect="1"/>
          </p:cNvPicPr>
          <p:nvPr/>
        </p:nvPicPr>
        <p:blipFill>
          <a:blip r:embed="rId2"/>
          <a:stretch>
            <a:fillRect/>
          </a:stretch>
        </p:blipFill>
        <p:spPr>
          <a:xfrm>
            <a:off x="4339541" y="1337733"/>
            <a:ext cx="7095714" cy="5136505"/>
          </a:xfrm>
          <a:prstGeom prst="rect">
            <a:avLst/>
          </a:prstGeom>
        </p:spPr>
      </p:pic>
    </p:spTree>
    <p:extLst>
      <p:ext uri="{BB962C8B-B14F-4D97-AF65-F5344CB8AC3E}">
        <p14:creationId xmlns:p14="http://schemas.microsoft.com/office/powerpoint/2010/main" val="1819191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 map</a:t>
            </a:r>
          </a:p>
        </p:txBody>
      </p:sp>
      <p:sp>
        <p:nvSpPr>
          <p:cNvPr id="3" name="Content Placeholder 2"/>
          <p:cNvSpPr>
            <a:spLocks noGrp="1"/>
          </p:cNvSpPr>
          <p:nvPr>
            <p:ph idx="1"/>
          </p:nvPr>
        </p:nvSpPr>
        <p:spPr>
          <a:xfrm>
            <a:off x="685801" y="2142067"/>
            <a:ext cx="3413233" cy="3649133"/>
          </a:xfrm>
        </p:spPr>
        <p:txBody>
          <a:bodyPr>
            <a:normAutofit/>
          </a:bodyPr>
          <a:lstStyle/>
          <a:p>
            <a:r>
              <a:rPr lang="en-US" sz="2800" dirty="0"/>
              <a:t>You can view the frequency or percentage by choosing </a:t>
            </a:r>
            <a:r>
              <a:rPr lang="en-US" sz="2800" dirty="0">
                <a:solidFill>
                  <a:srgbClr val="FFC000"/>
                </a:solidFill>
              </a:rPr>
              <a:t>label by value</a:t>
            </a:r>
            <a:r>
              <a:rPr lang="en-US" sz="2800" dirty="0"/>
              <a:t> or </a:t>
            </a:r>
            <a:r>
              <a:rPr lang="en-US" sz="2800" dirty="0">
                <a:solidFill>
                  <a:srgbClr val="FFC000"/>
                </a:solidFill>
              </a:rPr>
              <a:t>label by percentage of total values</a:t>
            </a:r>
          </a:p>
        </p:txBody>
      </p:sp>
      <p:pic>
        <p:nvPicPr>
          <p:cNvPr id="5" name="Picture 4"/>
          <p:cNvPicPr>
            <a:picLocks noChangeAspect="1"/>
          </p:cNvPicPr>
          <p:nvPr/>
        </p:nvPicPr>
        <p:blipFill>
          <a:blip r:embed="rId2"/>
          <a:stretch>
            <a:fillRect/>
          </a:stretch>
        </p:blipFill>
        <p:spPr>
          <a:xfrm>
            <a:off x="4573356" y="1188742"/>
            <a:ext cx="7142009" cy="5170017"/>
          </a:xfrm>
          <a:prstGeom prst="rect">
            <a:avLst/>
          </a:prstGeom>
        </p:spPr>
      </p:pic>
    </p:spTree>
    <p:extLst>
      <p:ext uri="{BB962C8B-B14F-4D97-AF65-F5344CB8AC3E}">
        <p14:creationId xmlns:p14="http://schemas.microsoft.com/office/powerpoint/2010/main" val="3788541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148776" y="223942"/>
            <a:ext cx="9481124"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See beyond the horizon!</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635" y="1368863"/>
            <a:ext cx="4090029" cy="3068963"/>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220" y="1418550"/>
            <a:ext cx="4265728" cy="2488581"/>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5364" name="Rectangle 4"/>
          <p:cNvSpPr>
            <a:spLocks noGrp="1" noChangeArrowheads="1"/>
          </p:cNvSpPr>
          <p:nvPr>
            <p:ph type="body" idx="1"/>
          </p:nvPr>
        </p:nvSpPr>
        <p:spPr>
          <a:xfrm>
            <a:off x="1306080" y="5047011"/>
            <a:ext cx="9323820" cy="1071472"/>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Easier to interpret e.g. logistic regression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Aged between 45 and 50 → in group 1 and 5</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hlinkClick r:id="rId5"/>
              </a:rPr>
              <a:t>http://www.creative-wisdom.com/computer/sas/jmp_heatmap.pdf</a:t>
            </a:r>
            <a:r>
              <a:rPr lang="en-US" sz="2800" dirty="0"/>
              <a:t> </a:t>
            </a:r>
          </a:p>
        </p:txBody>
      </p:sp>
    </p:spTree>
    <p:extLst>
      <p:ext uri="{BB962C8B-B14F-4D97-AF65-F5344CB8AC3E}">
        <p14:creationId xmlns:p14="http://schemas.microsoft.com/office/powerpoint/2010/main" val="36917420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3.2</a:t>
            </a:r>
          </a:p>
        </p:txBody>
      </p:sp>
      <p:sp>
        <p:nvSpPr>
          <p:cNvPr id="3" name="Content Placeholder 2"/>
          <p:cNvSpPr>
            <a:spLocks noGrp="1"/>
          </p:cNvSpPr>
          <p:nvPr>
            <p:ph idx="1"/>
          </p:nvPr>
        </p:nvSpPr>
        <p:spPr>
          <a:xfrm>
            <a:off x="685802" y="2142067"/>
            <a:ext cx="5595256" cy="3649133"/>
          </a:xfrm>
        </p:spPr>
        <p:txBody>
          <a:bodyPr>
            <a:normAutofit/>
          </a:bodyPr>
          <a:lstStyle/>
          <a:p>
            <a:r>
              <a:rPr lang="en-US" sz="2800" dirty="0"/>
              <a:t>Use PISA2015.jmp</a:t>
            </a:r>
          </a:p>
          <a:p>
            <a:r>
              <a:rPr lang="en-US" sz="2800" dirty="0"/>
              <a:t>In Graph Builder put Science scores into X and Math scores into Y</a:t>
            </a:r>
          </a:p>
          <a:p>
            <a:r>
              <a:rPr lang="en-US" sz="2800" dirty="0"/>
              <a:t>Turn the scatterplot into an image map.</a:t>
            </a:r>
          </a:p>
          <a:p>
            <a:r>
              <a:rPr lang="en-US" sz="2800" dirty="0"/>
              <a:t>Do most data concentrate at the center?</a:t>
            </a:r>
          </a:p>
        </p:txBody>
      </p:sp>
      <p:pic>
        <p:nvPicPr>
          <p:cNvPr id="4" name="Picture 3"/>
          <p:cNvPicPr>
            <a:picLocks noChangeAspect="1"/>
          </p:cNvPicPr>
          <p:nvPr/>
        </p:nvPicPr>
        <p:blipFill>
          <a:blip r:embed="rId2"/>
          <a:stretch>
            <a:fillRect/>
          </a:stretch>
        </p:blipFill>
        <p:spPr>
          <a:xfrm>
            <a:off x="6468004" y="2142067"/>
            <a:ext cx="4765298" cy="3478820"/>
          </a:xfrm>
          <a:prstGeom prst="rect">
            <a:avLst/>
          </a:prstGeom>
        </p:spPr>
      </p:pic>
    </p:spTree>
    <p:extLst>
      <p:ext uri="{BB962C8B-B14F-4D97-AF65-F5344CB8AC3E}">
        <p14:creationId xmlns:p14="http://schemas.microsoft.com/office/powerpoint/2010/main" val="843568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visualization?</a:t>
            </a:r>
            <a:br>
              <a:rPr lang="en-US" dirty="0"/>
            </a:br>
            <a:r>
              <a:rPr lang="en-US" dirty="0"/>
              <a:t>Numbers may fool you!</a:t>
            </a:r>
          </a:p>
        </p:txBody>
      </p:sp>
      <p:sp>
        <p:nvSpPr>
          <p:cNvPr id="3" name="Content Placeholder 2"/>
          <p:cNvSpPr>
            <a:spLocks noGrp="1"/>
          </p:cNvSpPr>
          <p:nvPr>
            <p:ph idx="1"/>
          </p:nvPr>
        </p:nvSpPr>
        <p:spPr>
          <a:xfrm>
            <a:off x="685801" y="2142067"/>
            <a:ext cx="5601877" cy="3649133"/>
          </a:xfrm>
        </p:spPr>
        <p:txBody>
          <a:bodyPr>
            <a:normAutofit/>
          </a:bodyPr>
          <a:lstStyle/>
          <a:p>
            <a:r>
              <a:rPr lang="en-US" sz="2800" dirty="0"/>
              <a:t>Open </a:t>
            </a:r>
            <a:r>
              <a:rPr lang="en-US" sz="2800" dirty="0" err="1">
                <a:solidFill>
                  <a:srgbClr val="FFC000"/>
                </a:solidFill>
              </a:rPr>
              <a:t>Anscombe</a:t>
            </a:r>
            <a:r>
              <a:rPr lang="en-US" sz="2800" dirty="0">
                <a:solidFill>
                  <a:srgbClr val="FFC000"/>
                </a:solidFill>
              </a:rPr>
              <a:t> data (1973) </a:t>
            </a:r>
            <a:r>
              <a:rPr lang="en-US" sz="2800" dirty="0"/>
              <a:t>from the sample data library</a:t>
            </a:r>
          </a:p>
          <a:p>
            <a:r>
              <a:rPr lang="en-US" sz="2800" dirty="0"/>
              <a:t>Click on the green arrow of “The Quartet”</a:t>
            </a:r>
          </a:p>
          <a:p>
            <a:r>
              <a:rPr lang="en-US" sz="2800" dirty="0"/>
              <a:t>What do you see? </a:t>
            </a:r>
          </a:p>
          <a:p>
            <a:r>
              <a:rPr lang="en-US" sz="2800" dirty="0"/>
              <a:t>All of the them have the same result: </a:t>
            </a:r>
            <a:r>
              <a:rPr lang="en-US" sz="2800" i="1" dirty="0"/>
              <a:t>R</a:t>
            </a:r>
            <a:r>
              <a:rPr lang="en-US" sz="2800" dirty="0"/>
              <a:t>2 = .666; </a:t>
            </a:r>
            <a:r>
              <a:rPr lang="en-US" sz="2800" i="1" dirty="0"/>
              <a:t>p</a:t>
            </a:r>
            <a:r>
              <a:rPr lang="en-US" sz="2800" dirty="0"/>
              <a:t> = .0022</a:t>
            </a:r>
          </a:p>
        </p:txBody>
      </p:sp>
      <p:pic>
        <p:nvPicPr>
          <p:cNvPr id="4" name="Picture 3"/>
          <p:cNvPicPr>
            <a:picLocks noChangeAspect="1"/>
          </p:cNvPicPr>
          <p:nvPr/>
        </p:nvPicPr>
        <p:blipFill>
          <a:blip r:embed="rId2"/>
          <a:stretch>
            <a:fillRect/>
          </a:stretch>
        </p:blipFill>
        <p:spPr>
          <a:xfrm>
            <a:off x="6543857" y="2142067"/>
            <a:ext cx="4440926" cy="3649133"/>
          </a:xfrm>
          <a:prstGeom prst="rect">
            <a:avLst/>
          </a:prstGeom>
          <a:ln>
            <a:solidFill>
              <a:schemeClr val="bg1"/>
            </a:solidFill>
          </a:ln>
        </p:spPr>
      </p:pic>
    </p:spTree>
    <p:extLst>
      <p:ext uri="{BB962C8B-B14F-4D97-AF65-F5344CB8AC3E}">
        <p14:creationId xmlns:p14="http://schemas.microsoft.com/office/powerpoint/2010/main" val="3265412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696" y="3343379"/>
            <a:ext cx="3124954" cy="2237289"/>
          </a:xfrm>
        </p:spPr>
        <p:txBody>
          <a:bodyPr>
            <a:normAutofit/>
          </a:bodyPr>
          <a:lstStyle/>
          <a:p>
            <a:r>
              <a:rPr lang="en-US" sz="2800" dirty="0"/>
              <a:t>Same numeric results, but all four are different!</a:t>
            </a:r>
          </a:p>
        </p:txBody>
      </p:sp>
      <p:pic>
        <p:nvPicPr>
          <p:cNvPr id="6" name="Picture 5"/>
          <p:cNvPicPr>
            <a:picLocks noChangeAspect="1"/>
          </p:cNvPicPr>
          <p:nvPr/>
        </p:nvPicPr>
        <p:blipFill>
          <a:blip r:embed="rId2"/>
          <a:stretch>
            <a:fillRect/>
          </a:stretch>
        </p:blipFill>
        <p:spPr>
          <a:xfrm>
            <a:off x="4592016" y="370782"/>
            <a:ext cx="3677163" cy="2857899"/>
          </a:xfrm>
          <a:prstGeom prst="rect">
            <a:avLst/>
          </a:prstGeom>
        </p:spPr>
      </p:pic>
      <p:pic>
        <p:nvPicPr>
          <p:cNvPr id="7" name="Picture 6"/>
          <p:cNvPicPr>
            <a:picLocks noChangeAspect="1"/>
          </p:cNvPicPr>
          <p:nvPr/>
        </p:nvPicPr>
        <p:blipFill>
          <a:blip r:embed="rId3"/>
          <a:stretch>
            <a:fillRect/>
          </a:stretch>
        </p:blipFill>
        <p:spPr>
          <a:xfrm>
            <a:off x="617962" y="370782"/>
            <a:ext cx="3677163" cy="2857899"/>
          </a:xfrm>
          <a:prstGeom prst="rect">
            <a:avLst/>
          </a:prstGeom>
        </p:spPr>
      </p:pic>
      <p:sp>
        <p:nvSpPr>
          <p:cNvPr id="8" name="Title 7"/>
          <p:cNvSpPr>
            <a:spLocks noGrp="1"/>
          </p:cNvSpPr>
          <p:nvPr>
            <p:ph type="title"/>
          </p:nvPr>
        </p:nvSpPr>
        <p:spPr>
          <a:xfrm>
            <a:off x="8634952" y="1401452"/>
            <a:ext cx="3141481" cy="1456267"/>
          </a:xfrm>
        </p:spPr>
        <p:txBody>
          <a:bodyPr/>
          <a:lstStyle/>
          <a:p>
            <a:r>
              <a:rPr lang="en-US" dirty="0"/>
              <a:t>Numbers can fool you!</a:t>
            </a:r>
          </a:p>
        </p:txBody>
      </p:sp>
      <p:pic>
        <p:nvPicPr>
          <p:cNvPr id="9" name="Picture 8"/>
          <p:cNvPicPr>
            <a:picLocks noChangeAspect="1"/>
          </p:cNvPicPr>
          <p:nvPr/>
        </p:nvPicPr>
        <p:blipFill>
          <a:blip r:embed="rId4"/>
          <a:stretch>
            <a:fillRect/>
          </a:stretch>
        </p:blipFill>
        <p:spPr>
          <a:xfrm>
            <a:off x="617962" y="3467499"/>
            <a:ext cx="3677163" cy="2857899"/>
          </a:xfrm>
          <a:prstGeom prst="rect">
            <a:avLst/>
          </a:prstGeom>
        </p:spPr>
      </p:pic>
      <p:pic>
        <p:nvPicPr>
          <p:cNvPr id="10" name="Picture 9"/>
          <p:cNvPicPr>
            <a:picLocks noChangeAspect="1"/>
          </p:cNvPicPr>
          <p:nvPr/>
        </p:nvPicPr>
        <p:blipFill>
          <a:blip r:embed="rId5"/>
          <a:stretch>
            <a:fillRect/>
          </a:stretch>
        </p:blipFill>
        <p:spPr>
          <a:xfrm>
            <a:off x="4626457" y="3467499"/>
            <a:ext cx="3677163" cy="2857899"/>
          </a:xfrm>
          <a:prstGeom prst="rect">
            <a:avLst/>
          </a:prstGeom>
        </p:spPr>
      </p:pic>
    </p:spTree>
    <p:extLst>
      <p:ext uri="{BB962C8B-B14F-4D97-AF65-F5344CB8AC3E}">
        <p14:creationId xmlns:p14="http://schemas.microsoft.com/office/powerpoint/2010/main" val="1711637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28600"/>
            <a:ext cx="10131425" cy="1456267"/>
          </a:xfrm>
        </p:spPr>
        <p:txBody>
          <a:bodyPr/>
          <a:lstStyle/>
          <a:p>
            <a:r>
              <a:rPr lang="en-US" dirty="0"/>
              <a:t>Numbers can fool you!</a:t>
            </a:r>
          </a:p>
        </p:txBody>
      </p:sp>
      <p:sp>
        <p:nvSpPr>
          <p:cNvPr id="3" name="Content Placeholder 2"/>
          <p:cNvSpPr>
            <a:spLocks noGrp="1"/>
          </p:cNvSpPr>
          <p:nvPr>
            <p:ph idx="1"/>
          </p:nvPr>
        </p:nvSpPr>
        <p:spPr>
          <a:xfrm>
            <a:off x="707571" y="1822207"/>
            <a:ext cx="5660572" cy="4357875"/>
          </a:xfrm>
        </p:spPr>
        <p:txBody>
          <a:bodyPr>
            <a:noAutofit/>
          </a:bodyPr>
          <a:lstStyle/>
          <a:p>
            <a:r>
              <a:rPr lang="en-US" sz="2400" dirty="0"/>
              <a:t>Use “</a:t>
            </a:r>
            <a:r>
              <a:rPr lang="en-US" sz="2400" dirty="0" err="1"/>
              <a:t>resilience.jmp</a:t>
            </a:r>
            <a:r>
              <a:rPr lang="en-US" sz="2400" dirty="0"/>
              <a:t>”</a:t>
            </a:r>
          </a:p>
          <a:p>
            <a:r>
              <a:rPr lang="en-US" sz="2400" dirty="0"/>
              <a:t>In this simple regression model X is used to predict Y and the </a:t>
            </a:r>
            <a:r>
              <a:rPr lang="en-US" sz="2400" i="1" dirty="0"/>
              <a:t>p</a:t>
            </a:r>
            <a:r>
              <a:rPr lang="en-US" sz="2400" dirty="0"/>
              <a:t> value &lt; .0001. </a:t>
            </a:r>
          </a:p>
          <a:p>
            <a:r>
              <a:rPr lang="en-US" sz="2400" dirty="0"/>
              <a:t>The scatterplot tells a different story. If my score on X is 5, the regression model predicts my score on Y is also about 5. However, the actual score could be 2, 3, 4, 5, 6, or 7, meaning that it could be anything. Needless to say, this predictive model is practically useless. </a:t>
            </a:r>
          </a:p>
        </p:txBody>
      </p:sp>
      <p:pic>
        <p:nvPicPr>
          <p:cNvPr id="4" name="Picture 3"/>
          <p:cNvPicPr>
            <a:picLocks noChangeAspect="1"/>
          </p:cNvPicPr>
          <p:nvPr/>
        </p:nvPicPr>
        <p:blipFill>
          <a:blip r:embed="rId2"/>
          <a:stretch>
            <a:fillRect/>
          </a:stretch>
        </p:blipFill>
        <p:spPr>
          <a:xfrm>
            <a:off x="6782696" y="1948331"/>
            <a:ext cx="4880444" cy="3842869"/>
          </a:xfrm>
          <a:prstGeom prst="rect">
            <a:avLst/>
          </a:prstGeom>
        </p:spPr>
      </p:pic>
    </p:spTree>
    <p:extLst>
      <p:ext uri="{BB962C8B-B14F-4D97-AF65-F5344CB8AC3E}">
        <p14:creationId xmlns:p14="http://schemas.microsoft.com/office/powerpoint/2010/main" val="3879075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587627" y="313954"/>
            <a:ext cx="4621446" cy="1062832"/>
          </a:xfrm>
        </p:spPr>
        <p:txBody>
          <a:bodyPr vert="horz" lIns="91440" tIns="28805" rIns="91440" bIns="45720" rtlCol="0" anchor="ctr">
            <a:normAutofit/>
          </a:bodyPr>
          <a:lstStyle/>
          <a:p>
            <a:pPr>
              <a:tabLst>
                <a:tab pos="656722" algn="l"/>
                <a:tab pos="1313444" algn="l"/>
                <a:tab pos="1970166" algn="l"/>
                <a:tab pos="2626888" algn="l"/>
                <a:tab pos="3283610" algn="l"/>
                <a:tab pos="3940332" algn="l"/>
                <a:tab pos="4597055" algn="l"/>
              </a:tabLst>
              <a:defRPr/>
            </a:pPr>
            <a:r>
              <a:rPr lang="en-US" sz="2800" dirty="0"/>
              <a:t>Why data visualization?</a:t>
            </a:r>
            <a:br>
              <a:rPr lang="en-US" sz="2800" dirty="0"/>
            </a:br>
            <a:r>
              <a:rPr lang="en-US" sz="2800" dirty="0"/>
              <a:t>Numbers may fool you!</a:t>
            </a:r>
            <a:endParaRPr lang="en-US" sz="3266" dirty="0"/>
          </a:p>
        </p:txBody>
      </p:sp>
      <p:sp>
        <p:nvSpPr>
          <p:cNvPr id="10242" name="Rectangle 2"/>
          <p:cNvSpPr>
            <a:spLocks noGrp="1" noChangeArrowheads="1"/>
          </p:cNvSpPr>
          <p:nvPr>
            <p:ph type="body" idx="1"/>
          </p:nvPr>
        </p:nvSpPr>
        <p:spPr>
          <a:xfrm>
            <a:off x="5587627" y="1378225"/>
            <a:ext cx="4562399" cy="5010286"/>
          </a:xfrm>
        </p:spPr>
        <p:txBody>
          <a:bodyPr vert="horz" lIns="91440" tIns="19203" rIns="91440" bIns="45720" rtlCol="0" anchor="ct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a:t>Another one: </a:t>
            </a:r>
            <a:r>
              <a:rPr lang="en-US" sz="2400" dirty="0">
                <a:solidFill>
                  <a:srgbClr val="FFC000"/>
                </a:solidFill>
              </a:rPr>
              <a:t>Kurtosis</a:t>
            </a:r>
            <a:r>
              <a:rPr lang="en-US" sz="2400" dirty="0"/>
              <a:t> is the relative ratio of the mass of the distribution located in the center vs. in the tails. Kurtosis = 3 → Normal curve.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a:t>In this example, Kurtosis = 3.2, fairly normal, right?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Lst>
              <a:defRPr/>
            </a:pPr>
            <a:r>
              <a:rPr lang="en-US" sz="2400" dirty="0"/>
              <a:t>No, there is a lot of central mass, but the histogram shows that the distribution is skewed and there are two outliers.</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443" y="387402"/>
            <a:ext cx="3499567" cy="6160967"/>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96714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106944" y="367147"/>
            <a:ext cx="9107637"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It benefits even traditional statistics</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396" y="2903359"/>
            <a:ext cx="3642142" cy="337283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9354" y="2531574"/>
            <a:ext cx="4625929" cy="3744619"/>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
        <p:nvSpPr>
          <p:cNvPr id="5" name="Rectangle 2"/>
          <p:cNvSpPr txBox="1">
            <a:spLocks noChangeArrowheads="1"/>
          </p:cNvSpPr>
          <p:nvPr/>
        </p:nvSpPr>
        <p:spPr>
          <a:xfrm>
            <a:off x="733192" y="1512068"/>
            <a:ext cx="9855143" cy="1194955"/>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Traditionally, ANOVA and multiple comparison show numeric output only. </a:t>
            </a:r>
          </a:p>
        </p:txBody>
      </p:sp>
    </p:spTree>
    <p:extLst>
      <p:ext uri="{BB962C8B-B14F-4D97-AF65-F5344CB8AC3E}">
        <p14:creationId xmlns:p14="http://schemas.microsoft.com/office/powerpoint/2010/main" val="4416050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450112" y="502229"/>
            <a:ext cx="9065488"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Why data visualization? It benefits even traditional statistics</a:t>
            </a:r>
          </a:p>
        </p:txBody>
      </p:sp>
      <p:sp>
        <p:nvSpPr>
          <p:cNvPr id="19458" name="Rectangle 2"/>
          <p:cNvSpPr>
            <a:spLocks noGrp="1" noChangeArrowheads="1"/>
          </p:cNvSpPr>
          <p:nvPr>
            <p:ph type="body" idx="1"/>
          </p:nvPr>
        </p:nvSpPr>
        <p:spPr>
          <a:xfrm>
            <a:off x="833728" y="1823745"/>
            <a:ext cx="3925309" cy="3622438"/>
          </a:xfrm>
        </p:spPr>
        <p:txBody>
          <a:bodyPr>
            <a:no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It is confusing to both the analyst and the reader.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SPSS Post hoc multiple comparisons.</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In SPSS you have 18 options. When I was a graduate student, I took a course on it.</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917" y="2073127"/>
            <a:ext cx="6261777" cy="4090029"/>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252045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1596388" y="451554"/>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dirty="0"/>
              <a:t>Diamond plot</a:t>
            </a:r>
          </a:p>
        </p:txBody>
      </p:sp>
      <p:sp>
        <p:nvSpPr>
          <p:cNvPr id="20482" name="Rectangle 2"/>
          <p:cNvSpPr>
            <a:spLocks noGrp="1" noChangeArrowheads="1"/>
          </p:cNvSpPr>
          <p:nvPr>
            <p:ph type="body" idx="1"/>
          </p:nvPr>
        </p:nvSpPr>
        <p:spPr>
          <a:xfrm>
            <a:off x="1138120" y="1761904"/>
            <a:ext cx="5875422" cy="4526396"/>
          </a:xfrm>
        </p:spPr>
        <p:txBody>
          <a:bodyPr>
            <a:normAutofit fontScale="92500"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Data set: One-</a:t>
            </a:r>
            <a:r>
              <a:rPr lang="en-US" sz="2800" dirty="0" err="1"/>
              <a:t>way.jmp</a:t>
            </a:r>
            <a:endParaRPr lang="en-US" sz="2800" dirty="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There are three teaching modes:  Traditional classroom, online, and hybrid.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Which one is more effective in terms of test performance?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Analyze </a:t>
            </a:r>
            <a:r>
              <a:rPr lang="en-US" sz="2800" dirty="0">
                <a:solidFill>
                  <a:srgbClr val="FFC000"/>
                </a:solidFill>
                <a:sym typeface="Wingdings" panose="05000000000000000000" pitchFamily="2" charset="2"/>
              </a:rPr>
              <a:t> </a:t>
            </a:r>
            <a:r>
              <a:rPr lang="en-US" sz="2800" dirty="0">
                <a:solidFill>
                  <a:srgbClr val="FFC000"/>
                </a:solidFill>
              </a:rPr>
              <a:t>Fit Y by X</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Inversed red triangle </a:t>
            </a:r>
            <a:r>
              <a:rPr lang="en-US" sz="2800" dirty="0">
                <a:sym typeface="Wingdings" panose="05000000000000000000" pitchFamily="2" charset="2"/>
              </a:rPr>
              <a:t> </a:t>
            </a:r>
            <a:r>
              <a:rPr lang="en-US" sz="2800" dirty="0">
                <a:solidFill>
                  <a:srgbClr val="FFC000"/>
                </a:solidFill>
                <a:sym typeface="Wingdings" panose="05000000000000000000" pitchFamily="2" charset="2"/>
              </a:rPr>
              <a:t>Quantile</a:t>
            </a:r>
            <a:r>
              <a:rPr lang="en-US" sz="2800" dirty="0">
                <a:sym typeface="Wingdings" panose="05000000000000000000" pitchFamily="2" charset="2"/>
              </a:rPr>
              <a:t> (no outliers)</a:t>
            </a:r>
            <a:endParaRPr lang="en-US" sz="2800" dirty="0"/>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Inversed red triangle </a:t>
            </a:r>
            <a:r>
              <a:rPr lang="en-US" sz="2800" dirty="0">
                <a:sym typeface="Wingdings" panose="05000000000000000000" pitchFamily="2" charset="2"/>
              </a:rPr>
              <a:t> </a:t>
            </a:r>
            <a:r>
              <a:rPr lang="en-US" sz="2800" dirty="0">
                <a:solidFill>
                  <a:srgbClr val="FFC000"/>
                </a:solidFill>
                <a:sym typeface="Wingdings" panose="05000000000000000000" pitchFamily="2" charset="2"/>
              </a:rPr>
              <a:t>Means/ANOVA</a:t>
            </a:r>
            <a:endParaRPr lang="en-US" sz="2800" dirty="0">
              <a:solidFill>
                <a:srgbClr val="FFC000"/>
              </a:solidFill>
            </a:endParaRP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1800" y="1761904"/>
            <a:ext cx="4170678" cy="3068962"/>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24774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2147106" y="763281"/>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a:t>Diamond plot</a:t>
            </a:r>
          </a:p>
        </p:txBody>
      </p:sp>
      <p:sp>
        <p:nvSpPr>
          <p:cNvPr id="20482" name="Rectangle 2"/>
          <p:cNvSpPr>
            <a:spLocks noGrp="1" noChangeArrowheads="1"/>
          </p:cNvSpPr>
          <p:nvPr>
            <p:ph type="body" idx="1"/>
          </p:nvPr>
        </p:nvSpPr>
        <p:spPr>
          <a:xfrm>
            <a:off x="396644" y="2090675"/>
            <a:ext cx="6853285" cy="3894178"/>
          </a:xfrm>
        </p:spPr>
        <p:txBody>
          <a:bodyPr>
            <a:normAutofit/>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Grand sample mean: </a:t>
            </a:r>
            <a:r>
              <a:rPr lang="en-US" sz="2800" dirty="0"/>
              <a:t>horizontal black line</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Group means: </a:t>
            </a:r>
            <a:r>
              <a:rPr lang="en-US" sz="2800" dirty="0"/>
              <a:t>horizontal line inside each diamond.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Confidence intervals: </a:t>
            </a:r>
            <a:r>
              <a:rPr lang="en-US" sz="2800" dirty="0"/>
              <a:t>The top of the diamond is the upper bound (the best case scenario) while the bottom is the lower bound (the worst).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olidFill>
                  <a:srgbClr val="FFC000"/>
                </a:solidFill>
              </a:rPr>
              <a:t>Quantile:</a:t>
            </a:r>
            <a:r>
              <a:rPr lang="en-US" sz="2800" dirty="0"/>
              <a:t> boxplot</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2671" y="2206089"/>
            <a:ext cx="4170678" cy="3068962"/>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758822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2147106" y="763281"/>
            <a:ext cx="3773196" cy="1144921"/>
          </a:xfrm>
        </p:spPr>
        <p:txBody>
          <a:bodyPr vert="horz" lIns="91440" tIns="35206" rIns="91440" bIns="45720" rtlCol="0" anchor="ctr">
            <a:normAutofit/>
          </a:bodyPr>
          <a:lstStyle/>
          <a:p>
            <a:pPr>
              <a:tabLst>
                <a:tab pos="656722" algn="l"/>
                <a:tab pos="1313444" algn="l"/>
                <a:tab pos="1970166" algn="l"/>
                <a:tab pos="2626888" algn="l"/>
                <a:tab pos="3283610" algn="l"/>
              </a:tabLst>
              <a:defRPr/>
            </a:pPr>
            <a:r>
              <a:rPr lang="en-US" dirty="0"/>
              <a:t>Diamond plot</a:t>
            </a:r>
          </a:p>
        </p:txBody>
      </p:sp>
      <p:sp>
        <p:nvSpPr>
          <p:cNvPr id="20482" name="Rectangle 2"/>
          <p:cNvSpPr>
            <a:spLocks noGrp="1" noChangeArrowheads="1"/>
          </p:cNvSpPr>
          <p:nvPr>
            <p:ph type="body" idx="1"/>
          </p:nvPr>
        </p:nvSpPr>
        <p:spPr>
          <a:xfrm>
            <a:off x="443060" y="1908201"/>
            <a:ext cx="6853285" cy="4205215"/>
          </a:xfrm>
        </p:spPr>
        <p:txBody>
          <a:bodyPr>
            <a:normAutofit lnSpcReduction="10000"/>
          </a:body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The hybrid group outperforms the classroom group in the population because the best case scenario of classroom cannot match the worse case scenario of hybrid.</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Hybrid and Online </a:t>
            </a:r>
            <a:r>
              <a:rPr lang="en-US" sz="2400" dirty="0">
                <a:solidFill>
                  <a:srgbClr val="FFC000"/>
                </a:solidFill>
              </a:rPr>
              <a:t>overlap</a:t>
            </a:r>
            <a:r>
              <a:rPr lang="en-US" sz="2400" dirty="0"/>
              <a:t> and thus they might not be different from each other in the population.</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Online and classroom only overlap a bit. It is likely that Online still outperforms Classroom.</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dirty="0"/>
              <a:t>Making easier and clearer judgment by </a:t>
            </a:r>
            <a:r>
              <a:rPr lang="en-US" sz="2400" dirty="0">
                <a:solidFill>
                  <a:srgbClr val="FFC000"/>
                </a:solidFill>
              </a:rPr>
              <a:t>visual inspection </a:t>
            </a:r>
            <a:r>
              <a:rPr lang="en-US" sz="2400" dirty="0"/>
              <a:t>of the data.</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1759" y="2068458"/>
            <a:ext cx="4170678" cy="3068962"/>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668680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5185063" cy="1456267"/>
          </a:xfrm>
        </p:spPr>
        <p:txBody>
          <a:bodyPr/>
          <a:lstStyle/>
          <a:p>
            <a:r>
              <a:rPr lang="en-US" dirty="0"/>
              <a:t>Analysis of means: Mean chart</a:t>
            </a:r>
          </a:p>
        </p:txBody>
      </p:sp>
      <p:sp>
        <p:nvSpPr>
          <p:cNvPr id="3" name="Content Placeholder 2"/>
          <p:cNvSpPr>
            <a:spLocks noGrp="1"/>
          </p:cNvSpPr>
          <p:nvPr>
            <p:ph idx="1"/>
          </p:nvPr>
        </p:nvSpPr>
        <p:spPr>
          <a:xfrm>
            <a:off x="685802" y="2358735"/>
            <a:ext cx="5185062" cy="4000501"/>
          </a:xfrm>
        </p:spPr>
        <p:txBody>
          <a:bodyPr>
            <a:normAutofit/>
          </a:bodyPr>
          <a:lstStyle/>
          <a:p>
            <a:r>
              <a:rPr lang="en-US" sz="2800" dirty="0"/>
              <a:t>Upper decision line (UDL) and Lower decision line (LDL) of a confidence interval (CI)</a:t>
            </a:r>
          </a:p>
          <a:p>
            <a:r>
              <a:rPr lang="en-US" sz="2800" dirty="0"/>
              <a:t>CI: sample statistics (mean) +- sampling error</a:t>
            </a:r>
          </a:p>
          <a:p>
            <a:r>
              <a:rPr lang="en-US" sz="2800" dirty="0"/>
              <a:t>The mean of the classroom group is significantly lower than the overall mean.</a:t>
            </a:r>
            <a:endParaRPr lang="en-US" sz="2400" dirty="0"/>
          </a:p>
          <a:p>
            <a:endParaRPr lang="en-US" dirty="0"/>
          </a:p>
        </p:txBody>
      </p:sp>
      <p:pic>
        <p:nvPicPr>
          <p:cNvPr id="5" name="Picture 4"/>
          <p:cNvPicPr>
            <a:picLocks noChangeAspect="1"/>
          </p:cNvPicPr>
          <p:nvPr/>
        </p:nvPicPr>
        <p:blipFill>
          <a:blip r:embed="rId2"/>
          <a:stretch>
            <a:fillRect/>
          </a:stretch>
        </p:blipFill>
        <p:spPr>
          <a:xfrm>
            <a:off x="6344858" y="2626975"/>
            <a:ext cx="5134712" cy="3846561"/>
          </a:xfrm>
          <a:prstGeom prst="rect">
            <a:avLst/>
          </a:prstGeom>
        </p:spPr>
      </p:pic>
      <p:pic>
        <p:nvPicPr>
          <p:cNvPr id="6" name="Picture 5"/>
          <p:cNvPicPr>
            <a:picLocks noChangeAspect="1"/>
          </p:cNvPicPr>
          <p:nvPr/>
        </p:nvPicPr>
        <p:blipFill>
          <a:blip r:embed="rId3"/>
          <a:stretch>
            <a:fillRect/>
          </a:stretch>
        </p:blipFill>
        <p:spPr>
          <a:xfrm>
            <a:off x="6344858" y="334528"/>
            <a:ext cx="5149960" cy="2024207"/>
          </a:xfrm>
          <a:prstGeom prst="rect">
            <a:avLst/>
          </a:prstGeom>
        </p:spPr>
      </p:pic>
    </p:spTree>
    <p:extLst>
      <p:ext uri="{BB962C8B-B14F-4D97-AF65-F5344CB8AC3E}">
        <p14:creationId xmlns:p14="http://schemas.microsoft.com/office/powerpoint/2010/main" val="3244449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 value may misguide you</a:t>
            </a:r>
          </a:p>
        </p:txBody>
      </p:sp>
      <p:sp>
        <p:nvSpPr>
          <p:cNvPr id="3" name="Content Placeholder 2"/>
          <p:cNvSpPr>
            <a:spLocks noGrp="1"/>
          </p:cNvSpPr>
          <p:nvPr>
            <p:ph idx="1"/>
          </p:nvPr>
        </p:nvSpPr>
        <p:spPr>
          <a:xfrm>
            <a:off x="685801" y="2142067"/>
            <a:ext cx="5365142" cy="3853216"/>
          </a:xfrm>
        </p:spPr>
        <p:txBody>
          <a:bodyPr>
            <a:normAutofit/>
          </a:bodyPr>
          <a:lstStyle/>
          <a:p>
            <a:r>
              <a:rPr lang="en-US" sz="2800" dirty="0"/>
              <a:t>Use the data set “</a:t>
            </a:r>
            <a:r>
              <a:rPr lang="en-US" sz="2800" dirty="0" err="1"/>
              <a:t>drug_stress</a:t>
            </a:r>
            <a:r>
              <a:rPr lang="en-US" sz="2800" dirty="0"/>
              <a:t>” to run ANOVA</a:t>
            </a:r>
          </a:p>
          <a:p>
            <a:r>
              <a:rPr lang="en-US" sz="2800" i="1" dirty="0"/>
              <a:t>P</a:t>
            </a:r>
            <a:r>
              <a:rPr lang="en-US" sz="2800" dirty="0"/>
              <a:t> value = .0651, not significant!</a:t>
            </a:r>
          </a:p>
          <a:p>
            <a:r>
              <a:rPr lang="en-US" sz="2800" dirty="0"/>
              <a:t>ANOM chart reveals undeniable trend or pattern. </a:t>
            </a:r>
          </a:p>
          <a:p>
            <a:r>
              <a:rPr lang="en-US" sz="2800" dirty="0"/>
              <a:t>Drug use increases as stress goes up, like a staircase.</a:t>
            </a:r>
          </a:p>
        </p:txBody>
      </p:sp>
      <p:pic>
        <p:nvPicPr>
          <p:cNvPr id="4" name="Picture 3"/>
          <p:cNvPicPr>
            <a:picLocks noChangeAspect="1"/>
          </p:cNvPicPr>
          <p:nvPr/>
        </p:nvPicPr>
        <p:blipFill>
          <a:blip r:embed="rId2"/>
          <a:stretch>
            <a:fillRect/>
          </a:stretch>
        </p:blipFill>
        <p:spPr>
          <a:xfrm>
            <a:off x="6321413" y="2197726"/>
            <a:ext cx="5321819" cy="3380239"/>
          </a:xfrm>
          <a:prstGeom prst="rect">
            <a:avLst/>
          </a:prstGeom>
        </p:spPr>
      </p:pic>
    </p:spTree>
    <p:extLst>
      <p:ext uri="{BB962C8B-B14F-4D97-AF65-F5344CB8AC3E}">
        <p14:creationId xmlns:p14="http://schemas.microsoft.com/office/powerpoint/2010/main" val="4218170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Code: Mean chart</a:t>
            </a:r>
          </a:p>
        </p:txBody>
      </p:sp>
      <p:sp>
        <p:nvSpPr>
          <p:cNvPr id="7" name="Content Placeholder 2"/>
          <p:cNvSpPr txBox="1">
            <a:spLocks/>
          </p:cNvSpPr>
          <p:nvPr/>
        </p:nvSpPr>
        <p:spPr>
          <a:xfrm>
            <a:off x="685801" y="2065867"/>
            <a:ext cx="5185062" cy="4000501"/>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en-US" sz="2800" dirty="0"/>
              <a:t>Download the SAS data set “</a:t>
            </a:r>
            <a:r>
              <a:rPr lang="en-US" sz="2800" dirty="0" err="1"/>
              <a:t>One_way</a:t>
            </a:r>
            <a:r>
              <a:rPr lang="en-US" sz="2800" dirty="0"/>
              <a:t>”</a:t>
            </a:r>
          </a:p>
          <a:p>
            <a:r>
              <a:rPr lang="en-US" sz="2800" dirty="0"/>
              <a:t>Download the SAS program “</a:t>
            </a:r>
            <a:r>
              <a:rPr lang="en-US" sz="2800" dirty="0" err="1"/>
              <a:t>ANOM.sas</a:t>
            </a:r>
            <a:r>
              <a:rPr lang="en-US" sz="2800" dirty="0"/>
              <a:t>”</a:t>
            </a:r>
          </a:p>
          <a:p>
            <a:r>
              <a:rPr lang="en-US" sz="2800" dirty="0"/>
              <a:t>In SAS programming environment the default library is TMP1. In SAS Studio you </a:t>
            </a:r>
            <a:r>
              <a:rPr lang="en-US" sz="2800"/>
              <a:t>need to open the file.</a:t>
            </a:r>
            <a:endParaRPr lang="en-US" sz="2800" dirty="0"/>
          </a:p>
          <a:p>
            <a:endParaRPr lang="en-US" sz="2400" dirty="0"/>
          </a:p>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4504" y="2065867"/>
            <a:ext cx="4866216" cy="3649662"/>
          </a:xfrm>
        </p:spPr>
      </p:pic>
    </p:spTree>
    <p:extLst>
      <p:ext uri="{BB962C8B-B14F-4D97-AF65-F5344CB8AC3E}">
        <p14:creationId xmlns:p14="http://schemas.microsoft.com/office/powerpoint/2010/main" val="21296636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178676"/>
            <a:ext cx="10131425" cy="1456267"/>
          </a:xfrm>
        </p:spPr>
        <p:txBody>
          <a:bodyPr/>
          <a:lstStyle/>
          <a:p>
            <a:r>
              <a:rPr lang="en-US" dirty="0"/>
              <a:t>A more complicated example</a:t>
            </a:r>
          </a:p>
        </p:txBody>
      </p:sp>
      <p:sp>
        <p:nvSpPr>
          <p:cNvPr id="7" name="Content Placeholder 6"/>
          <p:cNvSpPr>
            <a:spLocks noGrp="1"/>
          </p:cNvSpPr>
          <p:nvPr>
            <p:ph idx="1"/>
          </p:nvPr>
        </p:nvSpPr>
        <p:spPr>
          <a:xfrm>
            <a:off x="685802" y="1645453"/>
            <a:ext cx="4495798" cy="4918841"/>
          </a:xfrm>
        </p:spPr>
        <p:txBody>
          <a:bodyPr>
            <a:normAutofit lnSpcReduction="10000"/>
          </a:bodyPr>
          <a:lstStyle/>
          <a:p>
            <a:r>
              <a:rPr lang="en-US" sz="2400" dirty="0"/>
              <a:t>Are Asian cars more fuel-efficient than US and European cars?</a:t>
            </a:r>
          </a:p>
          <a:p>
            <a:r>
              <a:rPr lang="en-US" sz="2400" dirty="0"/>
              <a:t>Download the SAS program “</a:t>
            </a:r>
            <a:r>
              <a:rPr lang="en-US" sz="2400" dirty="0" err="1"/>
              <a:t>diffogram_example.sas</a:t>
            </a:r>
            <a:r>
              <a:rPr lang="en-US" sz="2400" dirty="0"/>
              <a:t>” and run it.</a:t>
            </a:r>
          </a:p>
          <a:p>
            <a:r>
              <a:rPr lang="en-US" sz="2400" dirty="0"/>
              <a:t>The least square mean plot is similar to the diamond plot. </a:t>
            </a:r>
          </a:p>
          <a:p>
            <a:r>
              <a:rPr lang="en-US" sz="2400" dirty="0"/>
              <a:t>The circles are the means and the lines are confidence intervals.</a:t>
            </a:r>
          </a:p>
          <a:p>
            <a:r>
              <a:rPr lang="en-US" sz="2400" dirty="0"/>
              <a:t>How to interpret the graph?</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0980" y="1839230"/>
            <a:ext cx="6096851" cy="4572638"/>
          </a:xfrm>
          <a:prstGeom prst="rect">
            <a:avLst/>
          </a:prstGeom>
        </p:spPr>
      </p:pic>
    </p:spTree>
    <p:extLst>
      <p:ext uri="{BB962C8B-B14F-4D97-AF65-F5344CB8AC3E}">
        <p14:creationId xmlns:p14="http://schemas.microsoft.com/office/powerpoint/2010/main" val="2561547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complicated example</a:t>
            </a:r>
          </a:p>
        </p:txBody>
      </p:sp>
      <p:sp>
        <p:nvSpPr>
          <p:cNvPr id="7" name="Content Placeholder 6"/>
          <p:cNvSpPr>
            <a:spLocks noGrp="1"/>
          </p:cNvSpPr>
          <p:nvPr>
            <p:ph idx="1"/>
          </p:nvPr>
        </p:nvSpPr>
        <p:spPr>
          <a:xfrm>
            <a:off x="685802" y="2142067"/>
            <a:ext cx="5226626" cy="3649133"/>
          </a:xfrm>
        </p:spPr>
        <p:txBody>
          <a:bodyPr>
            <a:normAutofit/>
          </a:bodyPr>
          <a:lstStyle/>
          <a:p>
            <a:r>
              <a:rPr lang="en-US" sz="2400" dirty="0"/>
              <a:t>If the line is touching the 45-degree diagonal line, then there is no significant difference between the pair.</a:t>
            </a:r>
          </a:p>
          <a:p>
            <a:r>
              <a:rPr lang="en-US" sz="2400" dirty="0"/>
              <a:t>For MPG in city, there is no difference between European and American cars.</a:t>
            </a:r>
          </a:p>
          <a:p>
            <a:r>
              <a:rPr lang="en-US" sz="2400" dirty="0"/>
              <a:t>There is a difference between Asia and US/European cars.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627" y="1818090"/>
            <a:ext cx="4572638" cy="4572638"/>
          </a:xfrm>
          <a:prstGeom prst="rect">
            <a:avLst/>
          </a:prstGeom>
        </p:spPr>
      </p:pic>
    </p:spTree>
    <p:extLst>
      <p:ext uri="{BB962C8B-B14F-4D97-AF65-F5344CB8AC3E}">
        <p14:creationId xmlns:p14="http://schemas.microsoft.com/office/powerpoint/2010/main" val="2730269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assignment (optional)</a:t>
            </a:r>
          </a:p>
        </p:txBody>
      </p:sp>
      <p:sp>
        <p:nvSpPr>
          <p:cNvPr id="3" name="Content Placeholder 2"/>
          <p:cNvSpPr>
            <a:spLocks noGrp="1"/>
          </p:cNvSpPr>
          <p:nvPr>
            <p:ph idx="1"/>
          </p:nvPr>
        </p:nvSpPr>
        <p:spPr/>
        <p:txBody>
          <a:bodyPr>
            <a:normAutofit/>
          </a:bodyPr>
          <a:lstStyle/>
          <a:p>
            <a:r>
              <a:rPr lang="en-US" sz="2800" dirty="0"/>
              <a:t>Asian cars are more fuel-efficient than US and European cars in terms of MPG in city. But how about MPG in high way?</a:t>
            </a:r>
          </a:p>
          <a:p>
            <a:r>
              <a:rPr lang="en-US" sz="2800" dirty="0"/>
              <a:t>Hint: You need to change only one word in the program.</a:t>
            </a:r>
          </a:p>
        </p:txBody>
      </p:sp>
    </p:spTree>
    <p:extLst>
      <p:ext uri="{BB962C8B-B14F-4D97-AF65-F5344CB8AC3E}">
        <p14:creationId xmlns:p14="http://schemas.microsoft.com/office/powerpoint/2010/main" val="2886783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helps Chi-square analysis</a:t>
            </a:r>
          </a:p>
        </p:txBody>
      </p:sp>
      <p:sp>
        <p:nvSpPr>
          <p:cNvPr id="3" name="Content Placeholder 2"/>
          <p:cNvSpPr>
            <a:spLocks noGrp="1"/>
          </p:cNvSpPr>
          <p:nvPr>
            <p:ph idx="1"/>
          </p:nvPr>
        </p:nvSpPr>
        <p:spPr>
          <a:xfrm>
            <a:off x="762001" y="2207380"/>
            <a:ext cx="10131425" cy="4345819"/>
          </a:xfrm>
        </p:spPr>
        <p:txBody>
          <a:bodyPr>
            <a:normAutofit fontScale="92500" lnSpcReduction="20000"/>
          </a:bodyPr>
          <a:lstStyle/>
          <a:p>
            <a:r>
              <a:rPr lang="en-US" sz="2600" dirty="0" err="1"/>
              <a:t>Faith.jmp</a:t>
            </a:r>
            <a:endParaRPr lang="en-US" sz="2600" dirty="0"/>
          </a:p>
          <a:p>
            <a:r>
              <a:rPr lang="en-US" sz="2600" dirty="0"/>
              <a:t>I will report the data as is; I do not judge anyone.</a:t>
            </a:r>
          </a:p>
          <a:p>
            <a:r>
              <a:rPr lang="en-US" sz="2600" dirty="0"/>
              <a:t>Is a person’s faith status related to use of tobacco?</a:t>
            </a:r>
          </a:p>
          <a:p>
            <a:r>
              <a:rPr lang="en-US" sz="2600" dirty="0"/>
              <a:t>Faith status: </a:t>
            </a:r>
          </a:p>
          <a:p>
            <a:pPr lvl="1"/>
            <a:r>
              <a:rPr lang="en-US" sz="2600" dirty="0"/>
              <a:t>I continue to attend church and have faith in Christ	</a:t>
            </a:r>
          </a:p>
          <a:p>
            <a:pPr lvl="1"/>
            <a:r>
              <a:rPr lang="en-US" sz="2600" dirty="0"/>
              <a:t>I still attend church but have serious doubts of my faith in Christ	</a:t>
            </a:r>
          </a:p>
          <a:p>
            <a:pPr lvl="1"/>
            <a:r>
              <a:rPr lang="en-US" sz="2600" dirty="0"/>
              <a:t>I have not attended church for over one year but I maintain my faith in Christ	</a:t>
            </a:r>
          </a:p>
          <a:p>
            <a:pPr lvl="1"/>
            <a:r>
              <a:rPr lang="en-US" sz="2600" dirty="0"/>
              <a:t>I am not attending church and have abandoned my faith in Christ.</a:t>
            </a:r>
          </a:p>
          <a:p>
            <a:r>
              <a:rPr lang="en-US" sz="2800" dirty="0"/>
              <a:t>Use any tobacco in last 12 moths? Yes (1) or No (0)</a:t>
            </a:r>
          </a:p>
          <a:p>
            <a:endParaRPr lang="en-US" sz="2400" dirty="0"/>
          </a:p>
          <a:p>
            <a:endParaRPr lang="en-US" dirty="0"/>
          </a:p>
        </p:txBody>
      </p:sp>
      <p:pic>
        <p:nvPicPr>
          <p:cNvPr id="1032" name="Picture 8"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8718" y="1516062"/>
            <a:ext cx="2857500" cy="224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244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helps Chi-square analysis</a:t>
            </a:r>
          </a:p>
        </p:txBody>
      </p:sp>
      <p:sp>
        <p:nvSpPr>
          <p:cNvPr id="3" name="Content Placeholder 2"/>
          <p:cNvSpPr>
            <a:spLocks noGrp="1"/>
          </p:cNvSpPr>
          <p:nvPr>
            <p:ph idx="1"/>
          </p:nvPr>
        </p:nvSpPr>
        <p:spPr>
          <a:xfrm>
            <a:off x="685801" y="2065867"/>
            <a:ext cx="5954485" cy="4345819"/>
          </a:xfrm>
        </p:spPr>
        <p:txBody>
          <a:bodyPr>
            <a:normAutofit/>
          </a:bodyPr>
          <a:lstStyle/>
          <a:p>
            <a:r>
              <a:rPr lang="en-US" sz="2600" dirty="0"/>
              <a:t>Analyze </a:t>
            </a:r>
            <a:r>
              <a:rPr lang="en-US" sz="2600" dirty="0">
                <a:sym typeface="Wingdings" panose="05000000000000000000" pitchFamily="2" charset="2"/>
              </a:rPr>
              <a:t> Fit Y by X</a:t>
            </a:r>
          </a:p>
          <a:p>
            <a:r>
              <a:rPr lang="en-US" sz="2600" dirty="0">
                <a:sym typeface="Wingdings" panose="05000000000000000000" pitchFamily="2" charset="2"/>
              </a:rPr>
              <a:t>Use any tobacco in last 12 months  Y</a:t>
            </a:r>
          </a:p>
          <a:p>
            <a:r>
              <a:rPr lang="en-US" sz="2600" dirty="0">
                <a:sym typeface="Wingdings" panose="05000000000000000000" pitchFamily="2" charset="2"/>
              </a:rPr>
              <a:t>Faith status  X</a:t>
            </a:r>
          </a:p>
          <a:p>
            <a:r>
              <a:rPr lang="en-US" sz="2600" dirty="0">
                <a:sym typeface="Wingdings" panose="05000000000000000000" pitchFamily="2" charset="2"/>
              </a:rPr>
              <a:t>Because both variables are categorical, Chi-square analysis is used.</a:t>
            </a:r>
          </a:p>
          <a:p>
            <a:r>
              <a:rPr lang="en-US" sz="2600" dirty="0">
                <a:sym typeface="Wingdings" panose="05000000000000000000" pitchFamily="2" charset="2"/>
              </a:rPr>
              <a:t>The </a:t>
            </a:r>
            <a:r>
              <a:rPr lang="en-US" sz="2600" i="1" dirty="0">
                <a:sym typeface="Wingdings" panose="05000000000000000000" pitchFamily="2" charset="2"/>
              </a:rPr>
              <a:t>p</a:t>
            </a:r>
            <a:r>
              <a:rPr lang="en-US" sz="2600" dirty="0">
                <a:sym typeface="Wingdings" panose="05000000000000000000" pitchFamily="2" charset="2"/>
              </a:rPr>
              <a:t> value is significant (&lt; .0001), but it is hard to interpret the result.</a:t>
            </a:r>
            <a:endParaRPr lang="en-US" sz="2400" dirty="0"/>
          </a:p>
          <a:p>
            <a:endParaRPr lang="en-US" dirty="0"/>
          </a:p>
        </p:txBody>
      </p:sp>
      <p:pic>
        <p:nvPicPr>
          <p:cNvPr id="4" name="Picture 3"/>
          <p:cNvPicPr>
            <a:picLocks noChangeAspect="1"/>
          </p:cNvPicPr>
          <p:nvPr/>
        </p:nvPicPr>
        <p:blipFill>
          <a:blip r:embed="rId2"/>
          <a:stretch>
            <a:fillRect/>
          </a:stretch>
        </p:blipFill>
        <p:spPr>
          <a:xfrm>
            <a:off x="7435133" y="842601"/>
            <a:ext cx="3178438" cy="5304018"/>
          </a:xfrm>
          <a:prstGeom prst="rect">
            <a:avLst/>
          </a:prstGeom>
        </p:spPr>
      </p:pic>
    </p:spTree>
    <p:extLst>
      <p:ext uri="{BB962C8B-B14F-4D97-AF65-F5344CB8AC3E}">
        <p14:creationId xmlns:p14="http://schemas.microsoft.com/office/powerpoint/2010/main" val="8904903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helps Chi-square analysis</a:t>
            </a:r>
          </a:p>
        </p:txBody>
      </p:sp>
      <p:sp>
        <p:nvSpPr>
          <p:cNvPr id="3" name="Content Placeholder 2"/>
          <p:cNvSpPr>
            <a:spLocks noGrp="1"/>
          </p:cNvSpPr>
          <p:nvPr>
            <p:ph idx="1"/>
          </p:nvPr>
        </p:nvSpPr>
        <p:spPr>
          <a:xfrm>
            <a:off x="685801" y="2065867"/>
            <a:ext cx="5954485" cy="4345819"/>
          </a:xfrm>
        </p:spPr>
        <p:txBody>
          <a:bodyPr>
            <a:normAutofit/>
          </a:bodyPr>
          <a:lstStyle/>
          <a:p>
            <a:r>
              <a:rPr lang="en-US" sz="2600" dirty="0"/>
              <a:t>Mosaic plot can help.</a:t>
            </a:r>
          </a:p>
          <a:p>
            <a:r>
              <a:rPr lang="en-US" sz="2600" dirty="0"/>
              <a:t>We can see the proportion and the ratio of “yes” (1) and “no” (0) in different categories of faith status</a:t>
            </a:r>
          </a:p>
          <a:p>
            <a:r>
              <a:rPr lang="en-US" sz="2600" dirty="0"/>
              <a:t>In “I continue to attend church and have faith in Christ,” the ratio of 1 and 0 is about 1 to 4, meaning that if a person attend church and keep his/her Christian faith, he/she is less likely to smoke. </a:t>
            </a:r>
            <a:endParaRPr lang="en-US" sz="2400" dirty="0"/>
          </a:p>
          <a:p>
            <a:endParaRPr lang="en-US" dirty="0"/>
          </a:p>
        </p:txBody>
      </p:sp>
      <p:pic>
        <p:nvPicPr>
          <p:cNvPr id="5" name="Picture 4"/>
          <p:cNvPicPr>
            <a:picLocks noChangeAspect="1"/>
          </p:cNvPicPr>
          <p:nvPr/>
        </p:nvPicPr>
        <p:blipFill>
          <a:blip r:embed="rId2"/>
          <a:stretch>
            <a:fillRect/>
          </a:stretch>
        </p:blipFill>
        <p:spPr>
          <a:xfrm>
            <a:off x="7271370" y="1067145"/>
            <a:ext cx="4115374" cy="4810796"/>
          </a:xfrm>
          <a:prstGeom prst="rect">
            <a:avLst/>
          </a:prstGeom>
        </p:spPr>
      </p:pic>
    </p:spTree>
    <p:extLst>
      <p:ext uri="{BB962C8B-B14F-4D97-AF65-F5344CB8AC3E}">
        <p14:creationId xmlns:p14="http://schemas.microsoft.com/office/powerpoint/2010/main" val="2119598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helps Chi-square analysis</a:t>
            </a:r>
          </a:p>
        </p:txBody>
      </p:sp>
      <p:sp>
        <p:nvSpPr>
          <p:cNvPr id="3" name="Content Placeholder 2"/>
          <p:cNvSpPr>
            <a:spLocks noGrp="1"/>
          </p:cNvSpPr>
          <p:nvPr>
            <p:ph idx="1"/>
          </p:nvPr>
        </p:nvSpPr>
        <p:spPr>
          <a:xfrm>
            <a:off x="685801" y="2065867"/>
            <a:ext cx="5954485" cy="4345819"/>
          </a:xfrm>
        </p:spPr>
        <p:txBody>
          <a:bodyPr>
            <a:normAutofit/>
          </a:bodyPr>
          <a:lstStyle/>
          <a:p>
            <a:r>
              <a:rPr lang="en-US" sz="2600" dirty="0"/>
              <a:t>As the faith status change, the ratio starts reversing.</a:t>
            </a:r>
          </a:p>
          <a:p>
            <a:r>
              <a:rPr lang="en-US" sz="2600" dirty="0"/>
              <a:t>If a person does not attend church but keep his/her faith, the ratio is almost 1 to 1.</a:t>
            </a:r>
          </a:p>
          <a:p>
            <a:r>
              <a:rPr lang="en-US" sz="2600" dirty="0"/>
              <a:t>But if a person stops attending church and gives up his/her faith, it is more likely for him/her to smoke (1).</a:t>
            </a:r>
            <a:endParaRPr lang="en-US" sz="2400" dirty="0"/>
          </a:p>
          <a:p>
            <a:endParaRPr lang="en-US" dirty="0"/>
          </a:p>
        </p:txBody>
      </p:sp>
      <p:pic>
        <p:nvPicPr>
          <p:cNvPr id="5" name="Picture 4"/>
          <p:cNvPicPr>
            <a:picLocks noChangeAspect="1"/>
          </p:cNvPicPr>
          <p:nvPr/>
        </p:nvPicPr>
        <p:blipFill>
          <a:blip r:embed="rId2"/>
          <a:stretch>
            <a:fillRect/>
          </a:stretch>
        </p:blipFill>
        <p:spPr>
          <a:xfrm>
            <a:off x="7271370" y="1067145"/>
            <a:ext cx="4115374" cy="4810796"/>
          </a:xfrm>
          <a:prstGeom prst="rect">
            <a:avLst/>
          </a:prstGeom>
        </p:spPr>
      </p:pic>
      <p:cxnSp>
        <p:nvCxnSpPr>
          <p:cNvPr id="9" name="Straight Arrow Connector 8"/>
          <p:cNvCxnSpPr/>
          <p:nvPr/>
        </p:nvCxnSpPr>
        <p:spPr>
          <a:xfrm>
            <a:off x="7794171" y="1589314"/>
            <a:ext cx="3178629" cy="12954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47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helps Chi-square analysis</a:t>
            </a:r>
          </a:p>
        </p:txBody>
      </p:sp>
      <p:sp>
        <p:nvSpPr>
          <p:cNvPr id="3" name="Content Placeholder 2"/>
          <p:cNvSpPr>
            <a:spLocks noGrp="1"/>
          </p:cNvSpPr>
          <p:nvPr>
            <p:ph idx="1"/>
          </p:nvPr>
        </p:nvSpPr>
        <p:spPr>
          <a:xfrm>
            <a:off x="685800" y="1554238"/>
            <a:ext cx="4049485" cy="4345819"/>
          </a:xfrm>
        </p:spPr>
        <p:txBody>
          <a:bodyPr>
            <a:normAutofit/>
          </a:bodyPr>
          <a:lstStyle/>
          <a:p>
            <a:r>
              <a:rPr lang="en-US" sz="2600" dirty="0"/>
              <a:t>Graph </a:t>
            </a:r>
            <a:r>
              <a:rPr lang="en-US" sz="2600" dirty="0">
                <a:sym typeface="Wingdings" panose="05000000000000000000" pitchFamily="2" charset="2"/>
              </a:rPr>
              <a:t> Graph Builder</a:t>
            </a:r>
            <a:endParaRPr lang="en-US" dirty="0">
              <a:sym typeface="Wingdings" panose="05000000000000000000" pitchFamily="2" charset="2"/>
            </a:endParaRPr>
          </a:p>
          <a:p>
            <a:r>
              <a:rPr lang="en-US" sz="2600" dirty="0">
                <a:sym typeface="Wingdings" panose="05000000000000000000" pitchFamily="2" charset="2"/>
              </a:rPr>
              <a:t>Faith status  Y axis</a:t>
            </a:r>
          </a:p>
          <a:p>
            <a:r>
              <a:rPr lang="en-US" sz="2600" dirty="0">
                <a:sym typeface="Wingdings" panose="05000000000000000000" pitchFamily="2" charset="2"/>
              </a:rPr>
              <a:t>Use any tobacco in last 12 months  X axis</a:t>
            </a:r>
          </a:p>
          <a:p>
            <a:r>
              <a:rPr lang="en-US" sz="2600" dirty="0">
                <a:solidFill>
                  <a:srgbClr val="FFC000"/>
                </a:solidFill>
                <a:sym typeface="Wingdings" panose="05000000000000000000" pitchFamily="2" charset="2"/>
              </a:rPr>
              <a:t>Dot plot</a:t>
            </a:r>
          </a:p>
          <a:p>
            <a:r>
              <a:rPr lang="en-US" sz="2600" dirty="0">
                <a:sym typeface="Wingdings" panose="05000000000000000000" pitchFamily="2" charset="2"/>
              </a:rPr>
              <a:t>We can look at the size/ratio of the circles and reach the same conclusion </a:t>
            </a:r>
            <a:endParaRPr lang="en-US" sz="2600" dirty="0"/>
          </a:p>
        </p:txBody>
      </p:sp>
      <p:pic>
        <p:nvPicPr>
          <p:cNvPr id="4" name="Picture 3"/>
          <p:cNvPicPr>
            <a:picLocks noChangeAspect="1"/>
          </p:cNvPicPr>
          <p:nvPr/>
        </p:nvPicPr>
        <p:blipFill>
          <a:blip r:embed="rId2"/>
          <a:stretch>
            <a:fillRect/>
          </a:stretch>
        </p:blipFill>
        <p:spPr>
          <a:xfrm>
            <a:off x="4735285" y="1938866"/>
            <a:ext cx="6829145" cy="4345819"/>
          </a:xfrm>
          <a:prstGeom prst="rect">
            <a:avLst/>
          </a:prstGeom>
        </p:spPr>
      </p:pic>
    </p:spTree>
    <p:extLst>
      <p:ext uri="{BB962C8B-B14F-4D97-AF65-F5344CB8AC3E}">
        <p14:creationId xmlns:p14="http://schemas.microsoft.com/office/powerpoint/2010/main" val="3763440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assignment </a:t>
            </a:r>
            <a:r>
              <a:rPr lang="en-US" dirty="0"/>
              <a:t>3.3</a:t>
            </a:r>
          </a:p>
        </p:txBody>
      </p:sp>
      <p:sp>
        <p:nvSpPr>
          <p:cNvPr id="3" name="Content Placeholder 2"/>
          <p:cNvSpPr>
            <a:spLocks noGrp="1"/>
          </p:cNvSpPr>
          <p:nvPr>
            <p:ph idx="1"/>
          </p:nvPr>
        </p:nvSpPr>
        <p:spPr/>
        <p:txBody>
          <a:bodyPr>
            <a:normAutofit/>
          </a:bodyPr>
          <a:lstStyle/>
          <a:p>
            <a:r>
              <a:rPr lang="en-US" sz="2800" dirty="0"/>
              <a:t>Use </a:t>
            </a:r>
            <a:r>
              <a:rPr lang="en-US" sz="2800" dirty="0" err="1"/>
              <a:t>faith.jmp</a:t>
            </a:r>
            <a:endParaRPr lang="en-US" sz="2800" dirty="0"/>
          </a:p>
          <a:p>
            <a:r>
              <a:rPr lang="en-US" sz="2800" dirty="0"/>
              <a:t>Is there any relationship between faith status and stress level (1 to 5, 1 = less severe, 5 = worst)</a:t>
            </a:r>
          </a:p>
          <a:p>
            <a:r>
              <a:rPr lang="en-US" sz="2800" dirty="0"/>
              <a:t>Run a Chi-square test</a:t>
            </a:r>
          </a:p>
          <a:p>
            <a:r>
              <a:rPr lang="en-US" sz="2800" dirty="0"/>
              <a:t>Can the Mosaic plot clarify the interpretation?</a:t>
            </a:r>
          </a:p>
          <a:p>
            <a:r>
              <a:rPr lang="en-US" sz="2800" dirty="0"/>
              <a:t>Can you use Graph Builder (dot plot) to clarify the interpretation?</a:t>
            </a:r>
          </a:p>
        </p:txBody>
      </p:sp>
    </p:spTree>
    <p:extLst>
      <p:ext uri="{BB962C8B-B14F-4D97-AF65-F5344CB8AC3E}">
        <p14:creationId xmlns:p14="http://schemas.microsoft.com/office/powerpoint/2010/main" val="29554803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history of DV</a:t>
            </a:r>
          </a:p>
        </p:txBody>
      </p:sp>
      <p:sp>
        <p:nvSpPr>
          <p:cNvPr id="3" name="Content Placeholder 2"/>
          <p:cNvSpPr>
            <a:spLocks noGrp="1"/>
          </p:cNvSpPr>
          <p:nvPr>
            <p:ph idx="1"/>
          </p:nvPr>
        </p:nvSpPr>
        <p:spPr>
          <a:xfrm>
            <a:off x="764179" y="1906936"/>
            <a:ext cx="10661375" cy="810139"/>
          </a:xfrm>
        </p:spPr>
        <p:txBody>
          <a:bodyPr>
            <a:noAutofit/>
          </a:bodyPr>
          <a:lstStyle/>
          <a:p>
            <a:pPr marL="0" indent="0">
              <a:buNone/>
            </a:pPr>
            <a:r>
              <a:rPr lang="en-US" sz="2800" dirty="0"/>
              <a:t>Charles Joseph </a:t>
            </a:r>
            <a:r>
              <a:rPr lang="en-US" sz="2800" dirty="0" err="1"/>
              <a:t>Minard's</a:t>
            </a:r>
            <a:r>
              <a:rPr lang="en-US" sz="2800" dirty="0"/>
              <a:t> Visualization Of Napoleon's 1812 March to Moscow (1869)</a:t>
            </a:r>
          </a:p>
        </p:txBody>
      </p:sp>
      <p:pic>
        <p:nvPicPr>
          <p:cNvPr id="1026" name="Picture 2"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180" y="2967446"/>
            <a:ext cx="7394757" cy="35790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8055" y="2967446"/>
            <a:ext cx="28575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2049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60218"/>
            <a:ext cx="10131425" cy="1456267"/>
          </a:xfrm>
        </p:spPr>
        <p:txBody>
          <a:bodyPr/>
          <a:lstStyle/>
          <a:p>
            <a:r>
              <a:rPr lang="en-US" dirty="0"/>
              <a:t>A modern version</a:t>
            </a:r>
          </a:p>
        </p:txBody>
      </p:sp>
      <p:sp>
        <p:nvSpPr>
          <p:cNvPr id="3" name="Content Placeholder 2"/>
          <p:cNvSpPr>
            <a:spLocks noGrp="1"/>
          </p:cNvSpPr>
          <p:nvPr>
            <p:ph idx="1"/>
          </p:nvPr>
        </p:nvSpPr>
        <p:spPr>
          <a:xfrm>
            <a:off x="685801" y="1941771"/>
            <a:ext cx="10131425" cy="862390"/>
          </a:xfrm>
        </p:spPr>
        <p:txBody>
          <a:bodyPr>
            <a:noAutofit/>
          </a:bodyPr>
          <a:lstStyle/>
          <a:p>
            <a:r>
              <a:rPr lang="en-US" sz="3200" dirty="0"/>
              <a:t>JMP Sample data: Napoleon’s March</a:t>
            </a:r>
          </a:p>
          <a:p>
            <a:r>
              <a:rPr lang="en-US" sz="3200" dirty="0"/>
              <a:t>The circle depicts the size of the French army</a:t>
            </a:r>
          </a:p>
          <a:p>
            <a:r>
              <a:rPr lang="en-US" sz="3200" dirty="0"/>
              <a:t>This is the beginning </a:t>
            </a:r>
            <a:r>
              <a:rPr lang="en-US" sz="3200" dirty="0">
                <a:solidFill>
                  <a:schemeClr val="accent6"/>
                </a:solidFill>
              </a:rPr>
              <a:t>(attack)</a:t>
            </a:r>
          </a:p>
        </p:txBody>
      </p:sp>
      <p:pic>
        <p:nvPicPr>
          <p:cNvPr id="4" name="Picture 3"/>
          <p:cNvPicPr>
            <a:picLocks noChangeAspect="1"/>
          </p:cNvPicPr>
          <p:nvPr/>
        </p:nvPicPr>
        <p:blipFill>
          <a:blip r:embed="rId2"/>
          <a:stretch>
            <a:fillRect/>
          </a:stretch>
        </p:blipFill>
        <p:spPr>
          <a:xfrm>
            <a:off x="1882342" y="3511002"/>
            <a:ext cx="8934884" cy="3018256"/>
          </a:xfrm>
          <a:prstGeom prst="rect">
            <a:avLst/>
          </a:prstGeom>
        </p:spPr>
      </p:pic>
    </p:spTree>
    <p:extLst>
      <p:ext uri="{BB962C8B-B14F-4D97-AF65-F5344CB8AC3E}">
        <p14:creationId xmlns:p14="http://schemas.microsoft.com/office/powerpoint/2010/main" val="763619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410944"/>
            <a:ext cx="10131425" cy="1456267"/>
          </a:xfrm>
        </p:spPr>
        <p:txBody>
          <a:bodyPr/>
          <a:lstStyle/>
          <a:p>
            <a:r>
              <a:rPr lang="en-US" dirty="0"/>
              <a:t>A modern version</a:t>
            </a:r>
          </a:p>
        </p:txBody>
      </p:sp>
      <p:sp>
        <p:nvSpPr>
          <p:cNvPr id="3" name="Content Placeholder 2"/>
          <p:cNvSpPr>
            <a:spLocks noGrp="1"/>
          </p:cNvSpPr>
          <p:nvPr>
            <p:ph idx="1"/>
          </p:nvPr>
        </p:nvSpPr>
        <p:spPr>
          <a:xfrm>
            <a:off x="746761" y="1867211"/>
            <a:ext cx="10131425" cy="862390"/>
          </a:xfrm>
        </p:spPr>
        <p:txBody>
          <a:bodyPr>
            <a:noAutofit/>
          </a:bodyPr>
          <a:lstStyle/>
          <a:p>
            <a:r>
              <a:rPr lang="en-US" sz="2800" dirty="0">
                <a:solidFill>
                  <a:srgbClr val="00B0F0"/>
                </a:solidFill>
              </a:rPr>
              <a:t>Blue circle : Retreat</a:t>
            </a:r>
          </a:p>
          <a:p>
            <a:r>
              <a:rPr lang="en-US" sz="2800" dirty="0"/>
              <a:t>This is the end!</a:t>
            </a:r>
          </a:p>
        </p:txBody>
      </p:sp>
      <p:pic>
        <p:nvPicPr>
          <p:cNvPr id="5" name="Picture 4"/>
          <p:cNvPicPr>
            <a:picLocks noChangeAspect="1"/>
          </p:cNvPicPr>
          <p:nvPr/>
        </p:nvPicPr>
        <p:blipFill>
          <a:blip r:embed="rId2"/>
          <a:stretch>
            <a:fillRect/>
          </a:stretch>
        </p:blipFill>
        <p:spPr>
          <a:xfrm>
            <a:off x="861788" y="3079827"/>
            <a:ext cx="9779449" cy="3303555"/>
          </a:xfrm>
          <a:prstGeom prst="rect">
            <a:avLst/>
          </a:prstGeom>
        </p:spPr>
      </p:pic>
    </p:spTree>
    <p:extLst>
      <p:ext uri="{BB962C8B-B14F-4D97-AF65-F5344CB8AC3E}">
        <p14:creationId xmlns:p14="http://schemas.microsoft.com/office/powerpoint/2010/main" val="20564167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1854 London Cholera Outbreak</a:t>
            </a:r>
          </a:p>
        </p:txBody>
      </p:sp>
      <p:sp>
        <p:nvSpPr>
          <p:cNvPr id="3" name="Content Placeholder 2"/>
          <p:cNvSpPr>
            <a:spLocks noGrp="1"/>
          </p:cNvSpPr>
          <p:nvPr>
            <p:ph idx="1"/>
          </p:nvPr>
        </p:nvSpPr>
        <p:spPr>
          <a:xfrm>
            <a:off x="685802" y="2142067"/>
            <a:ext cx="5436324" cy="3649133"/>
          </a:xfrm>
        </p:spPr>
        <p:txBody>
          <a:bodyPr>
            <a:normAutofit/>
          </a:bodyPr>
          <a:lstStyle/>
          <a:p>
            <a:r>
              <a:rPr lang="en-US" sz="2800" dirty="0"/>
              <a:t>In 1854 a severe outbreak of </a:t>
            </a:r>
            <a:r>
              <a:rPr lang="en-US" sz="2800" dirty="0">
                <a:solidFill>
                  <a:srgbClr val="FFC000"/>
                </a:solidFill>
              </a:rPr>
              <a:t>cholera</a:t>
            </a:r>
            <a:r>
              <a:rPr lang="en-US" sz="2800" dirty="0"/>
              <a:t> occurred in the </a:t>
            </a:r>
            <a:r>
              <a:rPr lang="en-US" sz="2800" dirty="0" err="1"/>
              <a:t>Soho</a:t>
            </a:r>
            <a:r>
              <a:rPr lang="en-US" sz="2800" dirty="0"/>
              <a:t> district of London, England, killing 616 people</a:t>
            </a:r>
          </a:p>
          <a:p>
            <a:r>
              <a:rPr lang="en-US" sz="2800" dirty="0">
                <a:solidFill>
                  <a:srgbClr val="FFC000"/>
                </a:solidFill>
              </a:rPr>
              <a:t>John Snow </a:t>
            </a:r>
            <a:r>
              <a:rPr lang="en-US" sz="2800" dirty="0"/>
              <a:t>used a quasi-GIS method to trace the source to contaminated water, not air.</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662" y="2142067"/>
            <a:ext cx="4182433" cy="3927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604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761" y="262759"/>
            <a:ext cx="6124902" cy="1456267"/>
          </a:xfrm>
        </p:spPr>
        <p:txBody>
          <a:bodyPr/>
          <a:lstStyle/>
          <a:p>
            <a:r>
              <a:rPr lang="en-US" dirty="0"/>
              <a:t>1856 War mortality by Florence nightingale</a:t>
            </a:r>
          </a:p>
        </p:txBody>
      </p:sp>
      <p:sp>
        <p:nvSpPr>
          <p:cNvPr id="3" name="Content Placeholder 2"/>
          <p:cNvSpPr>
            <a:spLocks noGrp="1"/>
          </p:cNvSpPr>
          <p:nvPr>
            <p:ph idx="1"/>
          </p:nvPr>
        </p:nvSpPr>
        <p:spPr>
          <a:xfrm>
            <a:off x="682858" y="1912883"/>
            <a:ext cx="6881647" cy="4372305"/>
          </a:xfrm>
        </p:spPr>
        <p:txBody>
          <a:bodyPr>
            <a:normAutofit fontScale="85000" lnSpcReduction="20000"/>
          </a:bodyPr>
          <a:lstStyle/>
          <a:p>
            <a:r>
              <a:rPr lang="en-US" sz="3100" dirty="0"/>
              <a:t>In 1855 Crimean War Florence Nightingale collected and displayed data to show that the staggering amount of deaths in Crimea was caused by poor medical care. </a:t>
            </a:r>
          </a:p>
          <a:p>
            <a:r>
              <a:rPr lang="en-US" sz="3100" dirty="0">
                <a:solidFill>
                  <a:srgbClr val="FF0000"/>
                </a:solidFill>
              </a:rPr>
              <a:t>Problem:</a:t>
            </a:r>
            <a:r>
              <a:rPr lang="en-US" sz="3100" dirty="0"/>
              <a:t> the conclusion is right but the methodology is wrong. She and William Farr computed the mortality rate by: the number of deaths in </a:t>
            </a:r>
            <a:r>
              <a:rPr lang="en-US" sz="3100" dirty="0">
                <a:solidFill>
                  <a:srgbClr val="FFC000"/>
                </a:solidFill>
              </a:rPr>
              <a:t>one year </a:t>
            </a:r>
            <a:r>
              <a:rPr lang="en-US" sz="3100" dirty="0"/>
              <a:t>/ the number of total patients in </a:t>
            </a:r>
            <a:r>
              <a:rPr lang="en-US" sz="3100" dirty="0">
                <a:solidFill>
                  <a:srgbClr val="FFC000"/>
                </a:solidFill>
              </a:rPr>
              <a:t>one day</a:t>
            </a:r>
            <a:r>
              <a:rPr lang="en-US" sz="3100" dirty="0"/>
              <a:t>.</a:t>
            </a:r>
          </a:p>
          <a:p>
            <a:r>
              <a:rPr lang="en-US" sz="3100" dirty="0"/>
              <a:t>Lesson: You need to know where the numbers come from. Garbage in, garbage out!</a:t>
            </a:r>
          </a:p>
          <a:p>
            <a:endParaRPr lang="en-US" sz="2800" dirty="0"/>
          </a:p>
        </p:txBody>
      </p:sp>
      <p:pic>
        <p:nvPicPr>
          <p:cNvPr id="1026" name="Picture 2" descr="Coxco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8766" y="3532914"/>
            <a:ext cx="4090209" cy="30676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lorence Nightingale (H Hering NPG x823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6638" y="332976"/>
            <a:ext cx="2167233" cy="3014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descr="undefined">
            <a:extLst>
              <a:ext uri="{FF2B5EF4-FFF2-40B4-BE49-F238E27FC236}">
                <a16:creationId xmlns:a16="http://schemas.microsoft.com/office/drawing/2014/main" id="{EF1DBE9C-8579-795A-A240-9EC5D53641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5018" y="312505"/>
            <a:ext cx="2025606" cy="30394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4190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139" y="505098"/>
            <a:ext cx="5392782" cy="1456267"/>
          </a:xfrm>
        </p:spPr>
        <p:txBody>
          <a:bodyPr/>
          <a:lstStyle/>
          <a:p>
            <a:r>
              <a:rPr lang="en-US" dirty="0"/>
              <a:t>Deming’s total quality management</a:t>
            </a:r>
          </a:p>
        </p:txBody>
      </p:sp>
      <p:sp>
        <p:nvSpPr>
          <p:cNvPr id="3" name="Content Placeholder 2"/>
          <p:cNvSpPr>
            <a:spLocks noGrp="1"/>
          </p:cNvSpPr>
          <p:nvPr>
            <p:ph idx="1"/>
          </p:nvPr>
        </p:nvSpPr>
        <p:spPr>
          <a:xfrm>
            <a:off x="685801" y="2194021"/>
            <a:ext cx="6037216" cy="3649133"/>
          </a:xfrm>
        </p:spPr>
        <p:txBody>
          <a:bodyPr>
            <a:noAutofit/>
          </a:bodyPr>
          <a:lstStyle/>
          <a:p>
            <a:r>
              <a:rPr lang="en-US" sz="2400" dirty="0"/>
              <a:t>1950s: </a:t>
            </a:r>
            <a:r>
              <a:rPr lang="en-US" sz="2400" dirty="0">
                <a:solidFill>
                  <a:srgbClr val="FFC000"/>
                </a:solidFill>
              </a:rPr>
              <a:t>Edwards Deming</a:t>
            </a:r>
          </a:p>
          <a:p>
            <a:r>
              <a:rPr lang="en-US" sz="2400" dirty="0"/>
              <a:t>TQM also uses graphical aids heavily for </a:t>
            </a:r>
            <a:r>
              <a:rPr lang="en-US" sz="2400" dirty="0">
                <a:solidFill>
                  <a:srgbClr val="FFC000"/>
                </a:solidFill>
              </a:rPr>
              <a:t>statistical quality control (SQC). </a:t>
            </a:r>
          </a:p>
          <a:p>
            <a:r>
              <a:rPr lang="en-US" sz="2400" dirty="0"/>
              <a:t>The goal of research on quality is to identify the pattern of changes and reduce this variation.</a:t>
            </a:r>
          </a:p>
          <a:p>
            <a:r>
              <a:rPr lang="en-US" sz="2400" dirty="0"/>
              <a:t>Deming considered hypothesis testing is one of the evils taught in statistics courses. </a:t>
            </a:r>
          </a:p>
        </p:txBody>
      </p:sp>
      <p:pic>
        <p:nvPicPr>
          <p:cNvPr id="3074" name="Picture 2" descr="W. Edwards Dem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306" y="742164"/>
            <a:ext cx="4007439" cy="27939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hoto of Professor Deming and Toyota President Fukio Nakagaw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306" y="3799750"/>
            <a:ext cx="4007439" cy="2461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8577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139" y="505098"/>
            <a:ext cx="5392782" cy="1456267"/>
          </a:xfrm>
        </p:spPr>
        <p:txBody>
          <a:bodyPr/>
          <a:lstStyle/>
          <a:p>
            <a:r>
              <a:rPr lang="en-US" dirty="0"/>
              <a:t>Deming’s total quality management</a:t>
            </a:r>
          </a:p>
        </p:txBody>
      </p:sp>
      <p:sp>
        <p:nvSpPr>
          <p:cNvPr id="3" name="Content Placeholder 2"/>
          <p:cNvSpPr>
            <a:spLocks noGrp="1"/>
          </p:cNvSpPr>
          <p:nvPr>
            <p:ph idx="1"/>
          </p:nvPr>
        </p:nvSpPr>
        <p:spPr>
          <a:xfrm>
            <a:off x="703217" y="2072101"/>
            <a:ext cx="7619999" cy="4041316"/>
          </a:xfrm>
        </p:spPr>
        <p:txBody>
          <a:bodyPr>
            <a:noAutofit/>
          </a:bodyPr>
          <a:lstStyle/>
          <a:p>
            <a:r>
              <a:rPr lang="en-US" sz="2400" dirty="0">
                <a:solidFill>
                  <a:srgbClr val="FFC000"/>
                </a:solidFill>
              </a:rPr>
              <a:t>Toyota</a:t>
            </a:r>
            <a:r>
              <a:rPr lang="en-US" sz="2400" dirty="0"/>
              <a:t> and many Japanese companies listened to him.</a:t>
            </a:r>
          </a:p>
          <a:p>
            <a:r>
              <a:rPr lang="en-US" sz="2400" dirty="0"/>
              <a:t>JUSE: Union of Japanese Scientists and Engineers</a:t>
            </a:r>
          </a:p>
          <a:p>
            <a:r>
              <a:rPr lang="en-US" sz="2400" dirty="0"/>
              <a:t>Helped Japan to achieve post-war economic miracle of 1950 to 1960.</a:t>
            </a:r>
          </a:p>
          <a:p>
            <a:r>
              <a:rPr lang="en-US" sz="2400" dirty="0"/>
              <a:t>He gained widespread recognition in the U.S. at the time of his death in 1993.</a:t>
            </a:r>
          </a:p>
          <a:p>
            <a:r>
              <a:rPr lang="en-US" sz="2400" dirty="0"/>
              <a:t>Variation will normally occur within six standard deviations of the mean </a:t>
            </a:r>
            <a:r>
              <a:rPr lang="en-US" sz="2400" dirty="0">
                <a:sym typeface="Wingdings" panose="05000000000000000000" pitchFamily="2" charset="2"/>
              </a:rPr>
              <a:t> </a:t>
            </a:r>
            <a:r>
              <a:rPr lang="en-US" sz="2400" dirty="0">
                <a:solidFill>
                  <a:srgbClr val="FFC000"/>
                </a:solidFill>
                <a:sym typeface="Wingdings" panose="05000000000000000000" pitchFamily="2" charset="2"/>
              </a:rPr>
              <a:t>Six sigma program</a:t>
            </a:r>
          </a:p>
          <a:p>
            <a:r>
              <a:rPr lang="en-US" sz="2400" dirty="0">
                <a:sym typeface="Wingdings" panose="05000000000000000000" pitchFamily="2" charset="2"/>
              </a:rPr>
              <a:t>Even today history repeats itself.</a:t>
            </a:r>
            <a:endParaRPr lang="en-US" sz="2400" dirty="0"/>
          </a:p>
        </p:txBody>
      </p:sp>
      <p:pic>
        <p:nvPicPr>
          <p:cNvPr id="11266" name="Picture 2" descr="Image result for Toyota and de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0968" y="2203131"/>
            <a:ext cx="2788995" cy="276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4388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Six sigma in SAS/JMP</a:t>
            </a:r>
          </a:p>
        </p:txBody>
      </p:sp>
      <p:sp>
        <p:nvSpPr>
          <p:cNvPr id="3" name="Content Placeholder 2"/>
          <p:cNvSpPr>
            <a:spLocks noGrp="1"/>
          </p:cNvSpPr>
          <p:nvPr>
            <p:ph idx="1"/>
          </p:nvPr>
        </p:nvSpPr>
        <p:spPr>
          <a:xfrm>
            <a:off x="772887" y="1915644"/>
            <a:ext cx="7200681" cy="1415820"/>
          </a:xfrm>
        </p:spPr>
        <p:txBody>
          <a:bodyPr>
            <a:normAutofit fontScale="92500" lnSpcReduction="20000"/>
          </a:bodyPr>
          <a:lstStyle/>
          <a:p>
            <a:r>
              <a:rPr lang="en-US" sz="3100" dirty="0"/>
              <a:t>JMP has a six-sigma add in:</a:t>
            </a:r>
          </a:p>
          <a:p>
            <a:r>
              <a:rPr lang="en-US" sz="3100" dirty="0">
                <a:hlinkClick r:id="rId2"/>
              </a:rPr>
              <a:t>https://www.jmp.com/en_my/support/sample-six-sigma-menu.html</a:t>
            </a:r>
            <a:endParaRPr lang="en-US" sz="3100" dirty="0"/>
          </a:p>
          <a:p>
            <a:endParaRPr lang="en-US" dirty="0"/>
          </a:p>
        </p:txBody>
      </p:sp>
      <p:pic>
        <p:nvPicPr>
          <p:cNvPr id="5" name="Picture 4"/>
          <p:cNvPicPr>
            <a:picLocks noChangeAspect="1"/>
          </p:cNvPicPr>
          <p:nvPr/>
        </p:nvPicPr>
        <p:blipFill>
          <a:blip r:embed="rId3"/>
          <a:stretch>
            <a:fillRect/>
          </a:stretch>
        </p:blipFill>
        <p:spPr>
          <a:xfrm>
            <a:off x="1012293" y="3526536"/>
            <a:ext cx="3552381" cy="286666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87997" y="1271452"/>
            <a:ext cx="3298290" cy="4990011"/>
          </a:xfrm>
          <a:prstGeom prst="rect">
            <a:avLst/>
          </a:prstGeom>
        </p:spPr>
      </p:pic>
    </p:spTree>
    <p:extLst>
      <p:ext uri="{BB962C8B-B14F-4D97-AF65-F5344CB8AC3E}">
        <p14:creationId xmlns:p14="http://schemas.microsoft.com/office/powerpoint/2010/main" val="9112328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William Cleveland</a:t>
            </a:r>
          </a:p>
        </p:txBody>
      </p:sp>
      <p:sp>
        <p:nvSpPr>
          <p:cNvPr id="3" name="Content Placeholder 2"/>
          <p:cNvSpPr>
            <a:spLocks noGrp="1"/>
          </p:cNvSpPr>
          <p:nvPr>
            <p:ph idx="1"/>
          </p:nvPr>
        </p:nvSpPr>
        <p:spPr>
          <a:xfrm>
            <a:off x="685802" y="2142067"/>
            <a:ext cx="4147456" cy="3649133"/>
          </a:xfrm>
        </p:spPr>
        <p:txBody>
          <a:bodyPr/>
          <a:lstStyle/>
          <a:p>
            <a:r>
              <a:rPr lang="en-US" sz="2800" dirty="0"/>
              <a:t>1992: </a:t>
            </a:r>
            <a:r>
              <a:rPr lang="en-US" sz="2800" i="1" dirty="0"/>
              <a:t>The elements of graphing data</a:t>
            </a:r>
          </a:p>
          <a:p>
            <a:r>
              <a:rPr lang="en-US" sz="2800" dirty="0"/>
              <a:t>1993: </a:t>
            </a:r>
            <a:r>
              <a:rPr lang="en-US" sz="2800" i="1" dirty="0"/>
              <a:t>Visualizing data</a:t>
            </a:r>
          </a:p>
          <a:p>
            <a:endParaRPr lang="en-US" dirty="0"/>
          </a:p>
        </p:txBody>
      </p:sp>
      <p:pic>
        <p:nvPicPr>
          <p:cNvPr id="7170" name="Picture 2" descr="Image result for Cleveland visualizing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3518" y="1918644"/>
            <a:ext cx="2938597" cy="41796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Cleveland element of graphing d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513" y="1918643"/>
            <a:ext cx="3015343" cy="417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1570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Leland Wilkinson</a:t>
            </a:r>
          </a:p>
        </p:txBody>
      </p:sp>
      <p:sp>
        <p:nvSpPr>
          <p:cNvPr id="3" name="Content Placeholder 2"/>
          <p:cNvSpPr>
            <a:spLocks noGrp="1"/>
          </p:cNvSpPr>
          <p:nvPr>
            <p:ph idx="1"/>
          </p:nvPr>
        </p:nvSpPr>
        <p:spPr>
          <a:xfrm>
            <a:off x="685801" y="1877569"/>
            <a:ext cx="6787895" cy="3913632"/>
          </a:xfrm>
        </p:spPr>
        <p:txBody>
          <a:bodyPr>
            <a:normAutofit fontScale="92500" lnSpcReduction="10000"/>
          </a:bodyPr>
          <a:lstStyle/>
          <a:p>
            <a:r>
              <a:rPr lang="en-US" sz="2800" dirty="0"/>
              <a:t>Well-known for his role in APA Task Force on Statistical Inferences (</a:t>
            </a:r>
            <a:r>
              <a:rPr lang="en-US" sz="2800" dirty="0">
                <a:hlinkClick r:id="rId2"/>
              </a:rPr>
              <a:t>1996</a:t>
            </a:r>
            <a:r>
              <a:rPr lang="en-US" sz="2800" dirty="0"/>
              <a:t>-</a:t>
            </a:r>
            <a:r>
              <a:rPr lang="en-US" sz="2800" dirty="0">
                <a:hlinkClick r:id="rId3"/>
              </a:rPr>
              <a:t>1999</a:t>
            </a:r>
            <a:r>
              <a:rPr lang="en-US" sz="2800" dirty="0"/>
              <a:t>)</a:t>
            </a:r>
          </a:p>
          <a:p>
            <a:r>
              <a:rPr lang="en-US" sz="2800" dirty="0"/>
              <a:t>Hypothesis testing can still be used, but it is encouraged to report effect size and confidence interval (CI).</a:t>
            </a:r>
          </a:p>
          <a:p>
            <a:r>
              <a:rPr lang="en-US" sz="2800" dirty="0"/>
              <a:t>“Graphic inspection of data offers an excellent possibility for detecting serious compromises  to data integrity.”</a:t>
            </a:r>
          </a:p>
          <a:p>
            <a:r>
              <a:rPr lang="en-US" sz="2800" dirty="0"/>
              <a:t>1999: </a:t>
            </a:r>
            <a:r>
              <a:rPr lang="en-US" sz="2800" i="1" dirty="0"/>
              <a:t>The grammar of graphics</a:t>
            </a:r>
          </a:p>
        </p:txBody>
      </p:sp>
      <p:pic>
        <p:nvPicPr>
          <p:cNvPr id="8194" name="Picture 2" descr="Image result for Leland Wilkinson grammar of graph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7347" y="1038224"/>
            <a:ext cx="3133725" cy="47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387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descr="Beautiful Evid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720" y="3251876"/>
            <a:ext cx="4237627" cy="24245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Edward </a:t>
            </a:r>
            <a:r>
              <a:rPr lang="en-US" dirty="0" err="1"/>
              <a:t>Tufte</a:t>
            </a:r>
            <a:endParaRPr lang="en-US" dirty="0"/>
          </a:p>
        </p:txBody>
      </p:sp>
      <p:sp>
        <p:nvSpPr>
          <p:cNvPr id="3" name="Content Placeholder 2"/>
          <p:cNvSpPr>
            <a:spLocks noGrp="1"/>
          </p:cNvSpPr>
          <p:nvPr>
            <p:ph idx="1"/>
          </p:nvPr>
        </p:nvSpPr>
        <p:spPr>
          <a:xfrm>
            <a:off x="685801" y="2142067"/>
            <a:ext cx="4955495" cy="3823304"/>
          </a:xfrm>
        </p:spPr>
        <p:txBody>
          <a:bodyPr>
            <a:noAutofit/>
          </a:bodyPr>
          <a:lstStyle/>
          <a:p>
            <a:r>
              <a:rPr lang="en-US" sz="2800" dirty="0"/>
              <a:t>The Leonardo da Vinci of data</a:t>
            </a:r>
          </a:p>
          <a:p>
            <a:pPr lvl="1"/>
            <a:r>
              <a:rPr lang="en-US" sz="2800" dirty="0">
                <a:solidFill>
                  <a:srgbClr val="FFC000"/>
                </a:solidFill>
              </a:rPr>
              <a:t>Graphical Excellence</a:t>
            </a:r>
            <a:r>
              <a:rPr lang="en-US" sz="2800" dirty="0"/>
              <a:t>: Usability</a:t>
            </a:r>
          </a:p>
          <a:p>
            <a:pPr lvl="1"/>
            <a:r>
              <a:rPr lang="en-US" sz="2800" dirty="0">
                <a:solidFill>
                  <a:srgbClr val="FFC000"/>
                </a:solidFill>
              </a:rPr>
              <a:t>Visual Integrity</a:t>
            </a:r>
            <a:r>
              <a:rPr lang="en-US" sz="2800" dirty="0"/>
              <a:t>: No distortion</a:t>
            </a:r>
          </a:p>
          <a:p>
            <a:pPr lvl="1"/>
            <a:r>
              <a:rPr lang="en-US" sz="2800" dirty="0">
                <a:solidFill>
                  <a:srgbClr val="FFC000"/>
                </a:solidFill>
              </a:rPr>
              <a:t>Maximizing the Data-Ink Ratio</a:t>
            </a:r>
            <a:r>
              <a:rPr lang="en-US" sz="2800" dirty="0"/>
              <a:t>: Efficiency</a:t>
            </a:r>
          </a:p>
          <a:p>
            <a:pPr lvl="1"/>
            <a:r>
              <a:rPr lang="en-US" sz="2800" dirty="0">
                <a:solidFill>
                  <a:srgbClr val="FFC000"/>
                </a:solidFill>
              </a:rPr>
              <a:t>Aesthetic Elegance</a:t>
            </a:r>
            <a:r>
              <a:rPr lang="en-US" sz="2800" dirty="0"/>
              <a:t>: Simplicity</a:t>
            </a:r>
          </a:p>
        </p:txBody>
      </p:sp>
      <p:pic>
        <p:nvPicPr>
          <p:cNvPr id="9218" name="Picture 2" descr="VDQI Book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025" y="330350"/>
            <a:ext cx="2238375" cy="28289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nvisioning Information book 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1824" y="669089"/>
            <a:ext cx="2181225" cy="274320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book 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4497" y="3876674"/>
            <a:ext cx="2171700" cy="298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7303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Edward </a:t>
            </a:r>
            <a:r>
              <a:rPr lang="en-US" dirty="0" err="1"/>
              <a:t>Tufte</a:t>
            </a:r>
            <a:endParaRPr lang="en-US" dirty="0"/>
          </a:p>
        </p:txBody>
      </p:sp>
      <p:sp>
        <p:nvSpPr>
          <p:cNvPr id="3" name="Content Placeholder 2"/>
          <p:cNvSpPr>
            <a:spLocks noGrp="1"/>
          </p:cNvSpPr>
          <p:nvPr>
            <p:ph idx="1"/>
          </p:nvPr>
        </p:nvSpPr>
        <p:spPr>
          <a:xfrm>
            <a:off x="685801" y="2142067"/>
            <a:ext cx="6502399" cy="3649133"/>
          </a:xfrm>
        </p:spPr>
        <p:txBody>
          <a:bodyPr>
            <a:normAutofit lnSpcReduction="10000"/>
          </a:bodyPr>
          <a:lstStyle/>
          <a:p>
            <a:r>
              <a:rPr lang="en-US" sz="2800" dirty="0"/>
              <a:t>”What is to be sought in designs for the display of information is </a:t>
            </a:r>
            <a:r>
              <a:rPr lang="en-US" sz="2800" dirty="0">
                <a:solidFill>
                  <a:srgbClr val="FFC000"/>
                </a:solidFill>
              </a:rPr>
              <a:t>the clear portrayal of complexity, not the complication of the simple</a:t>
            </a:r>
            <a:r>
              <a:rPr lang="en-US" sz="2800" dirty="0"/>
              <a:t>; rather the task of the designer is to give visual access to he subtle and the difficult </a:t>
            </a:r>
            <a:r>
              <a:rPr lang="mr-IN" sz="2800" dirty="0"/>
              <a:t>–</a:t>
            </a:r>
            <a:r>
              <a:rPr lang="en-US" sz="2800" dirty="0"/>
              <a:t> that is, the revelation of the complex.” (The Visual display of quantitative information)</a:t>
            </a:r>
          </a:p>
        </p:txBody>
      </p:sp>
      <p:pic>
        <p:nvPicPr>
          <p:cNvPr id="4" name="Picture 2" descr="VDQI Book 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722" y="1337733"/>
            <a:ext cx="3215504" cy="406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1974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Edward </a:t>
            </a:r>
            <a:r>
              <a:rPr lang="en-US" dirty="0" err="1"/>
              <a:t>Tufte</a:t>
            </a:r>
            <a:endParaRPr lang="en-US" dirty="0"/>
          </a:p>
        </p:txBody>
      </p:sp>
      <p:sp>
        <p:nvSpPr>
          <p:cNvPr id="3" name="Content Placeholder 2"/>
          <p:cNvSpPr>
            <a:spLocks noGrp="1"/>
          </p:cNvSpPr>
          <p:nvPr>
            <p:ph idx="1"/>
          </p:nvPr>
        </p:nvSpPr>
        <p:spPr>
          <a:xfrm>
            <a:off x="685801" y="2142067"/>
            <a:ext cx="6502399" cy="3649133"/>
          </a:xfrm>
        </p:spPr>
        <p:txBody>
          <a:bodyPr>
            <a:normAutofit/>
          </a:bodyPr>
          <a:lstStyle/>
          <a:p>
            <a:r>
              <a:rPr lang="en-US" sz="2800" dirty="0"/>
              <a:t>”In 1613, when Galileo published the first telescopic observations of Saturn, word, and drawing were as one. The stunning images, never seen before, were just another sentence element. Saturn, a drawing, a word, a noun. </a:t>
            </a:r>
            <a:r>
              <a:rPr lang="en-US" sz="2800" dirty="0">
                <a:solidFill>
                  <a:srgbClr val="FFC000"/>
                </a:solidFill>
              </a:rPr>
              <a:t>The wonderful becomes familiar and the familiar wonderful</a:t>
            </a:r>
            <a:r>
              <a:rPr lang="en-US" sz="2800" dirty="0"/>
              <a:t>” (Envisioning information)</a:t>
            </a:r>
          </a:p>
        </p:txBody>
      </p:sp>
      <p:pic>
        <p:nvPicPr>
          <p:cNvPr id="5" name="Picture 4" descr="Envisioning Information book 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6524" y="1291389"/>
            <a:ext cx="3355812" cy="422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538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few</a:t>
            </a:r>
          </a:p>
        </p:txBody>
      </p:sp>
      <p:sp>
        <p:nvSpPr>
          <p:cNvPr id="3" name="Content Placeholder 2"/>
          <p:cNvSpPr>
            <a:spLocks noGrp="1"/>
          </p:cNvSpPr>
          <p:nvPr>
            <p:ph idx="1"/>
          </p:nvPr>
        </p:nvSpPr>
        <p:spPr>
          <a:xfrm>
            <a:off x="685802" y="2142067"/>
            <a:ext cx="3017154" cy="3649133"/>
          </a:xfrm>
        </p:spPr>
        <p:txBody>
          <a:bodyPr>
            <a:normAutofit/>
          </a:bodyPr>
          <a:lstStyle/>
          <a:p>
            <a:r>
              <a:rPr lang="en-US" sz="2800" dirty="0"/>
              <a:t>A major contributor to SAS/JMP community.</a:t>
            </a:r>
          </a:p>
          <a:p>
            <a:r>
              <a:rPr lang="en-US" sz="2800" dirty="0"/>
              <a:t>Spoke in many JMP seminars.</a:t>
            </a:r>
          </a:p>
        </p:txBody>
      </p:sp>
      <p:pic>
        <p:nvPicPr>
          <p:cNvPr id="10242" name="Picture 2" descr="Image result for stephen few data visualization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0260" y="1491343"/>
            <a:ext cx="4048125"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690" y="1491343"/>
            <a:ext cx="3686175" cy="47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437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3570</TotalTime>
  <Words>3998</Words>
  <Application>Microsoft Macintosh PowerPoint</Application>
  <PresentationFormat>Widescreen</PresentationFormat>
  <Paragraphs>352</Paragraphs>
  <Slides>74</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Arial</vt:lpstr>
      <vt:lpstr>Calibri</vt:lpstr>
      <vt:lpstr>Calibri Light</vt:lpstr>
      <vt:lpstr>Symbol</vt:lpstr>
      <vt:lpstr>Times New Roman</vt:lpstr>
      <vt:lpstr>Wingdings</vt:lpstr>
      <vt:lpstr>Celestial</vt:lpstr>
      <vt:lpstr>Data visualization: Dancing with the data</vt:lpstr>
      <vt:lpstr>Agenda</vt:lpstr>
      <vt:lpstr>What is data visualization?</vt:lpstr>
      <vt:lpstr>No direct analogy</vt:lpstr>
      <vt:lpstr>How DV can help EDA/data mining?</vt:lpstr>
      <vt:lpstr>What isn’t data visualization?</vt:lpstr>
      <vt:lpstr>What isn’t data visualization?</vt:lpstr>
      <vt:lpstr>What isn’t data visualization?</vt:lpstr>
      <vt:lpstr>What isn’t data visualization?</vt:lpstr>
      <vt:lpstr>Examples</vt:lpstr>
      <vt:lpstr>Extreme examples</vt:lpstr>
      <vt:lpstr>It is memorable. Is it good?</vt:lpstr>
      <vt:lpstr>What isn’t data visualization?</vt:lpstr>
      <vt:lpstr>Static vs. dynamic</vt:lpstr>
      <vt:lpstr>Static visualization in SPSS</vt:lpstr>
      <vt:lpstr>Semi-dynamic visualization in python</vt:lpstr>
      <vt:lpstr>Semi-dynamic visualization in R</vt:lpstr>
      <vt:lpstr>Semi-dynamic visualization in R</vt:lpstr>
      <vt:lpstr>Dynamic graph: redo</vt:lpstr>
      <vt:lpstr>Dynamic graph: redo</vt:lpstr>
      <vt:lpstr>Dynamic graph: add or remove</vt:lpstr>
      <vt:lpstr>What is data visualization?</vt:lpstr>
      <vt:lpstr>Example of noise and smooth</vt:lpstr>
      <vt:lpstr>Example of noise and smooth</vt:lpstr>
      <vt:lpstr>Why not numbers only? Opposition</vt:lpstr>
      <vt:lpstr>Why not numbers only? </vt:lpstr>
      <vt:lpstr>Why not numbers only? </vt:lpstr>
      <vt:lpstr>Why not numbers only? </vt:lpstr>
      <vt:lpstr>Why not numbers only? </vt:lpstr>
      <vt:lpstr>Data visualization is easier, faster, and clearer</vt:lpstr>
      <vt:lpstr>Why not numbers only? Opposition</vt:lpstr>
      <vt:lpstr>Why data visualization?  See beyond the horizon!</vt:lpstr>
      <vt:lpstr>Why data visualization?  See beyond the horizon!</vt:lpstr>
      <vt:lpstr>Assignment 3.1</vt:lpstr>
      <vt:lpstr>Why data visualization? See beyond the horizon!</vt:lpstr>
      <vt:lpstr>Heat map</vt:lpstr>
      <vt:lpstr>Heat map</vt:lpstr>
      <vt:lpstr>Why data visualization? See beyond the horizon!</vt:lpstr>
      <vt:lpstr>Assignment 3.2</vt:lpstr>
      <vt:lpstr>Why data visualization? Numbers may fool you!</vt:lpstr>
      <vt:lpstr>Numbers can fool you!</vt:lpstr>
      <vt:lpstr>Numbers can fool you!</vt:lpstr>
      <vt:lpstr>Why data visualization? Numbers may fool you!</vt:lpstr>
      <vt:lpstr>Why data visualization? It benefits even traditional statistics</vt:lpstr>
      <vt:lpstr>Why data visualization? It benefits even traditional statistics</vt:lpstr>
      <vt:lpstr>Diamond plot</vt:lpstr>
      <vt:lpstr>Diamond plot</vt:lpstr>
      <vt:lpstr>Diamond plot</vt:lpstr>
      <vt:lpstr>Analysis of means: Mean chart</vt:lpstr>
      <vt:lpstr>The p value may misguide you</vt:lpstr>
      <vt:lpstr>SAS Code: Mean chart</vt:lpstr>
      <vt:lpstr>A more complicated example</vt:lpstr>
      <vt:lpstr>A more complicated example</vt:lpstr>
      <vt:lpstr>Ungraded assignment (optional)</vt:lpstr>
      <vt:lpstr>DV helps Chi-square analysis</vt:lpstr>
      <vt:lpstr>DV helps Chi-square analysis</vt:lpstr>
      <vt:lpstr>DV helps Chi-square analysis</vt:lpstr>
      <vt:lpstr>DV helps Chi-square analysis</vt:lpstr>
      <vt:lpstr>DV helps Chi-square analysis</vt:lpstr>
      <vt:lpstr>assignment 3.3</vt:lpstr>
      <vt:lpstr>Brief history of DV</vt:lpstr>
      <vt:lpstr>A modern version</vt:lpstr>
      <vt:lpstr>A modern version</vt:lpstr>
      <vt:lpstr>1854 London Cholera Outbreak</vt:lpstr>
      <vt:lpstr>1856 War mortality by Florence nightingale</vt:lpstr>
      <vt:lpstr>Deming’s total quality management</vt:lpstr>
      <vt:lpstr>Deming’s total quality management</vt:lpstr>
      <vt:lpstr>Six sigma in SAS/JMP</vt:lpstr>
      <vt:lpstr>William Cleveland</vt:lpstr>
      <vt:lpstr>Leland Wilkinson</vt:lpstr>
      <vt:lpstr>Edward Tufte</vt:lpstr>
      <vt:lpstr>Edward Tufte</vt:lpstr>
      <vt:lpstr>Edward Tufte</vt:lpstr>
      <vt:lpstr>Stephen few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Microsoft Office User</cp:lastModifiedBy>
  <cp:revision>254</cp:revision>
  <dcterms:created xsi:type="dcterms:W3CDTF">2018-03-30T12:24:31Z</dcterms:created>
  <dcterms:modified xsi:type="dcterms:W3CDTF">2022-09-29T01:34:28Z</dcterms:modified>
</cp:coreProperties>
</file>