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Lst>
  <p:notesMasterIdLst>
    <p:notesMasterId r:id="rId91"/>
  </p:notesMasterIdLst>
  <p:sldIdLst>
    <p:sldId id="256" r:id="rId2"/>
    <p:sldId id="292" r:id="rId3"/>
    <p:sldId id="286" r:id="rId4"/>
    <p:sldId id="351" r:id="rId5"/>
    <p:sldId id="279" r:id="rId6"/>
    <p:sldId id="281" r:id="rId7"/>
    <p:sldId id="284" r:id="rId8"/>
    <p:sldId id="285" r:id="rId9"/>
    <p:sldId id="265" r:id="rId10"/>
    <p:sldId id="280" r:id="rId11"/>
    <p:sldId id="283" r:id="rId12"/>
    <p:sldId id="282" r:id="rId13"/>
    <p:sldId id="315" r:id="rId14"/>
    <p:sldId id="316" r:id="rId15"/>
    <p:sldId id="317" r:id="rId16"/>
    <p:sldId id="266" r:id="rId17"/>
    <p:sldId id="267" r:id="rId18"/>
    <p:sldId id="314" r:id="rId19"/>
    <p:sldId id="289" r:id="rId20"/>
    <p:sldId id="290" r:id="rId21"/>
    <p:sldId id="287" r:id="rId22"/>
    <p:sldId id="318" r:id="rId23"/>
    <p:sldId id="319" r:id="rId24"/>
    <p:sldId id="320" r:id="rId25"/>
    <p:sldId id="321" r:id="rId26"/>
    <p:sldId id="322" r:id="rId27"/>
    <p:sldId id="323" r:id="rId28"/>
    <p:sldId id="325" r:id="rId29"/>
    <p:sldId id="324" r:id="rId30"/>
    <p:sldId id="326" r:id="rId31"/>
    <p:sldId id="268" r:id="rId32"/>
    <p:sldId id="271" r:id="rId33"/>
    <p:sldId id="269" r:id="rId34"/>
    <p:sldId id="270" r:id="rId35"/>
    <p:sldId id="291" r:id="rId36"/>
    <p:sldId id="272" r:id="rId37"/>
    <p:sldId id="340" r:id="rId38"/>
    <p:sldId id="341" r:id="rId39"/>
    <p:sldId id="335" r:id="rId40"/>
    <p:sldId id="337" r:id="rId41"/>
    <p:sldId id="336" r:id="rId42"/>
    <p:sldId id="273" r:id="rId43"/>
    <p:sldId id="347" r:id="rId44"/>
    <p:sldId id="274" r:id="rId45"/>
    <p:sldId id="275" r:id="rId46"/>
    <p:sldId id="276" r:id="rId47"/>
    <p:sldId id="277" r:id="rId48"/>
    <p:sldId id="278" r:id="rId49"/>
    <p:sldId id="329" r:id="rId50"/>
    <p:sldId id="330" r:id="rId51"/>
    <p:sldId id="331" r:id="rId52"/>
    <p:sldId id="332" r:id="rId53"/>
    <p:sldId id="333" r:id="rId54"/>
    <p:sldId id="334" r:id="rId55"/>
    <p:sldId id="303" r:id="rId56"/>
    <p:sldId id="310" r:id="rId57"/>
    <p:sldId id="311" r:id="rId58"/>
    <p:sldId id="304" r:id="rId59"/>
    <p:sldId id="305" r:id="rId60"/>
    <p:sldId id="306" r:id="rId61"/>
    <p:sldId id="307" r:id="rId62"/>
    <p:sldId id="308" r:id="rId63"/>
    <p:sldId id="309" r:id="rId64"/>
    <p:sldId id="293" r:id="rId65"/>
    <p:sldId id="294" r:id="rId66"/>
    <p:sldId id="312" r:id="rId67"/>
    <p:sldId id="295" r:id="rId68"/>
    <p:sldId id="313" r:id="rId69"/>
    <p:sldId id="342" r:id="rId70"/>
    <p:sldId id="296" r:id="rId71"/>
    <p:sldId id="348" r:id="rId72"/>
    <p:sldId id="258" r:id="rId73"/>
    <p:sldId id="297" r:id="rId74"/>
    <p:sldId id="259" r:id="rId75"/>
    <p:sldId id="260" r:id="rId76"/>
    <p:sldId id="298" r:id="rId77"/>
    <p:sldId id="257" r:id="rId78"/>
    <p:sldId id="261" r:id="rId79"/>
    <p:sldId id="299" r:id="rId80"/>
    <p:sldId id="262" r:id="rId81"/>
    <p:sldId id="301" r:id="rId82"/>
    <p:sldId id="302" r:id="rId83"/>
    <p:sldId id="300" r:id="rId84"/>
    <p:sldId id="343" r:id="rId85"/>
    <p:sldId id="344" r:id="rId86"/>
    <p:sldId id="346" r:id="rId87"/>
    <p:sldId id="345" r:id="rId88"/>
    <p:sldId id="349" r:id="rId89"/>
    <p:sldId id="350" r:id="rId9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5" autoAdjust="0"/>
    <p:restoredTop sz="94660"/>
  </p:normalViewPr>
  <p:slideViewPr>
    <p:cSldViewPr snapToGrid="0">
      <p:cViewPr varScale="1">
        <p:scale>
          <a:sx n="105" d="100"/>
          <a:sy n="105" d="100"/>
        </p:scale>
        <p:origin x="69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DEC58C-5683-504D-88C2-234F4066DC4F}" type="datetimeFigureOut">
              <a:rPr lang="en-US" smtClean="0"/>
              <a:t>12/15/22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B4C35B-1EDC-614B-80DE-91034CAA75EB}" type="slidenum">
              <a:rPr lang="en-US" smtClean="0"/>
              <a:t>‹#›</a:t>
            </a:fld>
            <a:endParaRPr lang="en-US"/>
          </a:p>
        </p:txBody>
      </p:sp>
    </p:spTree>
    <p:extLst>
      <p:ext uri="{BB962C8B-B14F-4D97-AF65-F5344CB8AC3E}">
        <p14:creationId xmlns:p14="http://schemas.microsoft.com/office/powerpoint/2010/main" val="147757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B7B5D420-A836-47C6-824D-56F22847B687}" type="slidenum">
              <a:rPr lang="en-US" altLang="en-US" sz="1400">
                <a:solidFill>
                  <a:srgbClr val="000000"/>
                </a:solidFill>
                <a:latin typeface="Times New Roman" panose="02020603050405020304" pitchFamily="18" charset="0"/>
              </a:rPr>
              <a:pPr eaLnBrk="1"/>
              <a:t>32</a:t>
            </a:fld>
            <a:endParaRPr lang="en-US" altLang="en-US" sz="1400">
              <a:solidFill>
                <a:srgbClr val="000000"/>
              </a:solidFill>
              <a:latin typeface="Times New Roman" panose="02020603050405020304" pitchFamily="18" charset="0"/>
            </a:endParaRPr>
          </a:p>
        </p:txBody>
      </p:sp>
      <p:sp>
        <p:nvSpPr>
          <p:cNvPr id="5427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427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57542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B76F612-AFB5-49E1-98A5-A0199B780EC3}" type="slidenum">
              <a:rPr lang="en-US" altLang="en-US" sz="1400">
                <a:solidFill>
                  <a:srgbClr val="000000"/>
                </a:solidFill>
                <a:latin typeface="Times New Roman" panose="02020603050405020304" pitchFamily="18" charset="0"/>
              </a:rPr>
              <a:pPr eaLnBrk="1"/>
              <a:t>36</a:t>
            </a:fld>
            <a:endParaRPr lang="en-US" altLang="en-US" sz="1400">
              <a:solidFill>
                <a:srgbClr val="000000"/>
              </a:solidFill>
              <a:latin typeface="Times New Roman" panose="02020603050405020304" pitchFamily="18" charset="0"/>
            </a:endParaRPr>
          </a:p>
        </p:txBody>
      </p:sp>
      <p:sp>
        <p:nvSpPr>
          <p:cNvPr id="7987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987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6902150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12/15/22</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50209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0382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t>12/15/22</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03039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12/15/22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52755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12/15/22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5199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12/15/22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7389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12/15/22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51789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93348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27318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12/15/22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33780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12/15/22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5001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12/15/22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05693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12/15/22</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07585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12/15/22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92989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12/15/22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485717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18050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t>12/15/22</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73967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12/15/22</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78175869"/>
      </p:ext>
    </p:extLst>
  </p:cSld>
  <p:clrMap bg1="dk1" tx1="lt1" bg2="dk2" tx2="lt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 id="2147484041" r:id="rId14"/>
    <p:sldLayoutId id="2147484042" r:id="rId15"/>
    <p:sldLayoutId id="2147484043" r:id="rId16"/>
    <p:sldLayoutId id="2147484044"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worldometers.info/coronavirus/" TargetMode="Externa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iki.harvard.edu/confluence/display/hsphpophealth/Visualizing+obesity+module"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community.jmp.com/t5/JMP-Sample-Data/US-ZIP-Code-Maps/ta-p/22545"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eocoding.geo.census.gov/geocoder/geographies/addressbatch?form"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5.gi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5.gi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6.gi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6.gi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community.qlik.com/t5/QlikView-App-Development/Fact-Table-with-Mixed-Granularity/td-p/1529703" TargetMode="Externa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7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www.creative-wisdom.com/teaching/WBI/memory.shtml"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Visualization of Geographical information system (GIS)</a:t>
            </a:r>
          </a:p>
        </p:txBody>
      </p:sp>
      <p:sp>
        <p:nvSpPr>
          <p:cNvPr id="3" name="Subtitle 2"/>
          <p:cNvSpPr>
            <a:spLocks noGrp="1"/>
          </p:cNvSpPr>
          <p:nvPr>
            <p:ph type="subTitle" idx="1"/>
          </p:nvPr>
        </p:nvSpPr>
        <p:spPr>
          <a:xfrm>
            <a:off x="1371600" y="4077044"/>
            <a:ext cx="9448800" cy="685800"/>
          </a:xfrm>
        </p:spPr>
        <p:txBody>
          <a:bodyPr>
            <a:normAutofit/>
          </a:bodyPr>
          <a:lstStyle/>
          <a:p>
            <a:r>
              <a:rPr lang="en-US" sz="2800" dirty="0"/>
              <a:t>Chong Ho (Alex) Yu</a:t>
            </a:r>
          </a:p>
        </p:txBody>
      </p:sp>
    </p:spTree>
    <p:extLst>
      <p:ext uri="{BB962C8B-B14F-4D97-AF65-F5344CB8AC3E}">
        <p14:creationId xmlns:p14="http://schemas.microsoft.com/office/powerpoint/2010/main" val="3348591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Expected learning outcome</a:t>
            </a:r>
          </a:p>
        </p:txBody>
      </p:sp>
      <p:sp>
        <p:nvSpPr>
          <p:cNvPr id="3" name="Content Placeholder 2"/>
          <p:cNvSpPr>
            <a:spLocks noGrp="1"/>
          </p:cNvSpPr>
          <p:nvPr>
            <p:ph idx="1"/>
          </p:nvPr>
        </p:nvSpPr>
        <p:spPr>
          <a:xfrm>
            <a:off x="685800" y="2057401"/>
            <a:ext cx="10820400" cy="4312225"/>
          </a:xfrm>
        </p:spPr>
        <p:txBody>
          <a:bodyPr>
            <a:normAutofit fontScale="92500" lnSpcReduction="10000"/>
          </a:bodyPr>
          <a:lstStyle/>
          <a:p>
            <a:r>
              <a:rPr lang="en-US" sz="2400" dirty="0"/>
              <a:t>You will learn how to visualizing spatial data by using GIS map at:</a:t>
            </a:r>
          </a:p>
          <a:p>
            <a:pPr lvl="1"/>
            <a:r>
              <a:rPr lang="en-US" sz="2400" dirty="0"/>
              <a:t>Worldwide level</a:t>
            </a:r>
          </a:p>
          <a:p>
            <a:pPr lvl="1"/>
            <a:r>
              <a:rPr lang="en-US" sz="2400" dirty="0"/>
              <a:t>State level (USA)</a:t>
            </a:r>
          </a:p>
          <a:p>
            <a:pPr lvl="1"/>
            <a:r>
              <a:rPr lang="en-US" sz="2400" dirty="0"/>
              <a:t>Metropolitan Statistical Areas (MSA) level</a:t>
            </a:r>
          </a:p>
          <a:p>
            <a:pPr lvl="1"/>
            <a:r>
              <a:rPr lang="en-US" sz="2400" dirty="0"/>
              <a:t>County level</a:t>
            </a:r>
          </a:p>
          <a:p>
            <a:pPr lvl="1"/>
            <a:r>
              <a:rPr lang="en-US" sz="2400" dirty="0"/>
              <a:t>zip code level</a:t>
            </a:r>
          </a:p>
          <a:p>
            <a:pPr lvl="1"/>
            <a:r>
              <a:rPr lang="en-US" sz="2400" dirty="0"/>
              <a:t>Street address level</a:t>
            </a:r>
          </a:p>
          <a:p>
            <a:r>
              <a:rPr lang="en-US" sz="2400" dirty="0"/>
              <a:t>You will learn how to combine time-series and GIS in visualization</a:t>
            </a:r>
          </a:p>
          <a:p>
            <a:r>
              <a:rPr lang="en-US" sz="2400" dirty="0"/>
              <a:t>You will learn how to look at multiple dimensions by adding local filters.</a:t>
            </a:r>
          </a:p>
          <a:p>
            <a:r>
              <a:rPr lang="en-US" sz="2400" dirty="0"/>
              <a:t>You will learn data preparation for GIS, such as how to </a:t>
            </a:r>
          </a:p>
          <a:p>
            <a:pPr lvl="1"/>
            <a:r>
              <a:rPr lang="en-US" sz="2400" dirty="0"/>
              <a:t>convert region into province </a:t>
            </a:r>
          </a:p>
          <a:p>
            <a:pPr lvl="1"/>
            <a:r>
              <a:rPr lang="en-US" sz="2400" dirty="0"/>
              <a:t>how to join tables</a:t>
            </a:r>
          </a:p>
        </p:txBody>
      </p:sp>
    </p:spTree>
    <p:extLst>
      <p:ext uri="{BB962C8B-B14F-4D97-AF65-F5344CB8AC3E}">
        <p14:creationId xmlns:p14="http://schemas.microsoft.com/office/powerpoint/2010/main" val="1321083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GIS?</a:t>
            </a:r>
          </a:p>
        </p:txBody>
      </p:sp>
      <p:sp>
        <p:nvSpPr>
          <p:cNvPr id="3" name="Content Placeholder 2"/>
          <p:cNvSpPr>
            <a:spLocks noGrp="1"/>
          </p:cNvSpPr>
          <p:nvPr>
            <p:ph idx="1"/>
          </p:nvPr>
        </p:nvSpPr>
        <p:spPr/>
        <p:txBody>
          <a:bodyPr>
            <a:normAutofit/>
          </a:bodyPr>
          <a:lstStyle/>
          <a:p>
            <a:r>
              <a:rPr lang="en-US" sz="2800" dirty="0"/>
              <a:t>Environmental Systems Research Institute (ESRI): “A geographic information system (GIS) is a framework for gathering, managing, and analyzing data. Rooted in the science of geography, GIS integrates many types of data. It analyzes </a:t>
            </a:r>
            <a:r>
              <a:rPr lang="en-US" sz="2800" dirty="0">
                <a:solidFill>
                  <a:srgbClr val="FFC000"/>
                </a:solidFill>
              </a:rPr>
              <a:t>spatial location </a:t>
            </a:r>
            <a:r>
              <a:rPr lang="en-US" sz="2800" dirty="0"/>
              <a:t>and organizes layers of information into visualizations using maps and 3D scenes. ​With this unique capability, GIS reveals deeper insights into data, such as patterns, relationships, and situations—helping users make smarter decisions.”</a:t>
            </a:r>
          </a:p>
        </p:txBody>
      </p:sp>
    </p:spTree>
    <p:extLst>
      <p:ext uri="{BB962C8B-B14F-4D97-AF65-F5344CB8AC3E}">
        <p14:creationId xmlns:p14="http://schemas.microsoft.com/office/powerpoint/2010/main" val="641775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30E62-3C95-B2C4-2D71-B416F4D70398}"/>
              </a:ext>
            </a:extLst>
          </p:cNvPr>
          <p:cNvSpPr>
            <a:spLocks noGrp="1"/>
          </p:cNvSpPr>
          <p:nvPr>
            <p:ph type="title"/>
          </p:nvPr>
        </p:nvSpPr>
        <p:spPr/>
        <p:txBody>
          <a:bodyPr/>
          <a:lstStyle/>
          <a:p>
            <a:r>
              <a:rPr lang="en-US" dirty="0"/>
              <a:t>Wide applications</a:t>
            </a:r>
          </a:p>
        </p:txBody>
      </p:sp>
      <p:sp>
        <p:nvSpPr>
          <p:cNvPr id="3" name="Content Placeholder 2">
            <a:extLst>
              <a:ext uri="{FF2B5EF4-FFF2-40B4-BE49-F238E27FC236}">
                <a16:creationId xmlns:a16="http://schemas.microsoft.com/office/drawing/2014/main" id="{3871D869-3DCC-388A-45BB-09EF4057955C}"/>
              </a:ext>
            </a:extLst>
          </p:cNvPr>
          <p:cNvSpPr>
            <a:spLocks noGrp="1"/>
          </p:cNvSpPr>
          <p:nvPr>
            <p:ph idx="1"/>
          </p:nvPr>
        </p:nvSpPr>
        <p:spPr>
          <a:xfrm>
            <a:off x="8510016" y="2057402"/>
            <a:ext cx="2996184" cy="4282438"/>
          </a:xfrm>
        </p:spPr>
        <p:txBody>
          <a:bodyPr>
            <a:normAutofit/>
          </a:bodyPr>
          <a:lstStyle/>
          <a:p>
            <a:r>
              <a:rPr lang="en-US" sz="2400" dirty="0"/>
              <a:t>Used in history research.</a:t>
            </a:r>
          </a:p>
          <a:p>
            <a:r>
              <a:rPr lang="en-US" sz="2400" dirty="0"/>
              <a:t>American relief program for Europe after WWI.</a:t>
            </a:r>
          </a:p>
        </p:txBody>
      </p:sp>
      <p:pic>
        <p:nvPicPr>
          <p:cNvPr id="1026" name="Picture 2">
            <a:extLst>
              <a:ext uri="{FF2B5EF4-FFF2-40B4-BE49-F238E27FC236}">
                <a16:creationId xmlns:a16="http://schemas.microsoft.com/office/drawing/2014/main" id="{652F5514-2952-7810-76BA-58134B41F0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104" y="1965072"/>
            <a:ext cx="7924800" cy="448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7757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0734" y="628449"/>
            <a:ext cx="2547551" cy="1293028"/>
          </a:xfrm>
        </p:spPr>
        <p:txBody>
          <a:bodyPr/>
          <a:lstStyle/>
          <a:p>
            <a:r>
              <a:rPr lang="en-US" dirty="0"/>
              <a:t>Example</a:t>
            </a:r>
          </a:p>
        </p:txBody>
      </p:sp>
      <p:sp>
        <p:nvSpPr>
          <p:cNvPr id="3" name="Content Placeholder 2"/>
          <p:cNvSpPr>
            <a:spLocks noGrp="1"/>
          </p:cNvSpPr>
          <p:nvPr>
            <p:ph idx="1"/>
          </p:nvPr>
        </p:nvSpPr>
        <p:spPr>
          <a:xfrm>
            <a:off x="6103694" y="2115964"/>
            <a:ext cx="5039026" cy="4037967"/>
          </a:xfrm>
        </p:spPr>
        <p:txBody>
          <a:bodyPr>
            <a:noAutofit/>
          </a:bodyPr>
          <a:lstStyle/>
          <a:p>
            <a:r>
              <a:rPr lang="en-US" sz="2400" dirty="0"/>
              <a:t>Yu, C. H., Reimer, D., Lee, A., </a:t>
            </a:r>
            <a:r>
              <a:rPr lang="en-US" sz="2400" dirty="0" err="1"/>
              <a:t>Snijder</a:t>
            </a:r>
            <a:r>
              <a:rPr lang="en-US" sz="2400" dirty="0"/>
              <a:t>, J-P., &amp; Lee, H. S. (2016). A triangulated and exploratory study of the relationships between secularization, religiosity, and social wellbeing. </a:t>
            </a:r>
            <a:r>
              <a:rPr lang="en-US" sz="2400" i="1" dirty="0"/>
              <a:t>Social Indicators Research</a:t>
            </a:r>
            <a:r>
              <a:rPr lang="en-US" sz="2400" dirty="0"/>
              <a:t>, </a:t>
            </a:r>
            <a:r>
              <a:rPr lang="en-US" sz="2400" i="1" dirty="0"/>
              <a:t>131</a:t>
            </a:r>
            <a:r>
              <a:rPr lang="en-US" sz="2400" dirty="0"/>
              <a:t>, 103-1119. DOI: 10.1007/s11205-016-1290-9. </a:t>
            </a:r>
          </a:p>
        </p:txBody>
      </p:sp>
      <p:pic>
        <p:nvPicPr>
          <p:cNvPr id="4" name="Picture 3"/>
          <p:cNvPicPr>
            <a:picLocks noChangeAspect="1"/>
          </p:cNvPicPr>
          <p:nvPr/>
        </p:nvPicPr>
        <p:blipFill>
          <a:blip r:embed="rId2"/>
          <a:stretch>
            <a:fillRect/>
          </a:stretch>
        </p:blipFill>
        <p:spPr>
          <a:xfrm>
            <a:off x="1124449" y="2220995"/>
            <a:ext cx="4726976" cy="2970454"/>
          </a:xfrm>
          <a:prstGeom prst="rect">
            <a:avLst/>
          </a:prstGeom>
        </p:spPr>
      </p:pic>
    </p:spTree>
    <p:extLst>
      <p:ext uri="{BB962C8B-B14F-4D97-AF65-F5344CB8AC3E}">
        <p14:creationId xmlns:p14="http://schemas.microsoft.com/office/powerpoint/2010/main" val="2124766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1141413" y="1969294"/>
            <a:ext cx="3609492" cy="3541714"/>
          </a:xfrm>
        </p:spPr>
        <p:txBody>
          <a:bodyPr/>
          <a:lstStyle/>
          <a:p>
            <a:endParaRPr lang="en-US"/>
          </a:p>
        </p:txBody>
      </p:sp>
      <p:pic>
        <p:nvPicPr>
          <p:cNvPr id="5" name="Picture 4"/>
          <p:cNvPicPr>
            <a:picLocks noChangeAspect="1"/>
          </p:cNvPicPr>
          <p:nvPr/>
        </p:nvPicPr>
        <p:blipFill>
          <a:blip r:embed="rId2"/>
          <a:stretch>
            <a:fillRect/>
          </a:stretch>
        </p:blipFill>
        <p:spPr>
          <a:xfrm>
            <a:off x="590244" y="1187865"/>
            <a:ext cx="8321322" cy="5104572"/>
          </a:xfrm>
          <a:prstGeom prst="rect">
            <a:avLst/>
          </a:prstGeom>
        </p:spPr>
      </p:pic>
    </p:spTree>
    <p:extLst>
      <p:ext uri="{BB962C8B-B14F-4D97-AF65-F5344CB8AC3E}">
        <p14:creationId xmlns:p14="http://schemas.microsoft.com/office/powerpoint/2010/main" val="143646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883" y="1320171"/>
            <a:ext cx="4245596" cy="1478570"/>
          </a:xfrm>
        </p:spPr>
        <p:txBody>
          <a:bodyPr>
            <a:normAutofit fontScale="90000"/>
          </a:bodyPr>
          <a:lstStyle/>
          <a:p>
            <a:r>
              <a:rPr lang="en-US" dirty="0"/>
              <a:t>Claims in Skeptics Magazine</a:t>
            </a:r>
          </a:p>
        </p:txBody>
      </p:sp>
      <p:sp>
        <p:nvSpPr>
          <p:cNvPr id="3" name="Content Placeholder 2"/>
          <p:cNvSpPr>
            <a:spLocks noGrp="1"/>
          </p:cNvSpPr>
          <p:nvPr>
            <p:ph idx="1"/>
          </p:nvPr>
        </p:nvSpPr>
        <p:spPr>
          <a:xfrm>
            <a:off x="1421295" y="3409122"/>
            <a:ext cx="9081948" cy="2753139"/>
          </a:xfrm>
        </p:spPr>
        <p:txBody>
          <a:bodyPr>
            <a:normAutofit/>
          </a:bodyPr>
          <a:lstStyle/>
          <a:p>
            <a:r>
              <a:rPr lang="en-US" sz="2400" dirty="0"/>
              <a:t>Gregory Paul: “unlike science, which goes where the evidence and analysis indicate and is anti-mythical in nature, religion is inherently dogmatic and opinion based, with myths being integral to the system.” </a:t>
            </a:r>
          </a:p>
          <a:p>
            <a:r>
              <a:rPr lang="en-US" sz="2400" dirty="0"/>
              <a:t>“All comprehensive cross comparisons have found that higher levels of religiosity are strongly correlated with inferior socioeconomics.” </a:t>
            </a:r>
          </a:p>
        </p:txBody>
      </p:sp>
      <p:pic>
        <p:nvPicPr>
          <p:cNvPr id="4" name="Picture 3"/>
          <p:cNvPicPr>
            <a:picLocks noChangeAspect="1"/>
          </p:cNvPicPr>
          <p:nvPr/>
        </p:nvPicPr>
        <p:blipFill>
          <a:blip r:embed="rId2"/>
          <a:stretch>
            <a:fillRect/>
          </a:stretch>
        </p:blipFill>
        <p:spPr>
          <a:xfrm>
            <a:off x="5705463" y="1094256"/>
            <a:ext cx="4216400" cy="1930400"/>
          </a:xfrm>
          <a:prstGeom prst="rect">
            <a:avLst/>
          </a:prstGeom>
        </p:spPr>
      </p:pic>
    </p:spTree>
    <p:extLst>
      <p:ext uri="{BB962C8B-B14F-4D97-AF65-F5344CB8AC3E}">
        <p14:creationId xmlns:p14="http://schemas.microsoft.com/office/powerpoint/2010/main" val="1347376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Religious America is the worst?</a:t>
            </a:r>
          </a:p>
        </p:txBody>
      </p:sp>
      <p:pic>
        <p:nvPicPr>
          <p:cNvPr id="4" name="Content Placeholder 3" descr="Screen Shot 2015-02-05 at 11.22.17 AM.png"/>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640260" y="1847936"/>
            <a:ext cx="6515476" cy="4503437"/>
          </a:xfrm>
        </p:spPr>
      </p:pic>
    </p:spTree>
    <p:extLst>
      <p:ext uri="{BB962C8B-B14F-4D97-AF65-F5344CB8AC3E}">
        <p14:creationId xmlns:p14="http://schemas.microsoft.com/office/powerpoint/2010/main" val="144551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2147" y="0"/>
            <a:ext cx="7140844" cy="1456267"/>
          </a:xfrm>
        </p:spPr>
        <p:txBody>
          <a:bodyPr/>
          <a:lstStyle/>
          <a:p>
            <a:r>
              <a:rPr lang="en-US" dirty="0"/>
              <a:t>GIS Map: </a:t>
            </a:r>
            <a:r>
              <a:rPr lang="en-US" dirty="0" err="1"/>
              <a:t>World_data</a:t>
            </a:r>
            <a:endParaRPr lang="en-US" dirty="0"/>
          </a:p>
        </p:txBody>
      </p:sp>
      <p:sp>
        <p:nvSpPr>
          <p:cNvPr id="3" name="Content Placeholder 2"/>
          <p:cNvSpPr>
            <a:spLocks noGrp="1"/>
          </p:cNvSpPr>
          <p:nvPr>
            <p:ph idx="1"/>
          </p:nvPr>
        </p:nvSpPr>
        <p:spPr>
          <a:xfrm>
            <a:off x="270669" y="1233341"/>
            <a:ext cx="4884013" cy="4878494"/>
          </a:xfrm>
        </p:spPr>
        <p:txBody>
          <a:bodyPr>
            <a:noAutofit/>
          </a:bodyPr>
          <a:lstStyle/>
          <a:p>
            <a:pPr>
              <a:lnSpc>
                <a:spcPct val="100000"/>
              </a:lnSpc>
            </a:pPr>
            <a:r>
              <a:rPr lang="en-US" sz="2400" dirty="0"/>
              <a:t>Use “</a:t>
            </a:r>
            <a:r>
              <a:rPr lang="en-US" sz="2400" dirty="0" err="1"/>
              <a:t>World_data.jmp</a:t>
            </a:r>
            <a:r>
              <a:rPr lang="en-US" sz="2400" dirty="0"/>
              <a:t>”</a:t>
            </a:r>
          </a:p>
          <a:p>
            <a:pPr>
              <a:lnSpc>
                <a:spcPct val="100000"/>
              </a:lnSpc>
            </a:pPr>
            <a:r>
              <a:rPr lang="en-US" sz="2400" dirty="0"/>
              <a:t>Open Graph Builder</a:t>
            </a:r>
          </a:p>
          <a:p>
            <a:pPr>
              <a:lnSpc>
                <a:spcPct val="100000"/>
              </a:lnSpc>
            </a:pPr>
            <a:r>
              <a:rPr lang="en-US" sz="2400" dirty="0"/>
              <a:t>Drag country into the </a:t>
            </a:r>
            <a:r>
              <a:rPr lang="en-US" sz="2400" dirty="0">
                <a:solidFill>
                  <a:srgbClr val="FFC000"/>
                </a:solidFill>
              </a:rPr>
              <a:t>Map shape</a:t>
            </a:r>
            <a:r>
              <a:rPr lang="en-US" sz="2400" dirty="0"/>
              <a:t>.</a:t>
            </a:r>
          </a:p>
          <a:p>
            <a:pPr>
              <a:lnSpc>
                <a:spcPct val="100000"/>
              </a:lnSpc>
            </a:pPr>
            <a:r>
              <a:rPr lang="en-US" sz="2400" dirty="0"/>
              <a:t>Drag Adult mortality rate per 1,000 people (Male) 2011</a:t>
            </a:r>
          </a:p>
          <a:p>
            <a:pPr>
              <a:lnSpc>
                <a:spcPct val="100000"/>
              </a:lnSpc>
            </a:pPr>
            <a:r>
              <a:rPr lang="en-US" sz="2400" dirty="0"/>
              <a:t>Right-click to open Graph </a:t>
            </a:r>
            <a:r>
              <a:rPr lang="en-US" sz="2400" dirty="0">
                <a:sym typeface="Wingdings" panose="05000000000000000000" pitchFamily="2" charset="2"/>
              </a:rPr>
              <a:t> </a:t>
            </a:r>
            <a:r>
              <a:rPr lang="en-US" sz="2400" dirty="0">
                <a:solidFill>
                  <a:srgbClr val="FFC000"/>
                </a:solidFill>
                <a:sym typeface="Wingdings" panose="05000000000000000000" pitchFamily="2" charset="2"/>
              </a:rPr>
              <a:t>Background Map</a:t>
            </a:r>
          </a:p>
          <a:p>
            <a:pPr>
              <a:lnSpc>
                <a:spcPct val="100000"/>
              </a:lnSpc>
            </a:pPr>
            <a:r>
              <a:rPr lang="en-US" sz="2400" dirty="0">
                <a:sym typeface="Wingdings" panose="05000000000000000000" pitchFamily="2" charset="2"/>
              </a:rPr>
              <a:t>Choose </a:t>
            </a:r>
            <a:r>
              <a:rPr lang="en-US" sz="2400" dirty="0">
                <a:solidFill>
                  <a:srgbClr val="FFC000"/>
                </a:solidFill>
                <a:sym typeface="Wingdings" panose="05000000000000000000" pitchFamily="2" charset="2"/>
              </a:rPr>
              <a:t>Simple map </a:t>
            </a:r>
            <a:r>
              <a:rPr lang="en-US" sz="2400" dirty="0">
                <a:sym typeface="Wingdings" panose="05000000000000000000" pitchFamily="2" charset="2"/>
              </a:rPr>
              <a:t>for Images and </a:t>
            </a:r>
            <a:r>
              <a:rPr lang="en-US" sz="2400" dirty="0">
                <a:solidFill>
                  <a:srgbClr val="FFC000"/>
                </a:solidFill>
                <a:sym typeface="Wingdings" panose="05000000000000000000" pitchFamily="2" charset="2"/>
              </a:rPr>
              <a:t>World</a:t>
            </a:r>
            <a:r>
              <a:rPr lang="en-US" sz="2400" dirty="0">
                <a:sym typeface="Wingdings" panose="05000000000000000000" pitchFamily="2" charset="2"/>
              </a:rPr>
              <a:t> for Boundaries.</a:t>
            </a:r>
          </a:p>
          <a:p>
            <a:pPr>
              <a:lnSpc>
                <a:spcPct val="100000"/>
              </a:lnSpc>
            </a:pPr>
            <a:r>
              <a:rPr lang="en-US" sz="2400" dirty="0">
                <a:sym typeface="Wingdings" panose="05000000000000000000" pitchFamily="2" charset="2"/>
              </a:rPr>
              <a:t>Where are the worst?</a:t>
            </a:r>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43138" y="1121235"/>
            <a:ext cx="6591397" cy="4559593"/>
          </a:xfrm>
          <a:prstGeom prst="rect">
            <a:avLst/>
          </a:prstGeom>
        </p:spPr>
      </p:pic>
      <p:pic>
        <p:nvPicPr>
          <p:cNvPr id="5" name="Picture 4"/>
          <p:cNvPicPr>
            <a:picLocks noChangeAspect="1"/>
          </p:cNvPicPr>
          <p:nvPr/>
        </p:nvPicPr>
        <p:blipFill>
          <a:blip r:embed="rId3"/>
          <a:stretch>
            <a:fillRect/>
          </a:stretch>
        </p:blipFill>
        <p:spPr>
          <a:xfrm>
            <a:off x="9829399" y="4002577"/>
            <a:ext cx="2034111" cy="2724387"/>
          </a:xfrm>
          <a:prstGeom prst="rect">
            <a:avLst/>
          </a:prstGeom>
          <a:ln>
            <a:solidFill>
              <a:schemeClr val="bg1"/>
            </a:solidFill>
          </a:ln>
        </p:spPr>
      </p:pic>
    </p:spTree>
    <p:extLst>
      <p:ext uri="{BB962C8B-B14F-4D97-AF65-F5344CB8AC3E}">
        <p14:creationId xmlns:p14="http://schemas.microsoft.com/office/powerpoint/2010/main" val="308827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1141413" y="1969294"/>
            <a:ext cx="3609492" cy="3541714"/>
          </a:xfrm>
        </p:spPr>
        <p:txBody>
          <a:bodyPr/>
          <a:lstStyle/>
          <a:p>
            <a:endParaRPr lang="en-US"/>
          </a:p>
        </p:txBody>
      </p:sp>
      <p:pic>
        <p:nvPicPr>
          <p:cNvPr id="5" name="Picture 4"/>
          <p:cNvPicPr>
            <a:picLocks noChangeAspect="1"/>
          </p:cNvPicPr>
          <p:nvPr/>
        </p:nvPicPr>
        <p:blipFill>
          <a:blip r:embed="rId2"/>
          <a:stretch>
            <a:fillRect/>
          </a:stretch>
        </p:blipFill>
        <p:spPr>
          <a:xfrm>
            <a:off x="496405" y="1210172"/>
            <a:ext cx="8509000" cy="4749800"/>
          </a:xfrm>
          <a:prstGeom prst="rect">
            <a:avLst/>
          </a:prstGeom>
        </p:spPr>
      </p:pic>
    </p:spTree>
    <p:extLst>
      <p:ext uri="{BB962C8B-B14F-4D97-AF65-F5344CB8AC3E}">
        <p14:creationId xmlns:p14="http://schemas.microsoft.com/office/powerpoint/2010/main" val="634848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059" y="1125145"/>
            <a:ext cx="3490515" cy="1478570"/>
          </a:xfrm>
        </p:spPr>
        <p:txBody>
          <a:bodyPr>
            <a:normAutofit/>
          </a:bodyPr>
          <a:lstStyle/>
          <a:p>
            <a:r>
              <a:rPr lang="en-US" sz="3200" dirty="0"/>
              <a:t>Assignment 7.1</a:t>
            </a:r>
          </a:p>
        </p:txBody>
      </p:sp>
      <p:sp>
        <p:nvSpPr>
          <p:cNvPr id="3" name="Content Placeholder 2"/>
          <p:cNvSpPr>
            <a:spLocks noGrp="1"/>
          </p:cNvSpPr>
          <p:nvPr>
            <p:ph idx="1"/>
          </p:nvPr>
        </p:nvSpPr>
        <p:spPr>
          <a:xfrm>
            <a:off x="535105" y="2373054"/>
            <a:ext cx="3496694" cy="3974201"/>
          </a:xfrm>
        </p:spPr>
        <p:txBody>
          <a:bodyPr>
            <a:normAutofit/>
          </a:bodyPr>
          <a:lstStyle/>
          <a:p>
            <a:endParaRPr lang="en-US" dirty="0"/>
          </a:p>
          <a:p>
            <a:r>
              <a:rPr lang="en-US" dirty="0"/>
              <a:t>Critics argued that the teenage pregnancy rate of religious America is higher than other developed nations.</a:t>
            </a:r>
          </a:p>
          <a:p>
            <a:r>
              <a:rPr lang="en-US" dirty="0"/>
              <a:t>Put Adolescent birth rate into a GIS map.</a:t>
            </a:r>
          </a:p>
          <a:p>
            <a:r>
              <a:rPr lang="en-US" dirty="0"/>
              <a:t>What did you observe from the GIS map?</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57549" y="283992"/>
            <a:ext cx="7259366" cy="4869894"/>
          </a:xfrm>
          <a:prstGeom prst="rect">
            <a:avLst/>
          </a:prstGeom>
        </p:spPr>
      </p:pic>
      <p:pic>
        <p:nvPicPr>
          <p:cNvPr id="5" name="Picture 4"/>
          <p:cNvPicPr>
            <a:picLocks noChangeAspect="1"/>
          </p:cNvPicPr>
          <p:nvPr/>
        </p:nvPicPr>
        <p:blipFill>
          <a:blip r:embed="rId3"/>
          <a:stretch>
            <a:fillRect/>
          </a:stretch>
        </p:blipFill>
        <p:spPr>
          <a:xfrm>
            <a:off x="9495328" y="2970741"/>
            <a:ext cx="2495238" cy="3514286"/>
          </a:xfrm>
          <a:prstGeom prst="rect">
            <a:avLst/>
          </a:prstGeom>
          <a:ln>
            <a:solidFill>
              <a:schemeClr val="bg1"/>
            </a:solidFill>
          </a:ln>
        </p:spPr>
      </p:pic>
    </p:spTree>
    <p:extLst>
      <p:ext uri="{BB962C8B-B14F-4D97-AF65-F5344CB8AC3E}">
        <p14:creationId xmlns:p14="http://schemas.microsoft.com/office/powerpoint/2010/main" val="918219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1141413" y="1969294"/>
            <a:ext cx="3609492" cy="3541714"/>
          </a:xfrm>
        </p:spPr>
        <p:txBody>
          <a:bodyPr/>
          <a:lstStyle/>
          <a:p>
            <a:endParaRPr lang="en-US"/>
          </a:p>
        </p:txBody>
      </p:sp>
      <p:pic>
        <p:nvPicPr>
          <p:cNvPr id="4" name="Picture 3"/>
          <p:cNvPicPr>
            <a:picLocks noChangeAspect="1"/>
          </p:cNvPicPr>
          <p:nvPr/>
        </p:nvPicPr>
        <p:blipFill>
          <a:blip r:embed="rId2"/>
          <a:stretch>
            <a:fillRect/>
          </a:stretch>
        </p:blipFill>
        <p:spPr>
          <a:xfrm>
            <a:off x="1141412" y="1969294"/>
            <a:ext cx="9815889" cy="3179176"/>
          </a:xfrm>
          <a:prstGeom prst="rect">
            <a:avLst/>
          </a:prstGeom>
        </p:spPr>
      </p:pic>
    </p:spTree>
    <p:extLst>
      <p:ext uri="{BB962C8B-B14F-4D97-AF65-F5344CB8AC3E}">
        <p14:creationId xmlns:p14="http://schemas.microsoft.com/office/powerpoint/2010/main" val="681353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282" y="244828"/>
            <a:ext cx="10820400" cy="1293028"/>
          </a:xfrm>
        </p:spPr>
        <p:txBody>
          <a:bodyPr/>
          <a:lstStyle/>
          <a:p>
            <a:r>
              <a:rPr lang="en-US" dirty="0"/>
              <a:t>Obtain geospatial data from website</a:t>
            </a:r>
          </a:p>
        </p:txBody>
      </p:sp>
      <p:sp>
        <p:nvSpPr>
          <p:cNvPr id="3" name="Content Placeholder 2"/>
          <p:cNvSpPr>
            <a:spLocks noGrp="1"/>
          </p:cNvSpPr>
          <p:nvPr>
            <p:ph idx="1"/>
          </p:nvPr>
        </p:nvSpPr>
        <p:spPr>
          <a:xfrm>
            <a:off x="727364" y="1404851"/>
            <a:ext cx="10820400" cy="4024125"/>
          </a:xfrm>
        </p:spPr>
        <p:txBody>
          <a:bodyPr/>
          <a:lstStyle/>
          <a:p>
            <a:r>
              <a:rPr lang="en-US" dirty="0"/>
              <a:t>COVID19: </a:t>
            </a:r>
            <a:r>
              <a:rPr lang="en-US" dirty="0">
                <a:hlinkClick r:id="rId2"/>
              </a:rPr>
              <a:t>https://www.worldometers.info/coronavirus/</a:t>
            </a:r>
            <a:endParaRPr lang="en-US" dirty="0"/>
          </a:p>
          <a:p>
            <a:endParaRPr lang="en-US" dirty="0"/>
          </a:p>
        </p:txBody>
      </p:sp>
      <p:pic>
        <p:nvPicPr>
          <p:cNvPr id="4" name="Picture 3"/>
          <p:cNvPicPr>
            <a:picLocks noChangeAspect="1"/>
          </p:cNvPicPr>
          <p:nvPr/>
        </p:nvPicPr>
        <p:blipFill>
          <a:blip r:embed="rId3"/>
          <a:stretch>
            <a:fillRect/>
          </a:stretch>
        </p:blipFill>
        <p:spPr>
          <a:xfrm>
            <a:off x="894747" y="2296195"/>
            <a:ext cx="4209524" cy="3704762"/>
          </a:xfrm>
          <a:prstGeom prst="rect">
            <a:avLst/>
          </a:prstGeom>
        </p:spPr>
      </p:pic>
      <p:pic>
        <p:nvPicPr>
          <p:cNvPr id="5" name="Picture 4"/>
          <p:cNvPicPr>
            <a:picLocks noChangeAspect="1"/>
          </p:cNvPicPr>
          <p:nvPr/>
        </p:nvPicPr>
        <p:blipFill>
          <a:blip r:embed="rId4"/>
          <a:stretch>
            <a:fillRect/>
          </a:stretch>
        </p:blipFill>
        <p:spPr>
          <a:xfrm>
            <a:off x="5600872" y="1993222"/>
            <a:ext cx="4847619" cy="1619048"/>
          </a:xfrm>
          <a:prstGeom prst="rect">
            <a:avLst/>
          </a:prstGeom>
        </p:spPr>
      </p:pic>
      <p:pic>
        <p:nvPicPr>
          <p:cNvPr id="6" name="Picture 5"/>
          <p:cNvPicPr>
            <a:picLocks noChangeAspect="1"/>
          </p:cNvPicPr>
          <p:nvPr/>
        </p:nvPicPr>
        <p:blipFill>
          <a:blip r:embed="rId5"/>
          <a:stretch>
            <a:fillRect/>
          </a:stretch>
        </p:blipFill>
        <p:spPr>
          <a:xfrm>
            <a:off x="5600872" y="3750904"/>
            <a:ext cx="5038095" cy="2838095"/>
          </a:xfrm>
          <a:prstGeom prst="rect">
            <a:avLst/>
          </a:prstGeom>
        </p:spPr>
      </p:pic>
    </p:spTree>
    <p:extLst>
      <p:ext uri="{BB962C8B-B14F-4D97-AF65-F5344CB8AC3E}">
        <p14:creationId xmlns:p14="http://schemas.microsoft.com/office/powerpoint/2010/main" val="616995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282" y="244828"/>
            <a:ext cx="10820400" cy="1293028"/>
          </a:xfrm>
        </p:spPr>
        <p:txBody>
          <a:bodyPr/>
          <a:lstStyle/>
          <a:p>
            <a:r>
              <a:rPr lang="en-US" dirty="0"/>
              <a:t>Obtain geospatial data from website</a:t>
            </a:r>
          </a:p>
        </p:txBody>
      </p:sp>
      <p:sp>
        <p:nvSpPr>
          <p:cNvPr id="3" name="Content Placeholder 2"/>
          <p:cNvSpPr>
            <a:spLocks noGrp="1"/>
          </p:cNvSpPr>
          <p:nvPr>
            <p:ph idx="1"/>
          </p:nvPr>
        </p:nvSpPr>
        <p:spPr>
          <a:xfrm>
            <a:off x="727364" y="1404851"/>
            <a:ext cx="10820400" cy="4024125"/>
          </a:xfrm>
        </p:spPr>
        <p:txBody>
          <a:bodyPr/>
          <a:lstStyle/>
          <a:p>
            <a:r>
              <a:rPr lang="en-US" dirty="0"/>
              <a:t>Hide and exclude observations that are not countries.</a:t>
            </a:r>
          </a:p>
          <a:p>
            <a:endParaRPr lang="en-US" dirty="0"/>
          </a:p>
        </p:txBody>
      </p:sp>
      <p:pic>
        <p:nvPicPr>
          <p:cNvPr id="7" name="Picture 6"/>
          <p:cNvPicPr>
            <a:picLocks noChangeAspect="1"/>
          </p:cNvPicPr>
          <p:nvPr/>
        </p:nvPicPr>
        <p:blipFill>
          <a:blip r:embed="rId2"/>
          <a:stretch>
            <a:fillRect/>
          </a:stretch>
        </p:blipFill>
        <p:spPr>
          <a:xfrm>
            <a:off x="3226063" y="2013934"/>
            <a:ext cx="1895238" cy="4180952"/>
          </a:xfrm>
          <a:prstGeom prst="rect">
            <a:avLst/>
          </a:prstGeom>
        </p:spPr>
      </p:pic>
      <p:pic>
        <p:nvPicPr>
          <p:cNvPr id="9" name="Picture 8"/>
          <p:cNvPicPr>
            <a:picLocks noChangeAspect="1"/>
          </p:cNvPicPr>
          <p:nvPr/>
        </p:nvPicPr>
        <p:blipFill rotWithShape="1">
          <a:blip r:embed="rId3"/>
          <a:srcRect t="7265"/>
          <a:stretch/>
        </p:blipFill>
        <p:spPr>
          <a:xfrm>
            <a:off x="5857009" y="2030472"/>
            <a:ext cx="1914286" cy="4168659"/>
          </a:xfrm>
          <a:prstGeom prst="rect">
            <a:avLst/>
          </a:prstGeom>
        </p:spPr>
      </p:pic>
    </p:spTree>
    <p:extLst>
      <p:ext uri="{BB962C8B-B14F-4D97-AF65-F5344CB8AC3E}">
        <p14:creationId xmlns:p14="http://schemas.microsoft.com/office/powerpoint/2010/main" val="1866632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282" y="244828"/>
            <a:ext cx="10820400" cy="1293028"/>
          </a:xfrm>
        </p:spPr>
        <p:txBody>
          <a:bodyPr/>
          <a:lstStyle/>
          <a:p>
            <a:r>
              <a:rPr lang="en-US" dirty="0"/>
              <a:t>Obtain geospatial data from website</a:t>
            </a:r>
          </a:p>
        </p:txBody>
      </p:sp>
      <p:sp>
        <p:nvSpPr>
          <p:cNvPr id="3" name="Content Placeholder 2"/>
          <p:cNvSpPr>
            <a:spLocks noGrp="1"/>
          </p:cNvSpPr>
          <p:nvPr>
            <p:ph idx="1"/>
          </p:nvPr>
        </p:nvSpPr>
        <p:spPr>
          <a:xfrm>
            <a:off x="592282" y="1945178"/>
            <a:ext cx="2919845" cy="4024125"/>
          </a:xfrm>
        </p:spPr>
        <p:txBody>
          <a:bodyPr/>
          <a:lstStyle/>
          <a:p>
            <a:r>
              <a:rPr lang="en-US"/>
              <a:t>n of total deaths of a country / N of total deaths in the world</a:t>
            </a:r>
          </a:p>
          <a:p>
            <a:r>
              <a:rPr lang="en-US" dirty="0"/>
              <a:t>Change the display of raw data to % of grand total.</a:t>
            </a:r>
          </a:p>
          <a:p>
            <a:endParaRPr lang="en-US" dirty="0"/>
          </a:p>
        </p:txBody>
      </p:sp>
      <p:pic>
        <p:nvPicPr>
          <p:cNvPr id="5" name="Picture 4"/>
          <p:cNvPicPr>
            <a:picLocks noChangeAspect="1"/>
          </p:cNvPicPr>
          <p:nvPr/>
        </p:nvPicPr>
        <p:blipFill>
          <a:blip r:embed="rId2"/>
          <a:stretch>
            <a:fillRect/>
          </a:stretch>
        </p:blipFill>
        <p:spPr>
          <a:xfrm>
            <a:off x="3826824" y="1404851"/>
            <a:ext cx="7249886" cy="4759090"/>
          </a:xfrm>
          <a:prstGeom prst="rect">
            <a:avLst/>
          </a:prstGeom>
        </p:spPr>
      </p:pic>
    </p:spTree>
    <p:extLst>
      <p:ext uri="{BB962C8B-B14F-4D97-AF65-F5344CB8AC3E}">
        <p14:creationId xmlns:p14="http://schemas.microsoft.com/office/powerpoint/2010/main" val="1017209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051" y="211014"/>
            <a:ext cx="9905998" cy="1478570"/>
          </a:xfrm>
        </p:spPr>
        <p:txBody>
          <a:bodyPr/>
          <a:lstStyle/>
          <a:p>
            <a:r>
              <a:rPr lang="en-US" dirty="0"/>
              <a:t>GIS map</a:t>
            </a:r>
          </a:p>
        </p:txBody>
      </p:sp>
      <p:sp>
        <p:nvSpPr>
          <p:cNvPr id="3" name="Content Placeholder 2"/>
          <p:cNvSpPr>
            <a:spLocks noGrp="1"/>
          </p:cNvSpPr>
          <p:nvPr>
            <p:ph idx="1"/>
          </p:nvPr>
        </p:nvSpPr>
        <p:spPr>
          <a:xfrm>
            <a:off x="795400" y="1590730"/>
            <a:ext cx="4866587" cy="3649133"/>
          </a:xfrm>
        </p:spPr>
        <p:txBody>
          <a:bodyPr>
            <a:noAutofit/>
          </a:bodyPr>
          <a:lstStyle/>
          <a:p>
            <a:r>
              <a:rPr lang="en-US" sz="2400" dirty="0"/>
              <a:t>You can use GIS to track air traffic</a:t>
            </a:r>
          </a:p>
          <a:p>
            <a:r>
              <a:rPr lang="en-US" sz="2400" dirty="0"/>
              <a:t>Use JMP Sample Data: Air Traffic or download it from U7 folder</a:t>
            </a:r>
          </a:p>
          <a:p>
            <a:r>
              <a:rPr lang="en-US" sz="2400" dirty="0"/>
              <a:t>Put </a:t>
            </a:r>
            <a:r>
              <a:rPr lang="en-US" sz="2400" dirty="0">
                <a:solidFill>
                  <a:srgbClr val="FFC000"/>
                </a:solidFill>
              </a:rPr>
              <a:t>Longitude</a:t>
            </a:r>
            <a:r>
              <a:rPr lang="en-US" sz="2400" dirty="0"/>
              <a:t> into X and </a:t>
            </a:r>
            <a:r>
              <a:rPr lang="en-US" sz="2400" dirty="0">
                <a:solidFill>
                  <a:srgbClr val="FFC000"/>
                </a:solidFill>
              </a:rPr>
              <a:t>Latitude</a:t>
            </a:r>
            <a:r>
              <a:rPr lang="en-US" sz="2400" dirty="0"/>
              <a:t> into Y, or drag both into the center of the canvas.</a:t>
            </a:r>
          </a:p>
          <a:p>
            <a:r>
              <a:rPr lang="en-US" sz="2400" dirty="0"/>
              <a:t>Remove the nonlinear fit line.</a:t>
            </a:r>
          </a:p>
          <a:p>
            <a:r>
              <a:rPr lang="en-US" sz="2400" dirty="0"/>
              <a:t>Right click to </a:t>
            </a:r>
            <a:r>
              <a:rPr lang="en-US" sz="2400" dirty="0">
                <a:solidFill>
                  <a:srgbClr val="FFC000"/>
                </a:solidFill>
              </a:rPr>
              <a:t>Graph </a:t>
            </a:r>
            <a:r>
              <a:rPr lang="en-US" sz="2400" dirty="0">
                <a:solidFill>
                  <a:srgbClr val="FFC000"/>
                </a:solidFill>
                <a:sym typeface="Wingdings" panose="05000000000000000000" pitchFamily="2" charset="2"/>
              </a:rPr>
              <a:t> Background Map</a:t>
            </a:r>
          </a:p>
          <a:p>
            <a:r>
              <a:rPr lang="en-US" sz="2400" dirty="0">
                <a:sym typeface="Wingdings" panose="05000000000000000000" pitchFamily="2" charset="2"/>
              </a:rPr>
              <a:t>Use </a:t>
            </a:r>
            <a:r>
              <a:rPr lang="en-US" sz="2400" dirty="0">
                <a:solidFill>
                  <a:srgbClr val="FFC000"/>
                </a:solidFill>
                <a:sym typeface="Wingdings" panose="05000000000000000000" pitchFamily="2" charset="2"/>
              </a:rPr>
              <a:t>Detailed Earth</a:t>
            </a:r>
            <a:endParaRPr lang="en-US" sz="2400" dirty="0">
              <a:solidFill>
                <a:srgbClr val="FFC000"/>
              </a:solidFill>
            </a:endParaRPr>
          </a:p>
        </p:txBody>
      </p:sp>
      <p:pic>
        <p:nvPicPr>
          <p:cNvPr id="5" name="Picture 4"/>
          <p:cNvPicPr>
            <a:picLocks noChangeAspect="1"/>
          </p:cNvPicPr>
          <p:nvPr/>
        </p:nvPicPr>
        <p:blipFill>
          <a:blip r:embed="rId2"/>
          <a:stretch>
            <a:fillRect/>
          </a:stretch>
        </p:blipFill>
        <p:spPr>
          <a:xfrm>
            <a:off x="5848638" y="1590730"/>
            <a:ext cx="6008314" cy="4464081"/>
          </a:xfrm>
          <a:prstGeom prst="rect">
            <a:avLst/>
          </a:prstGeom>
        </p:spPr>
      </p:pic>
    </p:spTree>
    <p:extLst>
      <p:ext uri="{BB962C8B-B14F-4D97-AF65-F5344CB8AC3E}">
        <p14:creationId xmlns:p14="http://schemas.microsoft.com/office/powerpoint/2010/main" val="2139183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746" y="469148"/>
            <a:ext cx="8610600" cy="1293028"/>
          </a:xfrm>
        </p:spPr>
        <p:txBody>
          <a:bodyPr/>
          <a:lstStyle/>
          <a:p>
            <a:r>
              <a:rPr lang="en-US" dirty="0"/>
              <a:t>GIS map</a:t>
            </a:r>
          </a:p>
        </p:txBody>
      </p:sp>
      <p:sp>
        <p:nvSpPr>
          <p:cNvPr id="3" name="Content Placeholder 2"/>
          <p:cNvSpPr>
            <a:spLocks noGrp="1"/>
          </p:cNvSpPr>
          <p:nvPr>
            <p:ph idx="1"/>
          </p:nvPr>
        </p:nvSpPr>
        <p:spPr>
          <a:xfrm>
            <a:off x="661088" y="2177453"/>
            <a:ext cx="4866587" cy="3649133"/>
          </a:xfrm>
        </p:spPr>
        <p:txBody>
          <a:bodyPr>
            <a:noAutofit/>
          </a:bodyPr>
          <a:lstStyle/>
          <a:p>
            <a:r>
              <a:rPr lang="en-US" sz="2800" dirty="0"/>
              <a:t>But there are no data near the North Pole.</a:t>
            </a:r>
          </a:p>
          <a:p>
            <a:r>
              <a:rPr lang="en-US" sz="2800" dirty="0"/>
              <a:t>Move the cursor to the y axis.</a:t>
            </a:r>
          </a:p>
          <a:p>
            <a:r>
              <a:rPr lang="en-US" sz="2800" dirty="0"/>
              <a:t>The pointer turns into a </a:t>
            </a:r>
            <a:r>
              <a:rPr lang="en-US" sz="2800" dirty="0">
                <a:solidFill>
                  <a:srgbClr val="FFC000"/>
                </a:solidFill>
              </a:rPr>
              <a:t>hand</a:t>
            </a:r>
            <a:r>
              <a:rPr lang="en-US" sz="2800" dirty="0"/>
              <a:t>.</a:t>
            </a:r>
          </a:p>
          <a:p>
            <a:r>
              <a:rPr lang="en-US" sz="2800" dirty="0"/>
              <a:t>Move the map upward.</a:t>
            </a:r>
          </a:p>
        </p:txBody>
      </p:sp>
      <p:pic>
        <p:nvPicPr>
          <p:cNvPr id="5" name="Picture 4"/>
          <p:cNvPicPr>
            <a:picLocks noChangeAspect="1"/>
          </p:cNvPicPr>
          <p:nvPr/>
        </p:nvPicPr>
        <p:blipFill>
          <a:blip r:embed="rId2"/>
          <a:stretch>
            <a:fillRect/>
          </a:stretch>
        </p:blipFill>
        <p:spPr>
          <a:xfrm>
            <a:off x="5527675" y="1606147"/>
            <a:ext cx="6449325" cy="4791744"/>
          </a:xfrm>
          <a:prstGeom prst="rect">
            <a:avLst/>
          </a:prstGeom>
        </p:spPr>
      </p:pic>
    </p:spTree>
    <p:extLst>
      <p:ext uri="{BB962C8B-B14F-4D97-AF65-F5344CB8AC3E}">
        <p14:creationId xmlns:p14="http://schemas.microsoft.com/office/powerpoint/2010/main" val="88101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GIS MAP</a:t>
            </a:r>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360064" y="1154610"/>
            <a:ext cx="8763121" cy="4897478"/>
          </a:xfrm>
          <a:prstGeom prst="rect">
            <a:avLst/>
          </a:prstGeom>
        </p:spPr>
      </p:pic>
    </p:spTree>
    <p:extLst>
      <p:ext uri="{BB962C8B-B14F-4D97-AF65-F5344CB8AC3E}">
        <p14:creationId xmlns:p14="http://schemas.microsoft.com/office/powerpoint/2010/main" val="4083289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8292" y="764373"/>
            <a:ext cx="9417908" cy="1293028"/>
          </a:xfrm>
        </p:spPr>
        <p:txBody>
          <a:bodyPr/>
          <a:lstStyle/>
          <a:p>
            <a:r>
              <a:rPr lang="en-US" dirty="0"/>
              <a:t>Combine time-series and GIS</a:t>
            </a:r>
          </a:p>
        </p:txBody>
      </p:sp>
      <p:sp>
        <p:nvSpPr>
          <p:cNvPr id="3" name="Content Placeholder 2"/>
          <p:cNvSpPr>
            <a:spLocks noGrp="1"/>
          </p:cNvSpPr>
          <p:nvPr>
            <p:ph idx="1"/>
          </p:nvPr>
        </p:nvSpPr>
        <p:spPr>
          <a:xfrm>
            <a:off x="6128951" y="2219273"/>
            <a:ext cx="5525530" cy="4024125"/>
          </a:xfrm>
        </p:spPr>
        <p:txBody>
          <a:bodyPr/>
          <a:lstStyle/>
          <a:p>
            <a:endParaRPr lang="en-US" dirty="0"/>
          </a:p>
        </p:txBody>
      </p:sp>
      <p:pic>
        <p:nvPicPr>
          <p:cNvPr id="5" name="Picture 4"/>
          <p:cNvPicPr>
            <a:picLocks noChangeAspect="1"/>
          </p:cNvPicPr>
          <p:nvPr/>
        </p:nvPicPr>
        <p:blipFill>
          <a:blip r:embed="rId2"/>
          <a:stretch>
            <a:fillRect/>
          </a:stretch>
        </p:blipFill>
        <p:spPr>
          <a:xfrm>
            <a:off x="6033284" y="2219273"/>
            <a:ext cx="5621197" cy="4185997"/>
          </a:xfrm>
          <a:prstGeom prst="rect">
            <a:avLst/>
          </a:prstGeom>
        </p:spPr>
      </p:pic>
      <p:pic>
        <p:nvPicPr>
          <p:cNvPr id="6" name="Picture 5"/>
          <p:cNvPicPr>
            <a:picLocks noChangeAspect="1"/>
          </p:cNvPicPr>
          <p:nvPr/>
        </p:nvPicPr>
        <p:blipFill>
          <a:blip r:embed="rId3"/>
          <a:stretch>
            <a:fillRect/>
          </a:stretch>
        </p:blipFill>
        <p:spPr>
          <a:xfrm>
            <a:off x="399118" y="2219273"/>
            <a:ext cx="5445523" cy="3514262"/>
          </a:xfrm>
          <a:prstGeom prst="rect">
            <a:avLst/>
          </a:prstGeom>
        </p:spPr>
      </p:pic>
    </p:spTree>
    <p:extLst>
      <p:ext uri="{BB962C8B-B14F-4D97-AF65-F5344CB8AC3E}">
        <p14:creationId xmlns:p14="http://schemas.microsoft.com/office/powerpoint/2010/main" val="949574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Combine time-series and GIS</a:t>
            </a:r>
          </a:p>
        </p:txBody>
      </p:sp>
      <p:sp>
        <p:nvSpPr>
          <p:cNvPr id="3" name="Content Placeholder 2"/>
          <p:cNvSpPr>
            <a:spLocks noGrp="1"/>
          </p:cNvSpPr>
          <p:nvPr>
            <p:ph idx="1"/>
          </p:nvPr>
        </p:nvSpPr>
        <p:spPr>
          <a:xfrm>
            <a:off x="685800" y="2194560"/>
            <a:ext cx="4392827" cy="4024125"/>
          </a:xfrm>
        </p:spPr>
        <p:txBody>
          <a:bodyPr/>
          <a:lstStyle/>
          <a:p>
            <a:r>
              <a:rPr lang="en-US" dirty="0"/>
              <a:t>Add local filter: Track by selecting airline</a:t>
            </a:r>
          </a:p>
        </p:txBody>
      </p:sp>
      <p:pic>
        <p:nvPicPr>
          <p:cNvPr id="4" name="Picture 3"/>
          <p:cNvPicPr>
            <a:picLocks noChangeAspect="1"/>
          </p:cNvPicPr>
          <p:nvPr/>
        </p:nvPicPr>
        <p:blipFill>
          <a:blip r:embed="rId2"/>
          <a:stretch>
            <a:fillRect/>
          </a:stretch>
        </p:blipFill>
        <p:spPr>
          <a:xfrm>
            <a:off x="4753905" y="2039820"/>
            <a:ext cx="6107683" cy="4432242"/>
          </a:xfrm>
          <a:prstGeom prst="rect">
            <a:avLst/>
          </a:prstGeom>
        </p:spPr>
      </p:pic>
      <p:pic>
        <p:nvPicPr>
          <p:cNvPr id="5" name="Picture 4"/>
          <p:cNvPicPr>
            <a:picLocks noChangeAspect="1"/>
          </p:cNvPicPr>
          <p:nvPr/>
        </p:nvPicPr>
        <p:blipFill>
          <a:blip r:embed="rId3"/>
          <a:stretch>
            <a:fillRect/>
          </a:stretch>
        </p:blipFill>
        <p:spPr>
          <a:xfrm>
            <a:off x="948407" y="3029898"/>
            <a:ext cx="3039877" cy="3424230"/>
          </a:xfrm>
          <a:prstGeom prst="rect">
            <a:avLst/>
          </a:prstGeom>
        </p:spPr>
      </p:pic>
    </p:spTree>
    <p:extLst>
      <p:ext uri="{BB962C8B-B14F-4D97-AF65-F5344CB8AC3E}">
        <p14:creationId xmlns:p14="http://schemas.microsoft.com/office/powerpoint/2010/main" val="1316126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Detect cheating</a:t>
            </a:r>
          </a:p>
        </p:txBody>
      </p:sp>
      <p:sp>
        <p:nvSpPr>
          <p:cNvPr id="3" name="Content Placeholder 2"/>
          <p:cNvSpPr>
            <a:spLocks noGrp="1"/>
          </p:cNvSpPr>
          <p:nvPr>
            <p:ph idx="1"/>
          </p:nvPr>
        </p:nvSpPr>
        <p:spPr>
          <a:xfrm>
            <a:off x="685800" y="2029855"/>
            <a:ext cx="5406081" cy="4024125"/>
          </a:xfrm>
        </p:spPr>
        <p:txBody>
          <a:bodyPr>
            <a:normAutofit lnSpcReduction="10000"/>
          </a:bodyPr>
          <a:lstStyle/>
          <a:p>
            <a:r>
              <a:rPr lang="en-US" sz="2400" dirty="0" err="1"/>
              <a:t>Qualtrics</a:t>
            </a:r>
            <a:r>
              <a:rPr lang="en-US" sz="2400" dirty="0"/>
              <a:t> (Online survey engine) records the longitude and latitude of the response. You can check the origins of your data.</a:t>
            </a:r>
          </a:p>
          <a:p>
            <a:r>
              <a:rPr lang="en-US" sz="2400" dirty="0"/>
              <a:t>Open the data set “US teacher </a:t>
            </a:r>
            <a:r>
              <a:rPr lang="en-US" sz="2400" dirty="0" err="1"/>
              <a:t>survey.jmp</a:t>
            </a:r>
            <a:r>
              <a:rPr lang="en-US" sz="2400" dirty="0"/>
              <a:t>”</a:t>
            </a:r>
          </a:p>
          <a:p>
            <a:r>
              <a:rPr lang="en-US" sz="2400" dirty="0"/>
              <a:t>Show the location of the participants.</a:t>
            </a:r>
          </a:p>
          <a:p>
            <a:r>
              <a:rPr lang="en-US" sz="2400" dirty="0"/>
              <a:t>The population should consist of US teachers. But where are their actual locations?</a:t>
            </a:r>
          </a:p>
          <a:p>
            <a:endParaRPr lang="en-US" dirty="0"/>
          </a:p>
        </p:txBody>
      </p:sp>
      <p:pic>
        <p:nvPicPr>
          <p:cNvPr id="5" name="Picture 4"/>
          <p:cNvPicPr>
            <a:picLocks noChangeAspect="1"/>
          </p:cNvPicPr>
          <p:nvPr/>
        </p:nvPicPr>
        <p:blipFill>
          <a:blip r:embed="rId2"/>
          <a:stretch>
            <a:fillRect/>
          </a:stretch>
        </p:blipFill>
        <p:spPr>
          <a:xfrm>
            <a:off x="6456171" y="2029855"/>
            <a:ext cx="5210902" cy="4353533"/>
          </a:xfrm>
          <a:prstGeom prst="rect">
            <a:avLst/>
          </a:prstGeom>
        </p:spPr>
      </p:pic>
    </p:spTree>
    <p:extLst>
      <p:ext uri="{BB962C8B-B14F-4D97-AF65-F5344CB8AC3E}">
        <p14:creationId xmlns:p14="http://schemas.microsoft.com/office/powerpoint/2010/main" val="1010419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Mturk</a:t>
            </a:r>
            <a:r>
              <a:rPr lang="en-US" dirty="0"/>
              <a:t> workers get paid</a:t>
            </a:r>
          </a:p>
        </p:txBody>
      </p:sp>
      <p:sp>
        <p:nvSpPr>
          <p:cNvPr id="3" name="Content Placeholder 2"/>
          <p:cNvSpPr>
            <a:spLocks noGrp="1"/>
          </p:cNvSpPr>
          <p:nvPr>
            <p:ph idx="1"/>
          </p:nvPr>
        </p:nvSpPr>
        <p:spPr>
          <a:xfrm>
            <a:off x="669324" y="2135888"/>
            <a:ext cx="2848232" cy="4024125"/>
          </a:xfrm>
        </p:spPr>
        <p:txBody>
          <a:bodyPr/>
          <a:lstStyle/>
          <a:p>
            <a:r>
              <a:rPr lang="en-US" dirty="0"/>
              <a:t>Why did they pretend to be US teachers?</a:t>
            </a:r>
          </a:p>
          <a:p>
            <a:r>
              <a:rPr lang="en-US" dirty="0"/>
              <a:t>Financial incentives could affect your data quality.</a:t>
            </a:r>
          </a:p>
          <a:p>
            <a:r>
              <a:rPr lang="en-US" dirty="0"/>
              <a:t>Always check the locations of online respondents!</a:t>
            </a:r>
          </a:p>
        </p:txBody>
      </p:sp>
      <p:pic>
        <p:nvPicPr>
          <p:cNvPr id="4" name="Picture 3"/>
          <p:cNvPicPr>
            <a:picLocks noChangeAspect="1"/>
          </p:cNvPicPr>
          <p:nvPr/>
        </p:nvPicPr>
        <p:blipFill>
          <a:blip r:embed="rId2"/>
          <a:stretch>
            <a:fillRect/>
          </a:stretch>
        </p:blipFill>
        <p:spPr>
          <a:xfrm>
            <a:off x="3682314" y="2142982"/>
            <a:ext cx="8369643" cy="4127280"/>
          </a:xfrm>
          <a:prstGeom prst="rect">
            <a:avLst/>
          </a:prstGeom>
        </p:spPr>
      </p:pic>
    </p:spTree>
    <p:extLst>
      <p:ext uri="{BB962C8B-B14F-4D97-AF65-F5344CB8AC3E}">
        <p14:creationId xmlns:p14="http://schemas.microsoft.com/office/powerpoint/2010/main" val="1438499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Verify your data!</a:t>
            </a:r>
          </a:p>
        </p:txBody>
      </p:sp>
      <p:sp>
        <p:nvSpPr>
          <p:cNvPr id="3" name="Content Placeholder 2"/>
          <p:cNvSpPr>
            <a:spLocks noGrp="1"/>
          </p:cNvSpPr>
          <p:nvPr>
            <p:ph idx="1"/>
          </p:nvPr>
        </p:nvSpPr>
        <p:spPr>
          <a:xfrm>
            <a:off x="529936" y="2184169"/>
            <a:ext cx="3636819" cy="4024125"/>
          </a:xfrm>
        </p:spPr>
        <p:txBody>
          <a:bodyPr/>
          <a:lstStyle/>
          <a:p>
            <a:r>
              <a:rPr lang="en-US" sz="3200" dirty="0"/>
              <a:t>Open </a:t>
            </a:r>
            <a:r>
              <a:rPr lang="en-US" sz="3200" dirty="0" err="1"/>
              <a:t>ethics.jmp</a:t>
            </a:r>
            <a:endParaRPr lang="en-US" sz="3200" dirty="0"/>
          </a:p>
          <a:p>
            <a:r>
              <a:rPr lang="en-US" sz="3200" dirty="0"/>
              <a:t>Create a GIS map using </a:t>
            </a:r>
            <a:r>
              <a:rPr lang="en-US" sz="3200" dirty="0">
                <a:solidFill>
                  <a:srgbClr val="FFC000"/>
                </a:solidFill>
              </a:rPr>
              <a:t>Latitude</a:t>
            </a:r>
            <a:r>
              <a:rPr lang="en-US" sz="3200" dirty="0"/>
              <a:t> and </a:t>
            </a:r>
            <a:r>
              <a:rPr lang="en-US" sz="3200" dirty="0">
                <a:solidFill>
                  <a:srgbClr val="FFC000"/>
                </a:solidFill>
              </a:rPr>
              <a:t>Longitude</a:t>
            </a:r>
          </a:p>
          <a:p>
            <a:endParaRPr lang="en-US" dirty="0"/>
          </a:p>
        </p:txBody>
      </p:sp>
      <p:pic>
        <p:nvPicPr>
          <p:cNvPr id="5" name="Picture 4"/>
          <p:cNvPicPr>
            <a:picLocks noChangeAspect="1"/>
          </p:cNvPicPr>
          <p:nvPr/>
        </p:nvPicPr>
        <p:blipFill>
          <a:blip r:embed="rId2"/>
          <a:stretch>
            <a:fillRect/>
          </a:stretch>
        </p:blipFill>
        <p:spPr>
          <a:xfrm>
            <a:off x="4604597" y="2057401"/>
            <a:ext cx="6901603" cy="4355809"/>
          </a:xfrm>
          <a:prstGeom prst="rect">
            <a:avLst/>
          </a:prstGeom>
        </p:spPr>
      </p:pic>
    </p:spTree>
    <p:extLst>
      <p:ext uri="{BB962C8B-B14F-4D97-AF65-F5344CB8AC3E}">
        <p14:creationId xmlns:p14="http://schemas.microsoft.com/office/powerpoint/2010/main" val="3133717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Verify your data!</a:t>
            </a:r>
          </a:p>
        </p:txBody>
      </p:sp>
      <p:sp>
        <p:nvSpPr>
          <p:cNvPr id="3" name="Content Placeholder 2"/>
          <p:cNvSpPr>
            <a:spLocks noGrp="1"/>
          </p:cNvSpPr>
          <p:nvPr>
            <p:ph idx="1"/>
          </p:nvPr>
        </p:nvSpPr>
        <p:spPr>
          <a:xfrm>
            <a:off x="529936" y="2184169"/>
            <a:ext cx="5652655" cy="4024125"/>
          </a:xfrm>
        </p:spPr>
        <p:txBody>
          <a:bodyPr/>
          <a:lstStyle/>
          <a:p>
            <a:r>
              <a:rPr lang="en-US" sz="2800" dirty="0"/>
              <a:t>On the map select </a:t>
            </a:r>
            <a:r>
              <a:rPr lang="en-US" sz="2800" dirty="0">
                <a:solidFill>
                  <a:srgbClr val="FFC000"/>
                </a:solidFill>
              </a:rPr>
              <a:t>South Asia</a:t>
            </a:r>
          </a:p>
          <a:p>
            <a:r>
              <a:rPr lang="en-US" sz="2800" dirty="0"/>
              <a:t>From </a:t>
            </a:r>
            <a:r>
              <a:rPr lang="en-US" sz="2800" dirty="0">
                <a:solidFill>
                  <a:srgbClr val="FFC000"/>
                </a:solidFill>
              </a:rPr>
              <a:t>Table</a:t>
            </a:r>
            <a:r>
              <a:rPr lang="en-US" sz="2800" dirty="0"/>
              <a:t> choose </a:t>
            </a:r>
            <a:r>
              <a:rPr lang="en-US" sz="2800" dirty="0">
                <a:solidFill>
                  <a:srgbClr val="FFC000"/>
                </a:solidFill>
              </a:rPr>
              <a:t>Subset</a:t>
            </a:r>
          </a:p>
          <a:p>
            <a:r>
              <a:rPr lang="en-US" sz="2800" dirty="0">
                <a:solidFill>
                  <a:srgbClr val="FFC000"/>
                </a:solidFill>
              </a:rPr>
              <a:t>Selected Rows</a:t>
            </a:r>
          </a:p>
          <a:p>
            <a:r>
              <a:rPr lang="en-US" sz="2800" dirty="0">
                <a:solidFill>
                  <a:srgbClr val="FFC000"/>
                </a:solidFill>
              </a:rPr>
              <a:t>All columns</a:t>
            </a:r>
          </a:p>
          <a:p>
            <a:endParaRPr lang="en-US" dirty="0"/>
          </a:p>
        </p:txBody>
      </p:sp>
      <p:pic>
        <p:nvPicPr>
          <p:cNvPr id="4" name="Picture 3"/>
          <p:cNvPicPr>
            <a:picLocks noChangeAspect="1"/>
          </p:cNvPicPr>
          <p:nvPr/>
        </p:nvPicPr>
        <p:blipFill>
          <a:blip r:embed="rId2"/>
          <a:stretch>
            <a:fillRect/>
          </a:stretch>
        </p:blipFill>
        <p:spPr>
          <a:xfrm>
            <a:off x="6736627" y="1815278"/>
            <a:ext cx="4600000" cy="4761905"/>
          </a:xfrm>
          <a:prstGeom prst="rect">
            <a:avLst/>
          </a:prstGeom>
        </p:spPr>
      </p:pic>
    </p:spTree>
    <p:extLst>
      <p:ext uri="{BB962C8B-B14F-4D97-AF65-F5344CB8AC3E}">
        <p14:creationId xmlns:p14="http://schemas.microsoft.com/office/powerpoint/2010/main" val="2224899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372" y="369518"/>
            <a:ext cx="5117229" cy="1293028"/>
          </a:xfrm>
        </p:spPr>
        <p:txBody>
          <a:bodyPr/>
          <a:lstStyle/>
          <a:p>
            <a:r>
              <a:rPr lang="en-US" dirty="0"/>
              <a:t>Verify your data!</a:t>
            </a:r>
          </a:p>
        </p:txBody>
      </p:sp>
      <p:sp>
        <p:nvSpPr>
          <p:cNvPr id="3" name="Content Placeholder 2"/>
          <p:cNvSpPr>
            <a:spLocks noGrp="1"/>
          </p:cNvSpPr>
          <p:nvPr>
            <p:ph idx="1"/>
          </p:nvPr>
        </p:nvSpPr>
        <p:spPr>
          <a:xfrm>
            <a:off x="488372" y="1662546"/>
            <a:ext cx="5652655" cy="4769427"/>
          </a:xfrm>
        </p:spPr>
        <p:txBody>
          <a:bodyPr>
            <a:normAutofit fontScale="92500"/>
          </a:bodyPr>
          <a:lstStyle/>
          <a:p>
            <a:r>
              <a:rPr lang="en-US" sz="2400" dirty="0"/>
              <a:t>Select “What is your nationality?” and “Which country/region are you residing now?” </a:t>
            </a:r>
          </a:p>
          <a:p>
            <a:r>
              <a:rPr lang="en-US" sz="2400" dirty="0"/>
              <a:t>Make Distributions</a:t>
            </a:r>
          </a:p>
          <a:p>
            <a:r>
              <a:rPr lang="en-US" sz="2400" dirty="0"/>
              <a:t>There is some discrepancy. Some people said that they are residing in Hong Kong. Their nationalities are USA and India. But the actual location is India. Some said they are America and reside in Palestine.</a:t>
            </a:r>
          </a:p>
          <a:p>
            <a:r>
              <a:rPr lang="en-US" sz="2400" dirty="0" err="1"/>
              <a:t>Qualtrics</a:t>
            </a:r>
            <a:r>
              <a:rPr lang="en-US" sz="2400" dirty="0"/>
              <a:t> can record the IP addresses of the participants, but IRB might disapprove using IP addresses for privacy reasons.</a:t>
            </a:r>
          </a:p>
          <a:p>
            <a:endParaRPr lang="en-US" dirty="0"/>
          </a:p>
        </p:txBody>
      </p:sp>
      <p:pic>
        <p:nvPicPr>
          <p:cNvPr id="4" name="Picture 3"/>
          <p:cNvPicPr>
            <a:picLocks noChangeAspect="1"/>
          </p:cNvPicPr>
          <p:nvPr/>
        </p:nvPicPr>
        <p:blipFill>
          <a:blip r:embed="rId2"/>
          <a:stretch>
            <a:fillRect/>
          </a:stretch>
        </p:blipFill>
        <p:spPr>
          <a:xfrm>
            <a:off x="6543835" y="0"/>
            <a:ext cx="5211831" cy="6858000"/>
          </a:xfrm>
          <a:prstGeom prst="rect">
            <a:avLst/>
          </a:prstGeom>
        </p:spPr>
      </p:pic>
    </p:spTree>
    <p:extLst>
      <p:ext uri="{BB962C8B-B14F-4D97-AF65-F5344CB8AC3E}">
        <p14:creationId xmlns:p14="http://schemas.microsoft.com/office/powerpoint/2010/main" val="40424718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8395" y="307172"/>
            <a:ext cx="5448462" cy="1293028"/>
          </a:xfrm>
        </p:spPr>
        <p:txBody>
          <a:bodyPr/>
          <a:lstStyle/>
          <a:p>
            <a:r>
              <a:rPr lang="en-US" dirty="0"/>
              <a:t>Switch variables </a:t>
            </a:r>
            <a:br>
              <a:rPr lang="en-US" dirty="0"/>
            </a:br>
            <a:r>
              <a:rPr lang="en-US" dirty="0"/>
              <a:t>(Column switcher)</a:t>
            </a:r>
          </a:p>
        </p:txBody>
      </p:sp>
      <p:sp>
        <p:nvSpPr>
          <p:cNvPr id="3" name="Content Placeholder 2"/>
          <p:cNvSpPr>
            <a:spLocks noGrp="1"/>
          </p:cNvSpPr>
          <p:nvPr>
            <p:ph idx="1"/>
          </p:nvPr>
        </p:nvSpPr>
        <p:spPr>
          <a:xfrm>
            <a:off x="488372" y="1874615"/>
            <a:ext cx="4520045" cy="4024125"/>
          </a:xfrm>
        </p:spPr>
        <p:txBody>
          <a:bodyPr/>
          <a:lstStyle/>
          <a:p>
            <a:r>
              <a:rPr lang="en-US" sz="2400" dirty="0"/>
              <a:t>Open </a:t>
            </a:r>
            <a:r>
              <a:rPr lang="en-US" sz="2400" dirty="0" err="1"/>
              <a:t>CrimeData</a:t>
            </a:r>
            <a:r>
              <a:rPr lang="en-US" sz="2400" dirty="0"/>
              <a:t> from Sample library</a:t>
            </a:r>
          </a:p>
          <a:p>
            <a:r>
              <a:rPr lang="en-US" sz="2400" dirty="0"/>
              <a:t>Create a US map using State</a:t>
            </a:r>
          </a:p>
          <a:p>
            <a:r>
              <a:rPr lang="en-US" sz="2400" dirty="0"/>
              <a:t>Drag Total Rate into the map</a:t>
            </a:r>
          </a:p>
          <a:p>
            <a:r>
              <a:rPr lang="en-US" sz="2400" dirty="0"/>
              <a:t>I want to see the crime rate by type</a:t>
            </a:r>
          </a:p>
          <a:p>
            <a:r>
              <a:rPr lang="en-US" sz="2400" dirty="0"/>
              <a:t>No need to undo and then drag another one</a:t>
            </a:r>
          </a:p>
          <a:p>
            <a:endParaRPr lang="en-US" dirty="0"/>
          </a:p>
        </p:txBody>
      </p:sp>
      <p:pic>
        <p:nvPicPr>
          <p:cNvPr id="4" name="Picture 3"/>
          <p:cNvPicPr>
            <a:picLocks noChangeAspect="1"/>
          </p:cNvPicPr>
          <p:nvPr/>
        </p:nvPicPr>
        <p:blipFill>
          <a:blip r:embed="rId2"/>
          <a:stretch>
            <a:fillRect/>
          </a:stretch>
        </p:blipFill>
        <p:spPr>
          <a:xfrm>
            <a:off x="5296319" y="1874615"/>
            <a:ext cx="6420746" cy="4801270"/>
          </a:xfrm>
          <a:prstGeom prst="rect">
            <a:avLst/>
          </a:prstGeom>
        </p:spPr>
      </p:pic>
    </p:spTree>
    <p:extLst>
      <p:ext uri="{BB962C8B-B14F-4D97-AF65-F5344CB8AC3E}">
        <p14:creationId xmlns:p14="http://schemas.microsoft.com/office/powerpoint/2010/main" val="4251650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0327" y="3231572"/>
            <a:ext cx="4520045" cy="2968503"/>
          </a:xfrm>
        </p:spPr>
        <p:txBody>
          <a:bodyPr/>
          <a:lstStyle/>
          <a:p>
            <a:r>
              <a:rPr lang="en-US" sz="2400" dirty="0"/>
              <a:t>From the first contextual menu (reverted red triangle) choose Redo</a:t>
            </a:r>
          </a:p>
          <a:p>
            <a:r>
              <a:rPr lang="en-US" sz="2400" dirty="0"/>
              <a:t>From Redo choose Column Switcher</a:t>
            </a:r>
          </a:p>
          <a:p>
            <a:endParaRPr lang="en-US" sz="2400" dirty="0"/>
          </a:p>
          <a:p>
            <a:endParaRPr lang="en-US" dirty="0"/>
          </a:p>
        </p:txBody>
      </p:sp>
      <p:pic>
        <p:nvPicPr>
          <p:cNvPr id="5" name="Picture 4"/>
          <p:cNvPicPr>
            <a:picLocks noChangeAspect="1"/>
          </p:cNvPicPr>
          <p:nvPr/>
        </p:nvPicPr>
        <p:blipFill>
          <a:blip r:embed="rId2"/>
          <a:stretch>
            <a:fillRect/>
          </a:stretch>
        </p:blipFill>
        <p:spPr>
          <a:xfrm>
            <a:off x="5598503" y="504337"/>
            <a:ext cx="6419048" cy="6057143"/>
          </a:xfrm>
          <a:prstGeom prst="rect">
            <a:avLst/>
          </a:prstGeom>
        </p:spPr>
      </p:pic>
      <p:sp>
        <p:nvSpPr>
          <p:cNvPr id="7" name="Title 1"/>
          <p:cNvSpPr>
            <a:spLocks noGrp="1"/>
          </p:cNvSpPr>
          <p:nvPr>
            <p:ph type="title"/>
          </p:nvPr>
        </p:nvSpPr>
        <p:spPr>
          <a:xfrm>
            <a:off x="76118" y="1481345"/>
            <a:ext cx="5448462" cy="1293028"/>
          </a:xfrm>
        </p:spPr>
        <p:txBody>
          <a:bodyPr/>
          <a:lstStyle/>
          <a:p>
            <a:r>
              <a:rPr lang="en-US" dirty="0"/>
              <a:t>Switch variables </a:t>
            </a:r>
            <a:br>
              <a:rPr lang="en-US" dirty="0"/>
            </a:br>
            <a:r>
              <a:rPr lang="en-US" dirty="0"/>
              <a:t>(Column switcher)</a:t>
            </a:r>
          </a:p>
        </p:txBody>
      </p:sp>
    </p:spTree>
    <p:extLst>
      <p:ext uri="{BB962C8B-B14F-4D97-AF65-F5344CB8AC3E}">
        <p14:creationId xmlns:p14="http://schemas.microsoft.com/office/powerpoint/2010/main" val="3797036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0327" y="3231572"/>
            <a:ext cx="4520045" cy="2968503"/>
          </a:xfrm>
        </p:spPr>
        <p:txBody>
          <a:bodyPr/>
          <a:lstStyle/>
          <a:p>
            <a:r>
              <a:rPr lang="en-US" sz="2400" dirty="0"/>
              <a:t>Choose Total Rate to switch</a:t>
            </a:r>
          </a:p>
          <a:p>
            <a:r>
              <a:rPr lang="en-US" sz="2400" dirty="0"/>
              <a:t>From the pop up menu choose all crime rates</a:t>
            </a:r>
          </a:p>
          <a:p>
            <a:r>
              <a:rPr lang="en-US" sz="2400" dirty="0"/>
              <a:t>Click OK</a:t>
            </a:r>
          </a:p>
          <a:p>
            <a:endParaRPr lang="en-US" sz="2400" dirty="0"/>
          </a:p>
          <a:p>
            <a:endParaRPr lang="en-US" dirty="0"/>
          </a:p>
        </p:txBody>
      </p:sp>
      <p:sp>
        <p:nvSpPr>
          <p:cNvPr id="7" name="Title 1"/>
          <p:cNvSpPr>
            <a:spLocks noGrp="1"/>
          </p:cNvSpPr>
          <p:nvPr>
            <p:ph type="title"/>
          </p:nvPr>
        </p:nvSpPr>
        <p:spPr>
          <a:xfrm>
            <a:off x="76118" y="1481345"/>
            <a:ext cx="5448462" cy="1293028"/>
          </a:xfrm>
        </p:spPr>
        <p:txBody>
          <a:bodyPr/>
          <a:lstStyle/>
          <a:p>
            <a:r>
              <a:rPr lang="en-US" dirty="0"/>
              <a:t>Switch variables </a:t>
            </a:r>
            <a:br>
              <a:rPr lang="en-US" dirty="0"/>
            </a:br>
            <a:r>
              <a:rPr lang="en-US" dirty="0"/>
              <a:t>(Column switcher)</a:t>
            </a:r>
          </a:p>
        </p:txBody>
      </p:sp>
      <p:pic>
        <p:nvPicPr>
          <p:cNvPr id="6" name="Picture 5"/>
          <p:cNvPicPr>
            <a:picLocks noChangeAspect="1"/>
          </p:cNvPicPr>
          <p:nvPr/>
        </p:nvPicPr>
        <p:blipFill>
          <a:blip r:embed="rId2"/>
          <a:stretch>
            <a:fillRect/>
          </a:stretch>
        </p:blipFill>
        <p:spPr>
          <a:xfrm>
            <a:off x="6229888" y="1613278"/>
            <a:ext cx="1685714" cy="1428571"/>
          </a:xfrm>
          <a:prstGeom prst="rect">
            <a:avLst/>
          </a:prstGeom>
        </p:spPr>
      </p:pic>
      <p:pic>
        <p:nvPicPr>
          <p:cNvPr id="2" name="Picture 1"/>
          <p:cNvPicPr>
            <a:picLocks noChangeAspect="1"/>
          </p:cNvPicPr>
          <p:nvPr/>
        </p:nvPicPr>
        <p:blipFill>
          <a:blip r:embed="rId3"/>
          <a:stretch>
            <a:fillRect/>
          </a:stretch>
        </p:blipFill>
        <p:spPr>
          <a:xfrm>
            <a:off x="8402939" y="797415"/>
            <a:ext cx="2514286" cy="5533333"/>
          </a:xfrm>
          <a:prstGeom prst="rect">
            <a:avLst/>
          </a:prstGeom>
        </p:spPr>
      </p:pic>
    </p:spTree>
    <p:extLst>
      <p:ext uri="{BB962C8B-B14F-4D97-AF65-F5344CB8AC3E}">
        <p14:creationId xmlns:p14="http://schemas.microsoft.com/office/powerpoint/2010/main" val="2518655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4236" y="2628899"/>
            <a:ext cx="6889173" cy="3830948"/>
          </a:xfrm>
        </p:spPr>
        <p:txBody>
          <a:bodyPr>
            <a:normAutofit/>
          </a:bodyPr>
          <a:lstStyle/>
          <a:p>
            <a:r>
              <a:rPr lang="en-US" sz="2400" dirty="0"/>
              <a:t>Press the </a:t>
            </a:r>
            <a:r>
              <a:rPr lang="en-US" sz="2400" dirty="0">
                <a:solidFill>
                  <a:srgbClr val="FFC000"/>
                </a:solidFill>
              </a:rPr>
              <a:t>play</a:t>
            </a:r>
            <a:r>
              <a:rPr lang="en-US" sz="2400" dirty="0"/>
              <a:t> button to switch the columns (variables)</a:t>
            </a:r>
          </a:p>
          <a:p>
            <a:r>
              <a:rPr lang="en-US" sz="2400" dirty="0"/>
              <a:t>If you want to </a:t>
            </a:r>
            <a:r>
              <a:rPr lang="en-US" sz="2400" dirty="0">
                <a:solidFill>
                  <a:srgbClr val="FFC000"/>
                </a:solidFill>
              </a:rPr>
              <a:t>record</a:t>
            </a:r>
            <a:r>
              <a:rPr lang="en-US" sz="2400" dirty="0"/>
              <a:t> the animation, press the record button. Press it again and it will stop recording.</a:t>
            </a:r>
          </a:p>
          <a:p>
            <a:r>
              <a:rPr lang="en-US" sz="2400" dirty="0"/>
              <a:t>You can adjust the pace of the animation using the </a:t>
            </a:r>
            <a:r>
              <a:rPr lang="en-US" sz="2400" dirty="0">
                <a:solidFill>
                  <a:srgbClr val="FFC000"/>
                </a:solidFill>
              </a:rPr>
              <a:t>slide bar</a:t>
            </a:r>
          </a:p>
          <a:p>
            <a:r>
              <a:rPr lang="en-US" sz="2400" dirty="0"/>
              <a:t>You can save and share the animation as a </a:t>
            </a:r>
            <a:r>
              <a:rPr lang="en-US" sz="2400" dirty="0">
                <a:solidFill>
                  <a:srgbClr val="FFC000"/>
                </a:solidFill>
              </a:rPr>
              <a:t>GIF</a:t>
            </a:r>
            <a:r>
              <a:rPr lang="en-US" sz="2400" dirty="0"/>
              <a:t> file (Interactive HTML does no work with column switcher).</a:t>
            </a:r>
          </a:p>
          <a:p>
            <a:endParaRPr lang="en-US" sz="2400" dirty="0"/>
          </a:p>
          <a:p>
            <a:endParaRPr lang="en-US" dirty="0"/>
          </a:p>
        </p:txBody>
      </p:sp>
      <p:sp>
        <p:nvSpPr>
          <p:cNvPr id="7" name="Title 1"/>
          <p:cNvSpPr>
            <a:spLocks noGrp="1"/>
          </p:cNvSpPr>
          <p:nvPr>
            <p:ph type="title"/>
          </p:nvPr>
        </p:nvSpPr>
        <p:spPr>
          <a:xfrm>
            <a:off x="1426936" y="951942"/>
            <a:ext cx="5448462" cy="1293028"/>
          </a:xfrm>
        </p:spPr>
        <p:txBody>
          <a:bodyPr/>
          <a:lstStyle/>
          <a:p>
            <a:r>
              <a:rPr lang="en-US" dirty="0"/>
              <a:t>Switch variables </a:t>
            </a:r>
            <a:br>
              <a:rPr lang="en-US" dirty="0"/>
            </a:br>
            <a:r>
              <a:rPr lang="en-US" dirty="0"/>
              <a:t>(Column switcher)</a:t>
            </a:r>
          </a:p>
        </p:txBody>
      </p:sp>
      <p:pic>
        <p:nvPicPr>
          <p:cNvPr id="9" name="Picture 8"/>
          <p:cNvPicPr>
            <a:picLocks noChangeAspect="1"/>
          </p:cNvPicPr>
          <p:nvPr/>
        </p:nvPicPr>
        <p:blipFill>
          <a:blip r:embed="rId2"/>
          <a:stretch>
            <a:fillRect/>
          </a:stretch>
        </p:blipFill>
        <p:spPr>
          <a:xfrm>
            <a:off x="8666564" y="1357188"/>
            <a:ext cx="1800000" cy="4933333"/>
          </a:xfrm>
          <a:prstGeom prst="rect">
            <a:avLst/>
          </a:prstGeom>
        </p:spPr>
      </p:pic>
      <p:cxnSp>
        <p:nvCxnSpPr>
          <p:cNvPr id="20" name="Straight Arrow Connector 19"/>
          <p:cNvCxnSpPr/>
          <p:nvPr/>
        </p:nvCxnSpPr>
        <p:spPr>
          <a:xfrm>
            <a:off x="5278582" y="2982191"/>
            <a:ext cx="3617848" cy="9293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7211291" y="3911537"/>
            <a:ext cx="1685139" cy="296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7211291" y="4478605"/>
            <a:ext cx="1620982" cy="3219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7460673" y="4360358"/>
            <a:ext cx="1745672" cy="10429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3299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3609" y="390856"/>
            <a:ext cx="8610600" cy="1293028"/>
          </a:xfrm>
        </p:spPr>
        <p:txBody>
          <a:bodyPr/>
          <a:lstStyle/>
          <a:p>
            <a:r>
              <a:rPr lang="en-US" dirty="0"/>
              <a:t>Switch variables </a:t>
            </a:r>
            <a:br>
              <a:rPr lang="en-US" dirty="0"/>
            </a:br>
            <a:endParaRPr lang="en-US" dirty="0"/>
          </a:p>
        </p:txBody>
      </p:sp>
      <p:sp>
        <p:nvSpPr>
          <p:cNvPr id="5" name="Content Placeholder 4"/>
          <p:cNvSpPr>
            <a:spLocks noGrp="1"/>
          </p:cNvSpPr>
          <p:nvPr>
            <p:ph idx="1"/>
          </p:nvPr>
        </p:nvSpPr>
        <p:spPr>
          <a:xfrm>
            <a:off x="685800" y="2194560"/>
            <a:ext cx="3096491" cy="4024125"/>
          </a:xfrm>
        </p:spPr>
        <p:txBody>
          <a:bodyPr/>
          <a:lstStyle/>
          <a:p>
            <a:r>
              <a:rPr lang="en-US" dirty="0"/>
              <a:t>You can rotate the crime rate on the same map.</a:t>
            </a:r>
          </a:p>
          <a:p>
            <a:r>
              <a:rPr lang="en-US" dirty="0"/>
              <a:t>It is unlikely you can examine every state at the same time.</a:t>
            </a:r>
          </a:p>
          <a:p>
            <a:r>
              <a:rPr lang="en-US" dirty="0"/>
              <a:t>Focus on one e.g. look for which state is highest (red).</a:t>
            </a:r>
          </a:p>
        </p:txBody>
      </p:sp>
      <p:pic>
        <p:nvPicPr>
          <p:cNvPr id="6" name="Picture 5"/>
          <p:cNvPicPr>
            <a:picLocks noChangeAspect="1"/>
          </p:cNvPicPr>
          <p:nvPr/>
        </p:nvPicPr>
        <p:blipFill>
          <a:blip r:embed="rId2"/>
          <a:stretch>
            <a:fillRect/>
          </a:stretch>
        </p:blipFill>
        <p:spPr>
          <a:xfrm>
            <a:off x="3985410" y="1173207"/>
            <a:ext cx="7961905" cy="5342857"/>
          </a:xfrm>
          <a:prstGeom prst="rect">
            <a:avLst/>
          </a:prstGeom>
        </p:spPr>
      </p:pic>
    </p:spTree>
    <p:extLst>
      <p:ext uri="{BB962C8B-B14F-4D97-AF65-F5344CB8AC3E}">
        <p14:creationId xmlns:p14="http://schemas.microsoft.com/office/powerpoint/2010/main" val="2104414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0049" y="273630"/>
            <a:ext cx="8227583" cy="874171"/>
          </a:xfrm>
        </p:spPr>
        <p:txBody>
          <a:bodyPr/>
          <a:lstStyle/>
          <a:p>
            <a:r>
              <a:rPr lang="en-US" dirty="0"/>
              <a:t>GIS Map</a:t>
            </a:r>
          </a:p>
        </p:txBody>
      </p:sp>
      <p:sp>
        <p:nvSpPr>
          <p:cNvPr id="3" name="Content Placeholder 2"/>
          <p:cNvSpPr>
            <a:spLocks noGrp="1"/>
          </p:cNvSpPr>
          <p:nvPr>
            <p:ph idx="1"/>
          </p:nvPr>
        </p:nvSpPr>
        <p:spPr>
          <a:xfrm>
            <a:off x="510879" y="1626081"/>
            <a:ext cx="5203176" cy="4843229"/>
          </a:xfrm>
        </p:spPr>
        <p:txBody>
          <a:bodyPr>
            <a:normAutofit lnSpcReduction="10000"/>
          </a:bodyPr>
          <a:lstStyle/>
          <a:p>
            <a:r>
              <a:rPr lang="en-US" sz="2800" dirty="0"/>
              <a:t>Sample data library: US demographics</a:t>
            </a:r>
          </a:p>
          <a:p>
            <a:r>
              <a:rPr lang="en-US" sz="2800" dirty="0"/>
              <a:t>Drag state code into </a:t>
            </a:r>
            <a:r>
              <a:rPr lang="en-US" sz="2800" dirty="0">
                <a:solidFill>
                  <a:srgbClr val="FFC000"/>
                </a:solidFill>
              </a:rPr>
              <a:t>Map shape </a:t>
            </a:r>
            <a:r>
              <a:rPr lang="en-US" sz="2800" dirty="0"/>
              <a:t>(lower left)</a:t>
            </a:r>
          </a:p>
          <a:p>
            <a:r>
              <a:rPr lang="en-US" sz="2800" dirty="0"/>
              <a:t>Drag high school graduates into the map.</a:t>
            </a:r>
          </a:p>
          <a:p>
            <a:r>
              <a:rPr lang="en-US" sz="2800" dirty="0"/>
              <a:t>The Yankees (Northern states) are doing better.</a:t>
            </a:r>
          </a:p>
          <a:p>
            <a:r>
              <a:rPr lang="en-US" sz="2800" dirty="0"/>
              <a:t>But usually people perceive “red” as “risk” but higher graduation rate is a good thing.</a:t>
            </a:r>
          </a:p>
          <a:p>
            <a:endParaRPr lang="en-US" dirty="0"/>
          </a:p>
        </p:txBody>
      </p:sp>
      <p:pic>
        <p:nvPicPr>
          <p:cNvPr id="4" name="Picture 3"/>
          <p:cNvPicPr>
            <a:picLocks noChangeAspect="1"/>
          </p:cNvPicPr>
          <p:nvPr/>
        </p:nvPicPr>
        <p:blipFill>
          <a:blip r:embed="rId2"/>
          <a:stretch>
            <a:fillRect/>
          </a:stretch>
        </p:blipFill>
        <p:spPr>
          <a:xfrm>
            <a:off x="5985786" y="1626081"/>
            <a:ext cx="5574873" cy="4221084"/>
          </a:xfrm>
          <a:prstGeom prst="rect">
            <a:avLst/>
          </a:prstGeom>
        </p:spPr>
      </p:pic>
    </p:spTree>
    <p:extLst>
      <p:ext uri="{BB962C8B-B14F-4D97-AF65-F5344CB8AC3E}">
        <p14:creationId xmlns:p14="http://schemas.microsoft.com/office/powerpoint/2010/main" val="1109997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eaLnBrk="1">
              <a:buFont typeface="Times New Roman" charset="0"/>
              <a:buNone/>
              <a:defRPr/>
            </a:pPr>
            <a:r>
              <a:rPr lang="en-US" dirty="0"/>
              <a:t>Customized GIS Map</a:t>
            </a:r>
          </a:p>
        </p:txBody>
      </p:sp>
      <p:sp>
        <p:nvSpPr>
          <p:cNvPr id="16386" name="Rectangle 2"/>
          <p:cNvSpPr>
            <a:spLocks noGrp="1" noChangeArrowheads="1"/>
          </p:cNvSpPr>
          <p:nvPr>
            <p:ph idx="1"/>
          </p:nvPr>
        </p:nvSpPr>
        <p:spPr>
          <a:xfrm>
            <a:off x="7541708" y="4409832"/>
            <a:ext cx="3420701" cy="1803822"/>
          </a:xfrm>
        </p:spPr>
        <p:txBody>
          <a:bodyPr>
            <a:normAutofit lnSpcReduction="10000"/>
          </a:bodyPr>
          <a:lstStyle/>
          <a:p>
            <a:pPr>
              <a:defRPr/>
            </a:pPr>
            <a:r>
              <a:rPr lang="en-US" sz="2400" dirty="0"/>
              <a:t>Double-click the </a:t>
            </a:r>
            <a:r>
              <a:rPr lang="en-US" sz="2400" dirty="0">
                <a:solidFill>
                  <a:srgbClr val="FFC000"/>
                </a:solidFill>
              </a:rPr>
              <a:t>legend</a:t>
            </a:r>
            <a:r>
              <a:rPr lang="en-US" sz="2400" dirty="0"/>
              <a:t> to change the color scheme.</a:t>
            </a:r>
          </a:p>
          <a:p>
            <a:pPr>
              <a:defRPr/>
            </a:pPr>
            <a:r>
              <a:rPr lang="en-US" sz="2400" dirty="0"/>
              <a:t>Green means “good”</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13963" y="1418550"/>
            <a:ext cx="2461824" cy="2715620"/>
          </a:xfrm>
          <a:prstGeom prst="rect">
            <a:avLst/>
          </a:prstGeom>
        </p:spPr>
      </p:pic>
      <p:pic>
        <p:nvPicPr>
          <p:cNvPr id="4" name="Picture 3"/>
          <p:cNvPicPr>
            <a:picLocks noChangeAspect="1"/>
          </p:cNvPicPr>
          <p:nvPr/>
        </p:nvPicPr>
        <p:blipFill>
          <a:blip r:embed="rId4"/>
          <a:stretch>
            <a:fillRect/>
          </a:stretch>
        </p:blipFill>
        <p:spPr>
          <a:xfrm>
            <a:off x="715209" y="1418550"/>
            <a:ext cx="6332993" cy="4795104"/>
          </a:xfrm>
          <a:prstGeom prst="rect">
            <a:avLst/>
          </a:prstGeom>
        </p:spPr>
      </p:pic>
    </p:spTree>
    <p:extLst>
      <p:ext uri="{BB962C8B-B14F-4D97-AF65-F5344CB8AC3E}">
        <p14:creationId xmlns:p14="http://schemas.microsoft.com/office/powerpoint/2010/main" val="101090145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267" y="429493"/>
            <a:ext cx="8227583" cy="874171"/>
          </a:xfrm>
        </p:spPr>
        <p:txBody>
          <a:bodyPr/>
          <a:lstStyle/>
          <a:p>
            <a:r>
              <a:rPr lang="en-US" dirty="0"/>
              <a:t>GIS Map: local filter</a:t>
            </a:r>
          </a:p>
        </p:txBody>
      </p:sp>
      <p:sp>
        <p:nvSpPr>
          <p:cNvPr id="3" name="Content Placeholder 2"/>
          <p:cNvSpPr>
            <a:spLocks noGrp="1"/>
          </p:cNvSpPr>
          <p:nvPr>
            <p:ph idx="1"/>
          </p:nvPr>
        </p:nvSpPr>
        <p:spPr>
          <a:xfrm>
            <a:off x="462333" y="1515469"/>
            <a:ext cx="4119094" cy="4843229"/>
          </a:xfrm>
        </p:spPr>
        <p:txBody>
          <a:bodyPr>
            <a:normAutofit/>
          </a:bodyPr>
          <a:lstStyle/>
          <a:p>
            <a:r>
              <a:rPr lang="en-US" sz="2400" dirty="0"/>
              <a:t>Wonder whether there is a relationship between population and high school graduate rate.</a:t>
            </a:r>
          </a:p>
          <a:p>
            <a:r>
              <a:rPr lang="en-US" sz="2400" dirty="0"/>
              <a:t>Add </a:t>
            </a:r>
            <a:r>
              <a:rPr lang="en-US" sz="2400" dirty="0">
                <a:solidFill>
                  <a:srgbClr val="FFC000"/>
                </a:solidFill>
              </a:rPr>
              <a:t>local data filter </a:t>
            </a:r>
            <a:r>
              <a:rPr lang="en-US" sz="2400" dirty="0">
                <a:sym typeface="Wingdings" panose="05000000000000000000" pitchFamily="2" charset="2"/>
              </a:rPr>
              <a:t> Population</a:t>
            </a:r>
          </a:p>
          <a:p>
            <a:r>
              <a:rPr lang="en-US" sz="2400" dirty="0">
                <a:sym typeface="Wingdings" panose="05000000000000000000" pitchFamily="2" charset="2"/>
              </a:rPr>
              <a:t>It doesn’t seem that more populated states have more high school graduates: Size doesn’t matter!</a:t>
            </a:r>
          </a:p>
          <a:p>
            <a:endParaRPr lang="en-US" sz="2800" dirty="0"/>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54618" y="1625855"/>
            <a:ext cx="6996657" cy="4017327"/>
          </a:xfrm>
          <a:prstGeom prst="rect">
            <a:avLst/>
          </a:prstGeom>
        </p:spPr>
      </p:pic>
    </p:spTree>
    <p:extLst>
      <p:ext uri="{BB962C8B-B14F-4D97-AF65-F5344CB8AC3E}">
        <p14:creationId xmlns:p14="http://schemas.microsoft.com/office/powerpoint/2010/main" val="531087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Local filter</a:t>
            </a:r>
          </a:p>
        </p:txBody>
      </p:sp>
      <p:sp>
        <p:nvSpPr>
          <p:cNvPr id="3" name="Content Placeholder 2"/>
          <p:cNvSpPr>
            <a:spLocks noGrp="1"/>
          </p:cNvSpPr>
          <p:nvPr>
            <p:ph idx="1"/>
          </p:nvPr>
        </p:nvSpPr>
        <p:spPr>
          <a:xfrm>
            <a:off x="685801" y="2142067"/>
            <a:ext cx="3952187" cy="3649133"/>
          </a:xfrm>
        </p:spPr>
        <p:txBody>
          <a:bodyPr>
            <a:normAutofit/>
          </a:bodyPr>
          <a:lstStyle/>
          <a:p>
            <a:r>
              <a:rPr lang="en-US" sz="2800" dirty="0"/>
              <a:t>Less populated states do not necessarily have fewer high school graduates.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29287" y="2057401"/>
            <a:ext cx="6873708" cy="4141197"/>
          </a:xfrm>
          <a:prstGeom prst="rect">
            <a:avLst/>
          </a:prstGeom>
        </p:spPr>
      </p:pic>
    </p:spTree>
    <p:extLst>
      <p:ext uri="{BB962C8B-B14F-4D97-AF65-F5344CB8AC3E}">
        <p14:creationId xmlns:p14="http://schemas.microsoft.com/office/powerpoint/2010/main" val="1039239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 filter</a:t>
            </a:r>
          </a:p>
        </p:txBody>
      </p:sp>
      <p:sp>
        <p:nvSpPr>
          <p:cNvPr id="3" name="Content Placeholder 2"/>
          <p:cNvSpPr>
            <a:spLocks noGrp="1"/>
          </p:cNvSpPr>
          <p:nvPr>
            <p:ph idx="1"/>
          </p:nvPr>
        </p:nvSpPr>
        <p:spPr>
          <a:xfrm>
            <a:off x="438664" y="2125980"/>
            <a:ext cx="3663778" cy="4024125"/>
          </a:xfrm>
        </p:spPr>
        <p:txBody>
          <a:bodyPr>
            <a:normAutofit/>
          </a:bodyPr>
          <a:lstStyle/>
          <a:p>
            <a:r>
              <a:rPr lang="en-US" sz="2400" dirty="0"/>
              <a:t>Press AND to add a second filter</a:t>
            </a:r>
          </a:p>
          <a:p>
            <a:r>
              <a:rPr lang="en-US" sz="2400" dirty="0"/>
              <a:t>I want to see whether less populated and higher income states have a higher graduation rate.</a:t>
            </a:r>
          </a:p>
          <a:p>
            <a:r>
              <a:rPr lang="en-US" sz="2400" dirty="0"/>
              <a:t>Yes!</a:t>
            </a:r>
          </a:p>
          <a:p>
            <a:r>
              <a:rPr lang="en-US" sz="2400" dirty="0"/>
              <a:t>You can keep adding more filters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07360" y="2125980"/>
            <a:ext cx="7237742" cy="4161284"/>
          </a:xfrm>
          <a:prstGeom prst="rect">
            <a:avLst/>
          </a:prstGeom>
        </p:spPr>
      </p:pic>
    </p:spTree>
    <p:extLst>
      <p:ext uri="{BB962C8B-B14F-4D97-AF65-F5344CB8AC3E}">
        <p14:creationId xmlns:p14="http://schemas.microsoft.com/office/powerpoint/2010/main" val="654342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Ungraded Exercise</a:t>
            </a:r>
          </a:p>
        </p:txBody>
      </p:sp>
      <p:sp>
        <p:nvSpPr>
          <p:cNvPr id="41986" name="Rectangle 2"/>
          <p:cNvSpPr>
            <a:spLocks noGrp="1" noChangeArrowheads="1"/>
          </p:cNvSpPr>
          <p:nvPr>
            <p:ph idx="1"/>
          </p:nvPr>
        </p:nvSpPr>
        <p:spPr>
          <a:xfrm>
            <a:off x="952107" y="1557195"/>
            <a:ext cx="9096866" cy="4526396"/>
          </a:xfrm>
        </p:spPr>
        <p:txBody>
          <a:bodyPr vert="horz" lIns="91440" tIns="0" rIns="91440" bIns="45720" rtlCol="0" anchor="ctr">
            <a:normAutofit fontScale="85000" lnSpcReduction="20000"/>
          </a:bodyPr>
          <a:lstStyle/>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a:latin typeface="Calibri" charset="0"/>
                <a:cs typeface="Calibri" charset="0"/>
              </a:rPr>
              <a:t>Open the data set </a:t>
            </a:r>
            <a:r>
              <a:rPr lang="en-US" sz="3266" dirty="0" err="1">
                <a:latin typeface="Calibri" charset="0"/>
                <a:cs typeface="Calibri" charset="0"/>
              </a:rPr>
              <a:t>visualization_data.jmp</a:t>
            </a:r>
            <a:r>
              <a:rPr lang="en-US" sz="3266" dirty="0">
                <a:latin typeface="Calibri" charset="0"/>
                <a:cs typeface="Calibri" charset="0"/>
              </a:rPr>
              <a:t>.</a:t>
            </a: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a:latin typeface="Calibri" charset="0"/>
                <a:cs typeface="Calibri" charset="0"/>
              </a:rPr>
              <a:t>Use Graph builder to make a US map. Show college test scores on the map. </a:t>
            </a: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a:latin typeface="Calibri" charset="0"/>
                <a:cs typeface="Calibri" charset="0"/>
              </a:rPr>
              <a:t>Select “</a:t>
            </a:r>
            <a:r>
              <a:rPr lang="en-US" sz="3266" dirty="0">
                <a:solidFill>
                  <a:srgbClr val="FFC000"/>
                </a:solidFill>
                <a:latin typeface="Calibri" charset="0"/>
                <a:cs typeface="Calibri" charset="0"/>
              </a:rPr>
              <a:t>Show missing shapes</a:t>
            </a:r>
            <a:r>
              <a:rPr lang="en-US" sz="3266" dirty="0">
                <a:latin typeface="Calibri" charset="0"/>
                <a:cs typeface="Calibri" charset="0"/>
              </a:rPr>
              <a:t>”</a:t>
            </a: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a:latin typeface="Calibri" charset="0"/>
                <a:cs typeface="Calibri" charset="0"/>
              </a:rPr>
              <a:t>Which states have best and worst average scores? </a:t>
            </a: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a:latin typeface="Calibri" charset="0"/>
                <a:cs typeface="Calibri" charset="0"/>
              </a:rPr>
              <a:t>Add local data filter. Use Rank (1 = Freshman; 4 = Senior).</a:t>
            </a: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a:latin typeface="Calibri" charset="0"/>
                <a:cs typeface="Calibri" charset="0"/>
              </a:rPr>
              <a:t>Answer the same question by Rank.</a:t>
            </a: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a:latin typeface="Calibri" charset="0"/>
                <a:cs typeface="Calibri" charset="0"/>
              </a:rPr>
              <a:t>Change the default </a:t>
            </a:r>
            <a:r>
              <a:rPr lang="en-US" sz="3266" dirty="0">
                <a:solidFill>
                  <a:srgbClr val="FFC000"/>
                </a:solidFill>
                <a:latin typeface="Calibri" charset="0"/>
                <a:cs typeface="Calibri" charset="0"/>
              </a:rPr>
              <a:t>color scheme </a:t>
            </a:r>
            <a:r>
              <a:rPr lang="en-US" sz="3266" dirty="0">
                <a:latin typeface="Calibri" charset="0"/>
                <a:cs typeface="Calibri" charset="0"/>
              </a:rPr>
              <a:t>to another color one.</a:t>
            </a:r>
          </a:p>
          <a:p>
            <a:pPr marL="702808" indent="-603436">
              <a:lnSpc>
                <a:spcPct val="102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266" dirty="0">
                <a:latin typeface="Calibri" charset="0"/>
                <a:cs typeface="Calibri" charset="0"/>
              </a:rPr>
              <a:t>Save the </a:t>
            </a:r>
            <a:r>
              <a:rPr lang="en-US" sz="3266" dirty="0">
                <a:solidFill>
                  <a:srgbClr val="FFC000"/>
                </a:solidFill>
                <a:latin typeface="Calibri" charset="0"/>
                <a:cs typeface="Calibri" charset="0"/>
              </a:rPr>
              <a:t>script</a:t>
            </a:r>
            <a:r>
              <a:rPr lang="en-US" sz="3266" dirty="0">
                <a:latin typeface="Calibri" charset="0"/>
                <a:cs typeface="Calibri" charset="0"/>
              </a:rPr>
              <a:t> to the data table</a:t>
            </a:r>
          </a:p>
        </p:txBody>
      </p:sp>
    </p:spTree>
    <p:extLst>
      <p:ext uri="{BB962C8B-B14F-4D97-AF65-F5344CB8AC3E}">
        <p14:creationId xmlns:p14="http://schemas.microsoft.com/office/powerpoint/2010/main" val="7427864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4523" y="764373"/>
            <a:ext cx="3710353" cy="1293028"/>
          </a:xfrm>
        </p:spPr>
        <p:txBody>
          <a:bodyPr/>
          <a:lstStyle/>
          <a:p>
            <a:r>
              <a:rPr lang="en-US" dirty="0"/>
              <a:t>Drill down</a:t>
            </a:r>
          </a:p>
        </p:txBody>
      </p:sp>
      <p:sp>
        <p:nvSpPr>
          <p:cNvPr id="3" name="Content Placeholder 2"/>
          <p:cNvSpPr>
            <a:spLocks noGrp="1"/>
          </p:cNvSpPr>
          <p:nvPr>
            <p:ph idx="1"/>
          </p:nvPr>
        </p:nvSpPr>
        <p:spPr>
          <a:xfrm>
            <a:off x="7039708" y="2250477"/>
            <a:ext cx="4460630" cy="4024125"/>
          </a:xfrm>
        </p:spPr>
        <p:txBody>
          <a:bodyPr/>
          <a:lstStyle/>
          <a:p>
            <a:r>
              <a:rPr lang="en-US" sz="2400" dirty="0"/>
              <a:t>Open </a:t>
            </a:r>
            <a:r>
              <a:rPr lang="en-US" sz="2400" dirty="0" err="1"/>
              <a:t>Cities.jmp</a:t>
            </a:r>
            <a:r>
              <a:rPr lang="en-US" sz="2400" dirty="0"/>
              <a:t> from Sample Data Library</a:t>
            </a:r>
          </a:p>
          <a:p>
            <a:r>
              <a:rPr lang="en-US" sz="2400" dirty="0"/>
              <a:t>Create a US Map using State</a:t>
            </a:r>
          </a:p>
          <a:p>
            <a:r>
              <a:rPr lang="en-US" sz="2400" dirty="0"/>
              <a:t>Drop Ozone into the Map</a:t>
            </a:r>
          </a:p>
          <a:p>
            <a:r>
              <a:rPr lang="en-US" sz="2400" dirty="0"/>
              <a:t>Show missing values</a:t>
            </a:r>
          </a:p>
          <a:p>
            <a:r>
              <a:rPr lang="en-US" sz="2400" dirty="0"/>
              <a:t>Right click on the map, choose Hover Label and bar.</a:t>
            </a:r>
          </a:p>
          <a:p>
            <a:endParaRPr lang="en-US" dirty="0"/>
          </a:p>
        </p:txBody>
      </p:sp>
      <p:pic>
        <p:nvPicPr>
          <p:cNvPr id="6" name="Picture 5"/>
          <p:cNvPicPr>
            <a:picLocks noChangeAspect="1"/>
          </p:cNvPicPr>
          <p:nvPr/>
        </p:nvPicPr>
        <p:blipFill>
          <a:blip r:embed="rId2"/>
          <a:stretch>
            <a:fillRect/>
          </a:stretch>
        </p:blipFill>
        <p:spPr>
          <a:xfrm>
            <a:off x="985348" y="2057401"/>
            <a:ext cx="4922767" cy="3784901"/>
          </a:xfrm>
          <a:prstGeom prst="rect">
            <a:avLst/>
          </a:prstGeom>
        </p:spPr>
      </p:pic>
    </p:spTree>
    <p:extLst>
      <p:ext uri="{BB962C8B-B14F-4D97-AF65-F5344CB8AC3E}">
        <p14:creationId xmlns:p14="http://schemas.microsoft.com/office/powerpoint/2010/main" val="2792808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4523" y="764373"/>
            <a:ext cx="3710353" cy="1293028"/>
          </a:xfrm>
        </p:spPr>
        <p:txBody>
          <a:bodyPr/>
          <a:lstStyle/>
          <a:p>
            <a:r>
              <a:rPr lang="en-US" dirty="0"/>
              <a:t>Drill down</a:t>
            </a:r>
          </a:p>
        </p:txBody>
      </p:sp>
      <p:sp>
        <p:nvSpPr>
          <p:cNvPr id="3" name="Content Placeholder 2"/>
          <p:cNvSpPr>
            <a:spLocks noGrp="1"/>
          </p:cNvSpPr>
          <p:nvPr>
            <p:ph idx="1"/>
          </p:nvPr>
        </p:nvSpPr>
        <p:spPr>
          <a:xfrm>
            <a:off x="7039708" y="2250477"/>
            <a:ext cx="4460630" cy="4024125"/>
          </a:xfrm>
        </p:spPr>
        <p:txBody>
          <a:bodyPr/>
          <a:lstStyle/>
          <a:p>
            <a:r>
              <a:rPr lang="en-US" sz="2400" dirty="0"/>
              <a:t>Now when you mouse over each state, you can click open the popup to see the numbers by city.</a:t>
            </a:r>
          </a:p>
          <a:p>
            <a:r>
              <a:rPr lang="en-US" sz="2400" dirty="0"/>
              <a:t>If you choose Histogram, the bars will be horizontal.</a:t>
            </a:r>
          </a:p>
          <a:p>
            <a:r>
              <a:rPr lang="en-US" sz="2400" dirty="0"/>
              <a:t>Choosing bar chart can show vertical bars. </a:t>
            </a:r>
          </a:p>
          <a:p>
            <a:endParaRPr lang="en-US" dirty="0"/>
          </a:p>
        </p:txBody>
      </p:sp>
      <p:pic>
        <p:nvPicPr>
          <p:cNvPr id="6" name="Picture 5"/>
          <p:cNvPicPr>
            <a:picLocks noChangeAspect="1"/>
          </p:cNvPicPr>
          <p:nvPr/>
        </p:nvPicPr>
        <p:blipFill>
          <a:blip r:embed="rId2"/>
          <a:stretch>
            <a:fillRect/>
          </a:stretch>
        </p:blipFill>
        <p:spPr>
          <a:xfrm>
            <a:off x="410344" y="1410887"/>
            <a:ext cx="6447619" cy="4761905"/>
          </a:xfrm>
          <a:prstGeom prst="rect">
            <a:avLst/>
          </a:prstGeom>
        </p:spPr>
      </p:pic>
    </p:spTree>
    <p:extLst>
      <p:ext uri="{BB962C8B-B14F-4D97-AF65-F5344CB8AC3E}">
        <p14:creationId xmlns:p14="http://schemas.microsoft.com/office/powerpoint/2010/main" val="38400405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009" y="764373"/>
            <a:ext cx="10602191" cy="1293028"/>
          </a:xfrm>
        </p:spPr>
        <p:txBody>
          <a:bodyPr/>
          <a:lstStyle/>
          <a:p>
            <a:r>
              <a:rPr lang="en-US" dirty="0"/>
              <a:t>Metropolitan Statistical Areas (MSA)</a:t>
            </a:r>
          </a:p>
        </p:txBody>
      </p:sp>
      <p:sp>
        <p:nvSpPr>
          <p:cNvPr id="3" name="Content Placeholder 2"/>
          <p:cNvSpPr>
            <a:spLocks noGrp="1"/>
          </p:cNvSpPr>
          <p:nvPr>
            <p:ph idx="1"/>
          </p:nvPr>
        </p:nvSpPr>
        <p:spPr>
          <a:xfrm>
            <a:off x="438150" y="2256905"/>
            <a:ext cx="11068050" cy="4024125"/>
          </a:xfrm>
        </p:spPr>
        <p:txBody>
          <a:bodyPr>
            <a:normAutofit/>
          </a:bodyPr>
          <a:lstStyle/>
          <a:p>
            <a:r>
              <a:rPr lang="en-US" sz="2800" dirty="0"/>
              <a:t>“In the United States, a metropolitan statistical area (MSA) is a geographical region with a relatively </a:t>
            </a:r>
            <a:r>
              <a:rPr lang="en-US" sz="2800" dirty="0">
                <a:solidFill>
                  <a:srgbClr val="FFC000"/>
                </a:solidFill>
              </a:rPr>
              <a:t>high population </a:t>
            </a:r>
            <a:r>
              <a:rPr lang="en-US" sz="2800" dirty="0"/>
              <a:t>density at its core and </a:t>
            </a:r>
            <a:r>
              <a:rPr lang="en-US" sz="2800" dirty="0">
                <a:solidFill>
                  <a:srgbClr val="FFC000"/>
                </a:solidFill>
              </a:rPr>
              <a:t>close economic ties throughout the area</a:t>
            </a:r>
            <a:r>
              <a:rPr lang="en-US" sz="2800" dirty="0"/>
              <a:t>.” (Wikipedia)</a:t>
            </a:r>
          </a:p>
          <a:p>
            <a:r>
              <a:rPr lang="en-US" sz="2800" dirty="0"/>
              <a:t>“An MSA consists of one or more counties that contain </a:t>
            </a:r>
            <a:r>
              <a:rPr lang="en-US" sz="2800" dirty="0">
                <a:solidFill>
                  <a:srgbClr val="FFC000"/>
                </a:solidFill>
              </a:rPr>
              <a:t>a city of 50,000 or more inhabitants</a:t>
            </a:r>
            <a:r>
              <a:rPr lang="en-US" sz="2800" dirty="0"/>
              <a:t>, or contain a Census Bureau-defined urbanized area (UA) and have a total population of at least 100,000 (75,000 in New England).” (US Census Bureau)</a:t>
            </a:r>
          </a:p>
        </p:txBody>
      </p:sp>
    </p:spTree>
    <p:extLst>
      <p:ext uri="{BB962C8B-B14F-4D97-AF65-F5344CB8AC3E}">
        <p14:creationId xmlns:p14="http://schemas.microsoft.com/office/powerpoint/2010/main" val="19472593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009" y="764373"/>
            <a:ext cx="10602191" cy="1293028"/>
          </a:xfrm>
        </p:spPr>
        <p:txBody>
          <a:bodyPr/>
          <a:lstStyle/>
          <a:p>
            <a:r>
              <a:rPr lang="en-US" dirty="0"/>
              <a:t>Metropolitan Statistical Areas (MSA)</a:t>
            </a:r>
          </a:p>
        </p:txBody>
      </p:sp>
      <p:sp>
        <p:nvSpPr>
          <p:cNvPr id="3" name="Content Placeholder 2"/>
          <p:cNvSpPr>
            <a:spLocks noGrp="1"/>
          </p:cNvSpPr>
          <p:nvPr>
            <p:ph idx="1"/>
          </p:nvPr>
        </p:nvSpPr>
        <p:spPr>
          <a:xfrm>
            <a:off x="438150" y="2256905"/>
            <a:ext cx="11068050" cy="4024125"/>
          </a:xfrm>
        </p:spPr>
        <p:txBody>
          <a:bodyPr>
            <a:normAutofit/>
          </a:bodyPr>
          <a:lstStyle/>
          <a:p>
            <a:r>
              <a:rPr lang="en-US" sz="2400" dirty="0"/>
              <a:t>From JMP Sample Data open </a:t>
            </a:r>
            <a:r>
              <a:rPr lang="en-US" sz="2400" dirty="0" err="1">
                <a:solidFill>
                  <a:srgbClr val="FFC000"/>
                </a:solidFill>
              </a:rPr>
              <a:t>PopulationByMSA</a:t>
            </a:r>
            <a:endParaRPr lang="en-US" sz="2400" dirty="0">
              <a:solidFill>
                <a:srgbClr val="FFC000"/>
              </a:solidFill>
            </a:endParaRPr>
          </a:p>
          <a:p>
            <a:r>
              <a:rPr lang="en-US" sz="2400" dirty="0"/>
              <a:t>Open Graph Builder</a:t>
            </a:r>
          </a:p>
          <a:p>
            <a:r>
              <a:rPr lang="en-US" sz="2400" dirty="0"/>
              <a:t>Drag </a:t>
            </a:r>
            <a:r>
              <a:rPr lang="en-US" sz="2400" dirty="0">
                <a:solidFill>
                  <a:srgbClr val="FFC000"/>
                </a:solidFill>
              </a:rPr>
              <a:t>Metropolitan Statistical Area </a:t>
            </a:r>
            <a:r>
              <a:rPr lang="en-US" sz="2400" dirty="0"/>
              <a:t>into Map Shape</a:t>
            </a:r>
          </a:p>
          <a:p>
            <a:r>
              <a:rPr lang="en-US" sz="2400" dirty="0"/>
              <a:t>Drag </a:t>
            </a:r>
            <a:r>
              <a:rPr lang="en-US" sz="2400" dirty="0">
                <a:solidFill>
                  <a:srgbClr val="FFC000"/>
                </a:solidFill>
              </a:rPr>
              <a:t>change in population </a:t>
            </a:r>
            <a:r>
              <a:rPr lang="en-US" sz="2400" dirty="0"/>
              <a:t>into Color.</a:t>
            </a:r>
          </a:p>
          <a:p>
            <a:r>
              <a:rPr lang="en-US" sz="2400" dirty="0"/>
              <a:t>Complete the map using Background Map: Simple earth, US County.</a:t>
            </a:r>
          </a:p>
          <a:p>
            <a:r>
              <a:rPr lang="en-US" sz="2400" dirty="0"/>
              <a:t>If it is difficult to read the map, resize it.</a:t>
            </a:r>
          </a:p>
          <a:p>
            <a:r>
              <a:rPr lang="en-US" sz="2400" dirty="0"/>
              <a:t>Which MSA has the largest population growth between 2000 and 2010?</a:t>
            </a:r>
          </a:p>
        </p:txBody>
      </p:sp>
    </p:spTree>
    <p:extLst>
      <p:ext uri="{BB962C8B-B14F-4D97-AF65-F5344CB8AC3E}">
        <p14:creationId xmlns:p14="http://schemas.microsoft.com/office/powerpoint/2010/main" val="15706605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009" y="764373"/>
            <a:ext cx="10602191" cy="1293028"/>
          </a:xfrm>
        </p:spPr>
        <p:txBody>
          <a:bodyPr/>
          <a:lstStyle/>
          <a:p>
            <a:endParaRPr lang="en-US" dirty="0"/>
          </a:p>
        </p:txBody>
      </p:sp>
      <p:sp>
        <p:nvSpPr>
          <p:cNvPr id="3" name="Content Placeholder 2"/>
          <p:cNvSpPr>
            <a:spLocks noGrp="1"/>
          </p:cNvSpPr>
          <p:nvPr>
            <p:ph idx="1"/>
          </p:nvPr>
        </p:nvSpPr>
        <p:spPr>
          <a:xfrm>
            <a:off x="438150" y="2256905"/>
            <a:ext cx="11068050" cy="4024125"/>
          </a:xfrm>
        </p:spPr>
        <p:txBody>
          <a:bodyPr>
            <a:normAutofit/>
          </a:bodyPr>
          <a:lstStyle/>
          <a:p>
            <a:endParaRPr lang="en-US" sz="2400" dirty="0"/>
          </a:p>
        </p:txBody>
      </p:sp>
      <p:pic>
        <p:nvPicPr>
          <p:cNvPr id="5" name="Picture 4"/>
          <p:cNvPicPr>
            <a:picLocks noChangeAspect="1"/>
          </p:cNvPicPr>
          <p:nvPr/>
        </p:nvPicPr>
        <p:blipFill>
          <a:blip r:embed="rId2"/>
          <a:stretch>
            <a:fillRect/>
          </a:stretch>
        </p:blipFill>
        <p:spPr>
          <a:xfrm>
            <a:off x="904009" y="280554"/>
            <a:ext cx="9979828" cy="6332074"/>
          </a:xfrm>
          <a:prstGeom prst="rect">
            <a:avLst/>
          </a:prstGeom>
        </p:spPr>
      </p:pic>
    </p:spTree>
    <p:extLst>
      <p:ext uri="{BB962C8B-B14F-4D97-AF65-F5344CB8AC3E}">
        <p14:creationId xmlns:p14="http://schemas.microsoft.com/office/powerpoint/2010/main" val="5873586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25" y="1803642"/>
            <a:ext cx="2741357" cy="4401440"/>
          </a:xfrm>
        </p:spPr>
        <p:txBody>
          <a:bodyPr>
            <a:noAutofit/>
          </a:bodyPr>
          <a:lstStyle/>
          <a:p>
            <a:r>
              <a:rPr lang="en-US" sz="2400" dirty="0"/>
              <a:t>Obesity and diabetes rates for US counties: </a:t>
            </a:r>
            <a:r>
              <a:rPr lang="en-US" sz="2400" dirty="0">
                <a:hlinkClick r:id="rId2"/>
              </a:rPr>
              <a:t>https://wiki.harvard.edu/confluence/display/hsphpophealth/Visualizing+obesity+module</a:t>
            </a:r>
            <a:endParaRPr lang="en-US" sz="2400" dirty="0"/>
          </a:p>
        </p:txBody>
      </p:sp>
      <p:sp>
        <p:nvSpPr>
          <p:cNvPr id="7" name="Rectangle 1"/>
          <p:cNvSpPr txBox="1">
            <a:spLocks noChangeArrowheads="1"/>
          </p:cNvSpPr>
          <p:nvPr/>
        </p:nvSpPr>
        <p:spPr>
          <a:xfrm>
            <a:off x="178044" y="474136"/>
            <a:ext cx="3471441" cy="1144921"/>
          </a:xfrm>
          <a:prstGeom prst="rect">
            <a:avLst/>
          </a:prstGeom>
        </p:spPr>
        <p:txBody>
          <a:bodyPr vert="horz" lIns="91440" tIns="35206"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3600" dirty="0"/>
              <a:t>County (FIPS)</a:t>
            </a:r>
          </a:p>
        </p:txBody>
      </p:sp>
      <p:pic>
        <p:nvPicPr>
          <p:cNvPr id="4" name="Picture 3"/>
          <p:cNvPicPr>
            <a:picLocks noChangeAspect="1"/>
          </p:cNvPicPr>
          <p:nvPr/>
        </p:nvPicPr>
        <p:blipFill>
          <a:blip r:embed="rId3"/>
          <a:stretch>
            <a:fillRect/>
          </a:stretch>
        </p:blipFill>
        <p:spPr>
          <a:xfrm>
            <a:off x="3649485" y="881301"/>
            <a:ext cx="8342958" cy="5031125"/>
          </a:xfrm>
          <a:prstGeom prst="rect">
            <a:avLst/>
          </a:prstGeom>
        </p:spPr>
      </p:pic>
    </p:spTree>
    <p:extLst>
      <p:ext uri="{BB962C8B-B14F-4D97-AF65-F5344CB8AC3E}">
        <p14:creationId xmlns:p14="http://schemas.microsoft.com/office/powerpoint/2010/main" val="1885470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425" y="162790"/>
            <a:ext cx="10131425" cy="1456267"/>
          </a:xfrm>
        </p:spPr>
        <p:txBody>
          <a:bodyPr/>
          <a:lstStyle/>
          <a:p>
            <a:r>
              <a:rPr lang="en-US" dirty="0"/>
              <a:t>GIS Map: County</a:t>
            </a:r>
          </a:p>
        </p:txBody>
      </p:sp>
      <p:sp>
        <p:nvSpPr>
          <p:cNvPr id="3" name="Content Placeholder 2"/>
          <p:cNvSpPr>
            <a:spLocks noGrp="1"/>
          </p:cNvSpPr>
          <p:nvPr>
            <p:ph idx="1"/>
          </p:nvPr>
        </p:nvSpPr>
        <p:spPr>
          <a:xfrm>
            <a:off x="708425" y="1803642"/>
            <a:ext cx="4314317" cy="4401440"/>
          </a:xfrm>
        </p:spPr>
        <p:txBody>
          <a:bodyPr>
            <a:noAutofit/>
          </a:bodyPr>
          <a:lstStyle/>
          <a:p>
            <a:r>
              <a:rPr lang="en-US" sz="2400" dirty="0"/>
              <a:t>I want to look at California only. There are two ways to select a subset:</a:t>
            </a:r>
          </a:p>
          <a:p>
            <a:pPr lvl="1"/>
            <a:r>
              <a:rPr lang="en-US" sz="2200" dirty="0"/>
              <a:t>Select CA, inverse selection, Hide and exclude others</a:t>
            </a:r>
          </a:p>
          <a:p>
            <a:pPr lvl="1"/>
            <a:r>
              <a:rPr lang="en-US" sz="2200" dirty="0"/>
              <a:t>Create a subset from Tables</a:t>
            </a:r>
          </a:p>
        </p:txBody>
      </p:sp>
      <p:pic>
        <p:nvPicPr>
          <p:cNvPr id="5" name="Picture 4"/>
          <p:cNvPicPr>
            <a:picLocks noChangeAspect="1"/>
          </p:cNvPicPr>
          <p:nvPr/>
        </p:nvPicPr>
        <p:blipFill>
          <a:blip r:embed="rId2"/>
          <a:stretch>
            <a:fillRect/>
          </a:stretch>
        </p:blipFill>
        <p:spPr>
          <a:xfrm>
            <a:off x="9263070" y="681286"/>
            <a:ext cx="2648320" cy="5153744"/>
          </a:xfrm>
          <a:prstGeom prst="rect">
            <a:avLst/>
          </a:prstGeom>
        </p:spPr>
      </p:pic>
      <p:pic>
        <p:nvPicPr>
          <p:cNvPr id="6" name="Picture 5"/>
          <p:cNvPicPr>
            <a:picLocks noChangeAspect="1"/>
          </p:cNvPicPr>
          <p:nvPr/>
        </p:nvPicPr>
        <p:blipFill>
          <a:blip r:embed="rId3"/>
          <a:stretch>
            <a:fillRect/>
          </a:stretch>
        </p:blipFill>
        <p:spPr>
          <a:xfrm>
            <a:off x="5296694" y="681286"/>
            <a:ext cx="3872859" cy="3652637"/>
          </a:xfrm>
          <a:prstGeom prst="rect">
            <a:avLst/>
          </a:prstGeom>
        </p:spPr>
      </p:pic>
      <p:sp>
        <p:nvSpPr>
          <p:cNvPr id="7" name="Rectangle 1"/>
          <p:cNvSpPr txBox="1">
            <a:spLocks noChangeArrowheads="1"/>
          </p:cNvSpPr>
          <p:nvPr/>
        </p:nvSpPr>
        <p:spPr>
          <a:xfrm>
            <a:off x="499730" y="474136"/>
            <a:ext cx="4228134" cy="1144921"/>
          </a:xfrm>
          <a:prstGeom prst="rect">
            <a:avLst/>
          </a:prstGeom>
        </p:spPr>
        <p:txBody>
          <a:bodyPr vert="horz" lIns="91440" tIns="35206"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County (FIPS)</a:t>
            </a:r>
          </a:p>
        </p:txBody>
      </p:sp>
    </p:spTree>
    <p:extLst>
      <p:ext uri="{BB962C8B-B14F-4D97-AF65-F5344CB8AC3E}">
        <p14:creationId xmlns:p14="http://schemas.microsoft.com/office/powerpoint/2010/main" val="2828208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6" y="401134"/>
            <a:ext cx="10131425" cy="1456267"/>
          </a:xfrm>
        </p:spPr>
        <p:txBody>
          <a:bodyPr/>
          <a:lstStyle/>
          <a:p>
            <a:r>
              <a:rPr lang="en-US" dirty="0"/>
              <a:t>GIS Map: County</a:t>
            </a:r>
          </a:p>
        </p:txBody>
      </p:sp>
      <p:sp>
        <p:nvSpPr>
          <p:cNvPr id="3" name="Content Placeholder 2"/>
          <p:cNvSpPr>
            <a:spLocks noGrp="1"/>
          </p:cNvSpPr>
          <p:nvPr>
            <p:ph idx="1"/>
          </p:nvPr>
        </p:nvSpPr>
        <p:spPr>
          <a:xfrm>
            <a:off x="592283" y="1857401"/>
            <a:ext cx="3449781" cy="3933799"/>
          </a:xfrm>
        </p:spPr>
        <p:txBody>
          <a:bodyPr>
            <a:noAutofit/>
          </a:bodyPr>
          <a:lstStyle/>
          <a:p>
            <a:r>
              <a:rPr lang="en-US" sz="2400" dirty="0"/>
              <a:t>Drag County Code for GIS (FIPS) into </a:t>
            </a:r>
            <a:r>
              <a:rPr lang="en-US" sz="2400" dirty="0">
                <a:solidFill>
                  <a:srgbClr val="FFC000"/>
                </a:solidFill>
              </a:rPr>
              <a:t>Map Shape</a:t>
            </a:r>
            <a:r>
              <a:rPr lang="en-US" sz="2400" dirty="0"/>
              <a:t>.</a:t>
            </a:r>
          </a:p>
          <a:p>
            <a:r>
              <a:rPr lang="en-US" sz="2400" dirty="0"/>
              <a:t>Check </a:t>
            </a:r>
            <a:r>
              <a:rPr lang="en-US" sz="2400" dirty="0">
                <a:solidFill>
                  <a:srgbClr val="FFC000"/>
                </a:solidFill>
              </a:rPr>
              <a:t>Showing missing shapes</a:t>
            </a:r>
          </a:p>
          <a:p>
            <a:r>
              <a:rPr lang="en-US" sz="2400" dirty="0"/>
              <a:t>Drag</a:t>
            </a:r>
            <a:r>
              <a:rPr lang="en-US" sz="2400" dirty="0">
                <a:solidFill>
                  <a:srgbClr val="FFC000"/>
                </a:solidFill>
              </a:rPr>
              <a:t> poverty rate </a:t>
            </a:r>
            <a:r>
              <a:rPr lang="en-US" sz="2400" dirty="0"/>
              <a:t>into the map.</a:t>
            </a:r>
          </a:p>
          <a:p>
            <a:r>
              <a:rPr lang="en-US" sz="2400" dirty="0"/>
              <a:t>Right click to Graph </a:t>
            </a:r>
            <a:r>
              <a:rPr lang="en-US" sz="2400" dirty="0">
                <a:sym typeface="Wingdings" panose="05000000000000000000" pitchFamily="2" charset="2"/>
              </a:rPr>
              <a:t> </a:t>
            </a:r>
            <a:r>
              <a:rPr lang="en-US" sz="2400" dirty="0">
                <a:solidFill>
                  <a:srgbClr val="FFC000"/>
                </a:solidFill>
                <a:sym typeface="Wingdings" panose="05000000000000000000" pitchFamily="2" charset="2"/>
              </a:rPr>
              <a:t>Background Map</a:t>
            </a:r>
          </a:p>
          <a:p>
            <a:r>
              <a:rPr lang="en-US" sz="2400" dirty="0">
                <a:sym typeface="Wingdings" panose="05000000000000000000" pitchFamily="2" charset="2"/>
              </a:rPr>
              <a:t>Use Simple Earth or Detailed Earth</a:t>
            </a:r>
          </a:p>
          <a:p>
            <a:r>
              <a:rPr lang="en-US" sz="2400" dirty="0">
                <a:sym typeface="Wingdings" panose="05000000000000000000" pitchFamily="2" charset="2"/>
              </a:rPr>
              <a:t>Use </a:t>
            </a:r>
            <a:r>
              <a:rPr lang="en-US" sz="2400" dirty="0">
                <a:solidFill>
                  <a:srgbClr val="FFC000"/>
                </a:solidFill>
                <a:sym typeface="Wingdings" panose="05000000000000000000" pitchFamily="2" charset="2"/>
              </a:rPr>
              <a:t>US Counties</a:t>
            </a:r>
          </a:p>
        </p:txBody>
      </p:sp>
      <p:pic>
        <p:nvPicPr>
          <p:cNvPr id="5" name="Picture 4"/>
          <p:cNvPicPr>
            <a:picLocks noChangeAspect="1"/>
          </p:cNvPicPr>
          <p:nvPr/>
        </p:nvPicPr>
        <p:blipFill>
          <a:blip r:embed="rId2"/>
          <a:stretch>
            <a:fillRect/>
          </a:stretch>
        </p:blipFill>
        <p:spPr>
          <a:xfrm>
            <a:off x="4114801" y="1696763"/>
            <a:ext cx="7675222" cy="4797014"/>
          </a:xfrm>
          <a:prstGeom prst="rect">
            <a:avLst/>
          </a:prstGeom>
        </p:spPr>
      </p:pic>
    </p:spTree>
    <p:extLst>
      <p:ext uri="{BB962C8B-B14F-4D97-AF65-F5344CB8AC3E}">
        <p14:creationId xmlns:p14="http://schemas.microsoft.com/office/powerpoint/2010/main" val="832805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Ungraded Exercise</a:t>
            </a:r>
          </a:p>
        </p:txBody>
      </p:sp>
      <p:sp>
        <p:nvSpPr>
          <p:cNvPr id="3" name="Content Placeholder 2"/>
          <p:cNvSpPr>
            <a:spLocks noGrp="1"/>
          </p:cNvSpPr>
          <p:nvPr>
            <p:ph idx="1"/>
          </p:nvPr>
        </p:nvSpPr>
        <p:spPr>
          <a:xfrm>
            <a:off x="685802" y="2142067"/>
            <a:ext cx="6893350" cy="4305867"/>
          </a:xfrm>
        </p:spPr>
        <p:txBody>
          <a:bodyPr>
            <a:normAutofit fontScale="85000" lnSpcReduction="10000"/>
          </a:bodyPr>
          <a:lstStyle/>
          <a:p>
            <a:r>
              <a:rPr lang="en-US" sz="2800" dirty="0"/>
              <a:t>Download and open the dataset “Obesity and diabetes rates for US counties” </a:t>
            </a:r>
          </a:p>
          <a:p>
            <a:r>
              <a:rPr lang="en-US" sz="2800" dirty="0"/>
              <a:t>Choose </a:t>
            </a:r>
            <a:r>
              <a:rPr lang="en-US" sz="2800" dirty="0">
                <a:solidFill>
                  <a:srgbClr val="FFC000"/>
                </a:solidFill>
              </a:rPr>
              <a:t>Arizona</a:t>
            </a:r>
            <a:r>
              <a:rPr lang="en-US" sz="2800" dirty="0"/>
              <a:t> data only to create a subset</a:t>
            </a:r>
          </a:p>
          <a:p>
            <a:r>
              <a:rPr lang="en-US" sz="2800" dirty="0"/>
              <a:t>Drag </a:t>
            </a:r>
            <a:r>
              <a:rPr lang="en-US" sz="2800" dirty="0">
                <a:solidFill>
                  <a:srgbClr val="FFC000"/>
                </a:solidFill>
              </a:rPr>
              <a:t>County code for GIS (FIPS) </a:t>
            </a:r>
            <a:r>
              <a:rPr lang="en-US" sz="2800" dirty="0"/>
              <a:t>into the canvas</a:t>
            </a:r>
          </a:p>
          <a:p>
            <a:r>
              <a:rPr lang="en-US" sz="2800" dirty="0"/>
              <a:t>Drag </a:t>
            </a:r>
            <a:r>
              <a:rPr lang="en-US" sz="2800" dirty="0">
                <a:solidFill>
                  <a:srgbClr val="FFC000"/>
                </a:solidFill>
              </a:rPr>
              <a:t>estimated %Obesity </a:t>
            </a:r>
            <a:r>
              <a:rPr lang="en-US" sz="2800" dirty="0"/>
              <a:t>into the canvas</a:t>
            </a:r>
          </a:p>
          <a:p>
            <a:r>
              <a:rPr lang="en-US" sz="2800" dirty="0"/>
              <a:t>Check “</a:t>
            </a:r>
            <a:r>
              <a:rPr lang="en-US" sz="2800" dirty="0">
                <a:solidFill>
                  <a:srgbClr val="FFC000"/>
                </a:solidFill>
              </a:rPr>
              <a:t>Show Missing Shapes</a:t>
            </a:r>
            <a:r>
              <a:rPr lang="en-US" sz="2800" dirty="0"/>
              <a:t>”</a:t>
            </a:r>
          </a:p>
          <a:p>
            <a:r>
              <a:rPr lang="en-US" sz="2800" dirty="0"/>
              <a:t>Add </a:t>
            </a:r>
            <a:r>
              <a:rPr lang="en-US" sz="2800" dirty="0">
                <a:solidFill>
                  <a:srgbClr val="FFC000"/>
                </a:solidFill>
              </a:rPr>
              <a:t>background map</a:t>
            </a:r>
          </a:p>
          <a:p>
            <a:r>
              <a:rPr lang="en-US" sz="2800" dirty="0"/>
              <a:t>Which county has the </a:t>
            </a:r>
            <a:r>
              <a:rPr lang="en-US" sz="2800" dirty="0">
                <a:solidFill>
                  <a:srgbClr val="FFC000"/>
                </a:solidFill>
              </a:rPr>
              <a:t>highest</a:t>
            </a:r>
            <a:r>
              <a:rPr lang="en-US" sz="2800" dirty="0"/>
              <a:t> obesity rate?</a:t>
            </a:r>
          </a:p>
          <a:p>
            <a:r>
              <a:rPr lang="en-US" sz="2800" dirty="0"/>
              <a:t>Which one has the </a:t>
            </a:r>
            <a:r>
              <a:rPr lang="en-US" sz="2800" dirty="0">
                <a:solidFill>
                  <a:srgbClr val="FFC000"/>
                </a:solidFill>
              </a:rPr>
              <a:t>lowest</a:t>
            </a:r>
            <a:r>
              <a:rPr lang="en-US" sz="2800" dirty="0"/>
              <a:t>?</a:t>
            </a:r>
          </a:p>
          <a:p>
            <a:endParaRPr lang="en-US" dirty="0"/>
          </a:p>
          <a:p>
            <a:endParaRPr lang="en-US" dirty="0"/>
          </a:p>
        </p:txBody>
      </p:sp>
      <p:pic>
        <p:nvPicPr>
          <p:cNvPr id="4" name="Picture 3"/>
          <p:cNvPicPr>
            <a:picLocks noChangeAspect="1"/>
          </p:cNvPicPr>
          <p:nvPr/>
        </p:nvPicPr>
        <p:blipFill>
          <a:blip r:embed="rId2"/>
          <a:stretch>
            <a:fillRect/>
          </a:stretch>
        </p:blipFill>
        <p:spPr>
          <a:xfrm>
            <a:off x="7729731" y="2065867"/>
            <a:ext cx="4105047" cy="2829573"/>
          </a:xfrm>
          <a:prstGeom prst="rect">
            <a:avLst/>
          </a:prstGeom>
        </p:spPr>
      </p:pic>
    </p:spTree>
    <p:extLst>
      <p:ext uri="{BB962C8B-B14F-4D97-AF65-F5344CB8AC3E}">
        <p14:creationId xmlns:p14="http://schemas.microsoft.com/office/powerpoint/2010/main" val="18039007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30" y="146535"/>
            <a:ext cx="8610600" cy="1293028"/>
          </a:xfrm>
        </p:spPr>
        <p:txBody>
          <a:bodyPr/>
          <a:lstStyle/>
          <a:p>
            <a:r>
              <a:rPr lang="en-US" dirty="0"/>
              <a:t>GIS Map: Zip (demo only)</a:t>
            </a:r>
          </a:p>
        </p:txBody>
      </p:sp>
      <p:sp>
        <p:nvSpPr>
          <p:cNvPr id="3" name="Content Placeholder 2"/>
          <p:cNvSpPr>
            <a:spLocks noGrp="1"/>
          </p:cNvSpPr>
          <p:nvPr>
            <p:ph idx="1"/>
          </p:nvPr>
        </p:nvSpPr>
        <p:spPr>
          <a:xfrm>
            <a:off x="685800" y="1499286"/>
            <a:ext cx="7753865" cy="4719399"/>
          </a:xfrm>
        </p:spPr>
        <p:txBody>
          <a:bodyPr>
            <a:normAutofit/>
          </a:bodyPr>
          <a:lstStyle/>
          <a:p>
            <a:r>
              <a:rPr lang="en-US" sz="2400" dirty="0"/>
              <a:t>Download the zip plugin (US-ZIP5-2010): </a:t>
            </a:r>
            <a:r>
              <a:rPr lang="en-US" sz="2400" dirty="0">
                <a:hlinkClick r:id="rId2"/>
              </a:rPr>
              <a:t>https://community.jmp.com/t5/JMP-Sample-Data/US-ZIP-Code-Maps/ta-p/22545</a:t>
            </a:r>
            <a:endParaRPr lang="en-US" sz="2400" dirty="0"/>
          </a:p>
          <a:p>
            <a:r>
              <a:rPr lang="en-US" sz="2400" dirty="0"/>
              <a:t>Unzip it (Extract in Windows and double-click in Mac) </a:t>
            </a:r>
          </a:p>
          <a:p>
            <a:r>
              <a:rPr lang="en-US" sz="2400" dirty="0">
                <a:solidFill>
                  <a:srgbClr val="FFC000"/>
                </a:solidFill>
              </a:rPr>
              <a:t>Windows:</a:t>
            </a:r>
            <a:r>
              <a:rPr lang="en-US" sz="2400" dirty="0"/>
              <a:t> copy the two files into C:\Program Files\SAS\JMPPRO\17\Maps</a:t>
            </a:r>
          </a:p>
          <a:p>
            <a:r>
              <a:rPr lang="en-US" sz="2400" dirty="0">
                <a:solidFill>
                  <a:srgbClr val="FFC000"/>
                </a:solidFill>
              </a:rPr>
              <a:t>Mac:</a:t>
            </a:r>
            <a:r>
              <a:rPr lang="en-US" sz="2400" dirty="0"/>
              <a:t> From pull-down menu select Go and then Computer. Copy the two files into /MACINTOSH HD/Library/Application support/</a:t>
            </a:r>
            <a:r>
              <a:rPr lang="en-US" sz="2400" dirty="0" err="1"/>
              <a:t>jmp</a:t>
            </a:r>
            <a:r>
              <a:rPr lang="en-US" sz="2400" dirty="0"/>
              <a:t>/17/maps</a:t>
            </a:r>
          </a:p>
          <a:p>
            <a:r>
              <a:rPr lang="en-US" sz="2400" dirty="0"/>
              <a:t>Data set: </a:t>
            </a:r>
            <a:r>
              <a:rPr lang="en-US" sz="2400" dirty="0" err="1"/>
              <a:t>abuse.jmp</a:t>
            </a:r>
            <a:r>
              <a:rPr lang="en-US" sz="2400" dirty="0"/>
              <a:t> </a:t>
            </a:r>
            <a:r>
              <a:rPr lang="en-US" sz="2400" dirty="0">
                <a:solidFill>
                  <a:srgbClr val="FF0000"/>
                </a:solidFill>
              </a:rPr>
              <a:t>(The data set is not in public domain and thus will not be shared with you).</a:t>
            </a:r>
            <a:endParaRPr lang="en-US" dirty="0">
              <a:solidFill>
                <a:srgbClr val="FF0000"/>
              </a:solidFill>
            </a:endParaRPr>
          </a:p>
        </p:txBody>
      </p:sp>
      <p:pic>
        <p:nvPicPr>
          <p:cNvPr id="4" name="Picture 3"/>
          <p:cNvPicPr>
            <a:picLocks noChangeAspect="1"/>
          </p:cNvPicPr>
          <p:nvPr/>
        </p:nvPicPr>
        <p:blipFill>
          <a:blip r:embed="rId3"/>
          <a:stretch>
            <a:fillRect/>
          </a:stretch>
        </p:blipFill>
        <p:spPr>
          <a:xfrm>
            <a:off x="8726474" y="667757"/>
            <a:ext cx="2523809" cy="5819048"/>
          </a:xfrm>
          <a:prstGeom prst="rect">
            <a:avLst/>
          </a:prstGeom>
        </p:spPr>
      </p:pic>
    </p:spTree>
    <p:extLst>
      <p:ext uri="{BB962C8B-B14F-4D97-AF65-F5344CB8AC3E}">
        <p14:creationId xmlns:p14="http://schemas.microsoft.com/office/powerpoint/2010/main" val="2134067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2541" y="185023"/>
            <a:ext cx="8610600" cy="1293028"/>
          </a:xfrm>
        </p:spPr>
        <p:txBody>
          <a:bodyPr/>
          <a:lstStyle/>
          <a:p>
            <a:r>
              <a:rPr lang="en-US" dirty="0"/>
              <a:t>GIS Map: Zip</a:t>
            </a:r>
          </a:p>
        </p:txBody>
      </p:sp>
      <p:sp>
        <p:nvSpPr>
          <p:cNvPr id="3" name="Content Placeholder 2"/>
          <p:cNvSpPr>
            <a:spLocks noGrp="1"/>
          </p:cNvSpPr>
          <p:nvPr>
            <p:ph idx="1"/>
          </p:nvPr>
        </p:nvSpPr>
        <p:spPr>
          <a:xfrm>
            <a:off x="296275" y="1478051"/>
            <a:ext cx="3340060" cy="4977163"/>
          </a:xfrm>
        </p:spPr>
        <p:txBody>
          <a:bodyPr>
            <a:normAutofit/>
          </a:bodyPr>
          <a:lstStyle/>
          <a:p>
            <a:r>
              <a:rPr lang="en-US" sz="2400" dirty="0"/>
              <a:t>I want to know the </a:t>
            </a:r>
            <a:r>
              <a:rPr lang="en-US" sz="2400" dirty="0">
                <a:solidFill>
                  <a:srgbClr val="FFC000"/>
                </a:solidFill>
              </a:rPr>
              <a:t>geographical pattern </a:t>
            </a:r>
            <a:r>
              <a:rPr lang="en-US" sz="2400" dirty="0"/>
              <a:t>of substance use.</a:t>
            </a:r>
          </a:p>
          <a:p>
            <a:r>
              <a:rPr lang="en-US" sz="2400" dirty="0"/>
              <a:t>Use </a:t>
            </a:r>
            <a:r>
              <a:rPr lang="en-US" sz="2400" dirty="0">
                <a:solidFill>
                  <a:srgbClr val="FFC000"/>
                </a:solidFill>
              </a:rPr>
              <a:t>Zip code </a:t>
            </a:r>
            <a:r>
              <a:rPr lang="en-US" sz="2400" dirty="0"/>
              <a:t>(Q2) for map shape. </a:t>
            </a:r>
          </a:p>
          <a:p>
            <a:r>
              <a:rPr lang="en-US" sz="2400" dirty="0"/>
              <a:t>Use </a:t>
            </a:r>
            <a:r>
              <a:rPr lang="en-US" sz="2400" dirty="0">
                <a:solidFill>
                  <a:srgbClr val="FFC000"/>
                </a:solidFill>
              </a:rPr>
              <a:t>Street Map Service </a:t>
            </a:r>
            <a:r>
              <a:rPr lang="en-US" sz="2400" dirty="0"/>
              <a:t>for Images and </a:t>
            </a:r>
            <a:r>
              <a:rPr lang="en-US" sz="2400" dirty="0">
                <a:solidFill>
                  <a:srgbClr val="FFC000"/>
                </a:solidFill>
              </a:rPr>
              <a:t>US Counties</a:t>
            </a:r>
            <a:r>
              <a:rPr lang="en-US" sz="2400" dirty="0"/>
              <a:t> for Boundaries.</a:t>
            </a:r>
          </a:p>
          <a:p>
            <a:r>
              <a:rPr lang="en-US" sz="2400" dirty="0"/>
              <a:t>Drag Days injected drug (Q42) into the map.</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56898" y="1478051"/>
            <a:ext cx="8238062" cy="4977163"/>
          </a:xfrm>
          <a:prstGeom prst="rect">
            <a:avLst/>
          </a:prstGeom>
          <a:ln>
            <a:solidFill>
              <a:schemeClr val="tx1"/>
            </a:solidFill>
          </a:ln>
        </p:spPr>
      </p:pic>
    </p:spTree>
    <p:extLst>
      <p:ext uri="{BB962C8B-B14F-4D97-AF65-F5344CB8AC3E}">
        <p14:creationId xmlns:p14="http://schemas.microsoft.com/office/powerpoint/2010/main" val="21445040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GIS Map: Zip</a:t>
            </a:r>
          </a:p>
        </p:txBody>
      </p:sp>
      <p:sp>
        <p:nvSpPr>
          <p:cNvPr id="3" name="Content Placeholder 2"/>
          <p:cNvSpPr>
            <a:spLocks noGrp="1"/>
          </p:cNvSpPr>
          <p:nvPr>
            <p:ph idx="1"/>
          </p:nvPr>
        </p:nvSpPr>
        <p:spPr>
          <a:xfrm>
            <a:off x="685801" y="2142067"/>
            <a:ext cx="2940625" cy="3649133"/>
          </a:xfrm>
        </p:spPr>
        <p:txBody>
          <a:bodyPr>
            <a:normAutofit fontScale="85000" lnSpcReduction="10000"/>
          </a:bodyPr>
          <a:lstStyle/>
          <a:p>
            <a:r>
              <a:rPr lang="en-US" sz="2800" dirty="0"/>
              <a:t>Keep the default color scheme because the color </a:t>
            </a:r>
            <a:r>
              <a:rPr lang="en-US" sz="2800" dirty="0">
                <a:solidFill>
                  <a:srgbClr val="FF0000"/>
                </a:solidFill>
              </a:rPr>
              <a:t>red</a:t>
            </a:r>
            <a:r>
              <a:rPr lang="en-US" sz="2800" dirty="0"/>
              <a:t> signifies </a:t>
            </a:r>
            <a:r>
              <a:rPr lang="en-US" sz="2800" dirty="0">
                <a:solidFill>
                  <a:srgbClr val="FF0000"/>
                </a:solidFill>
              </a:rPr>
              <a:t>risk</a:t>
            </a:r>
            <a:r>
              <a:rPr lang="en-US" sz="2800" dirty="0"/>
              <a:t>.</a:t>
            </a:r>
          </a:p>
          <a:p>
            <a:r>
              <a:rPr lang="en-US" sz="2800" dirty="0"/>
              <a:t>Wonder where the </a:t>
            </a:r>
            <a:r>
              <a:rPr lang="en-US" sz="2800" dirty="0">
                <a:solidFill>
                  <a:srgbClr val="FF0000"/>
                </a:solidFill>
              </a:rPr>
              <a:t>red</a:t>
            </a:r>
            <a:r>
              <a:rPr lang="en-US" sz="2800" dirty="0"/>
              <a:t> area (highest) is.</a:t>
            </a:r>
          </a:p>
          <a:p>
            <a:r>
              <a:rPr lang="en-US" sz="2800" dirty="0">
                <a:solidFill>
                  <a:srgbClr val="FFC000"/>
                </a:solidFill>
              </a:rPr>
              <a:t>Mouse over </a:t>
            </a:r>
            <a:r>
              <a:rPr lang="en-US" sz="2800" dirty="0"/>
              <a:t>to show the detail.</a:t>
            </a:r>
          </a:p>
        </p:txBody>
      </p:sp>
      <p:pic>
        <p:nvPicPr>
          <p:cNvPr id="5" name="Picture 4"/>
          <p:cNvPicPr>
            <a:picLocks noChangeAspect="1"/>
          </p:cNvPicPr>
          <p:nvPr/>
        </p:nvPicPr>
        <p:blipFill>
          <a:blip r:embed="rId2"/>
          <a:stretch>
            <a:fillRect/>
          </a:stretch>
        </p:blipFill>
        <p:spPr>
          <a:xfrm>
            <a:off x="3927515" y="926769"/>
            <a:ext cx="7466667" cy="5438095"/>
          </a:xfrm>
          <a:prstGeom prst="rect">
            <a:avLst/>
          </a:prstGeom>
        </p:spPr>
      </p:pic>
    </p:spTree>
    <p:extLst>
      <p:ext uri="{BB962C8B-B14F-4D97-AF65-F5344CB8AC3E}">
        <p14:creationId xmlns:p14="http://schemas.microsoft.com/office/powerpoint/2010/main" val="14617224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GIS Map: Street address</a:t>
            </a:r>
          </a:p>
        </p:txBody>
      </p:sp>
      <p:sp>
        <p:nvSpPr>
          <p:cNvPr id="3" name="Content Placeholder 2"/>
          <p:cNvSpPr>
            <a:spLocks noGrp="1"/>
          </p:cNvSpPr>
          <p:nvPr>
            <p:ph idx="1"/>
          </p:nvPr>
        </p:nvSpPr>
        <p:spPr/>
        <p:txBody>
          <a:bodyPr/>
          <a:lstStyle/>
          <a:p>
            <a:r>
              <a:rPr lang="en-US" dirty="0"/>
              <a:t>We can build a GIS map by street address using Geocoding</a:t>
            </a:r>
          </a:p>
          <a:p>
            <a:r>
              <a:rPr lang="en-US" dirty="0"/>
              <a:t>Save “store_address.xlsx” as a csv file without the header</a:t>
            </a:r>
          </a:p>
        </p:txBody>
      </p:sp>
      <p:pic>
        <p:nvPicPr>
          <p:cNvPr id="5" name="Picture 4"/>
          <p:cNvPicPr>
            <a:picLocks noChangeAspect="1"/>
          </p:cNvPicPr>
          <p:nvPr/>
        </p:nvPicPr>
        <p:blipFill>
          <a:blip r:embed="rId2"/>
          <a:stretch>
            <a:fillRect/>
          </a:stretch>
        </p:blipFill>
        <p:spPr>
          <a:xfrm>
            <a:off x="277091" y="3645632"/>
            <a:ext cx="6923809" cy="2476190"/>
          </a:xfrm>
          <a:prstGeom prst="rect">
            <a:avLst/>
          </a:prstGeom>
        </p:spPr>
      </p:pic>
      <p:pic>
        <p:nvPicPr>
          <p:cNvPr id="6" name="Picture 5"/>
          <p:cNvPicPr>
            <a:picLocks noChangeAspect="1"/>
          </p:cNvPicPr>
          <p:nvPr/>
        </p:nvPicPr>
        <p:blipFill>
          <a:blip r:embed="rId3"/>
          <a:stretch>
            <a:fillRect/>
          </a:stretch>
        </p:blipFill>
        <p:spPr>
          <a:xfrm>
            <a:off x="8024588" y="3645632"/>
            <a:ext cx="3566528" cy="2476190"/>
          </a:xfrm>
          <a:prstGeom prst="rect">
            <a:avLst/>
          </a:prstGeom>
        </p:spPr>
      </p:pic>
      <p:sp>
        <p:nvSpPr>
          <p:cNvPr id="7" name="Right Arrow 6"/>
          <p:cNvSpPr/>
          <p:nvPr/>
        </p:nvSpPr>
        <p:spPr>
          <a:xfrm>
            <a:off x="7356764" y="4530436"/>
            <a:ext cx="581891" cy="301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2058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GIS Map: Street address</a:t>
            </a:r>
          </a:p>
        </p:txBody>
      </p:sp>
      <p:sp>
        <p:nvSpPr>
          <p:cNvPr id="3" name="Content Placeholder 2"/>
          <p:cNvSpPr>
            <a:spLocks noGrp="1"/>
          </p:cNvSpPr>
          <p:nvPr>
            <p:ph idx="1"/>
          </p:nvPr>
        </p:nvSpPr>
        <p:spPr>
          <a:xfrm>
            <a:off x="706026" y="2100880"/>
            <a:ext cx="3171029" cy="4024125"/>
          </a:xfrm>
        </p:spPr>
        <p:txBody>
          <a:bodyPr>
            <a:normAutofit/>
          </a:bodyPr>
          <a:lstStyle/>
          <a:p>
            <a:r>
              <a:rPr lang="en-US" dirty="0"/>
              <a:t>We pay tax and so we can use the free </a:t>
            </a:r>
            <a:r>
              <a:rPr lang="en-US" dirty="0">
                <a:solidFill>
                  <a:srgbClr val="FFC000"/>
                </a:solidFill>
              </a:rPr>
              <a:t>Geocoder</a:t>
            </a:r>
            <a:r>
              <a:rPr lang="en-US" dirty="0"/>
              <a:t> made by Uncle Sam: </a:t>
            </a:r>
            <a:r>
              <a:rPr lang="en-US" dirty="0">
                <a:hlinkClick r:id="rId2"/>
              </a:rPr>
              <a:t>https://geocoding.geo.census.gov/geocoder/geographies/addressbatch?form</a:t>
            </a:r>
            <a:endParaRPr lang="en-US" dirty="0"/>
          </a:p>
          <a:p>
            <a:r>
              <a:rPr lang="en-US" dirty="0"/>
              <a:t>Upload the CSV file and then click </a:t>
            </a:r>
            <a:r>
              <a:rPr lang="en-US" dirty="0">
                <a:solidFill>
                  <a:srgbClr val="FFC000"/>
                </a:solidFill>
              </a:rPr>
              <a:t>Get Results</a:t>
            </a:r>
          </a:p>
        </p:txBody>
      </p:sp>
      <p:pic>
        <p:nvPicPr>
          <p:cNvPr id="5" name="Picture 4">
            <a:extLst>
              <a:ext uri="{FF2B5EF4-FFF2-40B4-BE49-F238E27FC236}">
                <a16:creationId xmlns:a16="http://schemas.microsoft.com/office/drawing/2014/main" id="{9D8D0B6F-5EB4-64A5-73AB-B1E9491608EA}"/>
              </a:ext>
            </a:extLst>
          </p:cNvPr>
          <p:cNvPicPr>
            <a:picLocks noChangeAspect="1"/>
          </p:cNvPicPr>
          <p:nvPr/>
        </p:nvPicPr>
        <p:blipFill>
          <a:blip r:embed="rId3"/>
          <a:stretch>
            <a:fillRect/>
          </a:stretch>
        </p:blipFill>
        <p:spPr>
          <a:xfrm>
            <a:off x="4361942" y="2135193"/>
            <a:ext cx="6842506" cy="3854013"/>
          </a:xfrm>
          <a:prstGeom prst="rect">
            <a:avLst/>
          </a:prstGeom>
        </p:spPr>
      </p:pic>
    </p:spTree>
    <p:extLst>
      <p:ext uri="{BB962C8B-B14F-4D97-AF65-F5344CB8AC3E}">
        <p14:creationId xmlns:p14="http://schemas.microsoft.com/office/powerpoint/2010/main" val="2992650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Street address</a:t>
            </a:r>
          </a:p>
        </p:txBody>
      </p:sp>
      <p:sp>
        <p:nvSpPr>
          <p:cNvPr id="3" name="Content Placeholder 2"/>
          <p:cNvSpPr>
            <a:spLocks noGrp="1"/>
          </p:cNvSpPr>
          <p:nvPr>
            <p:ph idx="1"/>
          </p:nvPr>
        </p:nvSpPr>
        <p:spPr>
          <a:xfrm>
            <a:off x="498763" y="2135193"/>
            <a:ext cx="2608118" cy="4024125"/>
          </a:xfrm>
        </p:spPr>
        <p:txBody>
          <a:bodyPr>
            <a:normAutofit/>
          </a:bodyPr>
          <a:lstStyle/>
          <a:p>
            <a:r>
              <a:rPr lang="en-US" dirty="0"/>
              <a:t>Save the output and click open it.</a:t>
            </a:r>
          </a:p>
          <a:p>
            <a:r>
              <a:rPr lang="en-US" dirty="0"/>
              <a:t>The longitude and latitude are together.</a:t>
            </a:r>
          </a:p>
          <a:p>
            <a:r>
              <a:rPr lang="en-US" dirty="0"/>
              <a:t>Select the column.</a:t>
            </a:r>
          </a:p>
          <a:p>
            <a:r>
              <a:rPr lang="en-US" dirty="0"/>
              <a:t>Choose </a:t>
            </a:r>
            <a:r>
              <a:rPr lang="en-US" dirty="0">
                <a:solidFill>
                  <a:srgbClr val="FFC000"/>
                </a:solidFill>
              </a:rPr>
              <a:t>Text to Columns </a:t>
            </a:r>
            <a:r>
              <a:rPr lang="en-US" dirty="0"/>
              <a:t>from </a:t>
            </a:r>
            <a:r>
              <a:rPr lang="en-US" dirty="0">
                <a:solidFill>
                  <a:srgbClr val="FFC000"/>
                </a:solidFill>
              </a:rPr>
              <a:t>Data</a:t>
            </a:r>
            <a:r>
              <a:rPr lang="en-US" dirty="0"/>
              <a:t>.</a:t>
            </a:r>
          </a:p>
          <a:p>
            <a:endParaRPr lang="en-US" dirty="0"/>
          </a:p>
        </p:txBody>
      </p:sp>
      <p:pic>
        <p:nvPicPr>
          <p:cNvPr id="5" name="Picture 4"/>
          <p:cNvPicPr>
            <a:picLocks noChangeAspect="1"/>
          </p:cNvPicPr>
          <p:nvPr/>
        </p:nvPicPr>
        <p:blipFill>
          <a:blip r:embed="rId2"/>
          <a:stretch>
            <a:fillRect/>
          </a:stretch>
        </p:blipFill>
        <p:spPr>
          <a:xfrm>
            <a:off x="3814835" y="2057401"/>
            <a:ext cx="8095238" cy="4495238"/>
          </a:xfrm>
          <a:prstGeom prst="rect">
            <a:avLst/>
          </a:prstGeom>
        </p:spPr>
      </p:pic>
    </p:spTree>
    <p:extLst>
      <p:ext uri="{BB962C8B-B14F-4D97-AF65-F5344CB8AC3E}">
        <p14:creationId xmlns:p14="http://schemas.microsoft.com/office/powerpoint/2010/main" val="12347464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5209" y="421473"/>
            <a:ext cx="8610600" cy="1293028"/>
          </a:xfrm>
        </p:spPr>
        <p:txBody>
          <a:bodyPr/>
          <a:lstStyle/>
          <a:p>
            <a:r>
              <a:rPr lang="en-US" dirty="0"/>
              <a:t>Street address</a:t>
            </a:r>
          </a:p>
        </p:txBody>
      </p:sp>
      <p:sp>
        <p:nvSpPr>
          <p:cNvPr id="3" name="Content Placeholder 2"/>
          <p:cNvSpPr>
            <a:spLocks noGrp="1"/>
          </p:cNvSpPr>
          <p:nvPr>
            <p:ph idx="1"/>
          </p:nvPr>
        </p:nvSpPr>
        <p:spPr>
          <a:xfrm>
            <a:off x="774368" y="1542912"/>
            <a:ext cx="10513622" cy="4024125"/>
          </a:xfrm>
        </p:spPr>
        <p:txBody>
          <a:bodyPr>
            <a:normAutofit/>
          </a:bodyPr>
          <a:lstStyle/>
          <a:p>
            <a:r>
              <a:rPr lang="en-US" dirty="0"/>
              <a:t>Use </a:t>
            </a:r>
            <a:r>
              <a:rPr lang="en-US" dirty="0">
                <a:solidFill>
                  <a:srgbClr val="FFC000"/>
                </a:solidFill>
              </a:rPr>
              <a:t>comma</a:t>
            </a:r>
            <a:r>
              <a:rPr lang="en-US" dirty="0"/>
              <a:t> as the delimiter to pull longitude and latitude apart.</a:t>
            </a:r>
          </a:p>
          <a:p>
            <a:r>
              <a:rPr lang="en-US" dirty="0"/>
              <a:t>Click </a:t>
            </a:r>
            <a:r>
              <a:rPr lang="en-US" dirty="0">
                <a:solidFill>
                  <a:srgbClr val="FFC000"/>
                </a:solidFill>
              </a:rPr>
              <a:t>Finish</a:t>
            </a:r>
            <a:r>
              <a:rPr lang="en-US" dirty="0"/>
              <a:t> and select </a:t>
            </a:r>
            <a:r>
              <a:rPr lang="en-US" dirty="0">
                <a:solidFill>
                  <a:srgbClr val="FFC000"/>
                </a:solidFill>
              </a:rPr>
              <a:t>Replace</a:t>
            </a:r>
          </a:p>
        </p:txBody>
      </p:sp>
      <p:pic>
        <p:nvPicPr>
          <p:cNvPr id="4" name="Picture 3"/>
          <p:cNvPicPr>
            <a:picLocks noChangeAspect="1"/>
          </p:cNvPicPr>
          <p:nvPr/>
        </p:nvPicPr>
        <p:blipFill>
          <a:blip r:embed="rId2"/>
          <a:stretch>
            <a:fillRect/>
          </a:stretch>
        </p:blipFill>
        <p:spPr>
          <a:xfrm>
            <a:off x="965365" y="2658082"/>
            <a:ext cx="4961905" cy="4000000"/>
          </a:xfrm>
          <a:prstGeom prst="rect">
            <a:avLst/>
          </a:prstGeom>
        </p:spPr>
      </p:pic>
      <p:pic>
        <p:nvPicPr>
          <p:cNvPr id="6" name="Picture 5"/>
          <p:cNvPicPr>
            <a:picLocks noChangeAspect="1"/>
          </p:cNvPicPr>
          <p:nvPr/>
        </p:nvPicPr>
        <p:blipFill>
          <a:blip r:embed="rId3"/>
          <a:stretch>
            <a:fillRect/>
          </a:stretch>
        </p:blipFill>
        <p:spPr>
          <a:xfrm>
            <a:off x="6222176" y="2658082"/>
            <a:ext cx="4961905" cy="4000000"/>
          </a:xfrm>
          <a:prstGeom prst="rect">
            <a:avLst/>
          </a:prstGeom>
        </p:spPr>
      </p:pic>
    </p:spTree>
    <p:extLst>
      <p:ext uri="{BB962C8B-B14F-4D97-AF65-F5344CB8AC3E}">
        <p14:creationId xmlns:p14="http://schemas.microsoft.com/office/powerpoint/2010/main" val="35926817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5209" y="421473"/>
            <a:ext cx="8610600" cy="1293028"/>
          </a:xfrm>
        </p:spPr>
        <p:txBody>
          <a:bodyPr/>
          <a:lstStyle/>
          <a:p>
            <a:r>
              <a:rPr lang="en-US" dirty="0"/>
              <a:t>Street address</a:t>
            </a:r>
          </a:p>
        </p:txBody>
      </p:sp>
      <p:sp>
        <p:nvSpPr>
          <p:cNvPr id="3" name="Content Placeholder 2"/>
          <p:cNvSpPr>
            <a:spLocks noGrp="1"/>
          </p:cNvSpPr>
          <p:nvPr>
            <p:ph idx="1"/>
          </p:nvPr>
        </p:nvSpPr>
        <p:spPr>
          <a:xfrm>
            <a:off x="878278" y="1979330"/>
            <a:ext cx="10513622" cy="4024125"/>
          </a:xfrm>
        </p:spPr>
        <p:txBody>
          <a:bodyPr>
            <a:normAutofit/>
          </a:bodyPr>
          <a:lstStyle/>
          <a:p>
            <a:r>
              <a:rPr lang="en-US" dirty="0"/>
              <a:t>Sort the CSV data by Column A. </a:t>
            </a:r>
          </a:p>
          <a:p>
            <a:r>
              <a:rPr lang="en-US" dirty="0"/>
              <a:t>Copy and paste Longitude and Latitude back to the Excel file.</a:t>
            </a:r>
          </a:p>
        </p:txBody>
      </p:sp>
      <p:pic>
        <p:nvPicPr>
          <p:cNvPr id="5" name="Picture 4"/>
          <p:cNvPicPr>
            <a:picLocks noChangeAspect="1"/>
          </p:cNvPicPr>
          <p:nvPr/>
        </p:nvPicPr>
        <p:blipFill>
          <a:blip r:embed="rId2"/>
          <a:stretch>
            <a:fillRect/>
          </a:stretch>
        </p:blipFill>
        <p:spPr>
          <a:xfrm>
            <a:off x="1361288" y="3423528"/>
            <a:ext cx="8180952" cy="2504762"/>
          </a:xfrm>
          <a:prstGeom prst="rect">
            <a:avLst/>
          </a:prstGeom>
        </p:spPr>
      </p:pic>
    </p:spTree>
    <p:extLst>
      <p:ext uri="{BB962C8B-B14F-4D97-AF65-F5344CB8AC3E}">
        <p14:creationId xmlns:p14="http://schemas.microsoft.com/office/powerpoint/2010/main" val="26145976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5209" y="421473"/>
            <a:ext cx="8610600" cy="1293028"/>
          </a:xfrm>
        </p:spPr>
        <p:txBody>
          <a:bodyPr/>
          <a:lstStyle/>
          <a:p>
            <a:r>
              <a:rPr lang="en-US" dirty="0"/>
              <a:t>Street address</a:t>
            </a:r>
          </a:p>
        </p:txBody>
      </p:sp>
      <p:sp>
        <p:nvSpPr>
          <p:cNvPr id="3" name="Content Placeholder 2"/>
          <p:cNvSpPr>
            <a:spLocks noGrp="1"/>
          </p:cNvSpPr>
          <p:nvPr>
            <p:ph idx="1"/>
          </p:nvPr>
        </p:nvSpPr>
        <p:spPr>
          <a:xfrm>
            <a:off x="256702" y="1402774"/>
            <a:ext cx="10513622" cy="4024125"/>
          </a:xfrm>
        </p:spPr>
        <p:txBody>
          <a:bodyPr>
            <a:normAutofit/>
          </a:bodyPr>
          <a:lstStyle/>
          <a:p>
            <a:r>
              <a:rPr lang="en-US" dirty="0"/>
              <a:t>Import the Excel file into JMP and create a GIS map</a:t>
            </a:r>
          </a:p>
          <a:p>
            <a:r>
              <a:rPr lang="en-US" dirty="0"/>
              <a:t>Put Annual sales growth into </a:t>
            </a:r>
            <a:r>
              <a:rPr lang="en-US" dirty="0">
                <a:solidFill>
                  <a:srgbClr val="FFC000"/>
                </a:solidFill>
              </a:rPr>
              <a:t>Overlay</a:t>
            </a:r>
            <a:r>
              <a:rPr lang="en-US" dirty="0"/>
              <a:t>.</a:t>
            </a:r>
          </a:p>
        </p:txBody>
      </p:sp>
      <p:pic>
        <p:nvPicPr>
          <p:cNvPr id="4" name="Picture 3"/>
          <p:cNvPicPr>
            <a:picLocks noChangeAspect="1"/>
          </p:cNvPicPr>
          <p:nvPr/>
        </p:nvPicPr>
        <p:blipFill>
          <a:blip r:embed="rId2"/>
          <a:stretch>
            <a:fillRect/>
          </a:stretch>
        </p:blipFill>
        <p:spPr>
          <a:xfrm>
            <a:off x="6635594" y="2031284"/>
            <a:ext cx="5217126" cy="4505356"/>
          </a:xfrm>
          <a:prstGeom prst="rect">
            <a:avLst/>
          </a:prstGeom>
        </p:spPr>
      </p:pic>
      <p:pic>
        <p:nvPicPr>
          <p:cNvPr id="6" name="Picture 5"/>
          <p:cNvPicPr>
            <a:picLocks noChangeAspect="1"/>
          </p:cNvPicPr>
          <p:nvPr/>
        </p:nvPicPr>
        <p:blipFill>
          <a:blip r:embed="rId3"/>
          <a:stretch>
            <a:fillRect/>
          </a:stretch>
        </p:blipFill>
        <p:spPr>
          <a:xfrm>
            <a:off x="337885" y="2820493"/>
            <a:ext cx="6133333" cy="2866667"/>
          </a:xfrm>
          <a:prstGeom prst="rect">
            <a:avLst/>
          </a:prstGeom>
        </p:spPr>
      </p:pic>
    </p:spTree>
    <p:extLst>
      <p:ext uri="{BB962C8B-B14F-4D97-AF65-F5344CB8AC3E}">
        <p14:creationId xmlns:p14="http://schemas.microsoft.com/office/powerpoint/2010/main" val="15862318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preparation in Tableau</a:t>
            </a:r>
          </a:p>
        </p:txBody>
      </p:sp>
      <p:sp>
        <p:nvSpPr>
          <p:cNvPr id="3" name="Content Placeholder 2"/>
          <p:cNvSpPr>
            <a:spLocks noGrp="1"/>
          </p:cNvSpPr>
          <p:nvPr>
            <p:ph idx="1"/>
          </p:nvPr>
        </p:nvSpPr>
        <p:spPr>
          <a:xfrm>
            <a:off x="302741" y="2057401"/>
            <a:ext cx="10820400" cy="4024125"/>
          </a:xfrm>
        </p:spPr>
        <p:txBody>
          <a:bodyPr/>
          <a:lstStyle/>
          <a:p>
            <a:r>
              <a:rPr lang="en-US" dirty="0"/>
              <a:t>If you wish every data set is clean and well-structured, you are dreaming.</a:t>
            </a:r>
          </a:p>
          <a:p>
            <a:r>
              <a:rPr lang="en-US" dirty="0"/>
              <a:t>Sometimes some spatial data cannot be recognized by the GIS system.</a:t>
            </a:r>
          </a:p>
          <a:p>
            <a:r>
              <a:rPr lang="en-US" dirty="0"/>
              <a:t>Use data set in Tableau folder: UK-Bank-Customers.csv </a:t>
            </a:r>
          </a:p>
          <a:p>
            <a:r>
              <a:rPr lang="en-US" dirty="0"/>
              <a:t>Import it into Tableau (text file)</a:t>
            </a:r>
          </a:p>
          <a:p>
            <a:r>
              <a:rPr lang="en-US" dirty="0"/>
              <a:t>What is England?</a:t>
            </a:r>
          </a:p>
          <a:p>
            <a:r>
              <a:rPr lang="en-US" dirty="0"/>
              <a:t>A country or a region?</a:t>
            </a:r>
          </a:p>
        </p:txBody>
      </p:sp>
      <p:pic>
        <p:nvPicPr>
          <p:cNvPr id="4" name="Picture 3"/>
          <p:cNvPicPr>
            <a:picLocks noChangeAspect="1"/>
          </p:cNvPicPr>
          <p:nvPr/>
        </p:nvPicPr>
        <p:blipFill>
          <a:blip r:embed="rId2"/>
          <a:stretch>
            <a:fillRect/>
          </a:stretch>
        </p:blipFill>
        <p:spPr>
          <a:xfrm>
            <a:off x="4788463" y="3795273"/>
            <a:ext cx="7061667" cy="2855658"/>
          </a:xfrm>
          <a:prstGeom prst="rect">
            <a:avLst/>
          </a:prstGeom>
        </p:spPr>
      </p:pic>
    </p:spTree>
    <p:extLst>
      <p:ext uri="{BB962C8B-B14F-4D97-AF65-F5344CB8AC3E}">
        <p14:creationId xmlns:p14="http://schemas.microsoft.com/office/powerpoint/2010/main" val="28051597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preparation in Tableau</a:t>
            </a:r>
          </a:p>
        </p:txBody>
      </p:sp>
      <p:sp>
        <p:nvSpPr>
          <p:cNvPr id="3" name="Content Placeholder 2"/>
          <p:cNvSpPr>
            <a:spLocks noGrp="1"/>
          </p:cNvSpPr>
          <p:nvPr>
            <p:ph idx="1"/>
          </p:nvPr>
        </p:nvSpPr>
        <p:spPr>
          <a:xfrm>
            <a:off x="1025610" y="2057401"/>
            <a:ext cx="4188941" cy="4024125"/>
          </a:xfrm>
        </p:spPr>
        <p:txBody>
          <a:bodyPr>
            <a:normAutofit/>
          </a:bodyPr>
          <a:lstStyle/>
          <a:p>
            <a:r>
              <a:rPr lang="en-US" sz="2800" dirty="0"/>
              <a:t>If you drag Region into the canvas, no map is made.</a:t>
            </a:r>
          </a:p>
          <a:p>
            <a:r>
              <a:rPr lang="en-US" sz="2800" dirty="0"/>
              <a:t>You see a list of the names only.</a:t>
            </a:r>
          </a:p>
        </p:txBody>
      </p:sp>
      <p:pic>
        <p:nvPicPr>
          <p:cNvPr id="5" name="Picture 4"/>
          <p:cNvPicPr>
            <a:picLocks noChangeAspect="1"/>
          </p:cNvPicPr>
          <p:nvPr/>
        </p:nvPicPr>
        <p:blipFill>
          <a:blip r:embed="rId2"/>
          <a:stretch>
            <a:fillRect/>
          </a:stretch>
        </p:blipFill>
        <p:spPr>
          <a:xfrm>
            <a:off x="5560027" y="2057401"/>
            <a:ext cx="6200000" cy="3476190"/>
          </a:xfrm>
          <a:prstGeom prst="rect">
            <a:avLst/>
          </a:prstGeom>
        </p:spPr>
      </p:pic>
    </p:spTree>
    <p:extLst>
      <p:ext uri="{BB962C8B-B14F-4D97-AF65-F5344CB8AC3E}">
        <p14:creationId xmlns:p14="http://schemas.microsoft.com/office/powerpoint/2010/main" val="31820494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preparation in Tableau</a:t>
            </a:r>
          </a:p>
        </p:txBody>
      </p:sp>
      <p:sp>
        <p:nvSpPr>
          <p:cNvPr id="3" name="Content Placeholder 2"/>
          <p:cNvSpPr>
            <a:spLocks noGrp="1"/>
          </p:cNvSpPr>
          <p:nvPr>
            <p:ph idx="1"/>
          </p:nvPr>
        </p:nvSpPr>
        <p:spPr>
          <a:xfrm>
            <a:off x="753762" y="2057401"/>
            <a:ext cx="4460790" cy="4024125"/>
          </a:xfrm>
        </p:spPr>
        <p:txBody>
          <a:bodyPr>
            <a:normAutofit/>
          </a:bodyPr>
          <a:lstStyle/>
          <a:p>
            <a:r>
              <a:rPr lang="en-US" sz="2400" dirty="0"/>
              <a:t>How about JMP?</a:t>
            </a:r>
          </a:p>
          <a:p>
            <a:r>
              <a:rPr lang="en-US" sz="2400" dirty="0"/>
              <a:t>It is a bit better. At least it can recognize England as UK, but not Northern Ireland, Scotland, and Wales.</a:t>
            </a:r>
          </a:p>
          <a:p>
            <a:r>
              <a:rPr lang="en-US" sz="2400" dirty="0"/>
              <a:t>If I drag another variable into the map, it cannot show the variation by region.</a:t>
            </a:r>
          </a:p>
        </p:txBody>
      </p:sp>
      <p:pic>
        <p:nvPicPr>
          <p:cNvPr id="4" name="Picture 3"/>
          <p:cNvPicPr>
            <a:picLocks noChangeAspect="1"/>
          </p:cNvPicPr>
          <p:nvPr/>
        </p:nvPicPr>
        <p:blipFill>
          <a:blip r:embed="rId2"/>
          <a:stretch>
            <a:fillRect/>
          </a:stretch>
        </p:blipFill>
        <p:spPr>
          <a:xfrm>
            <a:off x="5753293" y="2057401"/>
            <a:ext cx="5752907" cy="4289651"/>
          </a:xfrm>
          <a:prstGeom prst="rect">
            <a:avLst/>
          </a:prstGeom>
        </p:spPr>
      </p:pic>
    </p:spTree>
    <p:extLst>
      <p:ext uri="{BB962C8B-B14F-4D97-AF65-F5344CB8AC3E}">
        <p14:creationId xmlns:p14="http://schemas.microsoft.com/office/powerpoint/2010/main" val="20022937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preparation in Tableau</a:t>
            </a:r>
          </a:p>
        </p:txBody>
      </p:sp>
      <p:sp>
        <p:nvSpPr>
          <p:cNvPr id="3" name="Content Placeholder 2"/>
          <p:cNvSpPr>
            <a:spLocks noGrp="1"/>
          </p:cNvSpPr>
          <p:nvPr>
            <p:ph idx="1"/>
          </p:nvPr>
        </p:nvSpPr>
        <p:spPr>
          <a:xfrm>
            <a:off x="599303" y="2057401"/>
            <a:ext cx="5628502" cy="4024125"/>
          </a:xfrm>
        </p:spPr>
        <p:txBody>
          <a:bodyPr>
            <a:normAutofit/>
          </a:bodyPr>
          <a:lstStyle/>
          <a:p>
            <a:r>
              <a:rPr lang="en-US" sz="2800" dirty="0"/>
              <a:t>Back to Tableau</a:t>
            </a:r>
          </a:p>
          <a:p>
            <a:r>
              <a:rPr lang="en-US" sz="2800" dirty="0"/>
              <a:t>You need to transform UK region into a new geographic role: State/Province</a:t>
            </a:r>
          </a:p>
          <a:p>
            <a:r>
              <a:rPr lang="en-US" sz="2800" dirty="0"/>
              <a:t>Afterwards, if you drag religion into the canvas, you can see a world map.</a:t>
            </a:r>
          </a:p>
          <a:p>
            <a:r>
              <a:rPr lang="en-US" sz="2800" dirty="0"/>
              <a:t>But…they are </a:t>
            </a:r>
            <a:r>
              <a:rPr lang="en-US" sz="2800" dirty="0">
                <a:solidFill>
                  <a:srgbClr val="FFC000"/>
                </a:solidFill>
              </a:rPr>
              <a:t>unknown</a:t>
            </a:r>
            <a:r>
              <a:rPr lang="en-US" sz="2800" dirty="0"/>
              <a:t>!</a:t>
            </a:r>
          </a:p>
        </p:txBody>
      </p:sp>
      <p:pic>
        <p:nvPicPr>
          <p:cNvPr id="5" name="Picture 4"/>
          <p:cNvPicPr>
            <a:picLocks noChangeAspect="1"/>
          </p:cNvPicPr>
          <p:nvPr/>
        </p:nvPicPr>
        <p:blipFill>
          <a:blip r:embed="rId2"/>
          <a:stretch>
            <a:fillRect/>
          </a:stretch>
        </p:blipFill>
        <p:spPr>
          <a:xfrm>
            <a:off x="6227805" y="1946191"/>
            <a:ext cx="5104762" cy="4590476"/>
          </a:xfrm>
          <a:prstGeom prst="rect">
            <a:avLst/>
          </a:prstGeom>
        </p:spPr>
      </p:pic>
    </p:spTree>
    <p:extLst>
      <p:ext uri="{BB962C8B-B14F-4D97-AF65-F5344CB8AC3E}">
        <p14:creationId xmlns:p14="http://schemas.microsoft.com/office/powerpoint/2010/main" val="31767355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5027" y="430741"/>
            <a:ext cx="8610600" cy="1293028"/>
          </a:xfrm>
        </p:spPr>
        <p:txBody>
          <a:bodyPr/>
          <a:lstStyle/>
          <a:p>
            <a:r>
              <a:rPr lang="en-US" dirty="0"/>
              <a:t>Data preparation in Tableau</a:t>
            </a:r>
          </a:p>
        </p:txBody>
      </p:sp>
      <p:pic>
        <p:nvPicPr>
          <p:cNvPr id="4" name="Picture 3"/>
          <p:cNvPicPr>
            <a:picLocks noChangeAspect="1"/>
          </p:cNvPicPr>
          <p:nvPr/>
        </p:nvPicPr>
        <p:blipFill>
          <a:blip r:embed="rId2"/>
          <a:stretch>
            <a:fillRect/>
          </a:stretch>
        </p:blipFill>
        <p:spPr>
          <a:xfrm>
            <a:off x="307884" y="2886131"/>
            <a:ext cx="7055480" cy="3585908"/>
          </a:xfrm>
          <a:prstGeom prst="rect">
            <a:avLst/>
          </a:prstGeom>
        </p:spPr>
      </p:pic>
      <p:sp>
        <p:nvSpPr>
          <p:cNvPr id="6" name="Content Placeholder 5"/>
          <p:cNvSpPr>
            <a:spLocks noGrp="1"/>
          </p:cNvSpPr>
          <p:nvPr>
            <p:ph idx="1"/>
          </p:nvPr>
        </p:nvSpPr>
        <p:spPr>
          <a:xfrm>
            <a:off x="395415" y="1556952"/>
            <a:ext cx="11476971" cy="3459892"/>
          </a:xfrm>
        </p:spPr>
        <p:txBody>
          <a:bodyPr>
            <a:normAutofit/>
          </a:bodyPr>
          <a:lstStyle/>
          <a:p>
            <a:r>
              <a:rPr lang="en-US" sz="2400" dirty="0"/>
              <a:t>Click on </a:t>
            </a:r>
            <a:r>
              <a:rPr lang="en-US" sz="2400" dirty="0">
                <a:solidFill>
                  <a:srgbClr val="FFC000"/>
                </a:solidFill>
              </a:rPr>
              <a:t>Unknown</a:t>
            </a:r>
            <a:r>
              <a:rPr lang="en-US" sz="2400" dirty="0"/>
              <a:t> and then </a:t>
            </a:r>
            <a:r>
              <a:rPr lang="en-US" sz="2400" dirty="0">
                <a:solidFill>
                  <a:srgbClr val="FFC000"/>
                </a:solidFill>
              </a:rPr>
              <a:t>Edit locations</a:t>
            </a:r>
          </a:p>
          <a:p>
            <a:r>
              <a:rPr lang="en-US" sz="2400" dirty="0"/>
              <a:t>UK regions are still unrecognizable because Tableau thinks that they are in the US.</a:t>
            </a:r>
          </a:p>
        </p:txBody>
      </p:sp>
      <p:pic>
        <p:nvPicPr>
          <p:cNvPr id="8" name="Picture 7"/>
          <p:cNvPicPr>
            <a:picLocks noChangeAspect="1"/>
          </p:cNvPicPr>
          <p:nvPr/>
        </p:nvPicPr>
        <p:blipFill>
          <a:blip r:embed="rId3"/>
          <a:stretch>
            <a:fillRect/>
          </a:stretch>
        </p:blipFill>
        <p:spPr>
          <a:xfrm>
            <a:off x="7450896" y="2869343"/>
            <a:ext cx="4421491" cy="3602696"/>
          </a:xfrm>
          <a:prstGeom prst="rect">
            <a:avLst/>
          </a:prstGeom>
        </p:spPr>
      </p:pic>
    </p:spTree>
    <p:extLst>
      <p:ext uri="{BB962C8B-B14F-4D97-AF65-F5344CB8AC3E}">
        <p14:creationId xmlns:p14="http://schemas.microsoft.com/office/powerpoint/2010/main" val="11112605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5027" y="430741"/>
            <a:ext cx="8610600" cy="1293028"/>
          </a:xfrm>
        </p:spPr>
        <p:txBody>
          <a:bodyPr/>
          <a:lstStyle/>
          <a:p>
            <a:r>
              <a:rPr lang="en-US" dirty="0"/>
              <a:t>Data preparation in Tableau</a:t>
            </a:r>
          </a:p>
        </p:txBody>
      </p:sp>
      <p:pic>
        <p:nvPicPr>
          <p:cNvPr id="3" name="Picture 2"/>
          <p:cNvPicPr>
            <a:picLocks noChangeAspect="1"/>
          </p:cNvPicPr>
          <p:nvPr/>
        </p:nvPicPr>
        <p:blipFill>
          <a:blip r:embed="rId2"/>
          <a:stretch>
            <a:fillRect/>
          </a:stretch>
        </p:blipFill>
        <p:spPr>
          <a:xfrm>
            <a:off x="296803" y="1723769"/>
            <a:ext cx="4223481" cy="3441355"/>
          </a:xfrm>
          <a:prstGeom prst="rect">
            <a:avLst/>
          </a:prstGeom>
        </p:spPr>
      </p:pic>
      <p:pic>
        <p:nvPicPr>
          <p:cNvPr id="7" name="Picture 6"/>
          <p:cNvPicPr>
            <a:picLocks noChangeAspect="1"/>
          </p:cNvPicPr>
          <p:nvPr/>
        </p:nvPicPr>
        <p:blipFill>
          <a:blip r:embed="rId3"/>
          <a:stretch>
            <a:fillRect/>
          </a:stretch>
        </p:blipFill>
        <p:spPr>
          <a:xfrm>
            <a:off x="4702345" y="1723769"/>
            <a:ext cx="6950034" cy="4232188"/>
          </a:xfrm>
          <a:prstGeom prst="rect">
            <a:avLst/>
          </a:prstGeom>
        </p:spPr>
      </p:pic>
    </p:spTree>
    <p:extLst>
      <p:ext uri="{BB962C8B-B14F-4D97-AF65-F5344CB8AC3E}">
        <p14:creationId xmlns:p14="http://schemas.microsoft.com/office/powerpoint/2010/main" val="40814282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5027" y="430741"/>
            <a:ext cx="8610600" cy="1293028"/>
          </a:xfrm>
        </p:spPr>
        <p:txBody>
          <a:bodyPr/>
          <a:lstStyle/>
          <a:p>
            <a:r>
              <a:rPr lang="en-US" dirty="0"/>
              <a:t>Data preparation in Tableau</a:t>
            </a:r>
          </a:p>
        </p:txBody>
      </p:sp>
      <p:sp>
        <p:nvSpPr>
          <p:cNvPr id="5" name="Content Placeholder 4"/>
          <p:cNvSpPr>
            <a:spLocks noGrp="1"/>
          </p:cNvSpPr>
          <p:nvPr>
            <p:ph idx="1"/>
          </p:nvPr>
        </p:nvSpPr>
        <p:spPr>
          <a:xfrm>
            <a:off x="685800" y="2194560"/>
            <a:ext cx="2489886" cy="4024125"/>
          </a:xfrm>
        </p:spPr>
        <p:txBody>
          <a:bodyPr>
            <a:normAutofit fontScale="92500" lnSpcReduction="10000"/>
          </a:bodyPr>
          <a:lstStyle/>
          <a:p>
            <a:r>
              <a:rPr lang="en-US" sz="2800" dirty="0"/>
              <a:t>Change Marks from automatic to </a:t>
            </a:r>
            <a:r>
              <a:rPr lang="en-US" sz="2800" dirty="0">
                <a:solidFill>
                  <a:srgbClr val="FFC000"/>
                </a:solidFill>
              </a:rPr>
              <a:t>Maps</a:t>
            </a:r>
          </a:p>
          <a:p>
            <a:r>
              <a:rPr lang="en-US" sz="2800" dirty="0"/>
              <a:t>But we need to assign different colors to different regions of UK.</a:t>
            </a:r>
          </a:p>
        </p:txBody>
      </p:sp>
      <p:pic>
        <p:nvPicPr>
          <p:cNvPr id="4" name="Picture 3"/>
          <p:cNvPicPr>
            <a:picLocks noChangeAspect="1"/>
          </p:cNvPicPr>
          <p:nvPr/>
        </p:nvPicPr>
        <p:blipFill>
          <a:blip r:embed="rId2"/>
          <a:stretch>
            <a:fillRect/>
          </a:stretch>
        </p:blipFill>
        <p:spPr>
          <a:xfrm>
            <a:off x="3359336" y="2065822"/>
            <a:ext cx="8367483" cy="4248480"/>
          </a:xfrm>
          <a:prstGeom prst="rect">
            <a:avLst/>
          </a:prstGeom>
        </p:spPr>
      </p:pic>
    </p:spTree>
    <p:extLst>
      <p:ext uri="{BB962C8B-B14F-4D97-AF65-F5344CB8AC3E}">
        <p14:creationId xmlns:p14="http://schemas.microsoft.com/office/powerpoint/2010/main" val="8273633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5027" y="430741"/>
            <a:ext cx="8610600" cy="1293028"/>
          </a:xfrm>
        </p:spPr>
        <p:txBody>
          <a:bodyPr/>
          <a:lstStyle/>
          <a:p>
            <a:r>
              <a:rPr lang="en-US" dirty="0"/>
              <a:t>Data preparation in Tableau</a:t>
            </a:r>
          </a:p>
        </p:txBody>
      </p:sp>
      <p:sp>
        <p:nvSpPr>
          <p:cNvPr id="5" name="Content Placeholder 4"/>
          <p:cNvSpPr>
            <a:spLocks noGrp="1"/>
          </p:cNvSpPr>
          <p:nvPr>
            <p:ph idx="1"/>
          </p:nvPr>
        </p:nvSpPr>
        <p:spPr>
          <a:xfrm>
            <a:off x="685800" y="2194560"/>
            <a:ext cx="2489886" cy="4024125"/>
          </a:xfrm>
        </p:spPr>
        <p:txBody>
          <a:bodyPr>
            <a:normAutofit/>
          </a:bodyPr>
          <a:lstStyle/>
          <a:p>
            <a:r>
              <a:rPr lang="en-US" sz="2800" dirty="0"/>
              <a:t>Drag Region into </a:t>
            </a:r>
            <a:r>
              <a:rPr lang="en-US" sz="2800" dirty="0">
                <a:solidFill>
                  <a:srgbClr val="FFC000"/>
                </a:solidFill>
              </a:rPr>
              <a:t>color</a:t>
            </a:r>
          </a:p>
        </p:txBody>
      </p:sp>
      <p:pic>
        <p:nvPicPr>
          <p:cNvPr id="3" name="Picture 2"/>
          <p:cNvPicPr>
            <a:picLocks noChangeAspect="1"/>
          </p:cNvPicPr>
          <p:nvPr/>
        </p:nvPicPr>
        <p:blipFill>
          <a:blip r:embed="rId2"/>
          <a:stretch>
            <a:fillRect/>
          </a:stretch>
        </p:blipFill>
        <p:spPr>
          <a:xfrm>
            <a:off x="3450725" y="1996550"/>
            <a:ext cx="8104902" cy="4420144"/>
          </a:xfrm>
          <a:prstGeom prst="rect">
            <a:avLst/>
          </a:prstGeom>
        </p:spPr>
      </p:pic>
    </p:spTree>
    <p:extLst>
      <p:ext uri="{BB962C8B-B14F-4D97-AF65-F5344CB8AC3E}">
        <p14:creationId xmlns:p14="http://schemas.microsoft.com/office/powerpoint/2010/main" val="20988590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5010" y="814027"/>
            <a:ext cx="2878282" cy="1293028"/>
          </a:xfrm>
        </p:spPr>
        <p:txBody>
          <a:bodyPr>
            <a:normAutofit fontScale="90000"/>
          </a:bodyPr>
          <a:lstStyle/>
          <a:p>
            <a:r>
              <a:rPr lang="en-US" dirty="0"/>
              <a:t>Basic: Frequency</a:t>
            </a:r>
          </a:p>
        </p:txBody>
      </p:sp>
      <p:sp>
        <p:nvSpPr>
          <p:cNvPr id="5" name="Content Placeholder 4"/>
          <p:cNvSpPr txBox="1">
            <a:spLocks/>
          </p:cNvSpPr>
          <p:nvPr/>
        </p:nvSpPr>
        <p:spPr>
          <a:xfrm>
            <a:off x="9064523" y="2294090"/>
            <a:ext cx="2860590" cy="4024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None/>
            </a:pPr>
            <a:r>
              <a:rPr lang="en-US" sz="2800" dirty="0"/>
              <a:t>To show the number of customers in each region of UK, drag UK customers (Count) into </a:t>
            </a:r>
            <a:r>
              <a:rPr lang="en-US" sz="2800" dirty="0">
                <a:solidFill>
                  <a:srgbClr val="FFC000"/>
                </a:solidFill>
              </a:rPr>
              <a:t>Label</a:t>
            </a:r>
            <a:r>
              <a:rPr lang="en-US" sz="2800" dirty="0"/>
              <a:t>.</a:t>
            </a:r>
            <a:endParaRPr lang="en-US" sz="2800" dirty="0">
              <a:solidFill>
                <a:srgbClr val="FFC000"/>
              </a:solidFill>
            </a:endParaRPr>
          </a:p>
        </p:txBody>
      </p:sp>
      <p:pic>
        <p:nvPicPr>
          <p:cNvPr id="6" name="Picture 5"/>
          <p:cNvPicPr>
            <a:picLocks noChangeAspect="1"/>
          </p:cNvPicPr>
          <p:nvPr/>
        </p:nvPicPr>
        <p:blipFill>
          <a:blip r:embed="rId2"/>
          <a:stretch>
            <a:fillRect/>
          </a:stretch>
        </p:blipFill>
        <p:spPr>
          <a:xfrm>
            <a:off x="284206" y="1195497"/>
            <a:ext cx="8478981" cy="5122718"/>
          </a:xfrm>
          <a:prstGeom prst="rect">
            <a:avLst/>
          </a:prstGeom>
        </p:spPr>
      </p:pic>
    </p:spTree>
    <p:extLst>
      <p:ext uri="{BB962C8B-B14F-4D97-AF65-F5344CB8AC3E}">
        <p14:creationId xmlns:p14="http://schemas.microsoft.com/office/powerpoint/2010/main" val="2550641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5092" y="712006"/>
            <a:ext cx="8610600" cy="1293028"/>
          </a:xfrm>
        </p:spPr>
        <p:txBody>
          <a:bodyPr>
            <a:normAutofit/>
          </a:bodyPr>
          <a:lstStyle/>
          <a:p>
            <a:r>
              <a:rPr lang="en-US" dirty="0"/>
              <a:t>More on data preparation</a:t>
            </a:r>
          </a:p>
        </p:txBody>
      </p:sp>
      <p:sp>
        <p:nvSpPr>
          <p:cNvPr id="3" name="Content Placeholder 2"/>
          <p:cNvSpPr>
            <a:spLocks noGrp="1"/>
          </p:cNvSpPr>
          <p:nvPr>
            <p:ph idx="1"/>
          </p:nvPr>
        </p:nvSpPr>
        <p:spPr>
          <a:xfrm>
            <a:off x="685800" y="2194560"/>
            <a:ext cx="5591432" cy="4024125"/>
          </a:xfrm>
        </p:spPr>
        <p:txBody>
          <a:bodyPr>
            <a:normAutofit/>
          </a:bodyPr>
          <a:lstStyle/>
          <a:p>
            <a:r>
              <a:rPr lang="en-US" sz="2400" dirty="0"/>
              <a:t>Tableau can handle </a:t>
            </a:r>
            <a:r>
              <a:rPr lang="en-US" sz="2400" dirty="0">
                <a:solidFill>
                  <a:srgbClr val="FFC000"/>
                </a:solidFill>
              </a:rPr>
              <a:t>relational databases</a:t>
            </a:r>
            <a:r>
              <a:rPr lang="en-US" sz="2400" dirty="0"/>
              <a:t>.</a:t>
            </a:r>
          </a:p>
          <a:p>
            <a:r>
              <a:rPr lang="en-US" sz="2400" dirty="0"/>
              <a:t>What is relational database? </a:t>
            </a:r>
          </a:p>
          <a:p>
            <a:r>
              <a:rPr lang="en-US" sz="2400" dirty="0"/>
              <a:t>Divide and conquer</a:t>
            </a:r>
          </a:p>
          <a:p>
            <a:r>
              <a:rPr lang="en-US" sz="2400" dirty="0"/>
              <a:t>A company has sales records of every customer. </a:t>
            </a:r>
          </a:p>
          <a:p>
            <a:r>
              <a:rPr lang="en-US" sz="2400" dirty="0"/>
              <a:t>But it is inefficient to store repeated information (e.g. demographic and contact information on every sales record)</a:t>
            </a:r>
          </a:p>
        </p:txBody>
      </p:sp>
      <p:graphicFrame>
        <p:nvGraphicFramePr>
          <p:cNvPr id="4" name="Table 3"/>
          <p:cNvGraphicFramePr>
            <a:graphicFrameLocks noGrp="1"/>
          </p:cNvGraphicFramePr>
          <p:nvPr>
            <p:extLst>
              <p:ext uri="{D42A27DB-BD31-4B8C-83A1-F6EECF244321}">
                <p14:modId xmlns:p14="http://schemas.microsoft.com/office/powerpoint/2010/main" val="4126374352"/>
              </p:ext>
            </p:extLst>
          </p:nvPr>
        </p:nvGraphicFramePr>
        <p:xfrm>
          <a:off x="6636436" y="2005034"/>
          <a:ext cx="5213693" cy="4213651"/>
        </p:xfrm>
        <a:graphic>
          <a:graphicData uri="http://schemas.openxmlformats.org/drawingml/2006/table">
            <a:tbl>
              <a:tblPr>
                <a:tableStyleId>{5C22544A-7EE6-4342-B048-85BDC9FD1C3A}</a:tableStyleId>
              </a:tblPr>
              <a:tblGrid>
                <a:gridCol w="448234">
                  <a:extLst>
                    <a:ext uri="{9D8B030D-6E8A-4147-A177-3AD203B41FA5}">
                      <a16:colId xmlns:a16="http://schemas.microsoft.com/office/drawing/2014/main" val="20000"/>
                    </a:ext>
                  </a:extLst>
                </a:gridCol>
                <a:gridCol w="1160177">
                  <a:extLst>
                    <a:ext uri="{9D8B030D-6E8A-4147-A177-3AD203B41FA5}">
                      <a16:colId xmlns:a16="http://schemas.microsoft.com/office/drawing/2014/main" val="20001"/>
                    </a:ext>
                  </a:extLst>
                </a:gridCol>
                <a:gridCol w="873252">
                  <a:extLst>
                    <a:ext uri="{9D8B030D-6E8A-4147-A177-3AD203B41FA5}">
                      <a16:colId xmlns:a16="http://schemas.microsoft.com/office/drawing/2014/main" val="20002"/>
                    </a:ext>
                  </a:extLst>
                </a:gridCol>
                <a:gridCol w="1135227">
                  <a:extLst>
                    <a:ext uri="{9D8B030D-6E8A-4147-A177-3AD203B41FA5}">
                      <a16:colId xmlns:a16="http://schemas.microsoft.com/office/drawing/2014/main" val="20003"/>
                    </a:ext>
                  </a:extLst>
                </a:gridCol>
                <a:gridCol w="1596803">
                  <a:extLst>
                    <a:ext uri="{9D8B030D-6E8A-4147-A177-3AD203B41FA5}">
                      <a16:colId xmlns:a16="http://schemas.microsoft.com/office/drawing/2014/main" val="20004"/>
                    </a:ext>
                  </a:extLst>
                </a:gridCol>
              </a:tblGrid>
              <a:tr h="392765">
                <a:tc>
                  <a:txBody>
                    <a:bodyPr/>
                    <a:lstStyle/>
                    <a:p>
                      <a:pPr algn="l" fontAlgn="b"/>
                      <a:r>
                        <a:rPr lang="en-US" sz="1400" u="none" strike="noStrike" dirty="0">
                          <a:effectLst/>
                        </a:rPr>
                        <a:t>ID</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Name</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Gender</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Order date</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Item</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0"/>
                  </a:ext>
                </a:extLst>
              </a:tr>
              <a:tr h="224758">
                <a:tc>
                  <a:txBody>
                    <a:bodyPr/>
                    <a:lstStyle/>
                    <a:p>
                      <a:pPr algn="r" fontAlgn="b"/>
                      <a:r>
                        <a:rPr lang="en-US" sz="1400" u="none" strike="noStrike" dirty="0">
                          <a:effectLst/>
                        </a:rPr>
                        <a:t>1</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John Smith</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M</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11/11/2018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Laptop</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1"/>
                  </a:ext>
                </a:extLst>
              </a:tr>
              <a:tr h="224758">
                <a:tc>
                  <a:txBody>
                    <a:bodyPr/>
                    <a:lstStyle/>
                    <a:p>
                      <a:pPr algn="r" fontAlgn="b"/>
                      <a:r>
                        <a:rPr lang="en-US" sz="1400" u="none" strike="noStrike">
                          <a:effectLst/>
                        </a:rPr>
                        <a:t>1</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John Smith</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M</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11/12/2018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Cell phone</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2"/>
                  </a:ext>
                </a:extLst>
              </a:tr>
              <a:tr h="224758">
                <a:tc>
                  <a:txBody>
                    <a:bodyPr/>
                    <a:lstStyle/>
                    <a:p>
                      <a:pPr algn="r" fontAlgn="b"/>
                      <a:r>
                        <a:rPr lang="en-US" sz="1400" u="none" strike="noStrike">
                          <a:effectLst/>
                        </a:rPr>
                        <a:t>1</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John Smith</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M</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11/13/2018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Power cord</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3"/>
                  </a:ext>
                </a:extLst>
              </a:tr>
              <a:tr h="224758">
                <a:tc>
                  <a:txBody>
                    <a:bodyPr/>
                    <a:lstStyle/>
                    <a:p>
                      <a:pPr algn="r" fontAlgn="b"/>
                      <a:r>
                        <a:rPr lang="en-US" sz="1400" u="none" strike="noStrike">
                          <a:effectLst/>
                        </a:rPr>
                        <a:t>1</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John Smith</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M</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11/14/2018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USB</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4"/>
                  </a:ext>
                </a:extLst>
              </a:tr>
              <a:tr h="224758">
                <a:tc>
                  <a:txBody>
                    <a:bodyPr/>
                    <a:lstStyle/>
                    <a:p>
                      <a:pPr algn="r" fontAlgn="b"/>
                      <a:r>
                        <a:rPr lang="en-US" sz="1400" u="none" strike="noStrike">
                          <a:effectLst/>
                        </a:rPr>
                        <a:t>2</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April Fu</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F</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11/10/2018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Sony camera</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5"/>
                  </a:ext>
                </a:extLst>
              </a:tr>
              <a:tr h="224758">
                <a:tc>
                  <a:txBody>
                    <a:bodyPr/>
                    <a:lstStyle/>
                    <a:p>
                      <a:pPr algn="r" fontAlgn="b"/>
                      <a:r>
                        <a:rPr lang="en-US" sz="1400" u="none" strike="noStrike">
                          <a:effectLst/>
                        </a:rPr>
                        <a:t>2</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April Fu</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F</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11/11/2018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Nikon camera</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6"/>
                  </a:ext>
                </a:extLst>
              </a:tr>
              <a:tr h="224758">
                <a:tc>
                  <a:txBody>
                    <a:bodyPr/>
                    <a:lstStyle/>
                    <a:p>
                      <a:pPr algn="r" fontAlgn="b"/>
                      <a:r>
                        <a:rPr lang="en-US" sz="1400" u="none" strike="noStrike">
                          <a:effectLst/>
                        </a:rPr>
                        <a:t>2</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April Fu</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F</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11/12/2018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Canon camera</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7"/>
                  </a:ext>
                </a:extLst>
              </a:tr>
              <a:tr h="224758">
                <a:tc>
                  <a:txBody>
                    <a:bodyPr/>
                    <a:lstStyle/>
                    <a:p>
                      <a:pPr algn="r" fontAlgn="b"/>
                      <a:r>
                        <a:rPr lang="en-US" sz="1400" u="none" strike="noStrike">
                          <a:effectLst/>
                        </a:rPr>
                        <a:t>3</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Ben Over</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M</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11/13/2018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Almay</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8"/>
                  </a:ext>
                </a:extLst>
              </a:tr>
              <a:tr h="224758">
                <a:tc>
                  <a:txBody>
                    <a:bodyPr/>
                    <a:lstStyle/>
                    <a:p>
                      <a:pPr algn="r" fontAlgn="b"/>
                      <a:r>
                        <a:rPr lang="en-US" sz="1400" u="none" strike="noStrike">
                          <a:effectLst/>
                        </a:rPr>
                        <a:t>3</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Ben Over</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M</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11/14/2018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Shanghai Vive</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9"/>
                  </a:ext>
                </a:extLst>
              </a:tr>
              <a:tr h="224758">
                <a:tc>
                  <a:txBody>
                    <a:bodyPr/>
                    <a:lstStyle/>
                    <a:p>
                      <a:pPr algn="r" fontAlgn="b"/>
                      <a:r>
                        <a:rPr lang="en-US" sz="1400" u="none" strike="noStrike">
                          <a:effectLst/>
                        </a:rPr>
                        <a:t>3</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Ben Over</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M</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11/14/2018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SK-II</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10"/>
                  </a:ext>
                </a:extLst>
              </a:tr>
              <a:tr h="224758">
                <a:tc>
                  <a:txBody>
                    <a:bodyPr/>
                    <a:lstStyle/>
                    <a:p>
                      <a:pPr algn="r" fontAlgn="b"/>
                      <a:r>
                        <a:rPr lang="en-US" sz="1400" u="none" strike="noStrike">
                          <a:effectLst/>
                        </a:rPr>
                        <a:t>3</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Ben Over</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M</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11/15/2018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Estee Lauder</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11"/>
                  </a:ext>
                </a:extLst>
              </a:tr>
              <a:tr h="224758">
                <a:tc>
                  <a:txBody>
                    <a:bodyPr/>
                    <a:lstStyle/>
                    <a:p>
                      <a:pPr algn="r" fontAlgn="b"/>
                      <a:r>
                        <a:rPr lang="en-US" sz="1400" u="none" strike="noStrike">
                          <a:effectLst/>
                        </a:rPr>
                        <a:t>4</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Eaton Mei</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M</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10/10/2018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F16</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12"/>
                  </a:ext>
                </a:extLst>
              </a:tr>
              <a:tr h="224758">
                <a:tc>
                  <a:txBody>
                    <a:bodyPr/>
                    <a:lstStyle/>
                    <a:p>
                      <a:pPr algn="r" fontAlgn="b"/>
                      <a:r>
                        <a:rPr lang="en-US" sz="1400" u="none" strike="noStrike">
                          <a:effectLst/>
                        </a:rPr>
                        <a:t>4</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Eaton Mei</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M</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10/11/2018</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Rocket</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13"/>
                  </a:ext>
                </a:extLst>
              </a:tr>
              <a:tr h="224758">
                <a:tc>
                  <a:txBody>
                    <a:bodyPr/>
                    <a:lstStyle/>
                    <a:p>
                      <a:pPr algn="r" fontAlgn="b"/>
                      <a:r>
                        <a:rPr lang="en-US" sz="1400" u="none" strike="noStrike">
                          <a:effectLst/>
                        </a:rPr>
                        <a:t>4</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Eaton Mei</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M</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10/12/2018</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Bible</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14"/>
                  </a:ext>
                </a:extLst>
              </a:tr>
              <a:tr h="224758">
                <a:tc>
                  <a:txBody>
                    <a:bodyPr/>
                    <a:lstStyle/>
                    <a:p>
                      <a:pPr algn="r" fontAlgn="b"/>
                      <a:r>
                        <a:rPr lang="en-US" sz="1400" u="none" strike="noStrike">
                          <a:effectLst/>
                        </a:rPr>
                        <a:t>5</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Sue Yu</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F</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11/1/2018</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Honda SUV</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15"/>
                  </a:ext>
                </a:extLst>
              </a:tr>
              <a:tr h="224758">
                <a:tc>
                  <a:txBody>
                    <a:bodyPr/>
                    <a:lstStyle/>
                    <a:p>
                      <a:pPr algn="r" fontAlgn="b"/>
                      <a:r>
                        <a:rPr lang="en-US" sz="1400" u="none" strike="noStrike">
                          <a:effectLst/>
                        </a:rPr>
                        <a:t>5</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Sue Yu</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F</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11/2/2018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Toyota SUV</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16"/>
                  </a:ext>
                </a:extLst>
              </a:tr>
              <a:tr h="224758">
                <a:tc>
                  <a:txBody>
                    <a:bodyPr/>
                    <a:lstStyle/>
                    <a:p>
                      <a:pPr algn="r" fontAlgn="b"/>
                      <a:r>
                        <a:rPr lang="en-US" sz="1400" u="none" strike="noStrike">
                          <a:effectLst/>
                        </a:rPr>
                        <a:t>6</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Miles Long</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M</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11/3/2018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Ford Truck</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22470103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622" y="416030"/>
            <a:ext cx="10703011" cy="1293028"/>
          </a:xfrm>
        </p:spPr>
        <p:txBody>
          <a:bodyPr/>
          <a:lstStyle/>
          <a:p>
            <a:r>
              <a:rPr lang="en-US" dirty="0"/>
              <a:t>Relational database</a:t>
            </a:r>
          </a:p>
        </p:txBody>
      </p:sp>
      <p:sp>
        <p:nvSpPr>
          <p:cNvPr id="3" name="Content Placeholder 2"/>
          <p:cNvSpPr>
            <a:spLocks noGrp="1"/>
          </p:cNvSpPr>
          <p:nvPr>
            <p:ph idx="1"/>
          </p:nvPr>
        </p:nvSpPr>
        <p:spPr>
          <a:xfrm>
            <a:off x="679622" y="1523792"/>
            <a:ext cx="4479324" cy="4024125"/>
          </a:xfrm>
        </p:spPr>
        <p:txBody>
          <a:bodyPr/>
          <a:lstStyle/>
          <a:p>
            <a:r>
              <a:rPr lang="en-US" dirty="0"/>
              <a:t>One solution is to store unique information in different tables, and then join the tables by ID when you need to combine different sources of information.</a:t>
            </a:r>
          </a:p>
          <a:p>
            <a:r>
              <a:rPr lang="en-US" dirty="0"/>
              <a:t>SQL or SAS</a:t>
            </a:r>
          </a:p>
          <a:p>
            <a:endParaRPr lang="en-US" dirty="0"/>
          </a:p>
        </p:txBody>
      </p:sp>
      <p:pic>
        <p:nvPicPr>
          <p:cNvPr id="2050" name="Picture 2" descr="http://creative-wisdom.com/computer/sas/equal_join.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20549" y="4100735"/>
            <a:ext cx="4233475" cy="218838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5594951" y="1585945"/>
            <a:ext cx="5534711" cy="408508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dirty="0"/>
              <a:t>Equal join or inner join in SAS (optional):</a:t>
            </a:r>
          </a:p>
          <a:p>
            <a:pPr marL="0" indent="0">
              <a:buNone/>
            </a:pPr>
            <a:r>
              <a:rPr lang="en-US" dirty="0"/>
              <a:t>/* method 1 */</a:t>
            </a:r>
          </a:p>
          <a:p>
            <a:pPr marL="0" indent="0">
              <a:buNone/>
            </a:pPr>
            <a:r>
              <a:rPr lang="en-US" dirty="0"/>
              <a:t>Data </a:t>
            </a:r>
            <a:r>
              <a:rPr lang="en-US" dirty="0" err="1"/>
              <a:t>file_a</a:t>
            </a:r>
            <a:r>
              <a:rPr lang="en-US" dirty="0"/>
              <a:t>; ...</a:t>
            </a:r>
          </a:p>
          <a:p>
            <a:pPr marL="0" indent="0">
              <a:buNone/>
            </a:pPr>
            <a:r>
              <a:rPr lang="en-US" dirty="0"/>
              <a:t>                </a:t>
            </a:r>
            <a:r>
              <a:rPr lang="en-US" dirty="0" err="1"/>
              <a:t>flag_a</a:t>
            </a:r>
            <a:r>
              <a:rPr lang="en-US" dirty="0"/>
              <a:t> = 1;</a:t>
            </a:r>
          </a:p>
          <a:p>
            <a:pPr marL="0" indent="0">
              <a:buNone/>
            </a:pPr>
            <a:r>
              <a:rPr lang="en-US" dirty="0"/>
              <a:t>                proc sort; by id;</a:t>
            </a:r>
          </a:p>
          <a:p>
            <a:pPr marL="0" indent="0">
              <a:buNone/>
            </a:pPr>
            <a:r>
              <a:rPr lang="en-US" dirty="0"/>
              <a:t>Data </a:t>
            </a:r>
            <a:r>
              <a:rPr lang="en-US" dirty="0" err="1"/>
              <a:t>file_b</a:t>
            </a:r>
            <a:r>
              <a:rPr lang="en-US" dirty="0"/>
              <a:t>; ...</a:t>
            </a:r>
          </a:p>
          <a:p>
            <a:pPr marL="0" indent="0">
              <a:buNone/>
            </a:pPr>
            <a:r>
              <a:rPr lang="en-US" dirty="0"/>
              <a:t>                </a:t>
            </a:r>
            <a:r>
              <a:rPr lang="en-US" dirty="0" err="1"/>
              <a:t>flag_b</a:t>
            </a:r>
            <a:r>
              <a:rPr lang="en-US" dirty="0"/>
              <a:t> = 1; </a:t>
            </a:r>
          </a:p>
          <a:p>
            <a:pPr marL="0" indent="0">
              <a:buNone/>
            </a:pPr>
            <a:r>
              <a:rPr lang="en-US" dirty="0"/>
              <a:t>                proc sort; by id;</a:t>
            </a:r>
          </a:p>
          <a:p>
            <a:pPr marL="0" indent="0">
              <a:buNone/>
            </a:pPr>
            <a:r>
              <a:rPr lang="en-US" dirty="0"/>
              <a:t>Data all; merge </a:t>
            </a:r>
            <a:r>
              <a:rPr lang="en-US" dirty="0" err="1"/>
              <a:t>file_a</a:t>
            </a:r>
            <a:r>
              <a:rPr lang="en-US" dirty="0"/>
              <a:t> </a:t>
            </a:r>
            <a:r>
              <a:rPr lang="en-US" dirty="0" err="1"/>
              <a:t>file_b</a:t>
            </a:r>
            <a:r>
              <a:rPr lang="en-US" dirty="0"/>
              <a:t>; by id;</a:t>
            </a:r>
          </a:p>
          <a:p>
            <a:pPr marL="0" indent="0">
              <a:buNone/>
            </a:pPr>
            <a:r>
              <a:rPr lang="en-US" dirty="0"/>
              <a:t>                if </a:t>
            </a:r>
            <a:r>
              <a:rPr lang="en-US" dirty="0" err="1"/>
              <a:t>flag_a</a:t>
            </a:r>
            <a:r>
              <a:rPr lang="en-US" dirty="0"/>
              <a:t> = 1 and </a:t>
            </a:r>
            <a:r>
              <a:rPr lang="en-US" dirty="0" err="1"/>
              <a:t>flag_b</a:t>
            </a:r>
            <a:r>
              <a:rPr lang="en-US" dirty="0"/>
              <a:t> = 1;</a:t>
            </a:r>
          </a:p>
          <a:p>
            <a:endParaRPr lang="en-US" dirty="0"/>
          </a:p>
        </p:txBody>
      </p:sp>
    </p:spTree>
    <p:extLst>
      <p:ext uri="{BB962C8B-B14F-4D97-AF65-F5344CB8AC3E}">
        <p14:creationId xmlns:p14="http://schemas.microsoft.com/office/powerpoint/2010/main" val="32755793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622" y="416030"/>
            <a:ext cx="10703011" cy="1293028"/>
          </a:xfrm>
        </p:spPr>
        <p:txBody>
          <a:bodyPr/>
          <a:lstStyle/>
          <a:p>
            <a:r>
              <a:rPr lang="en-US" dirty="0"/>
              <a:t>Relational database</a:t>
            </a:r>
          </a:p>
        </p:txBody>
      </p:sp>
      <p:sp>
        <p:nvSpPr>
          <p:cNvPr id="3" name="Content Placeholder 2"/>
          <p:cNvSpPr>
            <a:spLocks noGrp="1"/>
          </p:cNvSpPr>
          <p:nvPr>
            <p:ph idx="1"/>
          </p:nvPr>
        </p:nvSpPr>
        <p:spPr>
          <a:xfrm>
            <a:off x="679622" y="1523792"/>
            <a:ext cx="4479324" cy="4024125"/>
          </a:xfrm>
        </p:spPr>
        <p:txBody>
          <a:bodyPr/>
          <a:lstStyle/>
          <a:p>
            <a:endParaRPr lang="en-US" dirty="0"/>
          </a:p>
        </p:txBody>
      </p:sp>
      <p:pic>
        <p:nvPicPr>
          <p:cNvPr id="2050" name="Picture 2" descr="http://creative-wisdom.com/computer/sas/equal_join.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9622" y="1440106"/>
            <a:ext cx="4233475" cy="218838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5594951" y="1585945"/>
            <a:ext cx="5534711" cy="4085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nSpc>
                <a:spcPct val="120000"/>
              </a:lnSpc>
            </a:pPr>
            <a:r>
              <a:rPr lang="en-US" sz="2000" dirty="0"/>
              <a:t>Equal join or inner join in SAS (optional):</a:t>
            </a:r>
          </a:p>
          <a:p>
            <a:pPr marL="0" indent="0">
              <a:lnSpc>
                <a:spcPct val="120000"/>
              </a:lnSpc>
              <a:buNone/>
            </a:pPr>
            <a:r>
              <a:rPr lang="en-US" sz="2000" dirty="0"/>
              <a:t>/* method 2: Assume that you have affiliate ID in both files. */ </a:t>
            </a:r>
          </a:p>
          <a:p>
            <a:pPr marL="0" indent="0">
              <a:lnSpc>
                <a:spcPct val="120000"/>
              </a:lnSpc>
              <a:buNone/>
            </a:pPr>
            <a:r>
              <a:rPr lang="en-US" sz="2000" dirty="0"/>
              <a:t>Data </a:t>
            </a:r>
            <a:r>
              <a:rPr lang="en-US" sz="2000" dirty="0" err="1"/>
              <a:t>file_a</a:t>
            </a:r>
            <a:r>
              <a:rPr lang="en-US" sz="2000" dirty="0"/>
              <a:t>; ...</a:t>
            </a:r>
          </a:p>
          <a:p>
            <a:pPr marL="0" indent="0">
              <a:lnSpc>
                <a:spcPct val="120000"/>
              </a:lnSpc>
              <a:buNone/>
            </a:pPr>
            <a:r>
              <a:rPr lang="en-US" sz="2000" dirty="0"/>
              <a:t>              </a:t>
            </a:r>
            <a:r>
              <a:rPr lang="en-US" sz="2000" dirty="0" err="1"/>
              <a:t>infile_a</a:t>
            </a:r>
            <a:r>
              <a:rPr lang="en-US" sz="2000" dirty="0"/>
              <a:t> = 1;</a:t>
            </a:r>
          </a:p>
          <a:p>
            <a:pPr marL="0" indent="0">
              <a:lnSpc>
                <a:spcPct val="120000"/>
              </a:lnSpc>
              <a:buNone/>
            </a:pPr>
            <a:r>
              <a:rPr lang="en-US" sz="2000" dirty="0"/>
              <a:t>	proc sort; by id;</a:t>
            </a:r>
            <a:endParaRPr lang="en-US" sz="2400" dirty="0"/>
          </a:p>
          <a:p>
            <a:pPr marL="0" indent="0">
              <a:lnSpc>
                <a:spcPct val="120000"/>
              </a:lnSpc>
              <a:buNone/>
            </a:pPr>
            <a:r>
              <a:rPr lang="en-US" sz="2000" dirty="0"/>
              <a:t>Data </a:t>
            </a:r>
            <a:r>
              <a:rPr lang="en-US" sz="2000" dirty="0" err="1"/>
              <a:t>file_b</a:t>
            </a:r>
            <a:r>
              <a:rPr lang="en-US" sz="2000" dirty="0"/>
              <a:t>; ...</a:t>
            </a:r>
          </a:p>
          <a:p>
            <a:pPr marL="0" indent="0">
              <a:lnSpc>
                <a:spcPct val="120000"/>
              </a:lnSpc>
              <a:buNone/>
            </a:pPr>
            <a:r>
              <a:rPr lang="en-US" sz="2000" dirty="0"/>
              <a:t>	proc sort; by id;</a:t>
            </a:r>
          </a:p>
          <a:p>
            <a:pPr marL="0" indent="0">
              <a:lnSpc>
                <a:spcPct val="120000"/>
              </a:lnSpc>
              <a:buNone/>
            </a:pPr>
            <a:r>
              <a:rPr lang="en-US" sz="2000" dirty="0"/>
              <a:t>Data all; merge </a:t>
            </a:r>
            <a:r>
              <a:rPr lang="en-US" sz="2000" dirty="0" err="1"/>
              <a:t>file_a</a:t>
            </a:r>
            <a:r>
              <a:rPr lang="en-US" sz="2000" dirty="0"/>
              <a:t> </a:t>
            </a:r>
            <a:r>
              <a:rPr lang="en-US" sz="2000" dirty="0" err="1"/>
              <a:t>file_b</a:t>
            </a:r>
            <a:r>
              <a:rPr lang="en-US" sz="2000" dirty="0"/>
              <a:t>; by id;</a:t>
            </a:r>
          </a:p>
          <a:p>
            <a:pPr marL="0" indent="0">
              <a:lnSpc>
                <a:spcPct val="120000"/>
              </a:lnSpc>
              <a:buNone/>
            </a:pPr>
            <a:r>
              <a:rPr lang="en-US" sz="2000" dirty="0"/>
              <a:t>              if </a:t>
            </a:r>
            <a:r>
              <a:rPr lang="en-US" sz="2000" dirty="0" err="1"/>
              <a:t>infile</a:t>
            </a:r>
            <a:r>
              <a:rPr lang="en-US" sz="2000" dirty="0"/>
              <a:t> = 1;</a:t>
            </a:r>
          </a:p>
        </p:txBody>
      </p:sp>
    </p:spTree>
    <p:extLst>
      <p:ext uri="{BB962C8B-B14F-4D97-AF65-F5344CB8AC3E}">
        <p14:creationId xmlns:p14="http://schemas.microsoft.com/office/powerpoint/2010/main" val="32779154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497" y="764373"/>
            <a:ext cx="11419703" cy="1293028"/>
          </a:xfrm>
        </p:spPr>
        <p:txBody>
          <a:bodyPr/>
          <a:lstStyle/>
          <a:p>
            <a:r>
              <a:rPr lang="en-US" dirty="0"/>
              <a:t>Relational database: Left or right join</a:t>
            </a:r>
          </a:p>
        </p:txBody>
      </p:sp>
      <p:sp>
        <p:nvSpPr>
          <p:cNvPr id="3" name="Content Placeholder 2"/>
          <p:cNvSpPr>
            <a:spLocks noGrp="1"/>
          </p:cNvSpPr>
          <p:nvPr>
            <p:ph idx="1"/>
          </p:nvPr>
        </p:nvSpPr>
        <p:spPr>
          <a:xfrm>
            <a:off x="664029" y="2155371"/>
            <a:ext cx="5551714" cy="4222717"/>
          </a:xfrm>
        </p:spPr>
        <p:txBody>
          <a:bodyPr>
            <a:noAutofit/>
          </a:bodyPr>
          <a:lstStyle/>
          <a:p>
            <a:r>
              <a:rPr lang="en-US" sz="2000" dirty="0"/>
              <a:t>Left or right join in SAS (Optional)</a:t>
            </a:r>
          </a:p>
          <a:p>
            <a:r>
              <a:rPr lang="en-US" sz="2000" dirty="0"/>
              <a:t>There are two files: File A and File B. I want to merge two files but keep only the observations in File A. The join line indicates a "+=" sign rather than a "=".:</a:t>
            </a:r>
          </a:p>
          <a:p>
            <a:pPr marL="0" indent="0">
              <a:buNone/>
            </a:pPr>
            <a:endParaRPr lang="en-US" sz="2000" dirty="0"/>
          </a:p>
          <a:p>
            <a:pPr marL="0" indent="0">
              <a:buNone/>
            </a:pPr>
            <a:r>
              <a:rPr lang="en-US" sz="2000" dirty="0"/>
              <a:t>proc sort data=</a:t>
            </a:r>
            <a:r>
              <a:rPr lang="en-US" sz="2000" dirty="0" err="1"/>
              <a:t>file_a</a:t>
            </a:r>
            <a:r>
              <a:rPr lang="en-US" sz="2000" dirty="0"/>
              <a:t>; by id;</a:t>
            </a:r>
          </a:p>
          <a:p>
            <a:pPr marL="0" indent="0">
              <a:buNone/>
            </a:pPr>
            <a:r>
              <a:rPr lang="en-US" sz="2000" dirty="0"/>
              <a:t>proc sort data=</a:t>
            </a:r>
            <a:r>
              <a:rPr lang="en-US" sz="2000" dirty="0" err="1"/>
              <a:t>file_b</a:t>
            </a:r>
            <a:r>
              <a:rPr lang="en-US" sz="2000" dirty="0"/>
              <a:t>; by id;</a:t>
            </a:r>
          </a:p>
          <a:p>
            <a:pPr marL="0" indent="0">
              <a:buNone/>
            </a:pPr>
            <a:endParaRPr lang="en-US" sz="2000" dirty="0"/>
          </a:p>
          <a:p>
            <a:pPr marL="0" indent="0">
              <a:buNone/>
            </a:pPr>
            <a:r>
              <a:rPr lang="en-US" sz="2000" dirty="0"/>
              <a:t>Data all; merge </a:t>
            </a:r>
            <a:r>
              <a:rPr lang="en-US" sz="2000" dirty="0" err="1"/>
              <a:t>file_a</a:t>
            </a:r>
            <a:r>
              <a:rPr lang="en-US" sz="2000" dirty="0"/>
              <a:t>(IN=A) </a:t>
            </a:r>
            <a:r>
              <a:rPr lang="en-US" sz="2000" dirty="0" err="1"/>
              <a:t>file_b</a:t>
            </a:r>
            <a:r>
              <a:rPr lang="en-US" sz="2000" dirty="0"/>
              <a:t>(IN=B); by id;</a:t>
            </a:r>
          </a:p>
          <a:p>
            <a:pPr marL="0" indent="0">
              <a:buNone/>
            </a:pPr>
            <a:r>
              <a:rPr lang="en-US" sz="2000" dirty="0"/>
              <a:t>if A;</a:t>
            </a:r>
          </a:p>
        </p:txBody>
      </p:sp>
      <p:pic>
        <p:nvPicPr>
          <p:cNvPr id="3074" name="Picture 2" descr="http://creative-wisdom.com/computer/sas/left_join.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25225" y="2155371"/>
            <a:ext cx="5180975" cy="2638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2718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497" y="764373"/>
            <a:ext cx="11419703" cy="1293028"/>
          </a:xfrm>
        </p:spPr>
        <p:txBody>
          <a:bodyPr/>
          <a:lstStyle/>
          <a:p>
            <a:r>
              <a:rPr lang="en-US" dirty="0"/>
              <a:t>Relational database: Left or right join</a:t>
            </a:r>
          </a:p>
        </p:txBody>
      </p:sp>
      <p:sp>
        <p:nvSpPr>
          <p:cNvPr id="3" name="Content Placeholder 2"/>
          <p:cNvSpPr>
            <a:spLocks noGrp="1"/>
          </p:cNvSpPr>
          <p:nvPr>
            <p:ph idx="1"/>
          </p:nvPr>
        </p:nvSpPr>
        <p:spPr>
          <a:xfrm>
            <a:off x="835110" y="2353963"/>
            <a:ext cx="4961238" cy="4024125"/>
          </a:xfrm>
        </p:spPr>
        <p:txBody>
          <a:bodyPr>
            <a:normAutofit fontScale="92500" lnSpcReduction="10000"/>
          </a:bodyPr>
          <a:lstStyle/>
          <a:p>
            <a:r>
              <a:rPr lang="en-US" dirty="0"/>
              <a:t>Left or right join in SAS (Optional):</a:t>
            </a:r>
          </a:p>
          <a:p>
            <a:pPr marL="0" indent="0">
              <a:buNone/>
            </a:pPr>
            <a:r>
              <a:rPr lang="en-US" dirty="0"/>
              <a:t>/* Method 2: Assume </a:t>
            </a:r>
            <a:r>
              <a:rPr lang="en-US"/>
              <a:t>that you </a:t>
            </a:r>
            <a:r>
              <a:rPr lang="en-US" dirty="0"/>
              <a:t>have affiliate ID in both files. */ </a:t>
            </a:r>
          </a:p>
          <a:p>
            <a:pPr marL="0" indent="0">
              <a:buNone/>
            </a:pPr>
            <a:endParaRPr lang="en-US" dirty="0"/>
          </a:p>
          <a:p>
            <a:pPr marL="0" indent="0">
              <a:buNone/>
            </a:pPr>
            <a:r>
              <a:rPr lang="en-US" dirty="0"/>
              <a:t>Data </a:t>
            </a:r>
            <a:r>
              <a:rPr lang="en-US" dirty="0" err="1"/>
              <a:t>file_a</a:t>
            </a:r>
            <a:r>
              <a:rPr lang="en-US" dirty="0"/>
              <a:t>; ...</a:t>
            </a:r>
          </a:p>
          <a:p>
            <a:pPr marL="0" indent="0">
              <a:buNone/>
            </a:pPr>
            <a:r>
              <a:rPr lang="en-US" dirty="0"/>
              <a:t>             </a:t>
            </a:r>
            <a:r>
              <a:rPr lang="en-US" dirty="0" err="1"/>
              <a:t>infile_a</a:t>
            </a:r>
            <a:r>
              <a:rPr lang="en-US" dirty="0"/>
              <a:t> = 1;</a:t>
            </a:r>
          </a:p>
          <a:p>
            <a:pPr marL="0" indent="0">
              <a:buNone/>
            </a:pPr>
            <a:r>
              <a:rPr lang="en-US" dirty="0"/>
              <a:t>	proc sort; by id;</a:t>
            </a:r>
          </a:p>
          <a:p>
            <a:pPr marL="0" indent="0">
              <a:buNone/>
            </a:pPr>
            <a:r>
              <a:rPr lang="en-US" dirty="0"/>
              <a:t>Data </a:t>
            </a:r>
            <a:r>
              <a:rPr lang="en-US" dirty="0" err="1"/>
              <a:t>file_b</a:t>
            </a:r>
            <a:r>
              <a:rPr lang="en-US" dirty="0"/>
              <a:t>; ...</a:t>
            </a:r>
          </a:p>
          <a:p>
            <a:pPr marL="0" indent="0">
              <a:buNone/>
            </a:pPr>
            <a:r>
              <a:rPr lang="en-US" dirty="0"/>
              <a:t>          	proc sort; by id;</a:t>
            </a:r>
          </a:p>
          <a:p>
            <a:pPr marL="0" indent="0">
              <a:buNone/>
            </a:pPr>
            <a:r>
              <a:rPr lang="en-US" dirty="0"/>
              <a:t>Data all; merge </a:t>
            </a:r>
            <a:r>
              <a:rPr lang="en-US" dirty="0" err="1"/>
              <a:t>file_a</a:t>
            </a:r>
            <a:r>
              <a:rPr lang="en-US" dirty="0"/>
              <a:t> </a:t>
            </a:r>
            <a:r>
              <a:rPr lang="en-US" dirty="0" err="1"/>
              <a:t>file_b</a:t>
            </a:r>
            <a:r>
              <a:rPr lang="en-US" dirty="0"/>
              <a:t>; by id;</a:t>
            </a:r>
          </a:p>
          <a:p>
            <a:pPr marL="0" indent="0">
              <a:buNone/>
            </a:pPr>
            <a:r>
              <a:rPr lang="en-US" dirty="0"/>
              <a:t>             if </a:t>
            </a:r>
            <a:r>
              <a:rPr lang="en-US" dirty="0" err="1"/>
              <a:t>infile</a:t>
            </a:r>
            <a:r>
              <a:rPr lang="en-US" dirty="0"/>
              <a:t> = 1;</a:t>
            </a:r>
          </a:p>
        </p:txBody>
      </p:sp>
      <p:pic>
        <p:nvPicPr>
          <p:cNvPr id="3074" name="Picture 2" descr="http://creative-wisdom.com/computer/sas/left_join.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74460" y="2353963"/>
            <a:ext cx="5180975" cy="2638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78429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307174"/>
            <a:ext cx="1749136" cy="1293028"/>
          </a:xfrm>
        </p:spPr>
        <p:txBody>
          <a:bodyPr/>
          <a:lstStyle/>
          <a:p>
            <a:r>
              <a:rPr lang="en-US" dirty="0"/>
              <a:t>SAS</a:t>
            </a:r>
          </a:p>
        </p:txBody>
      </p:sp>
      <p:sp>
        <p:nvSpPr>
          <p:cNvPr id="3" name="Content Placeholder 2"/>
          <p:cNvSpPr>
            <a:spLocks noGrp="1"/>
          </p:cNvSpPr>
          <p:nvPr>
            <p:ph idx="1"/>
          </p:nvPr>
        </p:nvSpPr>
        <p:spPr>
          <a:xfrm>
            <a:off x="7055427" y="650074"/>
            <a:ext cx="4686299" cy="5677187"/>
          </a:xfrm>
        </p:spPr>
        <p:txBody>
          <a:bodyPr/>
          <a:lstStyle/>
          <a:p>
            <a:r>
              <a:rPr lang="en-US" sz="2800" dirty="0"/>
              <a:t>In SAS Studio, you can choose either data steps or  PROC SQL to join tables. </a:t>
            </a:r>
          </a:p>
          <a:p>
            <a:r>
              <a:rPr lang="en-US" sz="2800" dirty="0"/>
              <a:t>The two will produce identical results.</a:t>
            </a:r>
          </a:p>
          <a:p>
            <a:r>
              <a:rPr lang="en-US" sz="2800" dirty="0"/>
              <a:t>If you have two large tables, use SQL.</a:t>
            </a:r>
          </a:p>
          <a:p>
            <a:endParaRPr lang="en-US" dirty="0"/>
          </a:p>
        </p:txBody>
      </p:sp>
      <p:pic>
        <p:nvPicPr>
          <p:cNvPr id="4" name="Picture 3"/>
          <p:cNvPicPr>
            <a:picLocks noChangeAspect="1"/>
          </p:cNvPicPr>
          <p:nvPr/>
        </p:nvPicPr>
        <p:blipFill>
          <a:blip r:embed="rId2"/>
          <a:stretch>
            <a:fillRect/>
          </a:stretch>
        </p:blipFill>
        <p:spPr>
          <a:xfrm>
            <a:off x="2073270" y="650074"/>
            <a:ext cx="4533333" cy="5695238"/>
          </a:xfrm>
          <a:prstGeom prst="rect">
            <a:avLst/>
          </a:prstGeom>
        </p:spPr>
      </p:pic>
    </p:spTree>
    <p:extLst>
      <p:ext uri="{BB962C8B-B14F-4D97-AF65-F5344CB8AC3E}">
        <p14:creationId xmlns:p14="http://schemas.microsoft.com/office/powerpoint/2010/main" val="33510829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11" y="969652"/>
            <a:ext cx="5406362" cy="999921"/>
          </a:xfrm>
        </p:spPr>
        <p:txBody>
          <a:bodyPr>
            <a:normAutofit fontScale="90000"/>
          </a:bodyPr>
          <a:lstStyle/>
          <a:p>
            <a:r>
              <a:rPr lang="en-US" dirty="0"/>
              <a:t>Join files in Tableau</a:t>
            </a:r>
          </a:p>
        </p:txBody>
      </p:sp>
      <p:sp>
        <p:nvSpPr>
          <p:cNvPr id="3" name="Content Placeholder 2"/>
          <p:cNvSpPr>
            <a:spLocks noGrp="1"/>
          </p:cNvSpPr>
          <p:nvPr>
            <p:ph idx="1"/>
          </p:nvPr>
        </p:nvSpPr>
        <p:spPr>
          <a:xfrm>
            <a:off x="439319" y="2201974"/>
            <a:ext cx="5161381" cy="4024125"/>
          </a:xfrm>
        </p:spPr>
        <p:txBody>
          <a:bodyPr>
            <a:normAutofit fontScale="92500" lnSpcReduction="10000"/>
          </a:bodyPr>
          <a:lstStyle/>
          <a:p>
            <a:r>
              <a:rPr lang="en-US" sz="2400" dirty="0"/>
              <a:t>Data set in Tableau folder: AmazingMartU2.xlsx </a:t>
            </a:r>
          </a:p>
          <a:p>
            <a:r>
              <a:rPr lang="en-US" sz="2400" dirty="0">
                <a:hlinkClick r:id="rId2"/>
              </a:rPr>
              <a:t>https://community.qlik.com/t5/QlikView-App-Development/Fact-Table-with-Mixed-Granularity/td-p/1529703</a:t>
            </a:r>
            <a:r>
              <a:rPr lang="en-US" sz="2400" dirty="0"/>
              <a:t> </a:t>
            </a:r>
          </a:p>
          <a:p>
            <a:r>
              <a:rPr lang="en-US" sz="2400" dirty="0"/>
              <a:t>It has multiple tables</a:t>
            </a:r>
          </a:p>
          <a:p>
            <a:r>
              <a:rPr lang="en-US" sz="2400" dirty="0"/>
              <a:t>Drag </a:t>
            </a:r>
            <a:r>
              <a:rPr lang="en-US" sz="2400" dirty="0" err="1"/>
              <a:t>ListOfOrders</a:t>
            </a:r>
            <a:endParaRPr lang="en-US" sz="2400" dirty="0"/>
          </a:p>
          <a:p>
            <a:r>
              <a:rPr lang="en-US" sz="2400" dirty="0"/>
              <a:t>Drag </a:t>
            </a:r>
            <a:r>
              <a:rPr lang="en-US" sz="2400" dirty="0" err="1"/>
              <a:t>OrderBreakdown</a:t>
            </a:r>
            <a:endParaRPr lang="en-US" sz="2400" dirty="0"/>
          </a:p>
          <a:p>
            <a:r>
              <a:rPr lang="en-US" sz="2400" dirty="0"/>
              <a:t>The two tables are joined as many to many by matching the ID.</a:t>
            </a:r>
          </a:p>
        </p:txBody>
      </p:sp>
      <p:pic>
        <p:nvPicPr>
          <p:cNvPr id="4" name="Picture 3"/>
          <p:cNvPicPr>
            <a:picLocks noChangeAspect="1"/>
          </p:cNvPicPr>
          <p:nvPr/>
        </p:nvPicPr>
        <p:blipFill>
          <a:blip r:embed="rId3"/>
          <a:stretch>
            <a:fillRect/>
          </a:stretch>
        </p:blipFill>
        <p:spPr>
          <a:xfrm>
            <a:off x="5901972" y="1087934"/>
            <a:ext cx="5895238" cy="1933333"/>
          </a:xfrm>
          <a:prstGeom prst="rect">
            <a:avLst/>
          </a:prstGeom>
        </p:spPr>
      </p:pic>
      <p:pic>
        <p:nvPicPr>
          <p:cNvPr id="6" name="Picture 5"/>
          <p:cNvPicPr>
            <a:picLocks noChangeAspect="1"/>
          </p:cNvPicPr>
          <p:nvPr/>
        </p:nvPicPr>
        <p:blipFill>
          <a:blip r:embed="rId4"/>
          <a:stretch>
            <a:fillRect/>
          </a:stretch>
        </p:blipFill>
        <p:spPr>
          <a:xfrm>
            <a:off x="5901972" y="3527834"/>
            <a:ext cx="4171429" cy="1942857"/>
          </a:xfrm>
          <a:prstGeom prst="rect">
            <a:avLst/>
          </a:prstGeom>
        </p:spPr>
      </p:pic>
    </p:spTree>
    <p:extLst>
      <p:ext uri="{BB962C8B-B14F-4D97-AF65-F5344CB8AC3E}">
        <p14:creationId xmlns:p14="http://schemas.microsoft.com/office/powerpoint/2010/main" val="2694310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410" y="907306"/>
            <a:ext cx="9967971" cy="999921"/>
          </a:xfrm>
        </p:spPr>
        <p:txBody>
          <a:bodyPr>
            <a:normAutofit fontScale="90000"/>
          </a:bodyPr>
          <a:lstStyle/>
          <a:p>
            <a:r>
              <a:rPr lang="en-US" dirty="0"/>
              <a:t>Join files in Tableau (More Control)</a:t>
            </a:r>
          </a:p>
        </p:txBody>
      </p:sp>
      <p:sp>
        <p:nvSpPr>
          <p:cNvPr id="3" name="Content Placeholder 2"/>
          <p:cNvSpPr>
            <a:spLocks noGrp="1"/>
          </p:cNvSpPr>
          <p:nvPr>
            <p:ph idx="1"/>
          </p:nvPr>
        </p:nvSpPr>
        <p:spPr>
          <a:xfrm>
            <a:off x="439319" y="2201974"/>
            <a:ext cx="4423137" cy="4024125"/>
          </a:xfrm>
        </p:spPr>
        <p:txBody>
          <a:bodyPr>
            <a:normAutofit/>
          </a:bodyPr>
          <a:lstStyle/>
          <a:p>
            <a:r>
              <a:rPr lang="en-US" sz="2400" dirty="0"/>
              <a:t>Drag </a:t>
            </a:r>
            <a:r>
              <a:rPr lang="en-US" sz="2400" dirty="0" err="1"/>
              <a:t>ListOfOrders</a:t>
            </a:r>
            <a:r>
              <a:rPr lang="en-US" sz="2400" dirty="0"/>
              <a:t> into the canvas.</a:t>
            </a:r>
          </a:p>
          <a:p>
            <a:r>
              <a:rPr lang="en-US" sz="2400" dirty="0"/>
              <a:t>From the down arrow on </a:t>
            </a:r>
            <a:r>
              <a:rPr lang="en-US" sz="2400" dirty="0" err="1"/>
              <a:t>ListOfOrders</a:t>
            </a:r>
            <a:r>
              <a:rPr lang="en-US" sz="2400" dirty="0"/>
              <a:t> select Open</a:t>
            </a:r>
          </a:p>
          <a:p>
            <a:r>
              <a:rPr lang="en-US" sz="2400" dirty="0"/>
              <a:t>Double-click </a:t>
            </a:r>
            <a:r>
              <a:rPr lang="en-US" sz="2400" dirty="0" err="1"/>
              <a:t>ListOfOrders</a:t>
            </a:r>
            <a:endParaRPr lang="en-US" sz="2400" dirty="0"/>
          </a:p>
          <a:p>
            <a:r>
              <a:rPr lang="en-US" sz="2400" dirty="0"/>
              <a:t>Drag or double-Click </a:t>
            </a:r>
            <a:r>
              <a:rPr lang="en-US" sz="2400" dirty="0" err="1"/>
              <a:t>OrderBreakdown</a:t>
            </a:r>
            <a:endParaRPr lang="en-US" sz="2400" dirty="0"/>
          </a:p>
          <a:p>
            <a:r>
              <a:rPr lang="en-US" sz="2400" dirty="0"/>
              <a:t>You can select how the tables are joined.</a:t>
            </a:r>
          </a:p>
        </p:txBody>
      </p:sp>
      <p:pic>
        <p:nvPicPr>
          <p:cNvPr id="5" name="Picture 4"/>
          <p:cNvPicPr>
            <a:picLocks noChangeAspect="1"/>
          </p:cNvPicPr>
          <p:nvPr/>
        </p:nvPicPr>
        <p:blipFill>
          <a:blip r:embed="rId2"/>
          <a:stretch>
            <a:fillRect/>
          </a:stretch>
        </p:blipFill>
        <p:spPr>
          <a:xfrm>
            <a:off x="4990859" y="2201974"/>
            <a:ext cx="6937338" cy="2955104"/>
          </a:xfrm>
          <a:prstGeom prst="rect">
            <a:avLst/>
          </a:prstGeom>
        </p:spPr>
      </p:pic>
    </p:spTree>
    <p:extLst>
      <p:ext uri="{BB962C8B-B14F-4D97-AF65-F5344CB8AC3E}">
        <p14:creationId xmlns:p14="http://schemas.microsoft.com/office/powerpoint/2010/main" val="14381203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hierarchy</a:t>
            </a:r>
          </a:p>
        </p:txBody>
      </p:sp>
      <p:sp>
        <p:nvSpPr>
          <p:cNvPr id="3" name="Content Placeholder 2"/>
          <p:cNvSpPr>
            <a:spLocks noGrp="1"/>
          </p:cNvSpPr>
          <p:nvPr>
            <p:ph idx="1"/>
          </p:nvPr>
        </p:nvSpPr>
        <p:spPr>
          <a:xfrm>
            <a:off x="685800" y="2194560"/>
            <a:ext cx="5764427" cy="4024125"/>
          </a:xfrm>
        </p:spPr>
        <p:txBody>
          <a:bodyPr/>
          <a:lstStyle/>
          <a:p>
            <a:r>
              <a:rPr lang="en-US" dirty="0"/>
              <a:t>In time-series you have a </a:t>
            </a:r>
            <a:r>
              <a:rPr lang="en-US" dirty="0">
                <a:solidFill>
                  <a:srgbClr val="FFC000"/>
                </a:solidFill>
              </a:rPr>
              <a:t>temporal hierarchy</a:t>
            </a:r>
            <a:r>
              <a:rPr lang="en-US" dirty="0"/>
              <a:t> for you to </a:t>
            </a:r>
            <a:r>
              <a:rPr lang="en-US" dirty="0">
                <a:solidFill>
                  <a:srgbClr val="FFC000"/>
                </a:solidFill>
              </a:rPr>
              <a:t>drill down </a:t>
            </a:r>
            <a:r>
              <a:rPr lang="en-US" dirty="0"/>
              <a:t>the detail: Year, quarter, month…etc.</a:t>
            </a:r>
          </a:p>
          <a:p>
            <a:r>
              <a:rPr lang="en-US" dirty="0"/>
              <a:t>Similarly in GIS you can have a </a:t>
            </a:r>
            <a:r>
              <a:rPr lang="en-US" dirty="0">
                <a:solidFill>
                  <a:srgbClr val="FFC000"/>
                </a:solidFill>
              </a:rPr>
              <a:t>spatial hierarchy</a:t>
            </a:r>
            <a:r>
              <a:rPr lang="en-US" dirty="0"/>
              <a:t>: Country, state/province/region, county, city…etc.</a:t>
            </a:r>
          </a:p>
          <a:p>
            <a:r>
              <a:rPr lang="en-US" dirty="0"/>
              <a:t>By default Tableau created a geographic hierarchy.</a:t>
            </a:r>
          </a:p>
          <a:p>
            <a:r>
              <a:rPr lang="en-US" dirty="0"/>
              <a:t>You can remove “Country, state, and city” and create a new one.</a:t>
            </a:r>
          </a:p>
        </p:txBody>
      </p:sp>
      <p:pic>
        <p:nvPicPr>
          <p:cNvPr id="6" name="Picture 5"/>
          <p:cNvPicPr>
            <a:picLocks noChangeAspect="1"/>
          </p:cNvPicPr>
          <p:nvPr/>
        </p:nvPicPr>
        <p:blipFill>
          <a:blip r:embed="rId2"/>
          <a:stretch>
            <a:fillRect/>
          </a:stretch>
        </p:blipFill>
        <p:spPr>
          <a:xfrm>
            <a:off x="6553969" y="2194560"/>
            <a:ext cx="5326857" cy="2414510"/>
          </a:xfrm>
          <a:prstGeom prst="rect">
            <a:avLst/>
          </a:prstGeom>
        </p:spPr>
      </p:pic>
    </p:spTree>
    <p:extLst>
      <p:ext uri="{BB962C8B-B14F-4D97-AF65-F5344CB8AC3E}">
        <p14:creationId xmlns:p14="http://schemas.microsoft.com/office/powerpoint/2010/main" val="13177597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hierarchy</a:t>
            </a:r>
          </a:p>
        </p:txBody>
      </p:sp>
      <p:sp>
        <p:nvSpPr>
          <p:cNvPr id="3" name="Content Placeholder 2"/>
          <p:cNvSpPr>
            <a:spLocks noGrp="1"/>
          </p:cNvSpPr>
          <p:nvPr>
            <p:ph idx="1"/>
          </p:nvPr>
        </p:nvSpPr>
        <p:spPr>
          <a:xfrm>
            <a:off x="685800" y="2194560"/>
            <a:ext cx="5129784" cy="4024125"/>
          </a:xfrm>
        </p:spPr>
        <p:txBody>
          <a:bodyPr/>
          <a:lstStyle/>
          <a:p>
            <a:r>
              <a:rPr lang="en-US" dirty="0"/>
              <a:t>Rename “Country, state, city” to “Geography” using the down arrow</a:t>
            </a:r>
          </a:p>
        </p:txBody>
      </p:sp>
      <p:pic>
        <p:nvPicPr>
          <p:cNvPr id="6" name="Picture 5">
            <a:extLst>
              <a:ext uri="{FF2B5EF4-FFF2-40B4-BE49-F238E27FC236}">
                <a16:creationId xmlns:a16="http://schemas.microsoft.com/office/drawing/2014/main" id="{802BD792-ACB5-1739-8C84-3A206FCB6007}"/>
              </a:ext>
            </a:extLst>
          </p:cNvPr>
          <p:cNvPicPr>
            <a:picLocks noChangeAspect="1"/>
          </p:cNvPicPr>
          <p:nvPr/>
        </p:nvPicPr>
        <p:blipFill>
          <a:blip r:embed="rId2"/>
          <a:stretch>
            <a:fillRect/>
          </a:stretch>
        </p:blipFill>
        <p:spPr>
          <a:xfrm>
            <a:off x="6376418" y="2283968"/>
            <a:ext cx="3762875" cy="3434080"/>
          </a:xfrm>
          <a:prstGeom prst="rect">
            <a:avLst/>
          </a:prstGeom>
        </p:spPr>
      </p:pic>
    </p:spTree>
    <p:extLst>
      <p:ext uri="{BB962C8B-B14F-4D97-AF65-F5344CB8AC3E}">
        <p14:creationId xmlns:p14="http://schemas.microsoft.com/office/powerpoint/2010/main" val="36257631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 map</a:t>
            </a:r>
          </a:p>
        </p:txBody>
      </p:sp>
      <p:sp>
        <p:nvSpPr>
          <p:cNvPr id="3" name="Content Placeholder 2"/>
          <p:cNvSpPr>
            <a:spLocks noGrp="1"/>
          </p:cNvSpPr>
          <p:nvPr>
            <p:ph idx="1"/>
          </p:nvPr>
        </p:nvSpPr>
        <p:spPr>
          <a:xfrm>
            <a:off x="459368" y="2057401"/>
            <a:ext cx="4735616" cy="3541714"/>
          </a:xfrm>
        </p:spPr>
        <p:txBody>
          <a:bodyPr/>
          <a:lstStyle/>
          <a:p>
            <a:r>
              <a:rPr lang="en-US" dirty="0"/>
              <a:t>Drag Geography into the canvas </a:t>
            </a:r>
          </a:p>
          <a:p>
            <a:r>
              <a:rPr lang="en-US" dirty="0"/>
              <a:t>You can drill down from Country to State to City by clicking on the </a:t>
            </a:r>
            <a:r>
              <a:rPr lang="en-US" dirty="0">
                <a:solidFill>
                  <a:srgbClr val="FFC000"/>
                </a:solidFill>
              </a:rPr>
              <a:t>+ sign on Country </a:t>
            </a:r>
            <a:r>
              <a:rPr lang="en-US" dirty="0">
                <a:solidFill>
                  <a:srgbClr val="FFC000"/>
                </a:solidFill>
                <a:sym typeface="Wingdings" panose="05000000000000000000" pitchFamily="2" charset="2"/>
              </a:rPr>
              <a:t> State</a:t>
            </a:r>
            <a:endParaRPr lang="en-US" dirty="0">
              <a:solidFill>
                <a:srgbClr val="FFC000"/>
              </a:solidFill>
            </a:endParaRPr>
          </a:p>
          <a:p>
            <a:r>
              <a:rPr lang="en-US" dirty="0"/>
              <a:t>To return to Country only press the </a:t>
            </a:r>
            <a:r>
              <a:rPr lang="en-US" dirty="0">
                <a:solidFill>
                  <a:srgbClr val="FFC000"/>
                </a:solidFill>
              </a:rPr>
              <a:t>- sign</a:t>
            </a:r>
            <a:r>
              <a:rPr lang="en-US" dirty="0"/>
              <a:t>.</a:t>
            </a:r>
          </a:p>
          <a:p>
            <a:pPr marL="0" indent="0">
              <a:buNone/>
            </a:pPr>
            <a:endParaRPr lang="en-US" dirty="0"/>
          </a:p>
          <a:p>
            <a:endParaRPr lang="en-US" dirty="0"/>
          </a:p>
        </p:txBody>
      </p:sp>
      <p:pic>
        <p:nvPicPr>
          <p:cNvPr id="5" name="Picture 4"/>
          <p:cNvPicPr>
            <a:picLocks noChangeAspect="1"/>
          </p:cNvPicPr>
          <p:nvPr/>
        </p:nvPicPr>
        <p:blipFill>
          <a:blip r:embed="rId2"/>
          <a:stretch>
            <a:fillRect/>
          </a:stretch>
        </p:blipFill>
        <p:spPr>
          <a:xfrm>
            <a:off x="5524950" y="2057401"/>
            <a:ext cx="5981250" cy="4403120"/>
          </a:xfrm>
          <a:prstGeom prst="rect">
            <a:avLst/>
          </a:prstGeom>
        </p:spPr>
      </p:pic>
    </p:spTree>
    <p:extLst>
      <p:ext uri="{BB962C8B-B14F-4D97-AF65-F5344CB8AC3E}">
        <p14:creationId xmlns:p14="http://schemas.microsoft.com/office/powerpoint/2010/main" val="38081297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546" y="233033"/>
            <a:ext cx="8610600" cy="1293028"/>
          </a:xfrm>
        </p:spPr>
        <p:txBody>
          <a:bodyPr/>
          <a:lstStyle/>
          <a:p>
            <a:r>
              <a:rPr lang="en-US" dirty="0"/>
              <a:t>Create a filter</a:t>
            </a:r>
          </a:p>
        </p:txBody>
      </p:sp>
      <p:sp>
        <p:nvSpPr>
          <p:cNvPr id="3" name="Content Placeholder 2"/>
          <p:cNvSpPr>
            <a:spLocks noGrp="1"/>
          </p:cNvSpPr>
          <p:nvPr>
            <p:ph idx="1"/>
          </p:nvPr>
        </p:nvSpPr>
        <p:spPr>
          <a:xfrm>
            <a:off x="463378" y="1738611"/>
            <a:ext cx="4096265" cy="4024125"/>
          </a:xfrm>
        </p:spPr>
        <p:txBody>
          <a:bodyPr>
            <a:normAutofit/>
          </a:bodyPr>
          <a:lstStyle/>
          <a:p>
            <a:r>
              <a:rPr lang="en-US" sz="2400" dirty="0"/>
              <a:t>Drag order Date into </a:t>
            </a:r>
            <a:r>
              <a:rPr lang="en-US" sz="2400" dirty="0">
                <a:solidFill>
                  <a:srgbClr val="FFC000"/>
                </a:solidFill>
              </a:rPr>
              <a:t>Filters</a:t>
            </a:r>
            <a:r>
              <a:rPr lang="en-US" sz="2400" dirty="0"/>
              <a:t> (Use years)</a:t>
            </a:r>
          </a:p>
          <a:p>
            <a:r>
              <a:rPr lang="en-US" sz="2400" dirty="0"/>
              <a:t>Select 2012.</a:t>
            </a:r>
          </a:p>
          <a:p>
            <a:r>
              <a:rPr lang="en-US" sz="2400" dirty="0"/>
              <a:t>Right click or use the down arrow to </a:t>
            </a:r>
            <a:r>
              <a:rPr lang="en-US" sz="2400" dirty="0">
                <a:solidFill>
                  <a:srgbClr val="FFC000"/>
                </a:solidFill>
              </a:rPr>
              <a:t>show filters</a:t>
            </a:r>
          </a:p>
        </p:txBody>
      </p:sp>
      <p:pic>
        <p:nvPicPr>
          <p:cNvPr id="4" name="Picture 3"/>
          <p:cNvPicPr>
            <a:picLocks noChangeAspect="1"/>
          </p:cNvPicPr>
          <p:nvPr/>
        </p:nvPicPr>
        <p:blipFill>
          <a:blip r:embed="rId2"/>
          <a:stretch>
            <a:fillRect/>
          </a:stretch>
        </p:blipFill>
        <p:spPr>
          <a:xfrm>
            <a:off x="4559643" y="1738611"/>
            <a:ext cx="3295238" cy="4114286"/>
          </a:xfrm>
          <a:prstGeom prst="rect">
            <a:avLst/>
          </a:prstGeom>
        </p:spPr>
      </p:pic>
      <p:pic>
        <p:nvPicPr>
          <p:cNvPr id="5" name="Picture 4"/>
          <p:cNvPicPr>
            <a:picLocks noChangeAspect="1"/>
          </p:cNvPicPr>
          <p:nvPr/>
        </p:nvPicPr>
        <p:blipFill>
          <a:blip r:embed="rId3"/>
          <a:stretch>
            <a:fillRect/>
          </a:stretch>
        </p:blipFill>
        <p:spPr>
          <a:xfrm>
            <a:off x="8094757" y="1738611"/>
            <a:ext cx="3360105" cy="4311895"/>
          </a:xfrm>
          <a:prstGeom prst="rect">
            <a:avLst/>
          </a:prstGeom>
        </p:spPr>
      </p:pic>
    </p:spTree>
    <p:extLst>
      <p:ext uri="{BB962C8B-B14F-4D97-AF65-F5344CB8AC3E}">
        <p14:creationId xmlns:p14="http://schemas.microsoft.com/office/powerpoint/2010/main" val="17634472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991" y="1021648"/>
            <a:ext cx="3807939" cy="1293028"/>
          </a:xfrm>
        </p:spPr>
        <p:txBody>
          <a:bodyPr/>
          <a:lstStyle/>
          <a:p>
            <a:r>
              <a:rPr lang="en-US" dirty="0"/>
              <a:t>Check Sales</a:t>
            </a:r>
          </a:p>
        </p:txBody>
      </p:sp>
      <p:sp>
        <p:nvSpPr>
          <p:cNvPr id="3" name="Content Placeholder 2"/>
          <p:cNvSpPr>
            <a:spLocks noGrp="1"/>
          </p:cNvSpPr>
          <p:nvPr>
            <p:ph idx="1"/>
          </p:nvPr>
        </p:nvSpPr>
        <p:spPr>
          <a:xfrm>
            <a:off x="696919" y="2219274"/>
            <a:ext cx="3120081" cy="4024125"/>
          </a:xfrm>
        </p:spPr>
        <p:txBody>
          <a:bodyPr/>
          <a:lstStyle/>
          <a:p>
            <a:r>
              <a:rPr lang="en-US" dirty="0"/>
              <a:t>Drag sales into size</a:t>
            </a:r>
          </a:p>
          <a:p>
            <a:r>
              <a:rPr lang="en-US" dirty="0"/>
              <a:t>What do you see?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83675" y="2010699"/>
            <a:ext cx="7751805" cy="4133099"/>
          </a:xfrm>
          <a:prstGeom prst="rect">
            <a:avLst/>
          </a:prstGeom>
        </p:spPr>
      </p:pic>
    </p:spTree>
    <p:extLst>
      <p:ext uri="{BB962C8B-B14F-4D97-AF65-F5344CB8AC3E}">
        <p14:creationId xmlns:p14="http://schemas.microsoft.com/office/powerpoint/2010/main" val="1099847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Calculation field</a:t>
            </a:r>
          </a:p>
        </p:txBody>
      </p:sp>
      <p:sp>
        <p:nvSpPr>
          <p:cNvPr id="3" name="Content Placeholder 2"/>
          <p:cNvSpPr>
            <a:spLocks noGrp="1"/>
          </p:cNvSpPr>
          <p:nvPr>
            <p:ph idx="1"/>
          </p:nvPr>
        </p:nvSpPr>
        <p:spPr>
          <a:xfrm>
            <a:off x="810932" y="1911210"/>
            <a:ext cx="3671002" cy="3541714"/>
          </a:xfrm>
        </p:spPr>
        <p:txBody>
          <a:bodyPr>
            <a:normAutofit/>
          </a:bodyPr>
          <a:lstStyle/>
          <a:p>
            <a:r>
              <a:rPr lang="en-US" sz="2400" dirty="0"/>
              <a:t>Right click on Profit </a:t>
            </a:r>
            <a:r>
              <a:rPr lang="en-US" sz="2400" dirty="0">
                <a:sym typeface="Wingdings" panose="05000000000000000000" pitchFamily="2" charset="2"/>
              </a:rPr>
              <a:t> Create  New calculation field</a:t>
            </a:r>
          </a:p>
          <a:p>
            <a:r>
              <a:rPr lang="en-US" sz="2400" dirty="0">
                <a:sym typeface="Wingdings" panose="05000000000000000000" pitchFamily="2" charset="2"/>
              </a:rPr>
              <a:t>Create Profit Margin by using the formula as shown in the box.</a:t>
            </a:r>
          </a:p>
          <a:p>
            <a:r>
              <a:rPr lang="en-US" sz="2400" dirty="0"/>
              <a:t>Dag Profit Margin into Color</a:t>
            </a:r>
          </a:p>
        </p:txBody>
      </p:sp>
      <p:pic>
        <p:nvPicPr>
          <p:cNvPr id="5" name="Picture 4"/>
          <p:cNvPicPr>
            <a:picLocks noChangeAspect="1"/>
          </p:cNvPicPr>
          <p:nvPr/>
        </p:nvPicPr>
        <p:blipFill>
          <a:blip r:embed="rId2"/>
          <a:stretch>
            <a:fillRect/>
          </a:stretch>
        </p:blipFill>
        <p:spPr>
          <a:xfrm>
            <a:off x="4984160" y="1888540"/>
            <a:ext cx="6771207" cy="3993276"/>
          </a:xfrm>
          <a:prstGeom prst="rect">
            <a:avLst/>
          </a:prstGeom>
        </p:spPr>
      </p:pic>
    </p:spTree>
    <p:extLst>
      <p:ext uri="{BB962C8B-B14F-4D97-AF65-F5344CB8AC3E}">
        <p14:creationId xmlns:p14="http://schemas.microsoft.com/office/powerpoint/2010/main" val="23802810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479" y="557218"/>
            <a:ext cx="3724109" cy="1293028"/>
          </a:xfrm>
        </p:spPr>
        <p:txBody>
          <a:bodyPr/>
          <a:lstStyle/>
          <a:p>
            <a:r>
              <a:rPr lang="en-US" dirty="0"/>
              <a:t>Alter color</a:t>
            </a:r>
          </a:p>
        </p:txBody>
      </p:sp>
      <p:sp>
        <p:nvSpPr>
          <p:cNvPr id="3" name="Content Placeholder 2"/>
          <p:cNvSpPr>
            <a:spLocks noGrp="1"/>
          </p:cNvSpPr>
          <p:nvPr>
            <p:ph idx="1"/>
          </p:nvPr>
        </p:nvSpPr>
        <p:spPr>
          <a:xfrm>
            <a:off x="605479" y="1729142"/>
            <a:ext cx="6252521" cy="4572803"/>
          </a:xfrm>
        </p:spPr>
        <p:txBody>
          <a:bodyPr>
            <a:normAutofit fontScale="77500" lnSpcReduction="20000"/>
          </a:bodyPr>
          <a:lstStyle/>
          <a:p>
            <a:pPr>
              <a:lnSpc>
                <a:spcPct val="120000"/>
              </a:lnSpc>
            </a:pPr>
            <a:r>
              <a:rPr lang="en-US" sz="3400" dirty="0"/>
              <a:t>The default color might not be intuitive</a:t>
            </a:r>
          </a:p>
          <a:p>
            <a:pPr>
              <a:lnSpc>
                <a:spcPct val="120000"/>
              </a:lnSpc>
            </a:pPr>
            <a:r>
              <a:rPr lang="en-US" sz="3400" dirty="0"/>
              <a:t>Double-click Color to </a:t>
            </a:r>
            <a:r>
              <a:rPr lang="en-US" sz="3400" dirty="0">
                <a:solidFill>
                  <a:srgbClr val="FFC000"/>
                </a:solidFill>
              </a:rPr>
              <a:t>edit color</a:t>
            </a:r>
          </a:p>
          <a:p>
            <a:pPr>
              <a:lnSpc>
                <a:spcPct val="120000"/>
              </a:lnSpc>
            </a:pPr>
            <a:r>
              <a:rPr lang="en-US" sz="3400" dirty="0"/>
              <a:t>Use the Red-Green Diverging</a:t>
            </a:r>
          </a:p>
          <a:p>
            <a:pPr>
              <a:lnSpc>
                <a:spcPct val="120000"/>
              </a:lnSpc>
            </a:pPr>
            <a:r>
              <a:rPr lang="en-US" sz="3400" dirty="0"/>
              <a:t>Red: low or problematic</a:t>
            </a:r>
          </a:p>
          <a:p>
            <a:pPr>
              <a:lnSpc>
                <a:spcPct val="120000"/>
              </a:lnSpc>
            </a:pPr>
            <a:r>
              <a:rPr lang="en-US" sz="3400" dirty="0"/>
              <a:t>Green: Good</a:t>
            </a:r>
          </a:p>
          <a:p>
            <a:pPr>
              <a:lnSpc>
                <a:spcPct val="120000"/>
              </a:lnSpc>
            </a:pPr>
            <a:r>
              <a:rPr lang="en-US" sz="3400" dirty="0"/>
              <a:t>Click </a:t>
            </a:r>
            <a:r>
              <a:rPr lang="en-US" sz="3400" dirty="0">
                <a:solidFill>
                  <a:srgbClr val="FFC000"/>
                </a:solidFill>
              </a:rPr>
              <a:t>Advanced</a:t>
            </a:r>
          </a:p>
          <a:p>
            <a:pPr>
              <a:lnSpc>
                <a:spcPct val="120000"/>
              </a:lnSpc>
            </a:pPr>
            <a:r>
              <a:rPr lang="en-US" sz="3400" dirty="0"/>
              <a:t>Change </a:t>
            </a:r>
            <a:r>
              <a:rPr lang="en-US" sz="3400" dirty="0">
                <a:solidFill>
                  <a:srgbClr val="FFC000"/>
                </a:solidFill>
              </a:rPr>
              <a:t>Start</a:t>
            </a:r>
            <a:r>
              <a:rPr lang="en-US" sz="3400" dirty="0"/>
              <a:t> to -0.5 and </a:t>
            </a:r>
            <a:r>
              <a:rPr lang="en-US" sz="3400" dirty="0">
                <a:solidFill>
                  <a:srgbClr val="FFC000"/>
                </a:solidFill>
              </a:rPr>
              <a:t>End </a:t>
            </a:r>
            <a:r>
              <a:rPr lang="en-US" sz="3400" dirty="0"/>
              <a:t>to 0.5</a:t>
            </a:r>
            <a:endParaRPr lang="en-US" dirty="0"/>
          </a:p>
        </p:txBody>
      </p:sp>
      <p:pic>
        <p:nvPicPr>
          <p:cNvPr id="7" name="Picture 6"/>
          <p:cNvPicPr>
            <a:picLocks noChangeAspect="1"/>
          </p:cNvPicPr>
          <p:nvPr/>
        </p:nvPicPr>
        <p:blipFill>
          <a:blip r:embed="rId2"/>
          <a:stretch>
            <a:fillRect/>
          </a:stretch>
        </p:blipFill>
        <p:spPr>
          <a:xfrm>
            <a:off x="6580491" y="909353"/>
            <a:ext cx="4541406" cy="4033349"/>
          </a:xfrm>
          <a:prstGeom prst="rect">
            <a:avLst/>
          </a:prstGeom>
        </p:spPr>
      </p:pic>
    </p:spTree>
    <p:extLst>
      <p:ext uri="{BB962C8B-B14F-4D97-AF65-F5344CB8AC3E}">
        <p14:creationId xmlns:p14="http://schemas.microsoft.com/office/powerpoint/2010/main" val="18068753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482383" y="403653"/>
            <a:ext cx="10704601" cy="6100120"/>
          </a:xfrm>
          <a:prstGeom prst="rect">
            <a:avLst/>
          </a:prstGeom>
        </p:spPr>
      </p:pic>
    </p:spTree>
    <p:extLst>
      <p:ext uri="{BB962C8B-B14F-4D97-AF65-F5344CB8AC3E}">
        <p14:creationId xmlns:p14="http://schemas.microsoft.com/office/powerpoint/2010/main" val="34088676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615" y="564956"/>
            <a:ext cx="7631310" cy="1293028"/>
          </a:xfrm>
        </p:spPr>
        <p:txBody>
          <a:bodyPr/>
          <a:lstStyle/>
          <a:p>
            <a:r>
              <a:rPr lang="en-US" dirty="0"/>
              <a:t>High-low by city in 2012</a:t>
            </a:r>
          </a:p>
        </p:txBody>
      </p:sp>
      <p:sp>
        <p:nvSpPr>
          <p:cNvPr id="3" name="Content Placeholder 2"/>
          <p:cNvSpPr>
            <a:spLocks noGrp="1"/>
          </p:cNvSpPr>
          <p:nvPr>
            <p:ph idx="1"/>
          </p:nvPr>
        </p:nvSpPr>
        <p:spPr>
          <a:xfrm>
            <a:off x="413951" y="1668163"/>
            <a:ext cx="3354859" cy="4024125"/>
          </a:xfrm>
        </p:spPr>
        <p:txBody>
          <a:bodyPr>
            <a:normAutofit/>
          </a:bodyPr>
          <a:lstStyle/>
          <a:p>
            <a:r>
              <a:rPr lang="en-US" sz="2800" dirty="0"/>
              <a:t>You can cut the empty space by </a:t>
            </a:r>
            <a:r>
              <a:rPr lang="en-US" sz="2800" dirty="0">
                <a:solidFill>
                  <a:srgbClr val="FFC000"/>
                </a:solidFill>
              </a:rPr>
              <a:t>zooming</a:t>
            </a:r>
            <a:r>
              <a:rPr lang="en-US" sz="2800" dirty="0"/>
              <a:t> in.</a:t>
            </a:r>
          </a:p>
          <a:p>
            <a:r>
              <a:rPr lang="en-US" sz="2800" dirty="0"/>
              <a:t>Then use the </a:t>
            </a:r>
            <a:r>
              <a:rPr lang="en-US" sz="2800" dirty="0">
                <a:solidFill>
                  <a:srgbClr val="FFC000"/>
                </a:solidFill>
              </a:rPr>
              <a:t>move tool </a:t>
            </a:r>
            <a:r>
              <a:rPr lang="en-US" sz="2800" dirty="0"/>
              <a:t>to re-position the map.</a:t>
            </a:r>
          </a:p>
        </p:txBody>
      </p:sp>
      <p:pic>
        <p:nvPicPr>
          <p:cNvPr id="5" name="Picture 4"/>
          <p:cNvPicPr>
            <a:picLocks noChangeAspect="1"/>
          </p:cNvPicPr>
          <p:nvPr/>
        </p:nvPicPr>
        <p:blipFill>
          <a:blip r:embed="rId2"/>
          <a:stretch>
            <a:fillRect/>
          </a:stretch>
        </p:blipFill>
        <p:spPr>
          <a:xfrm>
            <a:off x="4023196" y="1731183"/>
            <a:ext cx="7596209" cy="4884770"/>
          </a:xfrm>
          <a:prstGeom prst="rect">
            <a:avLst/>
          </a:prstGeom>
        </p:spPr>
      </p:pic>
    </p:spTree>
    <p:extLst>
      <p:ext uri="{BB962C8B-B14F-4D97-AF65-F5344CB8AC3E}">
        <p14:creationId xmlns:p14="http://schemas.microsoft.com/office/powerpoint/2010/main" val="36176856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615" y="564956"/>
            <a:ext cx="7631310" cy="1293028"/>
          </a:xfrm>
        </p:spPr>
        <p:txBody>
          <a:bodyPr/>
          <a:lstStyle/>
          <a:p>
            <a:r>
              <a:rPr lang="en-US" dirty="0"/>
              <a:t>High-low by city in 2014</a:t>
            </a:r>
          </a:p>
        </p:txBody>
      </p:sp>
      <p:sp>
        <p:nvSpPr>
          <p:cNvPr id="3" name="Content Placeholder 2"/>
          <p:cNvSpPr>
            <a:spLocks noGrp="1"/>
          </p:cNvSpPr>
          <p:nvPr>
            <p:ph idx="1"/>
          </p:nvPr>
        </p:nvSpPr>
        <p:spPr>
          <a:xfrm>
            <a:off x="685800" y="2194560"/>
            <a:ext cx="3120081" cy="4024125"/>
          </a:xfrm>
        </p:spPr>
        <p:txBody>
          <a:bodyPr>
            <a:normAutofit/>
          </a:bodyPr>
          <a:lstStyle/>
          <a:p>
            <a:r>
              <a:rPr lang="en-US" sz="2800" dirty="0"/>
              <a:t>Select 2014 data</a:t>
            </a:r>
          </a:p>
          <a:p>
            <a:r>
              <a:rPr lang="en-US" sz="2800" dirty="0"/>
              <a:t>Now the unused space is cut.</a:t>
            </a:r>
          </a:p>
          <a:p>
            <a:r>
              <a:rPr lang="en-US" sz="2800" dirty="0"/>
              <a:t>But it is hard to locate so many cities in Europe.</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78876" y="1927426"/>
            <a:ext cx="7902972" cy="4485730"/>
          </a:xfrm>
          <a:prstGeom prst="rect">
            <a:avLst/>
          </a:prstGeom>
        </p:spPr>
      </p:pic>
    </p:spTree>
    <p:extLst>
      <p:ext uri="{BB962C8B-B14F-4D97-AF65-F5344CB8AC3E}">
        <p14:creationId xmlns:p14="http://schemas.microsoft.com/office/powerpoint/2010/main" val="38933084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615" y="564956"/>
            <a:ext cx="7631310" cy="1293028"/>
          </a:xfrm>
        </p:spPr>
        <p:txBody>
          <a:bodyPr/>
          <a:lstStyle/>
          <a:p>
            <a:r>
              <a:rPr lang="en-US" dirty="0"/>
              <a:t>High-low by city in 2014</a:t>
            </a:r>
          </a:p>
        </p:txBody>
      </p:sp>
      <p:sp>
        <p:nvSpPr>
          <p:cNvPr id="3" name="Content Placeholder 2"/>
          <p:cNvSpPr>
            <a:spLocks noGrp="1"/>
          </p:cNvSpPr>
          <p:nvPr>
            <p:ph idx="1"/>
          </p:nvPr>
        </p:nvSpPr>
        <p:spPr>
          <a:xfrm>
            <a:off x="259492" y="1912162"/>
            <a:ext cx="3571103" cy="4476281"/>
          </a:xfrm>
        </p:spPr>
        <p:txBody>
          <a:bodyPr>
            <a:normAutofit lnSpcReduction="10000"/>
          </a:bodyPr>
          <a:lstStyle/>
          <a:p>
            <a:r>
              <a:rPr lang="en-US" dirty="0"/>
              <a:t>Use the search tool to locate a city.</a:t>
            </a:r>
          </a:p>
          <a:p>
            <a:r>
              <a:rPr lang="en-US" dirty="0"/>
              <a:t>Type the city name in the </a:t>
            </a:r>
            <a:r>
              <a:rPr lang="en-US" b="1" dirty="0">
                <a:solidFill>
                  <a:srgbClr val="FFC000"/>
                </a:solidFill>
              </a:rPr>
              <a:t>magnifier glass</a:t>
            </a:r>
            <a:r>
              <a:rPr lang="en-US" dirty="0"/>
              <a:t> e.g. Paris.</a:t>
            </a:r>
          </a:p>
          <a:p>
            <a:r>
              <a:rPr lang="en-US" dirty="0"/>
              <a:t>Like Google, Tableau would suggest cities whose name starts with the letter “p.” </a:t>
            </a:r>
          </a:p>
          <a:p>
            <a:r>
              <a:rPr lang="en-US" dirty="0"/>
              <a:t>The center dot is Paris</a:t>
            </a:r>
          </a:p>
          <a:p>
            <a:r>
              <a:rPr lang="en-US" dirty="0"/>
              <a:t>At mouse over, the pop-up shows the profit margin of Paris</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67738" y="1857984"/>
            <a:ext cx="6465018" cy="4601717"/>
          </a:xfrm>
          <a:prstGeom prst="rect">
            <a:avLst/>
          </a:prstGeom>
        </p:spPr>
      </p:pic>
    </p:spTree>
    <p:extLst>
      <p:ext uri="{BB962C8B-B14F-4D97-AF65-F5344CB8AC3E}">
        <p14:creationId xmlns:p14="http://schemas.microsoft.com/office/powerpoint/2010/main" val="11567974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598" y="0"/>
            <a:ext cx="8610600" cy="1293028"/>
          </a:xfrm>
        </p:spPr>
        <p:txBody>
          <a:bodyPr/>
          <a:lstStyle/>
          <a:p>
            <a:r>
              <a:rPr lang="en-US" dirty="0"/>
              <a:t>Assignment 7.2</a:t>
            </a:r>
          </a:p>
        </p:txBody>
      </p:sp>
      <p:sp>
        <p:nvSpPr>
          <p:cNvPr id="3" name="Content Placeholder 2"/>
          <p:cNvSpPr>
            <a:spLocks noGrp="1"/>
          </p:cNvSpPr>
          <p:nvPr>
            <p:ph idx="1"/>
          </p:nvPr>
        </p:nvSpPr>
        <p:spPr>
          <a:xfrm>
            <a:off x="685801" y="1920622"/>
            <a:ext cx="4886660" cy="4298063"/>
          </a:xfrm>
        </p:spPr>
        <p:txBody>
          <a:bodyPr>
            <a:normAutofit lnSpcReduction="10000"/>
          </a:bodyPr>
          <a:lstStyle/>
          <a:p>
            <a:r>
              <a:rPr lang="en-US" dirty="0"/>
              <a:t>Use the data set “AmzingMartEU2”</a:t>
            </a:r>
          </a:p>
          <a:p>
            <a:r>
              <a:rPr lang="en-US" dirty="0"/>
              <a:t>Create a GIS map showing profit margin by </a:t>
            </a:r>
            <a:r>
              <a:rPr lang="en-US" dirty="0">
                <a:solidFill>
                  <a:srgbClr val="FFC000"/>
                </a:solidFill>
              </a:rPr>
              <a:t>country</a:t>
            </a:r>
            <a:r>
              <a:rPr lang="en-US" dirty="0"/>
              <a:t> level in 2011.</a:t>
            </a:r>
          </a:p>
          <a:p>
            <a:r>
              <a:rPr lang="en-US" dirty="0"/>
              <a:t>The small dots are hard to see. Make the area of the whole country being marked by solid color (low or high). (Hints: Change the marks to something else, </a:t>
            </a:r>
            <a:r>
              <a:rPr lang="en-US"/>
              <a:t>and then the </a:t>
            </a:r>
            <a:r>
              <a:rPr lang="en-US" dirty="0"/>
              <a:t>back to automatic)</a:t>
            </a:r>
          </a:p>
          <a:p>
            <a:r>
              <a:rPr lang="en-US" dirty="0"/>
              <a:t>Make a screen capture and paste the image into a Word doc. Then Upload it to Canvas.</a:t>
            </a:r>
          </a:p>
          <a:p>
            <a:endParaRPr lang="en-US" dirty="0"/>
          </a:p>
          <a:p>
            <a:endParaRPr lang="en-US" dirty="0"/>
          </a:p>
        </p:txBody>
      </p:sp>
      <p:pic>
        <p:nvPicPr>
          <p:cNvPr id="5" name="Picture 4"/>
          <p:cNvPicPr>
            <a:picLocks noChangeAspect="1"/>
          </p:cNvPicPr>
          <p:nvPr/>
        </p:nvPicPr>
        <p:blipFill>
          <a:blip r:embed="rId2"/>
          <a:stretch>
            <a:fillRect/>
          </a:stretch>
        </p:blipFill>
        <p:spPr>
          <a:xfrm>
            <a:off x="5849469" y="1401076"/>
            <a:ext cx="5519958" cy="4999723"/>
          </a:xfrm>
          <a:prstGeom prst="rect">
            <a:avLst/>
          </a:prstGeom>
        </p:spPr>
      </p:pic>
    </p:spTree>
    <p:extLst>
      <p:ext uri="{BB962C8B-B14F-4D97-AF65-F5344CB8AC3E}">
        <p14:creationId xmlns:p14="http://schemas.microsoft.com/office/powerpoint/2010/main" val="7510035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Combine GIS and time-series</a:t>
            </a:r>
          </a:p>
        </p:txBody>
      </p:sp>
      <p:sp>
        <p:nvSpPr>
          <p:cNvPr id="3" name="Content Placeholder 2"/>
          <p:cNvSpPr>
            <a:spLocks noGrp="1"/>
          </p:cNvSpPr>
          <p:nvPr>
            <p:ph idx="1"/>
          </p:nvPr>
        </p:nvSpPr>
        <p:spPr>
          <a:xfrm>
            <a:off x="509648" y="2183836"/>
            <a:ext cx="4087232" cy="3986813"/>
          </a:xfrm>
        </p:spPr>
        <p:txBody>
          <a:bodyPr>
            <a:normAutofit/>
          </a:bodyPr>
          <a:lstStyle/>
          <a:p>
            <a:r>
              <a:rPr lang="en-US" dirty="0"/>
              <a:t>Self-report data are not accurate. </a:t>
            </a:r>
          </a:p>
          <a:p>
            <a:r>
              <a:rPr lang="en-US" dirty="0">
                <a:hlinkClick r:id="rId2"/>
              </a:rPr>
              <a:t>http://www.creative-wisdom.com/teaching/WBI/memory.shtml</a:t>
            </a:r>
            <a:endParaRPr lang="en-US" dirty="0"/>
          </a:p>
          <a:p>
            <a:r>
              <a:rPr lang="en-US" dirty="0"/>
              <a:t>Google knows more about you than yourself!</a:t>
            </a:r>
          </a:p>
          <a:p>
            <a:r>
              <a:rPr lang="en-US" dirty="0"/>
              <a:t>Google pay, Gmail, Google search engine, YouTube history, Google Maps history…etc. </a:t>
            </a:r>
          </a:p>
        </p:txBody>
      </p:sp>
      <p:pic>
        <p:nvPicPr>
          <p:cNvPr id="4" name="Picture 3"/>
          <p:cNvPicPr>
            <a:picLocks noChangeAspect="1"/>
          </p:cNvPicPr>
          <p:nvPr/>
        </p:nvPicPr>
        <p:blipFill>
          <a:blip r:embed="rId3"/>
          <a:stretch>
            <a:fillRect/>
          </a:stretch>
        </p:blipFill>
        <p:spPr>
          <a:xfrm>
            <a:off x="4840347" y="2052116"/>
            <a:ext cx="6422386" cy="4118533"/>
          </a:xfrm>
          <a:prstGeom prst="rect">
            <a:avLst/>
          </a:prstGeom>
        </p:spPr>
      </p:pic>
    </p:spTree>
    <p:extLst>
      <p:ext uri="{BB962C8B-B14F-4D97-AF65-F5344CB8AC3E}">
        <p14:creationId xmlns:p14="http://schemas.microsoft.com/office/powerpoint/2010/main" val="40127207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Combine GIS and time-series</a:t>
            </a:r>
          </a:p>
        </p:txBody>
      </p:sp>
      <p:sp>
        <p:nvSpPr>
          <p:cNvPr id="3" name="Content Placeholder 2"/>
          <p:cNvSpPr>
            <a:spLocks noGrp="1"/>
          </p:cNvSpPr>
          <p:nvPr>
            <p:ph idx="1"/>
          </p:nvPr>
        </p:nvSpPr>
        <p:spPr>
          <a:xfrm>
            <a:off x="430843" y="1984664"/>
            <a:ext cx="3372230" cy="4632788"/>
          </a:xfrm>
        </p:spPr>
        <p:txBody>
          <a:bodyPr>
            <a:normAutofit/>
          </a:bodyPr>
          <a:lstStyle/>
          <a:p>
            <a:r>
              <a:rPr lang="en-US" sz="2400" dirty="0">
                <a:solidFill>
                  <a:srgbClr val="FFC000"/>
                </a:solidFill>
              </a:rPr>
              <a:t>Life-style analysis</a:t>
            </a:r>
          </a:p>
          <a:p>
            <a:r>
              <a:rPr lang="en-US" sz="2400" dirty="0"/>
              <a:t>Am I a green consumer (environmental care)?</a:t>
            </a:r>
          </a:p>
          <a:p>
            <a:r>
              <a:rPr lang="en-US" sz="2400" dirty="0"/>
              <a:t>Do I always eat healthy food?</a:t>
            </a:r>
          </a:p>
          <a:p>
            <a:r>
              <a:rPr lang="en-US" sz="2400" dirty="0"/>
              <a:t>Do I exercise very often?</a:t>
            </a:r>
          </a:p>
          <a:p>
            <a:r>
              <a:rPr lang="en-US" sz="2400" dirty="0"/>
              <a:t>Do I attend church regularly?</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81345" y="1749149"/>
            <a:ext cx="8016927" cy="4796617"/>
          </a:xfrm>
          <a:prstGeom prst="rect">
            <a:avLst/>
          </a:prstGeom>
          <a:ln>
            <a:solidFill>
              <a:schemeClr val="bg2"/>
            </a:solidFill>
          </a:ln>
        </p:spPr>
      </p:pic>
    </p:spTree>
    <p:extLst>
      <p:ext uri="{BB962C8B-B14F-4D97-AF65-F5344CB8AC3E}">
        <p14:creationId xmlns:p14="http://schemas.microsoft.com/office/powerpoint/2010/main" val="37214098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Combine GIS and time-series</a:t>
            </a:r>
          </a:p>
        </p:txBody>
      </p:sp>
      <p:sp>
        <p:nvSpPr>
          <p:cNvPr id="3" name="Content Placeholder 2"/>
          <p:cNvSpPr>
            <a:spLocks noGrp="1"/>
          </p:cNvSpPr>
          <p:nvPr>
            <p:ph idx="1"/>
          </p:nvPr>
        </p:nvSpPr>
        <p:spPr>
          <a:xfrm>
            <a:off x="430842" y="1984664"/>
            <a:ext cx="3528093" cy="4632788"/>
          </a:xfrm>
        </p:spPr>
        <p:txBody>
          <a:bodyPr>
            <a:normAutofit/>
          </a:bodyPr>
          <a:lstStyle/>
          <a:p>
            <a:r>
              <a:rPr lang="en-US" sz="2400" dirty="0"/>
              <a:t>Can be used for </a:t>
            </a:r>
            <a:r>
              <a:rPr lang="en-US" sz="2400" dirty="0">
                <a:solidFill>
                  <a:srgbClr val="FFC000"/>
                </a:solidFill>
              </a:rPr>
              <a:t>contact tracing </a:t>
            </a:r>
            <a:r>
              <a:rPr lang="en-US" sz="2400" dirty="0"/>
              <a:t>or </a:t>
            </a:r>
            <a:r>
              <a:rPr lang="en-US" sz="2400" dirty="0">
                <a:solidFill>
                  <a:srgbClr val="FFC000"/>
                </a:solidFill>
              </a:rPr>
              <a:t>compliance analysis</a:t>
            </a:r>
          </a:p>
          <a:p>
            <a:r>
              <a:rPr lang="en-US" sz="2400" dirty="0"/>
              <a:t>In November 2020 CA Governor issued a limited stay home order in an attempt to slow the spread of COVID19.</a:t>
            </a:r>
          </a:p>
          <a:p>
            <a:r>
              <a:rPr lang="en-US" sz="2400" dirty="0"/>
              <a:t>Did people follow the stay-home order?</a:t>
            </a:r>
          </a:p>
        </p:txBody>
      </p:sp>
      <p:pic>
        <p:nvPicPr>
          <p:cNvPr id="4" name="Picture 3"/>
          <p:cNvPicPr>
            <a:picLocks noChangeAspect="1"/>
          </p:cNvPicPr>
          <p:nvPr/>
        </p:nvPicPr>
        <p:blipFill>
          <a:blip r:embed="rId2"/>
          <a:stretch>
            <a:fillRect/>
          </a:stretch>
        </p:blipFill>
        <p:spPr>
          <a:xfrm>
            <a:off x="4062845" y="1984664"/>
            <a:ext cx="7694104" cy="4135581"/>
          </a:xfrm>
          <a:prstGeom prst="rect">
            <a:avLst/>
          </a:prstGeom>
        </p:spPr>
      </p:pic>
    </p:spTree>
    <p:extLst>
      <p:ext uri="{BB962C8B-B14F-4D97-AF65-F5344CB8AC3E}">
        <p14:creationId xmlns:p14="http://schemas.microsoft.com/office/powerpoint/2010/main" val="20316999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37296" y="0"/>
            <a:ext cx="10517407" cy="6858000"/>
          </a:xfrm>
          <a:prstGeom prst="rect">
            <a:avLst/>
          </a:prstGeom>
        </p:spPr>
      </p:pic>
    </p:spTree>
    <p:extLst>
      <p:ext uri="{BB962C8B-B14F-4D97-AF65-F5344CB8AC3E}">
        <p14:creationId xmlns:p14="http://schemas.microsoft.com/office/powerpoint/2010/main" val="31015982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29916"/>
            <a:ext cx="12192000" cy="6198168"/>
          </a:xfrm>
          <a:prstGeom prst="rect">
            <a:avLst/>
          </a:prstGeom>
        </p:spPr>
      </p:pic>
    </p:spTree>
    <p:extLst>
      <p:ext uri="{BB962C8B-B14F-4D97-AF65-F5344CB8AC3E}">
        <p14:creationId xmlns:p14="http://schemas.microsoft.com/office/powerpoint/2010/main" val="23894997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18F06-69AC-6340-A3EF-F1CD5C8680EA}"/>
              </a:ext>
            </a:extLst>
          </p:cNvPr>
          <p:cNvSpPr>
            <a:spLocks noGrp="1"/>
          </p:cNvSpPr>
          <p:nvPr>
            <p:ph type="title"/>
          </p:nvPr>
        </p:nvSpPr>
        <p:spPr>
          <a:xfrm>
            <a:off x="1902279" y="764373"/>
            <a:ext cx="9603921" cy="1293028"/>
          </a:xfrm>
        </p:spPr>
        <p:txBody>
          <a:bodyPr/>
          <a:lstStyle/>
          <a:p>
            <a:r>
              <a:rPr lang="en-US" dirty="0"/>
              <a:t>Google Street map for research</a:t>
            </a:r>
          </a:p>
        </p:txBody>
      </p:sp>
      <p:sp>
        <p:nvSpPr>
          <p:cNvPr id="3" name="Content Placeholder 2">
            <a:extLst>
              <a:ext uri="{FF2B5EF4-FFF2-40B4-BE49-F238E27FC236}">
                <a16:creationId xmlns:a16="http://schemas.microsoft.com/office/drawing/2014/main" id="{49366169-0B9E-0241-9AB1-7BF6415EC0DF}"/>
              </a:ext>
            </a:extLst>
          </p:cNvPr>
          <p:cNvSpPr>
            <a:spLocks noGrp="1"/>
          </p:cNvSpPr>
          <p:nvPr>
            <p:ph idx="1"/>
          </p:nvPr>
        </p:nvSpPr>
        <p:spPr>
          <a:xfrm>
            <a:off x="559708" y="1998617"/>
            <a:ext cx="8184242" cy="4540976"/>
          </a:xfrm>
        </p:spPr>
        <p:txBody>
          <a:bodyPr>
            <a:normAutofit fontScale="92500"/>
          </a:bodyPr>
          <a:lstStyle/>
          <a:p>
            <a:r>
              <a:rPr lang="en-US" sz="2400" dirty="0"/>
              <a:t>Former Google researcher </a:t>
            </a:r>
            <a:r>
              <a:rPr lang="en-US" sz="2400" dirty="0" err="1"/>
              <a:t>Timnit</a:t>
            </a:r>
            <a:r>
              <a:rPr lang="en-US" sz="2400" dirty="0"/>
              <a:t> </a:t>
            </a:r>
            <a:r>
              <a:rPr lang="en-US" sz="2400" dirty="0" err="1"/>
              <a:t>Gebru</a:t>
            </a:r>
            <a:r>
              <a:rPr lang="en-US" sz="2400" dirty="0"/>
              <a:t> used </a:t>
            </a:r>
            <a:r>
              <a:rPr lang="en-US" sz="2400" dirty="0">
                <a:solidFill>
                  <a:srgbClr val="FFC000"/>
                </a:solidFill>
              </a:rPr>
              <a:t>Google Street View</a:t>
            </a:r>
            <a:r>
              <a:rPr lang="en-US" sz="2400" dirty="0"/>
              <a:t> to estimate the demographics of United States neighborhoods.</a:t>
            </a:r>
          </a:p>
          <a:p>
            <a:r>
              <a:rPr lang="en-US" sz="2400" dirty="0"/>
              <a:t>She found that socioeconomic attributes, such as voting patterns, income, race, and education can be inferred from </a:t>
            </a:r>
            <a:r>
              <a:rPr lang="en-US" sz="2400" dirty="0">
                <a:solidFill>
                  <a:srgbClr val="FFC000"/>
                </a:solidFill>
              </a:rPr>
              <a:t>vehicles</a:t>
            </a:r>
            <a:r>
              <a:rPr lang="en-US" sz="2400" dirty="0"/>
              <a:t>. </a:t>
            </a:r>
          </a:p>
          <a:p>
            <a:r>
              <a:rPr lang="en-US" sz="2400" dirty="0"/>
              <a:t>If the number of pickup trucks exceeds the number of sedans, the communities are more likely to vote for the </a:t>
            </a:r>
            <a:r>
              <a:rPr lang="en-US" sz="2400" dirty="0">
                <a:solidFill>
                  <a:srgbClr val="FFC000"/>
                </a:solidFill>
              </a:rPr>
              <a:t>Republican party</a:t>
            </a:r>
            <a:r>
              <a:rPr lang="en-US" sz="2400" dirty="0"/>
              <a:t>.</a:t>
            </a:r>
          </a:p>
          <a:p>
            <a:r>
              <a:rPr lang="en-US" sz="2400"/>
              <a:t>In </a:t>
            </a:r>
            <a:r>
              <a:rPr lang="en-US" sz="2400" dirty="0"/>
              <a:t>December 2020 Google Manager asked her to either withdraw a pending paper pertaining to bias in language models or remove the names of all the Google employees from the paper. She refused and resigned.</a:t>
            </a:r>
          </a:p>
          <a:p>
            <a:endParaRPr lang="en-US" dirty="0"/>
          </a:p>
        </p:txBody>
      </p:sp>
      <p:pic>
        <p:nvPicPr>
          <p:cNvPr id="1026" name="Picture 2" descr="Gebru in 2018">
            <a:extLst>
              <a:ext uri="{FF2B5EF4-FFF2-40B4-BE49-F238E27FC236}">
                <a16:creationId xmlns:a16="http://schemas.microsoft.com/office/drawing/2014/main" id="{66AAB1DD-6608-0840-AA42-1C1A4858A9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7385" y="2194560"/>
            <a:ext cx="2434907" cy="3242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587934"/>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1308</TotalTime>
  <Words>3635</Words>
  <Application>Microsoft Macintosh PowerPoint</Application>
  <PresentationFormat>Widescreen</PresentationFormat>
  <Paragraphs>473</Paragraphs>
  <Slides>89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89</vt:i4>
      </vt:variant>
    </vt:vector>
  </HeadingPairs>
  <TitlesOfParts>
    <vt:vector size="95" baseType="lpstr">
      <vt:lpstr>Arial</vt:lpstr>
      <vt:lpstr>Calibri</vt:lpstr>
      <vt:lpstr>Century Gothic</vt:lpstr>
      <vt:lpstr>Times New Roman</vt:lpstr>
      <vt:lpstr>Wingdings</vt:lpstr>
      <vt:lpstr>Vapor Trail</vt:lpstr>
      <vt:lpstr>Visualization of Geographical information system (GIS)</vt:lpstr>
      <vt:lpstr>Expected learning outcome</vt:lpstr>
      <vt:lpstr>What is GIS?</vt:lpstr>
      <vt:lpstr>Wide applications</vt:lpstr>
      <vt:lpstr>Example</vt:lpstr>
      <vt:lpstr>Example</vt:lpstr>
      <vt:lpstr>Claims in Skeptics Magazine</vt:lpstr>
      <vt:lpstr>Religious America is the worst?</vt:lpstr>
      <vt:lpstr>GIS Map: World_data</vt:lpstr>
      <vt:lpstr>Example</vt:lpstr>
      <vt:lpstr>Assignment 7.1</vt:lpstr>
      <vt:lpstr>Example</vt:lpstr>
      <vt:lpstr>Obtain geospatial data from website</vt:lpstr>
      <vt:lpstr>Obtain geospatial data from website</vt:lpstr>
      <vt:lpstr>Obtain geospatial data from website</vt:lpstr>
      <vt:lpstr>GIS map</vt:lpstr>
      <vt:lpstr>GIS map</vt:lpstr>
      <vt:lpstr>GIS MAP</vt:lpstr>
      <vt:lpstr>Combine time-series and GIS</vt:lpstr>
      <vt:lpstr>Combine time-series and GIS</vt:lpstr>
      <vt:lpstr>Detect cheating</vt:lpstr>
      <vt:lpstr>Mturk workers get paid</vt:lpstr>
      <vt:lpstr>Verify your data!</vt:lpstr>
      <vt:lpstr>Verify your data!</vt:lpstr>
      <vt:lpstr>Verify your data!</vt:lpstr>
      <vt:lpstr>Switch variables  (Column switcher)</vt:lpstr>
      <vt:lpstr>Switch variables  (Column switcher)</vt:lpstr>
      <vt:lpstr>Switch variables  (Column switcher)</vt:lpstr>
      <vt:lpstr>Switch variables  (Column switcher)</vt:lpstr>
      <vt:lpstr>Switch variables  </vt:lpstr>
      <vt:lpstr>GIS Map</vt:lpstr>
      <vt:lpstr>Customized GIS Map</vt:lpstr>
      <vt:lpstr>GIS Map: local filter</vt:lpstr>
      <vt:lpstr>Local filter</vt:lpstr>
      <vt:lpstr>Second filter</vt:lpstr>
      <vt:lpstr>Ungraded Exercise</vt:lpstr>
      <vt:lpstr>Drill down</vt:lpstr>
      <vt:lpstr>Drill down</vt:lpstr>
      <vt:lpstr>Metropolitan Statistical Areas (MSA)</vt:lpstr>
      <vt:lpstr>Metropolitan Statistical Areas (MSA)</vt:lpstr>
      <vt:lpstr>PowerPoint Presentation</vt:lpstr>
      <vt:lpstr>PowerPoint Presentation</vt:lpstr>
      <vt:lpstr>GIS Map: County</vt:lpstr>
      <vt:lpstr>GIS Map: County</vt:lpstr>
      <vt:lpstr>Ungraded Exercise</vt:lpstr>
      <vt:lpstr>GIS Map: Zip (demo only)</vt:lpstr>
      <vt:lpstr>GIS Map: Zip</vt:lpstr>
      <vt:lpstr>GIS Map: Zip</vt:lpstr>
      <vt:lpstr>GIS Map: Street address</vt:lpstr>
      <vt:lpstr>GIS Map: Street address</vt:lpstr>
      <vt:lpstr>Street address</vt:lpstr>
      <vt:lpstr>Street address</vt:lpstr>
      <vt:lpstr>Street address</vt:lpstr>
      <vt:lpstr>Street address</vt:lpstr>
      <vt:lpstr>Data preparation in Tableau</vt:lpstr>
      <vt:lpstr>Data preparation in Tableau</vt:lpstr>
      <vt:lpstr>Data preparation in Tableau</vt:lpstr>
      <vt:lpstr>Data preparation in Tableau</vt:lpstr>
      <vt:lpstr>Data preparation in Tableau</vt:lpstr>
      <vt:lpstr>Data preparation in Tableau</vt:lpstr>
      <vt:lpstr>Data preparation in Tableau</vt:lpstr>
      <vt:lpstr>Data preparation in Tableau</vt:lpstr>
      <vt:lpstr>Basic: Frequency</vt:lpstr>
      <vt:lpstr>More on data preparation</vt:lpstr>
      <vt:lpstr>Relational database</vt:lpstr>
      <vt:lpstr>Relational database</vt:lpstr>
      <vt:lpstr>Relational database: Left or right join</vt:lpstr>
      <vt:lpstr>Relational database: Left or right join</vt:lpstr>
      <vt:lpstr>SAS</vt:lpstr>
      <vt:lpstr>Join files in Tableau</vt:lpstr>
      <vt:lpstr>Join files in Tableau (More Control)</vt:lpstr>
      <vt:lpstr>Create hierarchy</vt:lpstr>
      <vt:lpstr>Create hierarchy</vt:lpstr>
      <vt:lpstr>Create a map</vt:lpstr>
      <vt:lpstr>Create a filter</vt:lpstr>
      <vt:lpstr>Check Sales</vt:lpstr>
      <vt:lpstr>Calculation field</vt:lpstr>
      <vt:lpstr>Alter color</vt:lpstr>
      <vt:lpstr>PowerPoint Presentation</vt:lpstr>
      <vt:lpstr>High-low by city in 2012</vt:lpstr>
      <vt:lpstr>High-low by city in 2014</vt:lpstr>
      <vt:lpstr>High-low by city in 2014</vt:lpstr>
      <vt:lpstr>Assignment 7.2</vt:lpstr>
      <vt:lpstr>Combine GIS and time-series</vt:lpstr>
      <vt:lpstr>Combine GIS and time-series</vt:lpstr>
      <vt:lpstr>Combine GIS and time-series</vt:lpstr>
      <vt:lpstr>PowerPoint Presentation</vt:lpstr>
      <vt:lpstr>PowerPoint Presentation</vt:lpstr>
      <vt:lpstr>Google Street map for research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GIS</dc:title>
  <dc:creator>Chong Ho Yu</dc:creator>
  <cp:lastModifiedBy>Microsoft Office User</cp:lastModifiedBy>
  <cp:revision>253</cp:revision>
  <dcterms:created xsi:type="dcterms:W3CDTF">2018-06-26T06:01:36Z</dcterms:created>
  <dcterms:modified xsi:type="dcterms:W3CDTF">2022-12-15T14:11:42Z</dcterms:modified>
</cp:coreProperties>
</file>