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4"/>
  </p:notesMasterIdLst>
  <p:sldIdLst>
    <p:sldId id="256" r:id="rId2"/>
    <p:sldId id="307" r:id="rId3"/>
    <p:sldId id="258" r:id="rId4"/>
    <p:sldId id="260" r:id="rId5"/>
    <p:sldId id="259" r:id="rId6"/>
    <p:sldId id="261" r:id="rId7"/>
    <p:sldId id="286" r:id="rId8"/>
    <p:sldId id="273" r:id="rId9"/>
    <p:sldId id="262" r:id="rId10"/>
    <p:sldId id="274" r:id="rId11"/>
    <p:sldId id="275" r:id="rId12"/>
    <p:sldId id="287" r:id="rId13"/>
    <p:sldId id="263" r:id="rId14"/>
    <p:sldId id="290" r:id="rId15"/>
    <p:sldId id="276" r:id="rId16"/>
    <p:sldId id="265" r:id="rId17"/>
    <p:sldId id="280" r:id="rId18"/>
    <p:sldId id="266" r:id="rId19"/>
    <p:sldId id="267" r:id="rId20"/>
    <p:sldId id="294" r:id="rId21"/>
    <p:sldId id="295" r:id="rId22"/>
    <p:sldId id="296" r:id="rId23"/>
    <p:sldId id="298" r:id="rId24"/>
    <p:sldId id="297" r:id="rId25"/>
    <p:sldId id="299" r:id="rId26"/>
    <p:sldId id="300" r:id="rId27"/>
    <p:sldId id="308" r:id="rId28"/>
    <p:sldId id="301" r:id="rId29"/>
    <p:sldId id="306" r:id="rId30"/>
    <p:sldId id="305" r:id="rId31"/>
    <p:sldId id="303" r:id="rId32"/>
    <p:sldId id="30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3" autoAdjust="0"/>
    <p:restoredTop sz="94625" autoAdjust="0"/>
  </p:normalViewPr>
  <p:slideViewPr>
    <p:cSldViewPr>
      <p:cViewPr varScale="1">
        <p:scale>
          <a:sx n="87" d="100"/>
          <a:sy n="87" d="100"/>
        </p:scale>
        <p:origin x="157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164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2323F-4263-4E10-B986-F3BA86A93E7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8A2EF-05C8-4FED-A6D0-895DF41A1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Specialized modeling </a:t>
            </a:r>
            <a:r>
              <a:rPr lang="en-US" b="1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/>
              <a:t>Fit Curve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Nonlinear fitting techniques</a:t>
            </a:r>
          </a:p>
          <a:p>
            <a:pPr lvl="1"/>
            <a:r>
              <a:rPr lang="en-US" dirty="0" smtClean="0"/>
              <a:t>However, counting on numeric criteria (e.g. </a:t>
            </a:r>
            <a:r>
              <a:rPr lang="en-US" dirty="0" err="1" smtClean="0"/>
              <a:t>AICc</a:t>
            </a:r>
            <a:r>
              <a:rPr lang="en-US" dirty="0" smtClean="0"/>
              <a:t>, BIC, SSE, R-square…etc.) could result in an erroneous conclusion.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8A2EF-05C8-4FED-A6D0-895DF41A1C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87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8A2EF-05C8-4FED-A6D0-895DF41A1C3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92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8A2EF-05C8-4FED-A6D0-895DF41A1C3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9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8A2EF-05C8-4FED-A6D0-895DF41A1C3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59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0E3F363-2F01-4CFA-951A-F4A2FEFCC4E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9A9BAC6-2432-4B0C-B716-B04EF3C51B8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71800"/>
            <a:ext cx="8305800" cy="1752600"/>
          </a:xfrm>
        </p:spPr>
        <p:txBody>
          <a:bodyPr>
            <a:normAutofit/>
          </a:bodyPr>
          <a:lstStyle/>
          <a:p>
            <a:r>
              <a:rPr lang="en-US" dirty="0"/>
              <a:t>Chong Ho Yu, </a:t>
            </a:r>
            <a:endParaRPr lang="en-US" dirty="0" smtClean="0"/>
          </a:p>
          <a:p>
            <a:r>
              <a:rPr lang="en-US" dirty="0" smtClean="0"/>
              <a:t>Hyun </a:t>
            </a:r>
            <a:r>
              <a:rPr lang="en-US" dirty="0" err="1" smtClean="0"/>
              <a:t>Seo</a:t>
            </a:r>
            <a:r>
              <a:rPr lang="en-US" dirty="0" smtClean="0"/>
              <a:t> Lee</a:t>
            </a:r>
          </a:p>
          <a:p>
            <a:r>
              <a:rPr lang="en-US" dirty="0" err="1" smtClean="0"/>
              <a:t>Siyan</a:t>
            </a:r>
            <a:r>
              <a:rPr lang="en-US" dirty="0" smtClean="0"/>
              <a:t> </a:t>
            </a:r>
            <a:r>
              <a:rPr lang="en-US" dirty="0" err="1" smtClean="0"/>
              <a:t>Gan</a:t>
            </a:r>
            <a:endParaRPr lang="en-US" dirty="0" smtClean="0"/>
          </a:p>
          <a:p>
            <a:r>
              <a:rPr lang="en-US" smtClean="0"/>
              <a:t>Emily Lara</a:t>
            </a:r>
            <a:endParaRPr lang="en-US" smtClean="0"/>
          </a:p>
          <a:p>
            <a:r>
              <a:rPr lang="en-US" dirty="0" smtClean="0"/>
              <a:t>Azusa </a:t>
            </a:r>
            <a:r>
              <a:rPr lang="en-US" dirty="0"/>
              <a:t>Pacific University, Azusa, CA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Data visualization of international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06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1000"/>
            <a:ext cx="7959197" cy="6096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1040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Objective: Explore how self-efficacy </a:t>
            </a:r>
            <a:r>
              <a:rPr lang="en-US" dirty="0"/>
              <a:t>in </a:t>
            </a:r>
            <a:r>
              <a:rPr lang="en-US" dirty="0" smtClean="0"/>
              <a:t>science, self-report </a:t>
            </a:r>
            <a:r>
              <a:rPr lang="en-US" dirty="0"/>
              <a:t>readiness to </a:t>
            </a:r>
            <a:r>
              <a:rPr lang="en-US" dirty="0" smtClean="0"/>
              <a:t>learn, intrinsic motivation, and  extrinsic motivation are </a:t>
            </a:r>
            <a:r>
              <a:rPr lang="en-US" dirty="0"/>
              <a:t>correlated with test </a:t>
            </a:r>
            <a:r>
              <a:rPr lang="en-US" dirty="0" smtClean="0"/>
              <a:t>performance. </a:t>
            </a:r>
          </a:p>
          <a:p>
            <a:r>
              <a:rPr lang="en-US" dirty="0" smtClean="0"/>
              <a:t>Data sources:</a:t>
            </a:r>
          </a:p>
          <a:p>
            <a:pPr lvl="1"/>
            <a:r>
              <a:rPr lang="en-US" sz="2300" i="1" dirty="0" smtClean="0"/>
              <a:t>2015 </a:t>
            </a:r>
            <a:r>
              <a:rPr lang="en-US" sz="2300" i="1" dirty="0" err="1"/>
              <a:t>Programme</a:t>
            </a:r>
            <a:r>
              <a:rPr lang="en-US" sz="2300" i="1" dirty="0"/>
              <a:t> for International Student Assessment (PISA) </a:t>
            </a:r>
            <a:endParaRPr lang="en-US" sz="2300" i="1" dirty="0" smtClean="0"/>
          </a:p>
          <a:p>
            <a:pPr lvl="1"/>
            <a:r>
              <a:rPr lang="en-US" sz="2300" i="1" dirty="0" smtClean="0"/>
              <a:t>2016 </a:t>
            </a:r>
            <a:r>
              <a:rPr lang="en-US" sz="2300" i="1" dirty="0" err="1"/>
              <a:t>Programme</a:t>
            </a:r>
            <a:r>
              <a:rPr lang="en-US" sz="2300" i="1" dirty="0"/>
              <a:t> for International Assessment of Adult Competencies (PIAAC</a:t>
            </a:r>
            <a:r>
              <a:rPr lang="en-US" sz="2300" i="1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640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/>
              <a:t>All models are wrong but some are useful” </a:t>
            </a:r>
            <a:r>
              <a:rPr lang="en-US" dirty="0" smtClean="0"/>
              <a:t>(George Box, 1987)</a:t>
            </a:r>
          </a:p>
          <a:p>
            <a:pPr lvl="1"/>
            <a:r>
              <a:rPr lang="en-US" dirty="0"/>
              <a:t>A linear model might be wrong </a:t>
            </a:r>
            <a:r>
              <a:rPr lang="en-US" dirty="0" smtClean="0"/>
              <a:t>in that it oversimplifies a phenomenon, yet  it could </a:t>
            </a:r>
            <a:r>
              <a:rPr lang="en-US" dirty="0"/>
              <a:t>still </a:t>
            </a:r>
            <a:r>
              <a:rPr lang="en-US" dirty="0" smtClean="0"/>
              <a:t>have practical </a:t>
            </a:r>
            <a:r>
              <a:rPr lang="en-US" dirty="0"/>
              <a:t>applications </a:t>
            </a:r>
            <a:endParaRPr lang="en-US" dirty="0" smtClean="0"/>
          </a:p>
          <a:p>
            <a:pPr lvl="1"/>
            <a:r>
              <a:rPr lang="en-US" dirty="0" smtClean="0"/>
              <a:t>Both a complicated/well-fitted model and a simple model may be appropriate at different times </a:t>
            </a:r>
          </a:p>
          <a:p>
            <a:r>
              <a:rPr lang="en-US" dirty="0" smtClean="0"/>
              <a:t>Psychological researchers should avoid using linear modeling prematurely</a:t>
            </a:r>
          </a:p>
          <a:p>
            <a:pPr lvl="1"/>
            <a:r>
              <a:rPr lang="en-US" dirty="0" smtClean="0"/>
              <a:t>JMP </a:t>
            </a:r>
            <a:r>
              <a:rPr lang="en-US" dirty="0"/>
              <a:t>and </a:t>
            </a:r>
            <a:r>
              <a:rPr lang="en-US" dirty="0" smtClean="0"/>
              <a:t>SAS exploratory </a:t>
            </a:r>
            <a:r>
              <a:rPr lang="en-US" dirty="0"/>
              <a:t>tools, are highly suitable </a:t>
            </a:r>
            <a:r>
              <a:rPr lang="en-US" dirty="0" smtClean="0"/>
              <a:t>for this task.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8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Debate in Self-Efficacy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6051547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Albert Bandura (1990, 1991, 1995, 1997) </a:t>
            </a:r>
            <a:r>
              <a:rPr lang="en-US" dirty="0" smtClean="0"/>
              <a:t>stressed </a:t>
            </a:r>
            <a:r>
              <a:rPr lang="en-US" dirty="0"/>
              <a:t>the importance of self-efficacy in learning. </a:t>
            </a:r>
            <a:endParaRPr lang="en-US" dirty="0" smtClean="0"/>
          </a:p>
          <a:p>
            <a:pPr lvl="1"/>
            <a:r>
              <a:rPr lang="en-US" dirty="0"/>
              <a:t>O</a:t>
            </a:r>
            <a:r>
              <a:rPr lang="en-US" dirty="0" smtClean="0"/>
              <a:t>ne’s </a:t>
            </a:r>
            <a:r>
              <a:rPr lang="en-US" dirty="0"/>
              <a:t>belief in one’s own ability can lead to success in accomplishing a task or fulfilling a goal</a:t>
            </a:r>
            <a:r>
              <a:rPr lang="en-US" dirty="0" smtClean="0"/>
              <a:t>.</a:t>
            </a:r>
          </a:p>
          <a:p>
            <a:r>
              <a:rPr lang="en-US" dirty="0"/>
              <a:t>Many educators </a:t>
            </a:r>
            <a:r>
              <a:rPr lang="en-US" dirty="0" smtClean="0"/>
              <a:t>boosted learners</a:t>
            </a:r>
            <a:r>
              <a:rPr lang="en-US" dirty="0"/>
              <a:t>’ self-images </a:t>
            </a:r>
            <a:r>
              <a:rPr lang="en-US" dirty="0">
                <a:solidFill>
                  <a:schemeClr val="accent6"/>
                </a:solidFill>
              </a:rPr>
              <a:t>regardless of their performance</a:t>
            </a:r>
            <a:r>
              <a:rPr lang="en-US" dirty="0" smtClean="0">
                <a:solidFill>
                  <a:schemeClr val="accent6"/>
                </a:solidFill>
              </a:rPr>
              <a:t>. </a:t>
            </a:r>
          </a:p>
          <a:p>
            <a:r>
              <a:rPr lang="en-US" dirty="0" smtClean="0"/>
              <a:t>The </a:t>
            </a:r>
            <a:r>
              <a:rPr lang="en-US" dirty="0"/>
              <a:t>‘everybody gets a trophy’ mentality </a:t>
            </a:r>
            <a:r>
              <a:rPr lang="en-US" dirty="0" smtClean="0"/>
              <a:t>does not build </a:t>
            </a:r>
            <a:r>
              <a:rPr lang="en-US" dirty="0"/>
              <a:t>true </a:t>
            </a:r>
            <a:r>
              <a:rPr lang="en-US" dirty="0" smtClean="0"/>
              <a:t>self-esteem (</a:t>
            </a:r>
            <a:r>
              <a:rPr lang="en-US" dirty="0" err="1" smtClean="0"/>
              <a:t>Twenge</a:t>
            </a:r>
            <a:r>
              <a:rPr lang="en-US" dirty="0" smtClean="0"/>
              <a:t>, 2010). 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go </a:t>
            </a:r>
            <a:r>
              <a:rPr lang="en-US" dirty="0"/>
              <a:t>inflation and a sense of </a:t>
            </a:r>
            <a:r>
              <a:rPr lang="en-US" dirty="0" smtClean="0"/>
              <a:t>entitlement</a:t>
            </a:r>
          </a:p>
          <a:p>
            <a:r>
              <a:rPr lang="en-US" dirty="0" smtClean="0"/>
              <a:t>Perhaps both views are right.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99" y="1905000"/>
            <a:ext cx="254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3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Programme</a:t>
            </a:r>
            <a:r>
              <a:rPr lang="en-US" sz="3600" dirty="0"/>
              <a:t> for International Student Assessment (</a:t>
            </a:r>
            <a:r>
              <a:rPr lang="en-US" sz="3600" dirty="0" smtClean="0"/>
              <a:t>PISA)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PISA </a:t>
            </a:r>
            <a:r>
              <a:rPr lang="en-US" dirty="0" smtClean="0"/>
              <a:t>is administered </a:t>
            </a:r>
            <a:r>
              <a:rPr lang="en-US" dirty="0"/>
              <a:t>by Organization for Economic Cooperation and Development (OECD</a:t>
            </a:r>
            <a:r>
              <a:rPr lang="en-US" dirty="0" smtClean="0"/>
              <a:t>) every four years.</a:t>
            </a:r>
          </a:p>
          <a:p>
            <a:r>
              <a:rPr lang="en-US" dirty="0" smtClean="0"/>
              <a:t>Assessment </a:t>
            </a:r>
            <a:r>
              <a:rPr lang="en-US" dirty="0"/>
              <a:t>of student performance </a:t>
            </a:r>
            <a:r>
              <a:rPr lang="en-US" dirty="0" smtClean="0"/>
              <a:t>in literacy</a:t>
            </a:r>
            <a:r>
              <a:rPr lang="en-US" dirty="0"/>
              <a:t>, math, and science, with a different focus in each </a:t>
            </a:r>
            <a:r>
              <a:rPr lang="en-US" dirty="0" smtClean="0"/>
              <a:t>round</a:t>
            </a:r>
          </a:p>
          <a:p>
            <a:r>
              <a:rPr lang="en-US" dirty="0" smtClean="0"/>
              <a:t>The 2015 focus </a:t>
            </a:r>
            <a:r>
              <a:rPr lang="en-US" dirty="0"/>
              <a:t>was on science </a:t>
            </a:r>
            <a:r>
              <a:rPr lang="en-US" dirty="0" smtClean="0"/>
              <a:t>learning:</a:t>
            </a:r>
          </a:p>
          <a:p>
            <a:pPr lvl="1"/>
            <a:r>
              <a:rPr lang="en-US" b="1" dirty="0" smtClean="0"/>
              <a:t>Science self-efficacy </a:t>
            </a:r>
            <a:r>
              <a:rPr lang="en-US" dirty="0" smtClean="0"/>
              <a:t>(SSE): student’s </a:t>
            </a:r>
            <a:r>
              <a:rPr lang="en-US" dirty="0"/>
              <a:t>perception of </a:t>
            </a:r>
            <a:r>
              <a:rPr lang="en-US" dirty="0" smtClean="0"/>
              <a:t>their ability </a:t>
            </a:r>
            <a:r>
              <a:rPr lang="en-US" dirty="0"/>
              <a:t>to successfully complete a science-related academic </a:t>
            </a:r>
            <a:r>
              <a:rPr lang="en-US" dirty="0" smtClean="0"/>
              <a:t>task</a:t>
            </a:r>
          </a:p>
          <a:p>
            <a:pPr lvl="1"/>
            <a:r>
              <a:rPr lang="en-US" b="1" dirty="0" smtClean="0"/>
              <a:t>Science Self-belief </a:t>
            </a:r>
            <a:r>
              <a:rPr lang="en-US" dirty="0" smtClean="0"/>
              <a:t>(SSB, aka self-concept): self-evaluation </a:t>
            </a:r>
            <a:r>
              <a:rPr lang="en-US" dirty="0"/>
              <a:t>of one’s general ability in a domain (Marsh &amp; Martin, 2011). </a:t>
            </a:r>
            <a:endParaRPr lang="en-US" dirty="0" smtClean="0"/>
          </a:p>
          <a:p>
            <a:pPr lvl="1"/>
            <a:r>
              <a:rPr lang="en-US" b="1" dirty="0" smtClean="0"/>
              <a:t>Ambition: </a:t>
            </a:r>
            <a:r>
              <a:rPr lang="en-US" dirty="0" smtClean="0"/>
              <a:t>measured </a:t>
            </a:r>
            <a:r>
              <a:rPr lang="en-US" dirty="0"/>
              <a:t>by the degree to the statement “I see myself as an ambitious person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3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3648" cy="83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PISA 2015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47958816"/>
              </p:ext>
            </p:extLst>
          </p:nvPr>
        </p:nvGraphicFramePr>
        <p:xfrm>
          <a:off x="304800" y="1600200"/>
          <a:ext cx="8610598" cy="29194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5665"/>
                <a:gridCol w="642889"/>
                <a:gridCol w="715315"/>
                <a:gridCol w="643783"/>
                <a:gridCol w="804729"/>
                <a:gridCol w="724256"/>
                <a:gridCol w="800258"/>
                <a:gridCol w="809199"/>
                <a:gridCol w="565992"/>
                <a:gridCol w="724256"/>
                <a:gridCol w="724256"/>
              </a:tblGrid>
              <a:tr h="1590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Math scores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Science scores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Self-efficacy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Self-belief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Ambition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14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Country/Region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China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541.74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100.84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528.34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98.56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0.06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1.17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0.19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0.87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2.98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0.73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Hong Kong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550.55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88.48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525.60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79.58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-0.07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1.22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0.21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2.80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0.80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Japan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533.30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88.18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539.03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93.28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-0.46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1.22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-0.51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1.02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2.64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0.82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Macau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543.98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79.03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528.59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81.84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-0.03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1.12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-0.50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0.81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2.63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0.81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 Korea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523.91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99.97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514.75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95.00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-0.02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1.23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0.34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2.84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0.75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Singapore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557.08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95.75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545.95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104.60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0.07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1.14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0.42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3.00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0.79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Taiwan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539.20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103.79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530.85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99.85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0.19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1.19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-0.01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0.89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2.92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0.76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181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USA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474.35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87.92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502.60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98.04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0.29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1.29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0.65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0.95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3.25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0.72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5638" y="4621161"/>
            <a:ext cx="865976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/>
              <a:t>Students in the U.S. have the lowest math and science scores but the highest scores in self efficacy in science, self-belief, and ambition. 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30576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OLS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regression line is perfectly </a:t>
            </a:r>
            <a:r>
              <a:rPr lang="en-US" dirty="0" smtClean="0"/>
              <a:t>straight but this is misleading</a:t>
            </a:r>
            <a:r>
              <a:rPr lang="en-US" dirty="0"/>
              <a:t>.</a:t>
            </a:r>
          </a:p>
        </p:txBody>
      </p:sp>
      <p:pic>
        <p:nvPicPr>
          <p:cNvPr id="4" name="image19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57200" y="2514600"/>
            <a:ext cx="5249545" cy="34582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862484" y="2514600"/>
            <a:ext cx="25957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OLS </a:t>
            </a:r>
            <a:r>
              <a:rPr lang="en-US" sz="2400" i="1" dirty="0"/>
              <a:t>regression model of science scores and science self-efficacy.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5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Smoothing: Over-Complicated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137582"/>
            <a:ext cx="2777613" cy="39623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Default = Middle</a:t>
            </a:r>
          </a:p>
          <a:p>
            <a:r>
              <a:rPr lang="en-US" sz="2400" dirty="0" smtClean="0"/>
              <a:t>Too complicated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image24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895600" y="2137582"/>
            <a:ext cx="6123305" cy="4191000"/>
          </a:xfrm>
          <a:prstGeom prst="rect">
            <a:avLst/>
          </a:prstGeom>
          <a:ln/>
        </p:spPr>
      </p:pic>
      <p:sp>
        <p:nvSpPr>
          <p:cNvPr id="7" name="TextBox 6"/>
          <p:cNvSpPr txBox="1"/>
          <p:nvPr/>
        </p:nvSpPr>
        <p:spPr>
          <a:xfrm>
            <a:off x="5769234" y="6304002"/>
            <a:ext cx="32496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i="1" dirty="0" smtClean="0"/>
              <a:t>Over-complicated </a:t>
            </a:r>
            <a:r>
              <a:rPr lang="en-US" sz="1500" i="1" dirty="0"/>
              <a:t>nonlinear model.</a:t>
            </a:r>
          </a:p>
          <a:p>
            <a:pPr algn="r"/>
            <a:endParaRPr lang="en-US" sz="1500" i="1" dirty="0"/>
          </a:p>
        </p:txBody>
      </p:sp>
    </p:spTree>
    <p:extLst>
      <p:ext uri="{BB962C8B-B14F-4D97-AF65-F5344CB8AC3E}">
        <p14:creationId xmlns:p14="http://schemas.microsoft.com/office/powerpoint/2010/main" val="184177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Smoothing: Over-Simplistic</a:t>
            </a:r>
            <a:endParaRPr lang="en-US" dirty="0"/>
          </a:p>
        </p:txBody>
      </p:sp>
      <p:pic>
        <p:nvPicPr>
          <p:cNvPr id="4" name="image20.pn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19400" y="1808732"/>
            <a:ext cx="6096000" cy="4190999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6234143" y="6024195"/>
            <a:ext cx="27270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i="1" dirty="0" smtClean="0"/>
              <a:t>Over-simplified </a:t>
            </a:r>
            <a:r>
              <a:rPr lang="en-US" sz="1500" i="1" dirty="0"/>
              <a:t>linear model.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1828800"/>
            <a:ext cx="2667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Georgia" panose="02040502050405020303" pitchFamily="18" charset="0"/>
              <a:buChar char="●"/>
            </a:pPr>
            <a:r>
              <a:rPr lang="en-US" sz="2700" dirty="0" smtClean="0"/>
              <a:t>Farthest Right: Shows </a:t>
            </a:r>
            <a:r>
              <a:rPr lang="en-US" sz="2700" dirty="0"/>
              <a:t>all countries as </a:t>
            </a:r>
            <a:r>
              <a:rPr lang="en-US" sz="2700" dirty="0" smtClean="0"/>
              <a:t>perfectly straight</a:t>
            </a:r>
          </a:p>
          <a:p>
            <a:pPr marL="457200" indent="-457200">
              <a:buClr>
                <a:schemeClr val="accent1"/>
              </a:buClr>
              <a:buFont typeface="Georgia" panose="02040502050405020303" pitchFamily="18" charset="0"/>
              <a:buChar char="●"/>
            </a:pPr>
            <a:r>
              <a:rPr lang="en-US" sz="2400" dirty="0"/>
              <a:t>T</a:t>
            </a:r>
            <a:r>
              <a:rPr lang="en-US" sz="2400" dirty="0" smtClean="0"/>
              <a:t>oo simplistic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750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Smoothing: Non-Linear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6"/>
            <a:ext cx="2707933" cy="457402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</a:t>
            </a:r>
            <a:r>
              <a:rPr lang="en-US" dirty="0" smtClean="0"/>
              <a:t>urvilinear </a:t>
            </a:r>
            <a:r>
              <a:rPr lang="en-US" dirty="0"/>
              <a:t>relationship between science test performance and science </a:t>
            </a:r>
            <a:r>
              <a:rPr lang="en-US" dirty="0" smtClean="0"/>
              <a:t>self-efficacy</a:t>
            </a:r>
          </a:p>
          <a:p>
            <a:pPr lvl="1"/>
            <a:r>
              <a:rPr lang="en-US" dirty="0" smtClean="0"/>
              <a:t>As </a:t>
            </a:r>
            <a:r>
              <a:rPr lang="en-US" dirty="0"/>
              <a:t>self-efficacy improves, science test scores </a:t>
            </a:r>
            <a:r>
              <a:rPr lang="en-US" dirty="0" smtClean="0"/>
              <a:t>increase</a:t>
            </a:r>
          </a:p>
          <a:p>
            <a:pPr lvl="1"/>
            <a:r>
              <a:rPr lang="en-US" dirty="0" smtClean="0"/>
              <a:t>After </a:t>
            </a:r>
            <a:r>
              <a:rPr lang="en-US" dirty="0"/>
              <a:t>science self-efficacy passes a certain threshold, science test performance is reduced. </a:t>
            </a:r>
            <a:endParaRPr lang="en-US" dirty="0" smtClean="0"/>
          </a:p>
        </p:txBody>
      </p:sp>
      <p:pic>
        <p:nvPicPr>
          <p:cNvPr id="4" name="image26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124200" y="1676400"/>
            <a:ext cx="5690020" cy="37387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293839" y="5415116"/>
            <a:ext cx="4495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i="1" dirty="0" smtClean="0"/>
              <a:t>Useful </a:t>
            </a:r>
            <a:r>
              <a:rPr lang="en-US" sz="1500" i="1" dirty="0"/>
              <a:t>nonlinear </a:t>
            </a:r>
            <a:r>
              <a:rPr lang="en-US" sz="1500" i="1" dirty="0" smtClean="0"/>
              <a:t>model</a:t>
            </a:r>
            <a:endParaRPr lang="en-US" sz="15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5739439"/>
            <a:ext cx="51054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Georgia" panose="02040502050405020303" pitchFamily="18" charset="0"/>
              <a:buChar char="●"/>
            </a:pPr>
            <a:r>
              <a:rPr lang="en-US" sz="2300" dirty="0"/>
              <a:t>Visible in all countries/regions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47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Non-Linear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lvl="1" indent="-457200"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tx1"/>
                </a:solidFill>
              </a:rPr>
              <a:t>U</a:t>
            </a:r>
            <a:r>
              <a:rPr lang="en-US" sz="2700" dirty="0" smtClean="0">
                <a:solidFill>
                  <a:schemeClr val="tx1"/>
                </a:solidFill>
              </a:rPr>
              <a:t>seful </a:t>
            </a:r>
            <a:r>
              <a:rPr lang="en-US" sz="2700" dirty="0">
                <a:solidFill>
                  <a:schemeClr val="tx1"/>
                </a:solidFill>
              </a:rPr>
              <a:t>in two </a:t>
            </a:r>
            <a:r>
              <a:rPr lang="en-US" sz="2700" dirty="0" smtClean="0">
                <a:solidFill>
                  <a:schemeClr val="tx1"/>
                </a:solidFill>
              </a:rPr>
              <a:t>ways:</a:t>
            </a:r>
          </a:p>
          <a:p>
            <a:pPr marL="731520" lvl="2" indent="-457200">
              <a:buClr>
                <a:schemeClr val="accent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2500" dirty="0"/>
              <a:t>I</a:t>
            </a:r>
            <a:r>
              <a:rPr lang="en-US" sz="2500" dirty="0" smtClean="0">
                <a:solidFill>
                  <a:schemeClr val="tx1"/>
                </a:solidFill>
              </a:rPr>
              <a:t>t </a:t>
            </a:r>
            <a:r>
              <a:rPr lang="en-US" sz="2500" dirty="0">
                <a:solidFill>
                  <a:schemeClr val="tx1"/>
                </a:solidFill>
              </a:rPr>
              <a:t>explains why educators implementing Bandura’s theory did not produce expected results </a:t>
            </a:r>
            <a:endParaRPr lang="en-US" sz="2500" dirty="0" smtClean="0">
              <a:solidFill>
                <a:schemeClr val="tx1"/>
              </a:solidFill>
            </a:endParaRPr>
          </a:p>
          <a:p>
            <a:pPr marL="731520" lvl="2" indent="-457200">
              <a:buClr>
                <a:schemeClr val="accent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2500" dirty="0"/>
              <a:t>N</a:t>
            </a:r>
            <a:r>
              <a:rPr lang="en-US" sz="2500" dirty="0" smtClean="0">
                <a:solidFill>
                  <a:schemeClr val="tx1"/>
                </a:solidFill>
              </a:rPr>
              <a:t>ecessitates </a:t>
            </a:r>
            <a:r>
              <a:rPr lang="en-US" sz="2500" dirty="0">
                <a:solidFill>
                  <a:schemeClr val="tx1"/>
                </a:solidFill>
              </a:rPr>
              <a:t>a reform in our pedagogical </a:t>
            </a:r>
            <a:r>
              <a:rPr lang="en-US" sz="2500" dirty="0" smtClean="0">
                <a:solidFill>
                  <a:schemeClr val="tx1"/>
                </a:solidFill>
              </a:rPr>
              <a:t>approaches</a:t>
            </a:r>
            <a:endParaRPr lang="en-US" sz="2500" dirty="0">
              <a:solidFill>
                <a:schemeClr val="tx1"/>
              </a:solidFill>
            </a:endParaRP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3744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Neural Network (ANN)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6099048" cy="4572000"/>
          </a:xfrm>
        </p:spPr>
        <p:txBody>
          <a:bodyPr>
            <a:normAutofit/>
          </a:bodyPr>
          <a:lstStyle/>
          <a:p>
            <a:r>
              <a:rPr lang="en-US" dirty="0"/>
              <a:t>Neural </a:t>
            </a:r>
            <a:r>
              <a:rPr lang="en-US" dirty="0" smtClean="0"/>
              <a:t>networks try </a:t>
            </a:r>
            <a:r>
              <a:rPr lang="en-US" dirty="0"/>
              <a:t>to mimic interconnected neurons in animal brains </a:t>
            </a:r>
            <a:r>
              <a:rPr lang="en-US" dirty="0" smtClean="0"/>
              <a:t>to </a:t>
            </a:r>
            <a:r>
              <a:rPr lang="en-US" dirty="0"/>
              <a:t>make the algorithm capable of complex learning for extracting patterns and detecting </a:t>
            </a:r>
            <a:r>
              <a:rPr lang="en-US" dirty="0" smtClean="0"/>
              <a:t>trends.</a:t>
            </a:r>
          </a:p>
          <a:p>
            <a:r>
              <a:rPr lang="en-US" dirty="0"/>
              <a:t>F</a:t>
            </a:r>
            <a:r>
              <a:rPr lang="en-US" dirty="0" smtClean="0"/>
              <a:t>orm </a:t>
            </a:r>
            <a:r>
              <a:rPr lang="en-US" dirty="0"/>
              <a:t>of machine learning, </a:t>
            </a:r>
            <a:r>
              <a:rPr lang="en-US" dirty="0" smtClean="0"/>
              <a:t>so the artificial intelligence algorithm, not the analyst, makes the decision</a:t>
            </a:r>
          </a:p>
          <a:p>
            <a:r>
              <a:rPr lang="en-US" dirty="0" smtClean="0"/>
              <a:t>(You will learn it in 553. It is a preview)</a:t>
            </a:r>
          </a:p>
        </p:txBody>
      </p:sp>
      <p:pic>
        <p:nvPicPr>
          <p:cNvPr id="6150" name="Picture 6" descr="Abstract, Hi Tech, Cyber, Technology, C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43536" y="2681263"/>
            <a:ext cx="4872941" cy="240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3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Neural Network (ANN)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</a:t>
            </a:r>
            <a:r>
              <a:rPr lang="en-US" dirty="0" smtClean="0"/>
              <a:t>eural </a:t>
            </a:r>
            <a:r>
              <a:rPr lang="en-US" dirty="0"/>
              <a:t>networks </a:t>
            </a:r>
            <a:r>
              <a:rPr lang="en-US" dirty="0" smtClean="0"/>
              <a:t>don’t assume linearity, and can model linearity, </a:t>
            </a:r>
            <a:r>
              <a:rPr lang="en-US" dirty="0"/>
              <a:t>thus they typically outperformed regression (Somers &amp; </a:t>
            </a:r>
            <a:r>
              <a:rPr lang="en-US" dirty="0" err="1"/>
              <a:t>Casal</a:t>
            </a:r>
            <a:r>
              <a:rPr lang="en-US" dirty="0"/>
              <a:t>, 2009). </a:t>
            </a:r>
          </a:p>
          <a:p>
            <a:r>
              <a:rPr lang="en-US" dirty="0" smtClean="0"/>
              <a:t>Typically there are three </a:t>
            </a:r>
            <a:r>
              <a:rPr lang="en-US" dirty="0"/>
              <a:t>types of layers: Input layer, hidden layer, and output layer. </a:t>
            </a:r>
          </a:p>
          <a:p>
            <a:r>
              <a:rPr lang="en-US" dirty="0"/>
              <a:t>S</a:t>
            </a:r>
            <a:r>
              <a:rPr lang="en-US" dirty="0" smtClean="0"/>
              <a:t>moothing </a:t>
            </a:r>
            <a:r>
              <a:rPr lang="en-US" dirty="0"/>
              <a:t>the nonlinear curves </a:t>
            </a:r>
            <a:r>
              <a:rPr lang="en-US" dirty="0" smtClean="0"/>
              <a:t>is </a:t>
            </a:r>
            <a:r>
              <a:rPr lang="en-US" dirty="0"/>
              <a:t>not subjective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5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Neural Network (ANN)</a:t>
            </a:r>
          </a:p>
        </p:txBody>
      </p:sp>
      <p:pic>
        <p:nvPicPr>
          <p:cNvPr id="4" name="image25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38200" y="3048000"/>
            <a:ext cx="3216415" cy="3256820"/>
          </a:xfrm>
          <a:prstGeom prst="rect">
            <a:avLst/>
          </a:prstGeom>
          <a:ln/>
        </p:spPr>
      </p:pic>
      <p:pic>
        <p:nvPicPr>
          <p:cNvPr id="5" name="image28.pn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648200" y="3048000"/>
            <a:ext cx="3331562" cy="3256819"/>
          </a:xfrm>
          <a:prstGeom prst="rect">
            <a:avLst/>
          </a:prstGeom>
          <a:ln/>
        </p:spPr>
      </p:pic>
      <p:sp>
        <p:nvSpPr>
          <p:cNvPr id="6" name="TextBox 5"/>
          <p:cNvSpPr txBox="1"/>
          <p:nvPr/>
        </p:nvSpPr>
        <p:spPr>
          <a:xfrm>
            <a:off x="838200" y="6344151"/>
            <a:ext cx="21707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i="1" dirty="0" smtClean="0"/>
              <a:t>ANN </a:t>
            </a:r>
            <a:r>
              <a:rPr lang="en-US" sz="1300" i="1" dirty="0"/>
              <a:t>of China’s PISA data.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04800" y="1524000"/>
            <a:ext cx="8503920" cy="45720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ANN suggests </a:t>
            </a:r>
            <a:r>
              <a:rPr lang="en-US" sz="2200" dirty="0"/>
              <a:t>that while enhancing self-efficacy can improve performance initially, </a:t>
            </a:r>
            <a:r>
              <a:rPr lang="en-US" sz="2200" dirty="0" smtClean="0"/>
              <a:t>inflating one’s </a:t>
            </a:r>
            <a:r>
              <a:rPr lang="en-US" sz="2200" dirty="0"/>
              <a:t>self-efficacy could drag down one’s actual performance. </a:t>
            </a:r>
            <a:endParaRPr lang="en-US" sz="2200" dirty="0" smtClean="0"/>
          </a:p>
          <a:p>
            <a:r>
              <a:rPr lang="en-US" sz="2200" dirty="0" smtClean="0"/>
              <a:t>This </a:t>
            </a:r>
            <a:r>
              <a:rPr lang="en-US" sz="2200" dirty="0"/>
              <a:t>pattern is common across cultures.</a:t>
            </a:r>
          </a:p>
          <a:p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648200" y="6367902"/>
            <a:ext cx="205697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i="1" dirty="0" smtClean="0"/>
              <a:t>ANN </a:t>
            </a:r>
            <a:r>
              <a:rPr lang="en-US" sz="1300" i="1" dirty="0"/>
              <a:t>of USA’s PISA data.</a:t>
            </a:r>
            <a:endParaRPr lang="en-US" sz="1300" i="1" dirty="0">
              <a:solidFill>
                <a:srgbClr val="000000"/>
              </a:solidFill>
              <a:latin typeface="Arial"/>
              <a:ea typeface="Arial"/>
            </a:endParaRP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94900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PIAAC 2016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5836868"/>
              </p:ext>
            </p:extLst>
          </p:nvPr>
        </p:nvGraphicFramePr>
        <p:xfrm>
          <a:off x="1066800" y="1856964"/>
          <a:ext cx="6553201" cy="22037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/>
                <a:gridCol w="838200"/>
                <a:gridCol w="762000"/>
                <a:gridCol w="762000"/>
                <a:gridCol w="826351"/>
                <a:gridCol w="918820"/>
                <a:gridCol w="998030"/>
              </a:tblGrid>
              <a:tr h="3132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Numeracy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Problem-solving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Readiness to learn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32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Country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Mean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Mean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Mean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641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Japan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289.47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43.82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295.31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43.77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2.96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Singapore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255.81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69.23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287.66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45.01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3.48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South Korea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262.28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46.14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283.19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37.24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2.86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0.94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3528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United Sates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254.51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55.56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278.01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43.28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4.05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43400"/>
            <a:ext cx="79248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American participants report the highest level of readiness to learn, but the lowest test performance in numeracy and </a:t>
            </a:r>
            <a:r>
              <a:rPr lang="en-US" sz="2700" dirty="0" smtClean="0"/>
              <a:t>digital problem-solving. 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28997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RTL (narrow </a:t>
            </a:r>
            <a:r>
              <a:rPr lang="en-US" dirty="0" err="1" smtClean="0"/>
              <a:t>binwidth</a:t>
            </a:r>
            <a:r>
              <a:rPr lang="en-US" dirty="0"/>
              <a:t>)</a:t>
            </a:r>
          </a:p>
        </p:txBody>
      </p:sp>
      <p:pic>
        <p:nvPicPr>
          <p:cNvPr id="4" name="image33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90946" y="2362200"/>
            <a:ext cx="3138054" cy="1774965"/>
          </a:xfrm>
          <a:prstGeom prst="rect">
            <a:avLst/>
          </a:prstGeom>
          <a:ln/>
        </p:spPr>
      </p:pic>
      <p:pic>
        <p:nvPicPr>
          <p:cNvPr id="5" name="image31.png"/>
          <p:cNvPicPr>
            <a:picLocks noGr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465617" y="2362200"/>
            <a:ext cx="2935184" cy="1774965"/>
          </a:xfrm>
          <a:prstGeom prst="rect">
            <a:avLst/>
          </a:prstGeom>
          <a:ln/>
        </p:spPr>
      </p:pic>
      <p:pic>
        <p:nvPicPr>
          <p:cNvPr id="6" name="image32.pn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304800" y="4504707"/>
            <a:ext cx="3124200" cy="1738170"/>
          </a:xfrm>
          <a:prstGeom prst="rect">
            <a:avLst/>
          </a:prstGeom>
          <a:ln/>
        </p:spPr>
      </p:pic>
      <p:pic>
        <p:nvPicPr>
          <p:cNvPr id="7" name="image34.pn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3465616" y="4500749"/>
            <a:ext cx="2935184" cy="1742128"/>
          </a:xfrm>
          <a:prstGeom prst="rect">
            <a:avLst/>
          </a:prstGeom>
          <a:ln/>
        </p:spPr>
      </p:pic>
      <p:sp>
        <p:nvSpPr>
          <p:cNvPr id="16" name="TextBox 15"/>
          <p:cNvSpPr txBox="1"/>
          <p:nvPr/>
        </p:nvSpPr>
        <p:spPr>
          <a:xfrm>
            <a:off x="280060" y="6247250"/>
            <a:ext cx="31855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Distribution </a:t>
            </a:r>
            <a:r>
              <a:rPr lang="en-US" sz="1200" i="1" dirty="0"/>
              <a:t>of RTL of South Korea.</a:t>
            </a:r>
            <a:endParaRPr lang="en-US" sz="1200" i="1" dirty="0">
              <a:solidFill>
                <a:srgbClr val="000000"/>
              </a:solidFill>
              <a:latin typeface="Arial"/>
              <a:ea typeface="Arial"/>
            </a:endParaRPr>
          </a:p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429000" y="6290792"/>
            <a:ext cx="2971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 smtClean="0"/>
              <a:t>Distribution </a:t>
            </a:r>
            <a:r>
              <a:rPr lang="en-US" sz="1200" i="1" dirty="0"/>
              <a:t>of RTL of USA.</a:t>
            </a:r>
            <a:endParaRPr lang="en-US" sz="1200" i="1" dirty="0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05943" y="4137165"/>
            <a:ext cx="34685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 smtClean="0"/>
              <a:t>Distribution </a:t>
            </a:r>
            <a:r>
              <a:rPr lang="en-US" sz="1200" i="1" dirty="0"/>
              <a:t>of RTL of Singapore</a:t>
            </a:r>
            <a:endParaRPr lang="en-US" sz="1200" i="1" dirty="0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4155968"/>
            <a:ext cx="217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Distribution </a:t>
            </a:r>
            <a:r>
              <a:rPr lang="en-US" sz="1200" i="1" dirty="0"/>
              <a:t>of RTL of Japan</a:t>
            </a:r>
            <a:endParaRPr lang="en-US" sz="1200" i="1" dirty="0">
              <a:solidFill>
                <a:srgbClr val="000000"/>
              </a:solidFill>
              <a:latin typeface="Arial"/>
              <a:ea typeface="Arial"/>
            </a:endParaRPr>
          </a:p>
          <a:p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1491825"/>
            <a:ext cx="8153400" cy="132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400" b="1" dirty="0"/>
              <a:t>Japan and South Korea: </a:t>
            </a:r>
            <a:r>
              <a:rPr lang="en-US" sz="2400" dirty="0"/>
              <a:t>Fairly normal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400" b="1" dirty="0"/>
              <a:t>Singapore: </a:t>
            </a:r>
            <a:r>
              <a:rPr lang="en-US" sz="2400" dirty="0"/>
              <a:t>Slightly skewed. </a:t>
            </a:r>
          </a:p>
          <a:p>
            <a:endParaRPr lang="en-US" sz="2700" dirty="0"/>
          </a:p>
        </p:txBody>
      </p:sp>
      <p:sp>
        <p:nvSpPr>
          <p:cNvPr id="21" name="TextBox 20"/>
          <p:cNvSpPr txBox="1"/>
          <p:nvPr/>
        </p:nvSpPr>
        <p:spPr>
          <a:xfrm>
            <a:off x="6400800" y="2352897"/>
            <a:ext cx="25908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U.S.: Skewed towards high RTL </a:t>
            </a:r>
            <a:r>
              <a:rPr lang="en-US" sz="2000" dirty="0" smtClean="0"/>
              <a:t>values.</a:t>
            </a:r>
          </a:p>
          <a:p>
            <a:pPr marL="2857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mode is </a:t>
            </a:r>
            <a:r>
              <a:rPr lang="en-US" sz="2000" dirty="0" smtClean="0"/>
              <a:t>5 meaning </a:t>
            </a:r>
            <a:r>
              <a:rPr lang="en-US" sz="2000" dirty="0"/>
              <a:t>that </a:t>
            </a:r>
            <a:r>
              <a:rPr lang="en-US" sz="2000" dirty="0" smtClean="0"/>
              <a:t>most of </a:t>
            </a:r>
            <a:r>
              <a:rPr lang="en-US" sz="2000" dirty="0"/>
              <a:t>the U.S participants view themselves as being extremely ready to learn.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7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urvilinear association between numeracy and RTL</a:t>
            </a:r>
          </a:p>
          <a:p>
            <a:pPr lvl="1"/>
            <a:r>
              <a:rPr lang="en-US" dirty="0" smtClean="0"/>
              <a:t>Nonlinear </a:t>
            </a:r>
            <a:r>
              <a:rPr lang="en-US" dirty="0"/>
              <a:t>patterns </a:t>
            </a:r>
            <a:r>
              <a:rPr lang="en-US" dirty="0" smtClean="0"/>
              <a:t>across </a:t>
            </a:r>
            <a:r>
              <a:rPr lang="en-US" dirty="0"/>
              <a:t>cultures. 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ncreasing </a:t>
            </a:r>
            <a:r>
              <a:rPr lang="en-US" dirty="0"/>
              <a:t>perceived RTL has less adverse effect on individual’s performance. </a:t>
            </a:r>
          </a:p>
          <a:p>
            <a:endParaRPr lang="en-US" dirty="0"/>
          </a:p>
        </p:txBody>
      </p:sp>
      <p:pic>
        <p:nvPicPr>
          <p:cNvPr id="4" name="image35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828800" y="3352800"/>
            <a:ext cx="4572000" cy="29406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798122" y="6293462"/>
            <a:ext cx="419377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 smtClean="0"/>
              <a:t>Useful </a:t>
            </a:r>
            <a:r>
              <a:rPr lang="en-US" sz="1500" i="1" dirty="0"/>
              <a:t>nonlinear model by Lambda smoothing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30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Neural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findings of Lambda smoothing and ANN were congruent to each other. </a:t>
            </a:r>
            <a:endParaRPr lang="en-US" dirty="0" smtClean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20026"/>
            <a:ext cx="2320142" cy="192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41" y="4456330"/>
            <a:ext cx="23241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299" y="2442040"/>
            <a:ext cx="23241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580" y="4456329"/>
            <a:ext cx="23241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59432" y="2456018"/>
            <a:ext cx="14601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ANN </a:t>
            </a:r>
            <a:r>
              <a:rPr lang="en-US" sz="1500" i="1" dirty="0"/>
              <a:t>of Japan</a:t>
            </a:r>
            <a:endParaRPr lang="en-US" sz="1500" i="1" dirty="0">
              <a:solidFill>
                <a:srgbClr val="000000"/>
              </a:solidFill>
              <a:latin typeface="Arial"/>
              <a:ea typeface="Arial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11357" y="2456018"/>
            <a:ext cx="1638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ANN </a:t>
            </a:r>
            <a:r>
              <a:rPr lang="en-US" sz="1500" i="1" dirty="0"/>
              <a:t>of Singapore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40629" y="4456329"/>
            <a:ext cx="20123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ANN </a:t>
            </a:r>
            <a:r>
              <a:rPr lang="en-US" sz="1500" i="1" dirty="0"/>
              <a:t>of South Korea</a:t>
            </a:r>
            <a:endParaRPr lang="en-US" sz="1500" i="1" dirty="0">
              <a:solidFill>
                <a:srgbClr val="000000"/>
              </a:solidFill>
              <a:latin typeface="Arial"/>
              <a:ea typeface="Arial"/>
            </a:endParaRPr>
          </a:p>
          <a:p>
            <a:endParaRPr lang="en-US" sz="1500" i="1" dirty="0"/>
          </a:p>
        </p:txBody>
      </p:sp>
      <p:sp>
        <p:nvSpPr>
          <p:cNvPr id="12" name="Rectangle 11"/>
          <p:cNvSpPr/>
          <p:nvPr/>
        </p:nvSpPr>
        <p:spPr>
          <a:xfrm>
            <a:off x="7211356" y="4456330"/>
            <a:ext cx="163830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500" i="1" dirty="0" smtClean="0"/>
              <a:t>ANN </a:t>
            </a:r>
            <a:r>
              <a:rPr lang="en-US" sz="1500" i="1" dirty="0"/>
              <a:t>of USA</a:t>
            </a:r>
          </a:p>
        </p:txBody>
      </p:sp>
    </p:spTree>
    <p:extLst>
      <p:ext uri="{BB962C8B-B14F-4D97-AF65-F5344CB8AC3E}">
        <p14:creationId xmlns:p14="http://schemas.microsoft.com/office/powerpoint/2010/main" val="21669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PISA also collects data pertaining to instrumental </a:t>
            </a:r>
            <a:r>
              <a:rPr lang="en-US" dirty="0" smtClean="0"/>
              <a:t>motivation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drive to learn mathematics and science based on the perception that math and science are </a:t>
            </a:r>
            <a:r>
              <a:rPr lang="en-US" dirty="0">
                <a:solidFill>
                  <a:srgbClr val="FF0000"/>
                </a:solidFill>
              </a:rPr>
              <a:t>useful</a:t>
            </a:r>
            <a:r>
              <a:rPr lang="en-US" dirty="0"/>
              <a:t> to students and their future studies and </a:t>
            </a:r>
            <a:r>
              <a:rPr lang="en-US" dirty="0" smtClean="0"/>
              <a:t>careers.</a:t>
            </a:r>
          </a:p>
        </p:txBody>
      </p:sp>
    </p:spTree>
    <p:extLst>
      <p:ext uri="{BB962C8B-B14F-4D97-AF65-F5344CB8AC3E}">
        <p14:creationId xmlns:p14="http://schemas.microsoft.com/office/powerpoint/2010/main" val="81993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5715000"/>
            <a:ext cx="8503920" cy="685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Relationship between PISA math performance and instrumental motivation </a:t>
            </a:r>
            <a:endParaRPr lang="en-US" dirty="0" smtClean="0"/>
          </a:p>
        </p:txBody>
      </p:sp>
      <p:pic>
        <p:nvPicPr>
          <p:cNvPr id="4" name="image10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593862" y="1752600"/>
            <a:ext cx="5211810" cy="381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81000" y="1600200"/>
            <a:ext cx="297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There is a positive relationship between test performance in math and science and instrumental motivation in </a:t>
            </a:r>
            <a:r>
              <a:rPr lang="en-US" sz="2400" dirty="0" smtClean="0"/>
              <a:t>Asia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But not in USA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796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5715000"/>
            <a:ext cx="8503920" cy="685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Relationship between PISA math performance and instrumental motivation 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297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There is a positive relationship between test performance in math and science and instrumental motivation in </a:t>
            </a:r>
            <a:r>
              <a:rPr lang="en-US" sz="2400" dirty="0" smtClean="0"/>
              <a:t>Asia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But not in USA</a:t>
            </a:r>
            <a:endParaRPr lang="en-US" sz="2400" dirty="0"/>
          </a:p>
        </p:txBody>
      </p:sp>
      <p:pic>
        <p:nvPicPr>
          <p:cNvPr id="6" name="image14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581400" y="1752600"/>
            <a:ext cx="5003338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764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8077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Conventional </a:t>
            </a:r>
            <a:r>
              <a:rPr lang="en-US" sz="2800" dirty="0" smtClean="0"/>
              <a:t>wisdom: A </a:t>
            </a:r>
            <a:r>
              <a:rPr lang="en-US" sz="2800" dirty="0">
                <a:solidFill>
                  <a:srgbClr val="FF0000"/>
                </a:solidFill>
              </a:rPr>
              <a:t>seesaw relationship </a:t>
            </a:r>
            <a:r>
              <a:rPr lang="en-US" sz="2800" dirty="0"/>
              <a:t>between intrinsic motivation and extrinsic motivation. While on average Americans are not extrinsically motivated, they can be intrinsically motivated. </a:t>
            </a:r>
            <a:endParaRPr lang="en-US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PISA </a:t>
            </a:r>
            <a:r>
              <a:rPr lang="en-US" sz="2800" dirty="0"/>
              <a:t>data show that there is no seesaw association between intrinsic motivation and extrinsic motivation. </a:t>
            </a:r>
          </a:p>
        </p:txBody>
      </p:sp>
    </p:spTree>
    <p:extLst>
      <p:ext uri="{BB962C8B-B14F-4D97-AF65-F5344CB8AC3E}">
        <p14:creationId xmlns:p14="http://schemas.microsoft.com/office/powerpoint/2010/main" val="324267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5715000"/>
            <a:ext cx="8503920" cy="685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Scatterplot matrix of variables related to intrinsic and extrinsic motivation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297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Because of </a:t>
            </a:r>
            <a:r>
              <a:rPr lang="en-US" sz="2400" dirty="0" err="1">
                <a:solidFill>
                  <a:srgbClr val="FF0000"/>
                </a:solidFill>
              </a:rPr>
              <a:t>overplotting</a:t>
            </a:r>
            <a:r>
              <a:rPr lang="en-US" sz="2400" dirty="0"/>
              <a:t>, there is a possibility that the pattern is hidden inside the data </a:t>
            </a:r>
            <a:r>
              <a:rPr lang="en-US" sz="2400" dirty="0" smtClean="0"/>
              <a:t>cloud.</a:t>
            </a:r>
            <a:endParaRPr lang="en-US" sz="2400" dirty="0"/>
          </a:p>
        </p:txBody>
      </p:sp>
      <p:pic>
        <p:nvPicPr>
          <p:cNvPr id="7" name="image4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886200" y="1704667"/>
            <a:ext cx="4191000" cy="37350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9142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77263" y="5469890"/>
            <a:ext cx="4767072" cy="685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Heat map of enjoyment of science and instrumental motivation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a </a:t>
            </a:r>
            <a:r>
              <a:rPr lang="en-US" sz="2400" dirty="0">
                <a:solidFill>
                  <a:srgbClr val="FF0000"/>
                </a:solidFill>
              </a:rPr>
              <a:t>heat map</a:t>
            </a:r>
            <a:r>
              <a:rPr lang="en-US" sz="2400" dirty="0"/>
              <a:t>, i</a:t>
            </a:r>
            <a:r>
              <a:rPr lang="en-US" sz="2400" dirty="0" smtClean="0"/>
              <a:t>f </a:t>
            </a:r>
            <a:r>
              <a:rPr lang="en-US" sz="2400" dirty="0"/>
              <a:t>there is a high concentration of observations, the hue is closer to the red end of the </a:t>
            </a:r>
            <a:r>
              <a:rPr lang="en-US" sz="2400" dirty="0" smtClean="0"/>
              <a:t>spectrum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</a:t>
            </a:r>
            <a:r>
              <a:rPr lang="en-US" sz="2400" dirty="0" smtClean="0"/>
              <a:t>therwise</a:t>
            </a:r>
            <a:r>
              <a:rPr lang="en-US" sz="2400" dirty="0"/>
              <a:t>, it is closer to the blue end of the spectrum. </a:t>
            </a:r>
          </a:p>
        </p:txBody>
      </p:sp>
      <p:pic>
        <p:nvPicPr>
          <p:cNvPr id="6" name="image8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977263" y="1707385"/>
            <a:ext cx="4826321" cy="33855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064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75175" y="5562600"/>
            <a:ext cx="4828409" cy="685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Heat map of enjoyment of science and instrumental motivation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3429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there is a hidden relationship, one could see a red-pink ellipsoid in the scatterplot.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</a:t>
            </a:r>
            <a:r>
              <a:rPr lang="en-US" sz="2400" dirty="0" smtClean="0"/>
              <a:t>o </a:t>
            </a:r>
            <a:r>
              <a:rPr lang="en-US" sz="2400" dirty="0"/>
              <a:t>such pattern was found</a:t>
            </a:r>
          </a:p>
        </p:txBody>
      </p:sp>
      <p:pic>
        <p:nvPicPr>
          <p:cNvPr id="6" name="image8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977263" y="1707385"/>
            <a:ext cx="4826321" cy="33855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16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11168" y="5638800"/>
            <a:ext cx="4767072" cy="685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 Non-parametric contours </a:t>
            </a:r>
            <a:r>
              <a:rPr lang="en-US" dirty="0"/>
              <a:t>of enjoyment of science and instrumental motivation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3429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non-parametric contour lines verifies that there is no pattern or association between enjoyment of science and instrumental motivation.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752600"/>
            <a:ext cx="4815840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065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5715000"/>
            <a:ext cx="8503920" cy="685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Scatterplot matrix of variables related to intrinsic and extrinsic motivation in the US sample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3429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 the US sample, no </a:t>
            </a:r>
            <a:r>
              <a:rPr lang="en-US" sz="2400" dirty="0"/>
              <a:t>relationship is observed between intrinsic and extrinsic </a:t>
            </a:r>
            <a:r>
              <a:rPr lang="en-US" sz="2400" dirty="0" smtClean="0"/>
              <a:t>motivation.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here </a:t>
            </a:r>
            <a:r>
              <a:rPr lang="en-US" sz="2400" dirty="0"/>
              <a:t>is a noticeable association between enjoyment of science and interest in broad science topics</a:t>
            </a:r>
          </a:p>
        </p:txBody>
      </p:sp>
      <p:pic>
        <p:nvPicPr>
          <p:cNvPr id="7" name="image9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876800" y="1604375"/>
            <a:ext cx="3928872" cy="39376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455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5715000"/>
            <a:ext cx="8503920" cy="685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Relationship between achievement motivation and test-related anxiety in 2015 PISA</a:t>
            </a:r>
            <a:endParaRPr lang="en-US" dirty="0" smtClean="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838200" y="1600200"/>
            <a:ext cx="7239000" cy="38869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015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3714" y="1752600"/>
            <a:ext cx="8503920" cy="4648200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dirty="0" smtClean="0"/>
              <a:t>ome </a:t>
            </a:r>
            <a:r>
              <a:rPr lang="en-US" dirty="0"/>
              <a:t>Eastern countries or regions rank among the top in terms of the percentage of students who reported test-induced anxiety (Singapore = 5, Hong Kong = 14, and Macao = 17), others rank near the bottom (e.g. Japan = 24, China = 27, and South Korea = 37). </a:t>
            </a:r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ome </a:t>
            </a:r>
            <a:r>
              <a:rPr lang="en-US" dirty="0"/>
              <a:t>Western countries are among the top (e.g., U.K. = 8 and US = 12) whereas others are among the lowest (e.g. Iceland = 41 and Germany = 53).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1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US </a:t>
            </a:r>
            <a:r>
              <a:rPr lang="en-US" dirty="0"/>
              <a:t>and Hong Kong have similar percentages of students who suffer from test-related anxiety (67.1% vs. 61.1</a:t>
            </a:r>
            <a:r>
              <a:rPr lang="en-US" dirty="0" smtClean="0"/>
              <a:t>%).</a:t>
            </a:r>
          </a:p>
          <a:p>
            <a:r>
              <a:rPr lang="en-US" dirty="0" smtClean="0"/>
              <a:t>US </a:t>
            </a:r>
            <a:r>
              <a:rPr lang="en-US" dirty="0"/>
              <a:t>has a higher percentage than Hong Kong of students who want to be one of the best (85.4% vs. 75.4</a:t>
            </a:r>
            <a:r>
              <a:rPr lang="en-US" dirty="0" smtClean="0"/>
              <a:t>%).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PISA data </a:t>
            </a:r>
            <a:r>
              <a:rPr lang="en-US" b="1" dirty="0" smtClean="0"/>
              <a:t>reveal about motivation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373094" y="5742056"/>
            <a:ext cx="5463058" cy="457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GIS map of test-related anxiety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3373094" y="1524000"/>
            <a:ext cx="5463058" cy="41388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2629" y="1547448"/>
            <a:ext cx="29920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est-related </a:t>
            </a:r>
            <a:r>
              <a:rPr lang="en-US" sz="2400" dirty="0"/>
              <a:t>anxiety seems to be more prevalent in North America, South America, and </a:t>
            </a:r>
            <a:r>
              <a:rPr lang="en-US" sz="2400" dirty="0" smtClean="0"/>
              <a:t>Australia.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</a:t>
            </a:r>
            <a:r>
              <a:rPr lang="en-US" sz="2400" dirty="0" smtClean="0"/>
              <a:t>ut </a:t>
            </a:r>
            <a:r>
              <a:rPr lang="en-US" sz="2400" dirty="0"/>
              <a:t>less in Western Europe, Russia, and certain Asian countries</a:t>
            </a:r>
            <a:r>
              <a:rPr lang="en-US" sz="2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(GIS will be taught in Unit 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90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971</TotalTime>
  <Words>1590</Words>
  <Application>Microsoft Office PowerPoint</Application>
  <PresentationFormat>On-screen Show (4:3)</PresentationFormat>
  <Paragraphs>285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Courier New</vt:lpstr>
      <vt:lpstr>Georgia</vt:lpstr>
      <vt:lpstr>Wingdings</vt:lpstr>
      <vt:lpstr>Wingdings 2</vt:lpstr>
      <vt:lpstr>Civic</vt:lpstr>
      <vt:lpstr>Data visualization of international assessment</vt:lpstr>
      <vt:lpstr>PowerPoint Presentation</vt:lpstr>
      <vt:lpstr>Introduction</vt:lpstr>
      <vt:lpstr>Limitations of Linear Models</vt:lpstr>
      <vt:lpstr>Debate in Self-Efficacy</vt:lpstr>
      <vt:lpstr>Programme for International Student Assessment (PISA)</vt:lpstr>
      <vt:lpstr>PISA 2015</vt:lpstr>
      <vt:lpstr>OLS Regression</vt:lpstr>
      <vt:lpstr>Lambda Smoothing: Over-Complicated</vt:lpstr>
      <vt:lpstr>Lambda Smoothing: Over-Simplistic</vt:lpstr>
      <vt:lpstr>Lambda Smoothing: Non-Linear</vt:lpstr>
      <vt:lpstr>Benefits of Non-Linear</vt:lpstr>
      <vt:lpstr>Artificial Neural Network (ANN)</vt:lpstr>
      <vt:lpstr>Artificial Neural Network (ANN)</vt:lpstr>
      <vt:lpstr>Artificial Neural Network (ANN)</vt:lpstr>
      <vt:lpstr>PIAAC 2016</vt:lpstr>
      <vt:lpstr>Distribution of RTL (narrow binwidth)</vt:lpstr>
      <vt:lpstr>Lambda Smoothing</vt:lpstr>
      <vt:lpstr>Artificial Neural Network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  <vt:lpstr>What PISA data reveal about motivation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Modeling with Big Data in SAS® and JMP</dc:title>
  <dc:creator>Emily Brown</dc:creator>
  <cp:lastModifiedBy>Chong Ho Yu</cp:lastModifiedBy>
  <cp:revision>57</cp:revision>
  <dcterms:created xsi:type="dcterms:W3CDTF">2017-08-29T23:16:04Z</dcterms:created>
  <dcterms:modified xsi:type="dcterms:W3CDTF">2020-05-27T02:10:06Z</dcterms:modified>
</cp:coreProperties>
</file>