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292" r:id="rId3"/>
    <p:sldId id="257" r:id="rId4"/>
    <p:sldId id="299" r:id="rId5"/>
    <p:sldId id="298" r:id="rId6"/>
    <p:sldId id="258" r:id="rId7"/>
    <p:sldId id="259" r:id="rId8"/>
    <p:sldId id="260" r:id="rId9"/>
    <p:sldId id="261" r:id="rId10"/>
    <p:sldId id="262" r:id="rId11"/>
    <p:sldId id="263" r:id="rId12"/>
    <p:sldId id="294" r:id="rId13"/>
    <p:sldId id="264" r:id="rId14"/>
    <p:sldId id="265" r:id="rId15"/>
    <p:sldId id="266" r:id="rId16"/>
    <p:sldId id="267" r:id="rId17"/>
    <p:sldId id="293" r:id="rId18"/>
    <p:sldId id="268" r:id="rId19"/>
    <p:sldId id="269" r:id="rId20"/>
    <p:sldId id="270" r:id="rId21"/>
    <p:sldId id="271" r:id="rId22"/>
    <p:sldId id="306" r:id="rId23"/>
    <p:sldId id="307" r:id="rId24"/>
    <p:sldId id="272" r:id="rId25"/>
    <p:sldId id="273" r:id="rId26"/>
    <p:sldId id="295" r:id="rId27"/>
    <p:sldId id="274" r:id="rId28"/>
    <p:sldId id="275" r:id="rId29"/>
    <p:sldId id="276" r:id="rId30"/>
    <p:sldId id="277" r:id="rId31"/>
    <p:sldId id="278" r:id="rId32"/>
    <p:sldId id="296" r:id="rId33"/>
    <p:sldId id="297" r:id="rId34"/>
    <p:sldId id="279" r:id="rId35"/>
    <p:sldId id="280" r:id="rId36"/>
    <p:sldId id="281" r:id="rId37"/>
    <p:sldId id="282" r:id="rId38"/>
    <p:sldId id="283" r:id="rId39"/>
    <p:sldId id="284" r:id="rId40"/>
    <p:sldId id="285" r:id="rId41"/>
    <p:sldId id="286" r:id="rId42"/>
    <p:sldId id="309" r:id="rId43"/>
    <p:sldId id="311" r:id="rId44"/>
    <p:sldId id="310" r:id="rId45"/>
    <p:sldId id="287" r:id="rId46"/>
    <p:sldId id="308" r:id="rId47"/>
    <p:sldId id="288" r:id="rId48"/>
    <p:sldId id="289" r:id="rId49"/>
    <p:sldId id="290" r:id="rId50"/>
    <p:sldId id="291" r:id="rId51"/>
    <p:sldId id="300" r:id="rId52"/>
    <p:sldId id="302" r:id="rId53"/>
    <p:sldId id="303" r:id="rId54"/>
    <p:sldId id="304" r:id="rId55"/>
    <p:sldId id="305" r:id="rId56"/>
    <p:sldId id="301"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18"/>
    <p:restoredTop sz="94595"/>
  </p:normalViewPr>
  <p:slideViewPr>
    <p:cSldViewPr snapToGrid="0" snapToObjects="1">
      <p:cViewPr varScale="1">
        <p:scale>
          <a:sx n="123" d="100"/>
          <a:sy n="123" d="100"/>
        </p:scale>
        <p:origin x="12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E8A68-5EEF-8F46-96BC-615329A4711D}" type="datetimeFigureOut">
              <a:rPr lang="en-US" smtClean="0"/>
              <a:t>3/29/2021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4D591C-7FA7-734A-B509-E05757249FB0}" type="slidenum">
              <a:rPr lang="en-US" smtClean="0"/>
              <a:t>‹#›</a:t>
            </a:fld>
            <a:endParaRPr lang="en-US"/>
          </a:p>
        </p:txBody>
      </p:sp>
    </p:spTree>
    <p:extLst>
      <p:ext uri="{BB962C8B-B14F-4D97-AF65-F5344CB8AC3E}">
        <p14:creationId xmlns:p14="http://schemas.microsoft.com/office/powerpoint/2010/main" val="609578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1FC771-E266-EA41-81EC-D098F34241E3}" type="slidenum">
              <a:rPr lang="en-US" altLang="en-US"/>
              <a:pPr/>
              <a:t>3</a:t>
            </a:fld>
            <a:endParaRPr lang="en-US" altLang="en-US"/>
          </a:p>
        </p:txBody>
      </p:sp>
      <p:sp>
        <p:nvSpPr>
          <p:cNvPr id="3686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132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1FC771-E266-EA41-81EC-D098F34241E3}" type="slidenum">
              <a:rPr lang="en-US" altLang="en-US"/>
              <a:pPr/>
              <a:t>4</a:t>
            </a:fld>
            <a:endParaRPr lang="en-US" altLang="en-US"/>
          </a:p>
        </p:txBody>
      </p:sp>
      <p:sp>
        <p:nvSpPr>
          <p:cNvPr id="3686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52436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1FC771-E266-EA41-81EC-D098F34241E3}" type="slidenum">
              <a:rPr lang="en-US" altLang="en-US"/>
              <a:pPr/>
              <a:t>5</a:t>
            </a:fld>
            <a:endParaRPr lang="en-US" altLang="en-US"/>
          </a:p>
        </p:txBody>
      </p:sp>
      <p:sp>
        <p:nvSpPr>
          <p:cNvPr id="3686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38298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A26551-A165-3448-AF8C-328E3A409577}" type="slidenum">
              <a:rPr lang="en-US" altLang="en-US"/>
              <a:pPr/>
              <a:t>6</a:t>
            </a:fld>
            <a:endParaRPr lang="en-US" altLang="en-US"/>
          </a:p>
        </p:txBody>
      </p:sp>
      <p:sp>
        <p:nvSpPr>
          <p:cNvPr id="3788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789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25666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F211E1-88A4-364A-B60E-7B5B25103A76}" type="slidenum">
              <a:rPr lang="en-US" altLang="en-US"/>
              <a:pPr/>
              <a:t>7</a:t>
            </a:fld>
            <a:endParaRPr lang="en-US" altLang="en-US"/>
          </a:p>
        </p:txBody>
      </p:sp>
      <p:sp>
        <p:nvSpPr>
          <p:cNvPr id="3891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891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13042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FFB33C-27E3-A44F-A6B9-80EDDF0BC19B}" type="slidenum">
              <a:rPr lang="en-US" altLang="en-US"/>
              <a:pPr/>
              <a:t>8</a:t>
            </a:fld>
            <a:endParaRPr lang="en-US" altLang="en-US"/>
          </a:p>
        </p:txBody>
      </p:sp>
      <p:sp>
        <p:nvSpPr>
          <p:cNvPr id="3993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993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93314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1E1111-7DB0-AA4A-B17B-0FBC987C52C8}" type="slidenum">
              <a:rPr lang="en-US" altLang="en-US"/>
              <a:pPr/>
              <a:t>13</a:t>
            </a:fld>
            <a:endParaRPr lang="en-US" altLang="en-US"/>
          </a:p>
        </p:txBody>
      </p:sp>
      <p:sp>
        <p:nvSpPr>
          <p:cNvPr id="4198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198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62836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88892D0-7F17-4847-B1DC-D5EF92274985}" type="slidenum">
              <a:rPr lang="en-US" altLang="en-US"/>
              <a:pPr/>
              <a:t>14</a:t>
            </a:fld>
            <a:endParaRPr lang="en-US" altLang="en-US"/>
          </a:p>
        </p:txBody>
      </p:sp>
      <p:sp>
        <p:nvSpPr>
          <p:cNvPr id="4300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301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9406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E264B0-592F-6049-8F0B-21392F9D7541}" type="slidenum">
              <a:rPr lang="en-US" altLang="en-US"/>
              <a:pPr/>
              <a:t>15</a:t>
            </a:fld>
            <a:endParaRPr lang="en-US" altLang="en-US"/>
          </a:p>
        </p:txBody>
      </p:sp>
      <p:sp>
        <p:nvSpPr>
          <p:cNvPr id="4403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403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41624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582C0C3-5E63-7944-BBB6-E05448DF6850}" type="slidenum">
              <a:rPr lang="en-US" altLang="en-US"/>
              <a:pPr/>
              <a:t>16</a:t>
            </a:fld>
            <a:endParaRPr lang="en-US" altLang="en-US"/>
          </a:p>
        </p:txBody>
      </p:sp>
      <p:sp>
        <p:nvSpPr>
          <p:cNvPr id="4505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6133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582C0C3-5E63-7944-BBB6-E05448DF6850}" type="slidenum">
              <a:rPr lang="en-US" altLang="en-US"/>
              <a:pPr/>
              <a:t>17</a:t>
            </a:fld>
            <a:endParaRPr lang="en-US" altLang="en-US"/>
          </a:p>
        </p:txBody>
      </p:sp>
      <p:sp>
        <p:nvSpPr>
          <p:cNvPr id="4505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7943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949149-8354-8A4B-8028-3D9686405F9B}" type="slidenum">
              <a:rPr lang="en-US" altLang="en-US"/>
              <a:pPr/>
              <a:t>18</a:t>
            </a:fld>
            <a:endParaRPr lang="en-US" altLang="en-US"/>
          </a:p>
        </p:txBody>
      </p:sp>
      <p:sp>
        <p:nvSpPr>
          <p:cNvPr id="4608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608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1409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1057BD9-2483-3946-9E0B-239759C8B691}" type="slidenum">
              <a:rPr lang="en-US" altLang="en-US"/>
              <a:pPr/>
              <a:t>19</a:t>
            </a:fld>
            <a:endParaRPr lang="en-US" altLang="en-US"/>
          </a:p>
        </p:txBody>
      </p:sp>
      <p:sp>
        <p:nvSpPr>
          <p:cNvPr id="4710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710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9633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044B3-CEA8-0C45-85B2-A5F353930D22}" type="slidenum">
              <a:rPr lang="en-US" altLang="en-US"/>
              <a:pPr/>
              <a:t>24</a:t>
            </a:fld>
            <a:endParaRPr lang="en-US" altLang="en-US"/>
          </a:p>
        </p:txBody>
      </p:sp>
      <p:sp>
        <p:nvSpPr>
          <p:cNvPr id="4096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096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3023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4D591C-7FA7-734A-B509-E05757249FB0}" type="slidenum">
              <a:rPr lang="en-US" smtClean="0"/>
              <a:t>31</a:t>
            </a:fld>
            <a:endParaRPr lang="en-US"/>
          </a:p>
        </p:txBody>
      </p:sp>
    </p:spTree>
    <p:extLst>
      <p:ext uri="{BB962C8B-B14F-4D97-AF65-F5344CB8AC3E}">
        <p14:creationId xmlns:p14="http://schemas.microsoft.com/office/powerpoint/2010/main" val="959991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4D591C-7FA7-734A-B509-E05757249FB0}" type="slidenum">
              <a:rPr lang="en-US" smtClean="0"/>
              <a:t>32</a:t>
            </a:fld>
            <a:endParaRPr lang="en-US"/>
          </a:p>
        </p:txBody>
      </p:sp>
    </p:spTree>
    <p:extLst>
      <p:ext uri="{BB962C8B-B14F-4D97-AF65-F5344CB8AC3E}">
        <p14:creationId xmlns:p14="http://schemas.microsoft.com/office/powerpoint/2010/main" val="2846402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4D591C-7FA7-734A-B509-E05757249FB0}" type="slidenum">
              <a:rPr lang="en-US" smtClean="0"/>
              <a:t>33</a:t>
            </a:fld>
            <a:endParaRPr lang="en-US"/>
          </a:p>
        </p:txBody>
      </p:sp>
    </p:spTree>
    <p:extLst>
      <p:ext uri="{BB962C8B-B14F-4D97-AF65-F5344CB8AC3E}">
        <p14:creationId xmlns:p14="http://schemas.microsoft.com/office/powerpoint/2010/main" val="2867658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45</a:t>
            </a:fld>
            <a:endParaRPr lang="en-US" altLang="en-US"/>
          </a:p>
        </p:txBody>
      </p:sp>
      <p:sp>
        <p:nvSpPr>
          <p:cNvPr id="4812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099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46</a:t>
            </a:fld>
            <a:endParaRPr lang="en-US" altLang="en-US"/>
          </a:p>
        </p:txBody>
      </p:sp>
      <p:sp>
        <p:nvSpPr>
          <p:cNvPr id="4812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22006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E640D4-939D-C346-B3A6-BB5054A8F539}" type="slidenum">
              <a:rPr lang="en-US" altLang="en-US"/>
              <a:pPr/>
              <a:t>47</a:t>
            </a:fld>
            <a:endParaRPr lang="en-US" altLang="en-US"/>
          </a:p>
        </p:txBody>
      </p:sp>
      <p:sp>
        <p:nvSpPr>
          <p:cNvPr id="4915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915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56626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5D8785-E173-F543-B510-9ECF6BCD03C6}" type="slidenum">
              <a:rPr lang="en-US" altLang="en-US"/>
              <a:pPr/>
              <a:t>48</a:t>
            </a:fld>
            <a:endParaRPr lang="en-US" altLang="en-US"/>
          </a:p>
        </p:txBody>
      </p:sp>
      <p:sp>
        <p:nvSpPr>
          <p:cNvPr id="5017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017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09493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A754713-29B1-444C-A42B-5ED7BEF24A1A}" type="slidenum">
              <a:rPr lang="en-US" altLang="en-US"/>
              <a:pPr/>
              <a:t>49</a:t>
            </a:fld>
            <a:endParaRPr lang="en-US" altLang="en-US"/>
          </a:p>
        </p:txBody>
      </p:sp>
      <p:sp>
        <p:nvSpPr>
          <p:cNvPr id="5120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120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9069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CD88B52-2A68-CE43-A9F7-94006331236A}" type="slidenum">
              <a:rPr lang="en-US" altLang="en-US"/>
              <a:pPr/>
              <a:t>50</a:t>
            </a:fld>
            <a:endParaRPr lang="en-US" altLang="en-US"/>
          </a:p>
        </p:txBody>
      </p:sp>
      <p:sp>
        <p:nvSpPr>
          <p:cNvPr id="5222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222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3252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3/29/2021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3/29/2021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3/29/2021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graphpad.com/quickcalcs/OneSampleT1.cfm?Format=SD"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nature.com/magazine-assets/d41586-019-00857-9/data-and-list-of-co-signatories"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tandfonline.com/toc/utas20/current"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80" y="802298"/>
            <a:ext cx="3868126" cy="2541431"/>
          </a:xfrm>
        </p:spPr>
        <p:txBody>
          <a:bodyPr>
            <a:normAutofit/>
          </a:bodyPr>
          <a:lstStyle/>
          <a:p>
            <a:r>
              <a:rPr lang="en-US" altLang="en-US" sz="4000" dirty="0"/>
              <a:t>Hypothesis testing: </a:t>
            </a:r>
            <a:r>
              <a:rPr lang="en-US" altLang="en-US" sz="4000"/>
              <a:t/>
            </a:r>
            <a:br>
              <a:rPr lang="en-US" altLang="en-US" sz="4000"/>
            </a:br>
            <a:r>
              <a:rPr lang="en-US" altLang="en-US" sz="4000" smtClean="0"/>
              <a:t>A </a:t>
            </a:r>
            <a:r>
              <a:rPr lang="en-US" altLang="en-US" sz="4000"/>
              <a:t>die-hard </a:t>
            </a:r>
            <a:r>
              <a:rPr lang="en-US" altLang="en-US" sz="4000" smtClean="0"/>
              <a:t>tradition</a:t>
            </a:r>
            <a:endParaRPr lang="en-US" sz="4000" dirty="0"/>
          </a:p>
        </p:txBody>
      </p:sp>
      <p:sp>
        <p:nvSpPr>
          <p:cNvPr id="3" name="Subtitle 2"/>
          <p:cNvSpPr>
            <a:spLocks noGrp="1"/>
          </p:cNvSpPr>
          <p:nvPr>
            <p:ph type="subTitle" idx="1"/>
          </p:nvPr>
        </p:nvSpPr>
        <p:spPr/>
        <p:txBody>
          <a:bodyPr/>
          <a:lstStyle/>
          <a:p>
            <a:r>
              <a:rPr lang="en-US" altLang="en-US" dirty="0"/>
              <a:t>Chong Ho Yu (Alex)</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09636" y="498229"/>
            <a:ext cx="4408487"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09636" y="3113412"/>
            <a:ext cx="4408487" cy="2527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3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272" y="745904"/>
            <a:ext cx="9603275" cy="1049235"/>
          </a:xfrm>
        </p:spPr>
        <p:txBody>
          <a:bodyPr/>
          <a:lstStyle/>
          <a:p>
            <a:r>
              <a:rPr lang="en-US" dirty="0" smtClean="0"/>
              <a:t>The earth is round!</a:t>
            </a:r>
            <a:endParaRPr lang="en-US" dirty="0"/>
          </a:p>
        </p:txBody>
      </p:sp>
      <p:sp>
        <p:nvSpPr>
          <p:cNvPr id="3" name="Content Placeholder 2"/>
          <p:cNvSpPr>
            <a:spLocks noGrp="1"/>
          </p:cNvSpPr>
          <p:nvPr>
            <p:ph idx="1"/>
          </p:nvPr>
        </p:nvSpPr>
        <p:spPr>
          <a:xfrm>
            <a:off x="947488" y="2097794"/>
            <a:ext cx="7399344" cy="3857529"/>
          </a:xfrm>
        </p:spPr>
        <p:txBody>
          <a:bodyPr>
            <a:normAutofit/>
          </a:bodyPr>
          <a:lstStyle/>
          <a:p>
            <a:r>
              <a:rPr lang="en-US" sz="2400" dirty="0" smtClean="0"/>
              <a:t>Hypothesis testing is also known as confirmatory data analysis (CDA), which has been the norm in the academic world for about a century.</a:t>
            </a:r>
          </a:p>
          <a:p>
            <a:r>
              <a:rPr lang="en-US" sz="2400" dirty="0" smtClean="0"/>
              <a:t>In </a:t>
            </a:r>
            <a:r>
              <a:rPr lang="en-US" sz="2400" dirty="0"/>
              <a:t>1989, when Kenneth Rothman started the </a:t>
            </a:r>
            <a:r>
              <a:rPr lang="en-US" sz="2400" i="1" dirty="0"/>
              <a:t>Journal of Epidemiology</a:t>
            </a:r>
            <a:r>
              <a:rPr lang="en-US" sz="2400" dirty="0"/>
              <a:t>, he discouraged over–reliance on </a:t>
            </a:r>
            <a:r>
              <a:rPr lang="en-US" sz="2400" i="1" dirty="0"/>
              <a:t>p</a:t>
            </a:r>
            <a:r>
              <a:rPr lang="en-US" sz="2400" dirty="0"/>
              <a:t> values. However, the earth is round. </a:t>
            </a:r>
            <a:endParaRPr lang="en-US" sz="2400" dirty="0" smtClean="0"/>
          </a:p>
          <a:p>
            <a:r>
              <a:rPr lang="en-US" sz="2400" dirty="0" smtClean="0"/>
              <a:t>When </a:t>
            </a:r>
            <a:r>
              <a:rPr lang="en-US" sz="2400" dirty="0"/>
              <a:t>he left his position in 2001, the journal reverted to the </a:t>
            </a:r>
            <a:r>
              <a:rPr lang="en-US" sz="2400" i="1" dirty="0"/>
              <a:t>p</a:t>
            </a:r>
            <a:r>
              <a:rPr lang="en-US" sz="2400" dirty="0"/>
              <a:t>–value tradition (</a:t>
            </a:r>
            <a:r>
              <a:rPr lang="en-US" sz="2400" dirty="0" err="1"/>
              <a:t>Nuzzo</a:t>
            </a:r>
            <a:r>
              <a:rPr lang="en-US" sz="2400" dirty="0"/>
              <a:t>, 2014). </a:t>
            </a:r>
          </a:p>
        </p:txBody>
      </p:sp>
      <p:pic>
        <p:nvPicPr>
          <p:cNvPr id="4" name="Picture 3"/>
          <p:cNvPicPr>
            <a:picLocks noChangeAspect="1"/>
          </p:cNvPicPr>
          <p:nvPr/>
        </p:nvPicPr>
        <p:blipFill>
          <a:blip r:embed="rId2"/>
          <a:stretch>
            <a:fillRect/>
          </a:stretch>
        </p:blipFill>
        <p:spPr>
          <a:xfrm>
            <a:off x="8460154" y="2281604"/>
            <a:ext cx="2844800" cy="2857500"/>
          </a:xfrm>
          <a:prstGeom prst="rect">
            <a:avLst/>
          </a:prstGeom>
        </p:spPr>
      </p:pic>
    </p:spTree>
    <p:extLst>
      <p:ext uri="{BB962C8B-B14F-4D97-AF65-F5344CB8AC3E}">
        <p14:creationId xmlns:p14="http://schemas.microsoft.com/office/powerpoint/2010/main" val="51114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394913" y="778990"/>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P value: Men are expendable!</a:t>
            </a:r>
            <a:endParaRPr lang="en-US" altLang="en-US" dirty="0"/>
          </a:p>
        </p:txBody>
      </p:sp>
      <p:sp>
        <p:nvSpPr>
          <p:cNvPr id="8194" name="Rectangle 2"/>
          <p:cNvSpPr>
            <a:spLocks noGrp="1" noChangeArrowheads="1"/>
          </p:cNvSpPr>
          <p:nvPr>
            <p:ph type="body" idx="1"/>
          </p:nvPr>
        </p:nvSpPr>
        <p:spPr>
          <a:xfrm>
            <a:off x="1001498" y="2060016"/>
            <a:ext cx="6082210" cy="3110890"/>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Dr</a:t>
            </a:r>
            <a:r>
              <a:rPr lang="en-US" altLang="en-US" sz="2400" dirty="0"/>
              <a:t>. John </a:t>
            </a:r>
            <a:r>
              <a:rPr lang="en-US" altLang="en-US" sz="2400" dirty="0" smtClean="0"/>
              <a:t>Arbuthnot (1710) argued </a:t>
            </a:r>
            <a:r>
              <a:rPr lang="en-US" altLang="en-US" sz="2400" dirty="0"/>
              <a:t>that the sex ratio at birth was a manifestation of Divine Providence. </a:t>
            </a:r>
            <a:endParaRPr lang="en-US" altLang="en-US" sz="2400" dirty="0" smtClean="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He </a:t>
            </a:r>
            <a:r>
              <a:rPr lang="en-US" altLang="en-US" sz="2400" dirty="0"/>
              <a:t>pointed out that equal numbers of both genders at birth would be counter–productive to society. </a:t>
            </a:r>
            <a:r>
              <a:rPr lang="en-US" altLang="en-US" sz="2400" dirty="0" smtClean="0"/>
              <a:t> </a:t>
            </a:r>
            <a:r>
              <a:rPr lang="en-US" altLang="en-US" sz="2400" dirty="0"/>
              <a:t>A</a:t>
            </a:r>
            <a:r>
              <a:rPr lang="en-US" altLang="en-US" sz="2400" dirty="0" smtClean="0"/>
              <a:t>ll </a:t>
            </a:r>
            <a:r>
              <a:rPr lang="en-US" altLang="en-US" sz="2400" dirty="0"/>
              <a:t>soldiers were men and therefore men suffer a greater death rate than women. </a:t>
            </a:r>
            <a:r>
              <a:rPr lang="en-US" altLang="en-US" sz="2400" dirty="0" smtClean="0"/>
              <a:t> </a:t>
            </a:r>
            <a:endParaRPr lang="en-US" altLang="en-US" sz="2400" dirty="0"/>
          </a:p>
        </p:txBody>
      </p:sp>
      <p:pic>
        <p:nvPicPr>
          <p:cNvPr id="1028" name="Picture 4" descr="Image result for british soldier died red co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55027" y="2193264"/>
            <a:ext cx="4005384" cy="266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109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759928" y="836864"/>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P value: Men are expendable!</a:t>
            </a:r>
            <a:endParaRPr lang="en-US" altLang="en-US" dirty="0"/>
          </a:p>
        </p:txBody>
      </p:sp>
      <p:sp>
        <p:nvSpPr>
          <p:cNvPr id="8194" name="Rectangle 2"/>
          <p:cNvSpPr>
            <a:spLocks noGrp="1" noChangeArrowheads="1"/>
          </p:cNvSpPr>
          <p:nvPr>
            <p:ph type="body" idx="1"/>
          </p:nvPr>
        </p:nvSpPr>
        <p:spPr>
          <a:xfrm>
            <a:off x="1307939" y="1961770"/>
            <a:ext cx="7037408" cy="3110890"/>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There are always </a:t>
            </a:r>
            <a:r>
              <a:rPr lang="en-US" altLang="en-US" sz="2400" dirty="0"/>
              <a:t>more males than females and </a:t>
            </a:r>
            <a:r>
              <a:rPr lang="en-US" altLang="en-US" sz="2400" dirty="0" smtClean="0"/>
              <a:t>this the equilibrium </a:t>
            </a:r>
            <a:r>
              <a:rPr lang="en-US" altLang="en-US" sz="2400" dirty="0"/>
              <a:t>is reached.</a:t>
            </a:r>
            <a:endParaRPr lang="en-US" altLang="en-US" sz="2400" dirty="0" smtClean="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Using 82-year data he computed </a:t>
            </a:r>
            <a:r>
              <a:rPr lang="en-US" altLang="en-US" sz="2400" dirty="0"/>
              <a:t>the probability of </a:t>
            </a:r>
            <a:r>
              <a:rPr lang="en-US" altLang="en-US" sz="2400" dirty="0" smtClean="0"/>
              <a:t>the </a:t>
            </a:r>
            <a:r>
              <a:rPr lang="en-US" altLang="en-US" sz="2400" dirty="0"/>
              <a:t>births of males exceeded females, under the null hypothesis that </a:t>
            </a:r>
            <a:r>
              <a:rPr lang="en-US" altLang="en-US" sz="2400" dirty="0" smtClean="0"/>
              <a:t>in each pregnancy the gender of the baby is independent.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endParaRPr lang="en-US" altLang="en-US" sz="2400" dirty="0"/>
          </a:p>
        </p:txBody>
      </p:sp>
      <p:pic>
        <p:nvPicPr>
          <p:cNvPr id="1026" name="Picture 2" descr="Image result for John arbuthnott"/>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76842" y="2031218"/>
            <a:ext cx="2502097" cy="2971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2704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478109" y="616945"/>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Henry Ford's </a:t>
            </a:r>
            <a:r>
              <a:rPr lang="en-US" altLang="en-US" dirty="0"/>
              <a:t>Model T in </a:t>
            </a:r>
            <a:r>
              <a:rPr lang="en-US" altLang="en-US" dirty="0" smtClean="0"/>
              <a:t>Statistics</a:t>
            </a:r>
            <a:endParaRPr lang="en-US" altLang="en-US" dirty="0"/>
          </a:p>
        </p:txBody>
      </p:sp>
      <p:sp>
        <p:nvSpPr>
          <p:cNvPr id="8194" name="Rectangle 2"/>
          <p:cNvSpPr>
            <a:spLocks noGrp="1" noChangeArrowheads="1"/>
          </p:cNvSpPr>
          <p:nvPr>
            <p:ph type="body" idx="1"/>
          </p:nvPr>
        </p:nvSpPr>
        <p:spPr>
          <a:xfrm>
            <a:off x="1123721" y="2115204"/>
            <a:ext cx="8020280" cy="3110890"/>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Most statistical procedures that we still use today were invented in the late 19</a:t>
            </a:r>
            <a:r>
              <a:rPr lang="en-US" altLang="en-US" sz="2400" baseline="33000" dirty="0"/>
              <a:t>th</a:t>
            </a:r>
            <a:r>
              <a:rPr lang="en-US" altLang="en-US" sz="2400" dirty="0"/>
              <a:t> century or early 20</a:t>
            </a:r>
            <a:r>
              <a:rPr lang="en-US" altLang="en-US" sz="2400" baseline="33000" dirty="0"/>
              <a:t>th</a:t>
            </a:r>
            <a:r>
              <a:rPr lang="en-US" altLang="en-US" sz="2400" dirty="0"/>
              <a:t> century.</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The t-test was introduced by William </a:t>
            </a:r>
            <a:r>
              <a:rPr lang="en-US" altLang="en-US" sz="2400" dirty="0" err="1"/>
              <a:t>Gosset</a:t>
            </a:r>
            <a:r>
              <a:rPr lang="en-US" altLang="en-US" sz="2400" dirty="0"/>
              <a:t> in 1908.</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ANOVA was invented by R. A. Fisher around the1920s and 30s</a:t>
            </a:r>
            <a:r>
              <a:rPr lang="en-US" altLang="en-US" sz="2400" dirty="0" smtClean="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The least square criterion in regression was discovered in 1805.</a:t>
            </a:r>
            <a:endParaRPr lang="en-US" altLang="en-US" sz="2400"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89069" y="2301785"/>
            <a:ext cx="2171748" cy="27377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2522143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980049" y="705080"/>
            <a:ext cx="8229024" cy="713470"/>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Will you do these?</a:t>
            </a:r>
          </a:p>
        </p:txBody>
      </p:sp>
      <p:sp>
        <p:nvSpPr>
          <p:cNvPr id="9218" name="Rectangle 2"/>
          <p:cNvSpPr>
            <a:spLocks noGrp="1" noChangeArrowheads="1"/>
          </p:cNvSpPr>
          <p:nvPr>
            <p:ph type="body" idx="1"/>
          </p:nvPr>
        </p:nvSpPr>
        <p:spPr>
          <a:xfrm>
            <a:off x="1696338" y="2065557"/>
            <a:ext cx="8229024" cy="1832934"/>
          </a:xfrm>
          <a:ln/>
        </p:spPr>
        <p:txBody>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drive your grandfather's Ford Model 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use a Sony's Walkman instead of </a:t>
            </a:r>
            <a:r>
              <a:rPr lang="en-US" altLang="en-US" sz="2400" dirty="0" smtClean="0"/>
              <a:t>a MP3 player?</a:t>
            </a: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use a VHS tape instead of </a:t>
            </a:r>
            <a:r>
              <a:rPr lang="en-US" altLang="en-US" sz="2400" dirty="0" smtClean="0"/>
              <a:t>Blue Ray</a:t>
            </a:r>
            <a:r>
              <a:rPr lang="en-US" altLang="en-US" sz="2400" dirty="0"/>
              <a:t>?</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72864" y="3898491"/>
            <a:ext cx="2245196" cy="21573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87431" y="4154837"/>
            <a:ext cx="2854380" cy="18174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759375" y="4064108"/>
            <a:ext cx="2165987" cy="17425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18842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980049" y="683046"/>
            <a:ext cx="8229024" cy="735504"/>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The </a:t>
            </a:r>
            <a:r>
              <a:rPr lang="en-US" altLang="en-US" dirty="0" smtClean="0"/>
              <a:t>reasons are...</a:t>
            </a:r>
            <a:endParaRPr lang="en-US" altLang="en-US" dirty="0"/>
          </a:p>
        </p:txBody>
      </p:sp>
      <p:sp>
        <p:nvSpPr>
          <p:cNvPr id="10242" name="Rectangle 2"/>
          <p:cNvSpPr>
            <a:spLocks noGrp="1" noChangeArrowheads="1"/>
          </p:cNvSpPr>
          <p:nvPr>
            <p:ph type="body" idx="1"/>
          </p:nvPr>
        </p:nvSpPr>
        <p:spPr>
          <a:xfrm>
            <a:off x="1197852" y="2170324"/>
            <a:ext cx="5599555" cy="2719188"/>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“Everybody is doing hypothesis testing</a:t>
            </a:r>
            <a:r>
              <a:rPr lang="en-US" altLang="en-US" sz="2400" dirty="0" smtClean="0"/>
              <a:t>.” (That “everybody” may be the “everybody” you know)</a:t>
            </a: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“90% of the journals require hypothesis testing.”</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“All textbooks cover hypothesis testing.”</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46831" y="2298390"/>
            <a:ext cx="4533596" cy="2992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0775599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495307" y="655011"/>
            <a:ext cx="8229024" cy="763539"/>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Is it a sound rationale?</a:t>
            </a:r>
          </a:p>
        </p:txBody>
      </p:sp>
      <p:sp>
        <p:nvSpPr>
          <p:cNvPr id="11266" name="Rectangle 2"/>
          <p:cNvSpPr>
            <a:spLocks noGrp="1" noChangeArrowheads="1"/>
          </p:cNvSpPr>
          <p:nvPr>
            <p:ph type="body" idx="1"/>
          </p:nvPr>
        </p:nvSpPr>
        <p:spPr>
          <a:xfrm>
            <a:off x="1319037" y="2030355"/>
            <a:ext cx="7395305" cy="3572091"/>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“Everybody is doing this” is NOT an acceptable rationale to defend your position.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Before the 16</a:t>
            </a:r>
            <a:r>
              <a:rPr lang="en-US" altLang="en-US" sz="2400" baseline="33000" dirty="0"/>
              <a:t>th</a:t>
            </a:r>
            <a:r>
              <a:rPr lang="en-US" altLang="en-US" sz="2400" dirty="0"/>
              <a:t> century, almost everyone believed that the sun, the moon, and the stars orbit around the earth (Geocentric model).</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Had Copernicus and Galileo followed what everyone was doing, there would not have been any scientific progress!</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00966" y="3375727"/>
            <a:ext cx="1738263" cy="239785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96646" y="803666"/>
            <a:ext cx="1742583" cy="20450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784941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 1: Does not address treatment effectiveness</a:t>
            </a:r>
            <a:endParaRPr lang="en-US" dirty="0"/>
          </a:p>
        </p:txBody>
      </p:sp>
      <p:sp>
        <p:nvSpPr>
          <p:cNvPr id="3" name="Content Placeholder 2"/>
          <p:cNvSpPr>
            <a:spLocks noGrp="1"/>
          </p:cNvSpPr>
          <p:nvPr>
            <p:ph idx="1"/>
          </p:nvPr>
        </p:nvSpPr>
        <p:spPr/>
        <p:txBody>
          <a:bodyPr>
            <a:noAutofit/>
          </a:bodyPr>
          <a:lstStyle/>
          <a:p>
            <a:pPr marL="414772" indent="-414772"/>
            <a:r>
              <a:rPr lang="en-US" sz="2400" dirty="0"/>
              <a:t>Very often researchers interpret a significant </a:t>
            </a:r>
            <a:r>
              <a:rPr lang="en-US" sz="2400" i="1" dirty="0"/>
              <a:t>p</a:t>
            </a:r>
            <a:r>
              <a:rPr lang="en-US" sz="2400" dirty="0"/>
              <a:t>-value as evidence of treatment effectiveness. </a:t>
            </a:r>
            <a:endParaRPr lang="en-US" sz="2400" dirty="0" smtClean="0"/>
          </a:p>
          <a:p>
            <a:pPr marL="414772" indent="-414772"/>
            <a:r>
              <a:rPr lang="en-US" sz="2400" dirty="0"/>
              <a:t>H</a:t>
            </a:r>
            <a:r>
              <a:rPr lang="en-US" sz="2400" dirty="0" smtClean="0"/>
              <a:t>ypothesis </a:t>
            </a:r>
            <a:r>
              <a:rPr lang="en-US" sz="2400" dirty="0"/>
              <a:t>testing does not evaluate how likely the hypothesis is right given the data P(H|D). </a:t>
            </a:r>
            <a:endParaRPr lang="en-US" sz="2400" dirty="0" smtClean="0"/>
          </a:p>
          <a:p>
            <a:pPr marL="414772" indent="-414772"/>
            <a:r>
              <a:rPr lang="en-US" sz="2400" dirty="0" smtClean="0"/>
              <a:t>It </a:t>
            </a:r>
            <a:r>
              <a:rPr lang="en-US" sz="2400" dirty="0"/>
              <a:t>assumes that the null hypothesis is right and examines how likely the data will occur in long run given the null is </a:t>
            </a:r>
            <a:r>
              <a:rPr lang="en-US" sz="2400" dirty="0" smtClean="0"/>
              <a:t>true.</a:t>
            </a:r>
          </a:p>
          <a:p>
            <a:pPr marL="414772" indent="-414772"/>
            <a:r>
              <a:rPr lang="en-US" sz="2400" dirty="0" smtClean="0"/>
              <a:t>It does not tell you what you want to know!</a:t>
            </a:r>
          </a:p>
        </p:txBody>
      </p:sp>
    </p:spTree>
    <p:extLst>
      <p:ext uri="{BB962C8B-B14F-4D97-AF65-F5344CB8AC3E}">
        <p14:creationId xmlns:p14="http://schemas.microsoft.com/office/powerpoint/2010/main" val="1460549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p:txBody>
          <a:bodyPr>
            <a:normAutofit/>
          </a:bodyPr>
          <a:lstStyle/>
          <a:p>
            <a:pPr marL="414772" indent="-414772"/>
            <a:r>
              <a:rPr lang="en-US" sz="2400" dirty="0"/>
              <a:t>When the US President asks a four-star general to estimate the potential casualty of a possible war, he replies, "Not zero. Some soldiers will die."</a:t>
            </a:r>
          </a:p>
          <a:p>
            <a:pPr marL="414772" indent="-414772"/>
            <a:r>
              <a:rPr lang="en-US" sz="2400" dirty="0"/>
              <a:t>Your boss wants you to give a raise and asks you how much you expect, you answer, "Not zero. I deserve more compensation."</a:t>
            </a:r>
          </a:p>
          <a:p>
            <a:pPr marL="414772" indent="-414772"/>
            <a:r>
              <a:rPr lang="en-US" sz="2400" dirty="0"/>
              <a:t>After you have gone through a rigorous fitness program, your wife asks you how much weight you lost. You answer, "Not zero. I lost a few pounds."</a:t>
            </a:r>
          </a:p>
        </p:txBody>
      </p:sp>
    </p:spTree>
    <p:extLst>
      <p:ext uri="{BB962C8B-B14F-4D97-AF65-F5344CB8AC3E}">
        <p14:creationId xmlns:p14="http://schemas.microsoft.com/office/powerpoint/2010/main" val="1719025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a:xfrm>
            <a:off x="1451579" y="2125512"/>
            <a:ext cx="5844133" cy="3914894"/>
          </a:xfrm>
        </p:spPr>
        <p:txBody>
          <a:bodyPr>
            <a:normAutofit/>
          </a:bodyPr>
          <a:lstStyle/>
          <a:p>
            <a:pPr marL="414772" indent="-414772"/>
            <a:r>
              <a:rPr lang="en-US" sz="2400" dirty="0" smtClean="0"/>
              <a:t>Null = no </a:t>
            </a:r>
          </a:p>
          <a:p>
            <a:pPr marL="414772" indent="-414772"/>
            <a:r>
              <a:rPr lang="en-US" sz="2400" dirty="0" smtClean="0"/>
              <a:t>When </a:t>
            </a:r>
            <a:r>
              <a:rPr lang="en-US" sz="2400" dirty="0"/>
              <a:t>the null hypothesis is rejected, at most the conclusion is: "The null hypothesis is false! Not null! The effect, difference, or correlation is not zero</a:t>
            </a:r>
            <a:r>
              <a:rPr lang="en-US" sz="2400" dirty="0" smtClean="0"/>
              <a:t>.“</a:t>
            </a:r>
          </a:p>
          <a:p>
            <a:pPr marL="414772" indent="-414772"/>
            <a:r>
              <a:rPr lang="en-US" sz="2400" dirty="0" smtClean="0"/>
              <a:t>You need to report the effect size (recommended by APA).</a:t>
            </a:r>
            <a:endParaRPr lang="en-US" sz="2400" dirty="0"/>
          </a:p>
        </p:txBody>
      </p:sp>
      <p:pic>
        <p:nvPicPr>
          <p:cNvPr id="1028" name="Picture 4" descr="Image result for No means 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52654" y="2125512"/>
            <a:ext cx="2245196" cy="262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47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a:xfrm>
            <a:off x="1363444" y="2125512"/>
            <a:ext cx="7637337" cy="3914894"/>
          </a:xfrm>
        </p:spPr>
        <p:txBody>
          <a:bodyPr>
            <a:normAutofit fontScale="92500" lnSpcReduction="10000"/>
          </a:bodyPr>
          <a:lstStyle/>
          <a:p>
            <a:pPr marL="414772" indent="-414772"/>
            <a:r>
              <a:rPr lang="en-US" sz="2400" dirty="0" smtClean="0"/>
              <a:t>Study of aspirin for preventing myocardial infarction (MI).</a:t>
            </a:r>
          </a:p>
          <a:p>
            <a:pPr marL="414772" indent="-414772"/>
            <a:r>
              <a:rPr lang="en-US" sz="2400" i="1" dirty="0" smtClean="0"/>
              <a:t>n</a:t>
            </a:r>
            <a:r>
              <a:rPr lang="en-US" sz="2400" dirty="0" smtClean="0"/>
              <a:t> = 22,000</a:t>
            </a:r>
          </a:p>
          <a:p>
            <a:pPr marL="414772" indent="-414772"/>
            <a:r>
              <a:rPr lang="en-US" sz="2400" i="1" dirty="0" smtClean="0"/>
              <a:t>p</a:t>
            </a:r>
            <a:r>
              <a:rPr lang="en-US" sz="2400" dirty="0" smtClean="0"/>
              <a:t> &lt; .00001. Yeah!!!</a:t>
            </a:r>
          </a:p>
          <a:p>
            <a:pPr marL="414772" indent="-414772"/>
            <a:r>
              <a:rPr lang="en-US" sz="2400" dirty="0"/>
              <a:t>The study was </a:t>
            </a:r>
            <a:r>
              <a:rPr lang="en-US" sz="2400" dirty="0" smtClean="0"/>
              <a:t>stopped </a:t>
            </a:r>
            <a:r>
              <a:rPr lang="en-US" sz="2400" dirty="0"/>
              <a:t>early due to the </a:t>
            </a:r>
            <a:r>
              <a:rPr lang="en-US" sz="2400" dirty="0" smtClean="0"/>
              <a:t>“conclusive </a:t>
            </a:r>
            <a:r>
              <a:rPr lang="en-US" sz="2400" dirty="0"/>
              <a:t>evidence</a:t>
            </a:r>
            <a:r>
              <a:rPr lang="en-US" sz="2400" dirty="0" smtClean="0"/>
              <a:t>,” </a:t>
            </a:r>
            <a:r>
              <a:rPr lang="en-US" sz="2400" dirty="0"/>
              <a:t>and aspirin </a:t>
            </a:r>
            <a:r>
              <a:rPr lang="en-US" sz="2400"/>
              <a:t>was </a:t>
            </a:r>
            <a:r>
              <a:rPr lang="en-US" sz="2400" smtClean="0"/>
              <a:t>highly recommended</a:t>
            </a:r>
            <a:r>
              <a:rPr lang="en-US" sz="2400" dirty="0" smtClean="0"/>
              <a:t>.</a:t>
            </a:r>
          </a:p>
          <a:p>
            <a:pPr marL="414772" indent="-414772"/>
            <a:r>
              <a:rPr lang="en-US" sz="2400" dirty="0" smtClean="0"/>
              <a:t>Effect size: 0.77% only</a:t>
            </a:r>
          </a:p>
          <a:p>
            <a:pPr marL="414772" indent="-414772"/>
            <a:r>
              <a:rPr lang="en-US" sz="2400" dirty="0"/>
              <a:t>Further </a:t>
            </a:r>
            <a:r>
              <a:rPr lang="en-US" sz="2400" dirty="0" smtClean="0"/>
              <a:t>research </a:t>
            </a:r>
            <a:r>
              <a:rPr lang="en-US" sz="2400" dirty="0"/>
              <a:t>found even smaller effects, and the recommendation </a:t>
            </a:r>
            <a:r>
              <a:rPr lang="en-US" sz="2400" dirty="0" smtClean="0"/>
              <a:t>was modified.</a:t>
            </a:r>
            <a:endParaRPr lang="en-US" sz="2400" dirty="0"/>
          </a:p>
        </p:txBody>
      </p:sp>
      <p:pic>
        <p:nvPicPr>
          <p:cNvPr id="4" name="Picture 4"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21079" y="3050928"/>
            <a:ext cx="2633775" cy="2633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986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2004531" y="407989"/>
            <a:ext cx="8229024" cy="1144920"/>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a:t>
            </a:r>
            <a:r>
              <a:rPr lang="en-US" dirty="0" smtClean="0"/>
              <a:t>: </a:t>
            </a:r>
            <a:r>
              <a:rPr lang="en-US" dirty="0"/>
              <a:t>Do not address treatment effectiveness</a:t>
            </a:r>
            <a:endParaRPr lang="en-US" altLang="en-US" dirty="0"/>
          </a:p>
        </p:txBody>
      </p:sp>
      <p:sp>
        <p:nvSpPr>
          <p:cNvPr id="13314" name="Rectangle 2"/>
          <p:cNvSpPr>
            <a:spLocks noGrp="1" noChangeArrowheads="1"/>
          </p:cNvSpPr>
          <p:nvPr>
            <p:ph type="body" idx="1"/>
          </p:nvPr>
        </p:nvSpPr>
        <p:spPr>
          <a:xfrm>
            <a:off x="1311006" y="1938969"/>
            <a:ext cx="6510969" cy="4514350"/>
          </a:xfrm>
          <a:ln/>
        </p:spPr>
        <p:txBody>
          <a:bodyPr vert="horz" lIns="91440" tIns="22403" rIns="91440" bIns="45720" rtlCol="0" anchor="t">
            <a:norm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Hypothesis-driven</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The logic of hypothesis testing is: Given that the null hypothesis is true how likely we can observe the data in the </a:t>
            </a:r>
            <a:r>
              <a:rPr lang="en-US" altLang="en-US" sz="2400" b="1" dirty="0"/>
              <a:t>long run</a:t>
            </a:r>
            <a:r>
              <a:rPr lang="en-US" altLang="en-US" sz="2400" dirty="0"/>
              <a:t>? P(D|H)?</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What we really want to know is: Given the data what is the best theory to explain the data </a:t>
            </a:r>
            <a:r>
              <a:rPr lang="en-US" altLang="en-US" sz="2400" b="1" dirty="0"/>
              <a:t>no matter whether the event can be repeated </a:t>
            </a:r>
            <a:r>
              <a:rPr lang="en-US" altLang="en-US" sz="2400" dirty="0"/>
              <a:t>: P(H|D)?</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55300" y="2039534"/>
            <a:ext cx="3398757" cy="257211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17735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 Do not address treatment effectiveness</a:t>
            </a:r>
            <a:endParaRPr lang="en-US" altLang="en-US" dirty="0"/>
          </a:p>
        </p:txBody>
      </p:sp>
      <p:sp>
        <p:nvSpPr>
          <p:cNvPr id="14338" name="Rectangle 2"/>
          <p:cNvSpPr>
            <a:spLocks noGrp="1" noChangeArrowheads="1"/>
          </p:cNvSpPr>
          <p:nvPr>
            <p:ph type="body" idx="1"/>
          </p:nvPr>
        </p:nvSpPr>
        <p:spPr>
          <a:xfrm>
            <a:off x="1980049" y="2027104"/>
            <a:ext cx="8229024" cy="3580482"/>
          </a:xfrm>
          <a:ln/>
        </p:spPr>
        <p:txBody>
          <a:bodyPr>
            <a:normAutofit lnSpcReduction="100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Affirming the consequent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P(D|H</a:t>
            </a:r>
            <a:r>
              <a:rPr lang="en-US" altLang="en-US" sz="2400" dirty="0"/>
              <a:t>) &lt;&gt; P(H|D): “If H then D" does not logically imply "if D then H".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 theory/model/hypothesis is correct, it implies that we could observe Phenomenon X or Data X.</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X is observed.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Hence, the theory is correct.</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dirty="0"/>
          </a:p>
        </p:txBody>
      </p:sp>
    </p:spTree>
    <p:extLst>
      <p:ext uri="{BB962C8B-B14F-4D97-AF65-F5344CB8AC3E}">
        <p14:creationId xmlns:p14="http://schemas.microsoft.com/office/powerpoint/2010/main" val="20673428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440223" y="401736"/>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 Do not address treatment effectiveness</a:t>
            </a:r>
            <a:endParaRPr lang="en-US" altLang="en-US" dirty="0"/>
          </a:p>
        </p:txBody>
      </p:sp>
      <p:sp>
        <p:nvSpPr>
          <p:cNvPr id="15362" name="Rectangle 2"/>
          <p:cNvSpPr>
            <a:spLocks noGrp="1" noChangeArrowheads="1"/>
          </p:cNvSpPr>
          <p:nvPr>
            <p:ph type="body" idx="1"/>
          </p:nvPr>
        </p:nvSpPr>
        <p:spPr>
          <a:xfrm>
            <a:off x="1319037" y="2078055"/>
            <a:ext cx="8229024" cy="4700654"/>
          </a:xfrm>
          <a:ln/>
        </p:spPr>
        <p:txBody>
          <a:bodyPr>
            <a:norm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George Washington was assassinated, then he is dead.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George Washington is dead.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Therefore George Washington was assassinated.</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it rains, the ground is wet.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 ground is wet.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It must rain.</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79216" y="2230291"/>
            <a:ext cx="2039254" cy="259227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220000">
            <a:off x="7289453" y="4430638"/>
            <a:ext cx="2252396" cy="11103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455560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572425" y="626169"/>
            <a:ext cx="8229024" cy="87212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Can we “prove” or “disprove”?</a:t>
            </a:r>
          </a:p>
        </p:txBody>
      </p:sp>
      <p:sp>
        <p:nvSpPr>
          <p:cNvPr id="16386" name="Rectangle 2"/>
          <p:cNvSpPr>
            <a:spLocks noGrp="1" noChangeArrowheads="1"/>
          </p:cNvSpPr>
          <p:nvPr>
            <p:ph type="body" idx="1"/>
          </p:nvPr>
        </p:nvSpPr>
        <p:spPr>
          <a:xfrm>
            <a:off x="1572425" y="2122122"/>
            <a:ext cx="9367324" cy="3650717"/>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Hypothesis testing or confirmatory data analysis (CDA):</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Start with a strong theory/model/hypothesis</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Collect data to see whether the data match the model.</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they fit each other, did you “prove” the theory?</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they don't, did you “disprove” it?</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At most you can say whether the data and the model fit each other. In philosophy it is called “</a:t>
            </a:r>
            <a:r>
              <a:rPr lang="en-US" altLang="en-US" sz="2400" b="1" dirty="0"/>
              <a:t>empirical adequacy</a:t>
            </a:r>
            <a:r>
              <a:rPr lang="en-US" altLang="en-US" sz="2400" dirty="0"/>
              <a:t>.” </a:t>
            </a:r>
          </a:p>
        </p:txBody>
      </p:sp>
    </p:spTree>
    <p:extLst>
      <p:ext uri="{BB962C8B-B14F-4D97-AF65-F5344CB8AC3E}">
        <p14:creationId xmlns:p14="http://schemas.microsoft.com/office/powerpoint/2010/main" val="3152617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385139" y="637185"/>
            <a:ext cx="8229024" cy="87212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Can we “prove” or “disprove”?</a:t>
            </a:r>
          </a:p>
        </p:txBody>
      </p:sp>
      <p:sp>
        <p:nvSpPr>
          <p:cNvPr id="16386" name="Rectangle 2"/>
          <p:cNvSpPr>
            <a:spLocks noGrp="1" noChangeArrowheads="1"/>
          </p:cNvSpPr>
          <p:nvPr>
            <p:ph type="body" idx="1"/>
          </p:nvPr>
        </p:nvSpPr>
        <p:spPr>
          <a:xfrm>
            <a:off x="1186834" y="2084938"/>
            <a:ext cx="7560559" cy="3650717"/>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In </a:t>
            </a:r>
            <a:r>
              <a:rPr lang="en-US" altLang="en-US" sz="2400" dirty="0"/>
              <a:t>the O. J. Simpson case or the Casey Anthony's case, there is not enough evidence to convict the suspect, but it doesn't mean that we have proven the otherwise. </a:t>
            </a:r>
            <a:endParaRPr lang="en-US" altLang="en-US" sz="2400" dirty="0" smtClean="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F</a:t>
            </a:r>
            <a:r>
              <a:rPr lang="en-US" altLang="en-US" sz="2400" dirty="0" smtClean="0"/>
              <a:t>ailing </a:t>
            </a:r>
            <a:r>
              <a:rPr lang="en-US" altLang="en-US" sz="2400" dirty="0"/>
              <a:t>to reject the null hypothesis does not mean that the null is true and thus we should accept it. At most we can say we fail to reject the null hypothesis because </a:t>
            </a:r>
            <a:r>
              <a:rPr lang="en-US" altLang="en-US" sz="2400" b="1" dirty="0"/>
              <a:t>the absence of evidence is not the evidence of absence</a:t>
            </a:r>
            <a:r>
              <a:rPr lang="en-US" altLang="en-US" sz="2400" dirty="0"/>
              <a:t> (proving the null). </a:t>
            </a:r>
          </a:p>
        </p:txBody>
      </p:sp>
      <p:pic>
        <p:nvPicPr>
          <p:cNvPr id="2" name="Picture 1"/>
          <p:cNvPicPr>
            <a:picLocks noChangeAspect="1"/>
          </p:cNvPicPr>
          <p:nvPr/>
        </p:nvPicPr>
        <p:blipFill>
          <a:blip r:embed="rId3"/>
          <a:stretch>
            <a:fillRect/>
          </a:stretch>
        </p:blipFill>
        <p:spPr>
          <a:xfrm>
            <a:off x="9029930" y="2188223"/>
            <a:ext cx="2857500" cy="2857500"/>
          </a:xfrm>
          <a:prstGeom prst="rect">
            <a:avLst/>
          </a:prstGeom>
        </p:spPr>
      </p:pic>
    </p:spTree>
    <p:extLst>
      <p:ext uri="{BB962C8B-B14F-4D97-AF65-F5344CB8AC3E}">
        <p14:creationId xmlns:p14="http://schemas.microsoft.com/office/powerpoint/2010/main" val="12538221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0079" y="3795825"/>
            <a:ext cx="2073818" cy="20738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7410" name="Rectangle 2"/>
          <p:cNvSpPr>
            <a:spLocks noGrp="1" noChangeArrowheads="1"/>
          </p:cNvSpPr>
          <p:nvPr>
            <p:ph type="title"/>
          </p:nvPr>
        </p:nvSpPr>
        <p:spPr>
          <a:xfrm>
            <a:off x="1407172" y="783030"/>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God: Failed hypothesis      </a:t>
            </a:r>
          </a:p>
        </p:txBody>
      </p:sp>
      <p:sp>
        <p:nvSpPr>
          <p:cNvPr id="17411" name="Rectangle 3"/>
          <p:cNvSpPr>
            <a:spLocks noGrp="1" noChangeArrowheads="1"/>
          </p:cNvSpPr>
          <p:nvPr>
            <p:ph type="body" idx="1"/>
          </p:nvPr>
        </p:nvSpPr>
        <p:spPr>
          <a:xfrm>
            <a:off x="991518" y="1927951"/>
            <a:ext cx="8361802" cy="4317985"/>
          </a:xfrm>
          <a:ln/>
        </p:spPr>
        <p:txBody>
          <a:bodyPr vert="horz" lIns="91440" tIns="22403" rIns="91440" bIns="45720" rtlCol="0" anchor="t">
            <a:normAutofit fontScale="925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t>Prominent physicist Victor </a:t>
            </a:r>
            <a:r>
              <a:rPr lang="en-US" altLang="en-US" sz="2540" dirty="0" err="1"/>
              <a:t>Stenger</a:t>
            </a:r>
            <a:r>
              <a:rPr lang="en-US" altLang="en-US" sz="2540" dirty="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t>“</a:t>
            </a:r>
            <a:r>
              <a:rPr lang="en-US" altLang="en-US" sz="2540" dirty="0">
                <a:ea typeface="Times New Roman" charset="0"/>
                <a:cs typeface="Times New Roman" charset="0"/>
              </a:rPr>
              <a:t>Our bones lose minerals after age thirty, making them susceptible to fracture and osteoporosis. Our rib cage does not fully enclose and protect most internal organs. Our muscles atrophy. Our leg veins become enlarged and twisted, leading to varicose veins. Our joints wear out as their lubricants thin. Our retinas are prone to detachment. The male prostate enlarges, squeezing and obstructing urine flow.”</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ea typeface="Times New Roman" charset="0"/>
                <a:cs typeface="Times New Roman" charset="0"/>
              </a:rPr>
              <a:t>Hence, there is no intelligent designer.</a:t>
            </a:r>
          </a:p>
        </p:txBody>
      </p:sp>
      <p:pic>
        <p:nvPicPr>
          <p:cNvPr id="1741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33925" y="1294533"/>
            <a:ext cx="2073818" cy="20738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0597427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660560" y="694062"/>
            <a:ext cx="8229024" cy="76855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Logical fallacy</a:t>
            </a:r>
          </a:p>
        </p:txBody>
      </p:sp>
      <p:sp>
        <p:nvSpPr>
          <p:cNvPr id="18434" name="Rectangle 2"/>
          <p:cNvSpPr>
            <a:spLocks noGrp="1" noChangeArrowheads="1"/>
          </p:cNvSpPr>
          <p:nvPr>
            <p:ph type="body" idx="1"/>
          </p:nvPr>
        </p:nvSpPr>
        <p:spPr>
          <a:xfrm>
            <a:off x="1288973" y="1983035"/>
            <a:ext cx="10058400" cy="4229777"/>
          </a:xfrm>
          <a:ln/>
        </p:spPr>
        <p:txBody>
          <a:bodyPr vert="horz" lIns="91440" tIns="22403" rIns="91440" bIns="45720" rtlCol="0" anchor="t">
            <a:normAutofit fontScale="925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Hypothesis: If there is a God or intelligent designer, he is able to design a well-structured body. To prove the existence of God, we look for such data: P(D|H)</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No such data: Our bones start losing minerals after 30, and there are other flaws, and thus God is a “failed” hypothesis.</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b="1" dirty="0" smtClean="0">
                <a:solidFill>
                  <a:srgbClr val="FF0000"/>
                </a:solidFill>
              </a:rPr>
              <a:t>Confirmation bias:  </a:t>
            </a:r>
            <a:r>
              <a:rPr lang="en-US" altLang="en-US" sz="2540" dirty="0" smtClean="0"/>
              <a:t>You </a:t>
            </a:r>
            <a:r>
              <a:rPr lang="en-US" altLang="en-US" sz="2540" dirty="0"/>
              <a:t>will see what you are looking for.</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But there are other </a:t>
            </a:r>
            <a:r>
              <a:rPr lang="en-US" altLang="en-US" sz="2540" b="1" dirty="0">
                <a:solidFill>
                  <a:srgbClr val="FF0000"/>
                </a:solidFill>
              </a:rPr>
              <a:t>alternate explanations</a:t>
            </a:r>
            <a:r>
              <a:rPr lang="en-US" altLang="en-US" sz="2540" dirty="0"/>
              <a:t> that can </a:t>
            </a:r>
            <a:r>
              <a:rPr lang="en-US" altLang="en-US" sz="2540" dirty="0" smtClean="0"/>
              <a:t>also fit </a:t>
            </a:r>
            <a:r>
              <a:rPr lang="en-US" altLang="en-US" sz="2540" dirty="0"/>
              <a:t>the data.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e.g. God did not make our body last forever, and thus dis-integration and aging is part of the design.</a:t>
            </a:r>
          </a:p>
        </p:txBody>
      </p:sp>
    </p:spTree>
    <p:extLst>
      <p:ext uri="{BB962C8B-B14F-4D97-AF65-F5344CB8AC3E}">
        <p14:creationId xmlns:p14="http://schemas.microsoft.com/office/powerpoint/2010/main" val="101601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 2: </a:t>
            </a:r>
            <a:br>
              <a:rPr lang="en-US" dirty="0" smtClean="0"/>
            </a:br>
            <a:r>
              <a:rPr lang="en-US" dirty="0" smtClean="0"/>
              <a:t>Easy to reject the null</a:t>
            </a:r>
            <a:endParaRPr lang="en-US" dirty="0"/>
          </a:p>
        </p:txBody>
      </p:sp>
      <p:sp>
        <p:nvSpPr>
          <p:cNvPr id="3" name="Content Placeholder 2"/>
          <p:cNvSpPr>
            <a:spLocks noGrp="1"/>
          </p:cNvSpPr>
          <p:nvPr>
            <p:ph idx="1"/>
          </p:nvPr>
        </p:nvSpPr>
        <p:spPr>
          <a:xfrm>
            <a:off x="1451579" y="2056600"/>
            <a:ext cx="5995823" cy="3550986"/>
          </a:xfrm>
        </p:spPr>
        <p:txBody>
          <a:bodyPr>
            <a:normAutofit lnSpcReduction="10000"/>
          </a:bodyPr>
          <a:lstStyle/>
          <a:p>
            <a:pPr marL="414772" indent="-414772"/>
            <a:r>
              <a:rPr lang="en-US" sz="2400" dirty="0"/>
              <a:t>Loftus (1996) mocked that "rejecting a typical null hypothesis is like rejecting the proposition that the moon is made of green cheese. </a:t>
            </a:r>
            <a:endParaRPr lang="en-US" sz="2400" dirty="0" smtClean="0"/>
          </a:p>
          <a:p>
            <a:pPr marL="414772" indent="-414772"/>
            <a:r>
              <a:rPr lang="en-US" sz="2400" dirty="0"/>
              <a:t>"This is a breakthrough in engineering science. Repeated experiments confirm that a Porsche 911 can outrun a Honda Civic."</a:t>
            </a:r>
            <a:endParaRPr lang="en-US" sz="2400" dirty="0" smtClean="0"/>
          </a:p>
          <a:p>
            <a:endParaRPr lang="en-US" dirty="0"/>
          </a:p>
        </p:txBody>
      </p:sp>
      <p:pic>
        <p:nvPicPr>
          <p:cNvPr id="2050" name="Picture 2" descr="http://www.creative-wisdom.com/teaching/WBI/porsch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24460" y="816845"/>
            <a:ext cx="2930394" cy="207381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24460" y="3465313"/>
            <a:ext cx="3025444" cy="201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680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2: </a:t>
            </a:r>
            <a:br>
              <a:rPr lang="en-US" dirty="0"/>
            </a:br>
            <a:r>
              <a:rPr lang="en-US" dirty="0"/>
              <a:t>Easy to reject the null</a:t>
            </a:r>
          </a:p>
        </p:txBody>
      </p:sp>
      <p:sp>
        <p:nvSpPr>
          <p:cNvPr id="3" name="Content Placeholder 2"/>
          <p:cNvSpPr>
            <a:spLocks noGrp="1"/>
          </p:cNvSpPr>
          <p:nvPr>
            <p:ph idx="1"/>
          </p:nvPr>
        </p:nvSpPr>
        <p:spPr/>
        <p:txBody>
          <a:bodyPr>
            <a:normAutofit/>
          </a:bodyPr>
          <a:lstStyle/>
          <a:p>
            <a:pPr marL="414772" indent="-414772"/>
            <a:r>
              <a:rPr lang="en-US" sz="2400" dirty="0" smtClean="0"/>
              <a:t>Use an </a:t>
            </a:r>
            <a:r>
              <a:rPr lang="en-US" sz="2400" b="1" dirty="0" smtClean="0"/>
              <a:t>inferior</a:t>
            </a:r>
            <a:r>
              <a:rPr lang="en-US" sz="2400" dirty="0" smtClean="0"/>
              <a:t> or </a:t>
            </a:r>
            <a:r>
              <a:rPr lang="en-US" sz="2400" b="1" dirty="0" smtClean="0"/>
              <a:t>do-nothing control group</a:t>
            </a:r>
            <a:r>
              <a:rPr lang="en-US" sz="2400" dirty="0" smtClean="0"/>
              <a:t>!</a:t>
            </a:r>
          </a:p>
          <a:p>
            <a:pPr marL="414772" indent="-414772"/>
            <a:r>
              <a:rPr lang="en-US" sz="2400" dirty="0" smtClean="0"/>
              <a:t>Something is better than nothing</a:t>
            </a:r>
          </a:p>
          <a:p>
            <a:pPr marL="414772" indent="-414772"/>
            <a:r>
              <a:rPr lang="en-US" sz="2400" dirty="0" smtClean="0"/>
              <a:t>Once </a:t>
            </a:r>
            <a:r>
              <a:rPr lang="en-US" sz="2400" dirty="0"/>
              <a:t>a series of studies were conducted to evaluate </a:t>
            </a:r>
            <a:r>
              <a:rPr lang="en-US" sz="2400" i="1" dirty="0"/>
              <a:t>Daisy Quest</a:t>
            </a:r>
            <a:r>
              <a:rPr lang="en-US" sz="2400" dirty="0"/>
              <a:t>, a computerized program used to teach phonemic awareness in Grades K through I. The results were said to be positive, but in the studies (e.g., Barker &amp; </a:t>
            </a:r>
            <a:r>
              <a:rPr lang="en-US" sz="2400" dirty="0" err="1"/>
              <a:t>Torgesen</a:t>
            </a:r>
            <a:r>
              <a:rPr lang="en-US" sz="2400" dirty="0"/>
              <a:t>, 1995), the control groups were not taught phonemic awareness at </a:t>
            </a:r>
            <a:r>
              <a:rPr lang="en-US" sz="2400" dirty="0" smtClean="0"/>
              <a:t>all.</a:t>
            </a:r>
            <a:endParaRPr lang="en-US" sz="2400" dirty="0"/>
          </a:p>
        </p:txBody>
      </p:sp>
    </p:spTree>
    <p:extLst>
      <p:ext uri="{BB962C8B-B14F-4D97-AF65-F5344CB8AC3E}">
        <p14:creationId xmlns:p14="http://schemas.microsoft.com/office/powerpoint/2010/main" val="2074241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2: </a:t>
            </a:r>
            <a:br>
              <a:rPr lang="en-US" dirty="0"/>
            </a:br>
            <a:r>
              <a:rPr lang="en-US" dirty="0"/>
              <a:t>Easy to reject the null</a:t>
            </a:r>
          </a:p>
        </p:txBody>
      </p:sp>
      <p:sp>
        <p:nvSpPr>
          <p:cNvPr id="3" name="Content Placeholder 2"/>
          <p:cNvSpPr>
            <a:spLocks noGrp="1"/>
          </p:cNvSpPr>
          <p:nvPr>
            <p:ph idx="1"/>
          </p:nvPr>
        </p:nvSpPr>
        <p:spPr>
          <a:xfrm>
            <a:off x="349892" y="2048428"/>
            <a:ext cx="7989877" cy="3768123"/>
          </a:xfrm>
        </p:spPr>
        <p:txBody>
          <a:bodyPr>
            <a:normAutofit lnSpcReduction="10000"/>
          </a:bodyPr>
          <a:lstStyle/>
          <a:p>
            <a:pPr marL="414772" indent="-414772"/>
            <a:r>
              <a:rPr lang="en-US" sz="2400" dirty="0" smtClean="0"/>
              <a:t>When the sample size is large enough, even a trivial effect seems to be significant, resulting in rejecting the null hypothesis.</a:t>
            </a:r>
          </a:p>
          <a:p>
            <a:pPr marL="414772" indent="-414772"/>
            <a:r>
              <a:rPr lang="en-US" sz="2400" dirty="0" smtClean="0"/>
              <a:t>In 2010-11 Daryl </a:t>
            </a:r>
            <a:r>
              <a:rPr lang="en-US" sz="2400" dirty="0" err="1" smtClean="0"/>
              <a:t>Bem</a:t>
            </a:r>
            <a:r>
              <a:rPr lang="en-US" sz="2400" dirty="0" smtClean="0"/>
              <a:t> conducted a series of experiment to assert that extrasensory perception (ESP) is real.</a:t>
            </a:r>
          </a:p>
          <a:p>
            <a:pPr marL="414772" indent="-414772"/>
            <a:r>
              <a:rPr lang="en-US" sz="2400" dirty="0" smtClean="0"/>
              <a:t>N = 1,000</a:t>
            </a:r>
          </a:p>
          <a:p>
            <a:pPr marL="414772" indent="-414772"/>
            <a:r>
              <a:rPr lang="en-US" sz="2400" dirty="0" smtClean="0"/>
              <a:t>In one study two curtains were presented to the participants and behind one of them is an erotic picture.</a:t>
            </a:r>
          </a:p>
          <a:p>
            <a:pPr marL="414772" indent="-414772"/>
            <a:endParaRPr lang="en-US" sz="2400" dirty="0"/>
          </a:p>
        </p:txBody>
      </p:sp>
      <p:pic>
        <p:nvPicPr>
          <p:cNvPr id="1026" name="Picture 2" descr="Professor: Strong evidence ESP is real - Video on NBCNews.com"/>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40260" y="2168754"/>
            <a:ext cx="3281688" cy="2461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782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2: </a:t>
            </a:r>
            <a:br>
              <a:rPr lang="en-US" dirty="0"/>
            </a:br>
            <a:r>
              <a:rPr lang="en-US" dirty="0"/>
              <a:t>Easy to reject the null</a:t>
            </a:r>
          </a:p>
        </p:txBody>
      </p:sp>
      <p:sp>
        <p:nvSpPr>
          <p:cNvPr id="3" name="Content Placeholder 2"/>
          <p:cNvSpPr>
            <a:spLocks noGrp="1"/>
          </p:cNvSpPr>
          <p:nvPr>
            <p:ph idx="1"/>
          </p:nvPr>
        </p:nvSpPr>
        <p:spPr>
          <a:xfrm>
            <a:off x="349892" y="2048428"/>
            <a:ext cx="7989877" cy="3768123"/>
          </a:xfrm>
        </p:spPr>
        <p:txBody>
          <a:bodyPr>
            <a:normAutofit/>
          </a:bodyPr>
          <a:lstStyle/>
          <a:p>
            <a:pPr marL="414772" indent="-414772"/>
            <a:r>
              <a:rPr lang="en-US" sz="2400" dirty="0" smtClean="0"/>
              <a:t>By chance alone the participants should be correctly 50% but the actual hit rate is 53.1%.  The </a:t>
            </a:r>
            <a:r>
              <a:rPr lang="en-US" sz="2400" i="1" dirty="0" smtClean="0"/>
              <a:t>p</a:t>
            </a:r>
            <a:r>
              <a:rPr lang="en-US" sz="2400" dirty="0" smtClean="0"/>
              <a:t> value is significant! </a:t>
            </a:r>
          </a:p>
          <a:p>
            <a:pPr marL="414772" indent="-414772"/>
            <a:r>
              <a:rPr lang="en-US" sz="2400" dirty="0" smtClean="0"/>
              <a:t>The explanation is:  Our erotic desire enables us to predict the location of the erotic image. </a:t>
            </a:r>
          </a:p>
          <a:p>
            <a:pPr marL="414772" indent="-414772"/>
            <a:r>
              <a:rPr lang="en-US" sz="2400" dirty="0" smtClean="0"/>
              <a:t>3.1% better. Is it a big deal? </a:t>
            </a:r>
          </a:p>
          <a:p>
            <a:pPr marL="414772" indent="-414772"/>
            <a:r>
              <a:rPr lang="en-US" sz="2400" dirty="0" smtClean="0"/>
              <a:t>He reported the one-sided </a:t>
            </a:r>
            <a:r>
              <a:rPr lang="en-US" sz="2400" i="1" dirty="0" smtClean="0"/>
              <a:t>p</a:t>
            </a:r>
            <a:r>
              <a:rPr lang="en-US" sz="2400" dirty="0" smtClean="0"/>
              <a:t> value instead of the two-sided.</a:t>
            </a:r>
          </a:p>
          <a:p>
            <a:pPr marL="414772" indent="-414772"/>
            <a:endParaRPr lang="en-US" sz="2400" dirty="0" smtClean="0"/>
          </a:p>
          <a:p>
            <a:pPr marL="414772" indent="-414772"/>
            <a:endParaRPr lang="en-US" sz="2400" dirty="0"/>
          </a:p>
        </p:txBody>
      </p:sp>
      <p:pic>
        <p:nvPicPr>
          <p:cNvPr id="1026" name="Picture 2" descr="Professor: Strong evidence ESP is real - Video on NBCNews.com"/>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40260" y="2168754"/>
            <a:ext cx="3281688" cy="2461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556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810816" y="350747"/>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a:t>
            </a:r>
            <a:r>
              <a:rPr lang="en-US" dirty="0" smtClean="0"/>
              <a:t>3: </a:t>
            </a:r>
            <a:r>
              <a:rPr lang="en-US" dirty="0"/>
              <a:t/>
            </a:r>
            <a:br>
              <a:rPr lang="en-US" dirty="0"/>
            </a:br>
            <a:r>
              <a:rPr lang="en-US" altLang="en-US" dirty="0" smtClean="0"/>
              <a:t>A fusion of two paradigms</a:t>
            </a:r>
            <a:endParaRPr lang="en-US" altLang="en-US" dirty="0"/>
          </a:p>
        </p:txBody>
      </p:sp>
      <p:sp>
        <p:nvSpPr>
          <p:cNvPr id="12290" name="Rectangle 2"/>
          <p:cNvSpPr>
            <a:spLocks noGrp="1" noChangeArrowheads="1"/>
          </p:cNvSpPr>
          <p:nvPr>
            <p:ph type="body" idx="1"/>
          </p:nvPr>
        </p:nvSpPr>
        <p:spPr>
          <a:xfrm>
            <a:off x="599608" y="2104221"/>
            <a:ext cx="6219834" cy="3872267"/>
          </a:xfrm>
          <a:ln/>
        </p:spPr>
        <p:txBody>
          <a:bodyPr>
            <a:normAutofit fontScale="925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R. A. Fisher: Significant testing (null)</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Karl Pearson and </a:t>
            </a:r>
            <a:r>
              <a:rPr lang="en-US" altLang="en-US" sz="2400" dirty="0" err="1"/>
              <a:t>Neyman</a:t>
            </a:r>
            <a:r>
              <a:rPr lang="en-US" altLang="en-US" sz="2400" dirty="0"/>
              <a:t>: Hypothesis testing: (Alternate hypothesis, Type I error, Type II error </a:t>
            </a:r>
            <a:r>
              <a:rPr lang="en-US" altLang="en-US" sz="2400" dirty="0" smtClean="0"/>
              <a:t>[beta</a:t>
            </a:r>
            <a:r>
              <a:rPr lang="en-US" altLang="en-US" sz="2400" dirty="0"/>
              <a:t>]</a:t>
            </a:r>
            <a:r>
              <a:rPr lang="en-US" altLang="en-US" sz="2400" dirty="0" smtClean="0"/>
              <a:t>, </a:t>
            </a:r>
            <a:r>
              <a:rPr lang="en-US" altLang="en-US" sz="2400" dirty="0"/>
              <a:t>power...etc</a:t>
            </a:r>
            <a:r>
              <a:rPr lang="en-US" altLang="en-US" sz="2400" dirty="0" smtClean="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Read </a:t>
            </a:r>
            <a:r>
              <a:rPr lang="en-US" altLang="en-US" sz="2400" dirty="0" smtClean="0"/>
              <a:t>Philosophy </a:t>
            </a:r>
            <a:r>
              <a:rPr lang="en-US" altLang="en-US" sz="2400" dirty="0"/>
              <a:t>of </a:t>
            </a:r>
            <a:r>
              <a:rPr lang="en-US" altLang="en-US" sz="2400" dirty="0" err="1"/>
              <a:t>Fisherian</a:t>
            </a:r>
            <a:r>
              <a:rPr lang="en-US" altLang="en-US" sz="2400" dirty="0"/>
              <a:t> and </a:t>
            </a:r>
            <a:r>
              <a:rPr lang="en-US" altLang="en-US" sz="2400" dirty="0" err="1"/>
              <a:t>Pearsonian</a:t>
            </a:r>
            <a:r>
              <a:rPr lang="en-US" altLang="en-US" sz="2400" dirty="0"/>
              <a:t> schools in Yu, C. H. (2006). </a:t>
            </a:r>
            <a:r>
              <a:rPr lang="en-US" altLang="en-US" sz="2400" i="1" dirty="0"/>
              <a:t>Philosophical foundations of quantitative research methodology</a:t>
            </a:r>
            <a:r>
              <a:rPr lang="en-US" altLang="en-US" sz="2400" dirty="0"/>
              <a:t>. Lanham, MD: University Press of America.</a:t>
            </a:r>
            <a:endParaRPr lang="en-US" altLang="en-US" sz="2400" dirty="0" smtClean="0"/>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1545" y="2197348"/>
            <a:ext cx="4455828" cy="28961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6817228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344" y="804519"/>
            <a:ext cx="9603275" cy="1049235"/>
          </a:xfrm>
        </p:spPr>
        <p:txBody>
          <a:bodyPr/>
          <a:lstStyle/>
          <a:p>
            <a:r>
              <a:rPr lang="en-US" dirty="0"/>
              <a:t>Shortcoming </a:t>
            </a:r>
            <a:r>
              <a:rPr lang="en-US" dirty="0" smtClean="0"/>
              <a:t>4: Lack reproducibility</a:t>
            </a:r>
            <a:endParaRPr lang="en-US" dirty="0"/>
          </a:p>
        </p:txBody>
      </p:sp>
      <p:sp>
        <p:nvSpPr>
          <p:cNvPr id="3" name="Content Placeholder 2"/>
          <p:cNvSpPr>
            <a:spLocks noGrp="1"/>
          </p:cNvSpPr>
          <p:nvPr>
            <p:ph idx="1"/>
          </p:nvPr>
        </p:nvSpPr>
        <p:spPr>
          <a:xfrm>
            <a:off x="287384" y="2120234"/>
            <a:ext cx="6505302" cy="3836428"/>
          </a:xfrm>
        </p:spPr>
        <p:txBody>
          <a:bodyPr>
            <a:normAutofit fontScale="92500" lnSpcReduction="20000"/>
          </a:bodyPr>
          <a:lstStyle/>
          <a:p>
            <a:pPr marL="414772" indent="-414772"/>
            <a:r>
              <a:rPr lang="en-US" sz="2400" dirty="0" smtClean="0"/>
              <a:t>Open </a:t>
            </a:r>
            <a:r>
              <a:rPr lang="en-US" sz="2400" dirty="0"/>
              <a:t>Science Collaboration (OSC) (2015) found that a large portion of the replicated results were not as strong as the original reports in terms of significance (</a:t>
            </a:r>
            <a:r>
              <a:rPr lang="en-US" sz="2400" i="1" dirty="0"/>
              <a:t>p</a:t>
            </a:r>
            <a:r>
              <a:rPr lang="en-US" sz="2400" dirty="0"/>
              <a:t> values) and magnitude (effect sizes). </a:t>
            </a:r>
            <a:endParaRPr lang="en-US" sz="2400" dirty="0" smtClean="0"/>
          </a:p>
          <a:p>
            <a:pPr marL="414772" indent="-414772"/>
            <a:r>
              <a:rPr lang="en-US" sz="2400" dirty="0" smtClean="0"/>
              <a:t>97</a:t>
            </a:r>
            <a:r>
              <a:rPr lang="en-US" sz="2400" dirty="0"/>
              <a:t>% of the original studies reported significant results (</a:t>
            </a:r>
            <a:r>
              <a:rPr lang="en-US" sz="2400" i="1" dirty="0"/>
              <a:t>p</a:t>
            </a:r>
            <a:r>
              <a:rPr lang="en-US" sz="2400" dirty="0"/>
              <a:t> &lt; .05), but only 36% of the replicated studies yielded significant findings. </a:t>
            </a:r>
            <a:endParaRPr lang="en-US" sz="2400" dirty="0" smtClean="0"/>
          </a:p>
          <a:p>
            <a:pPr marL="414772" indent="-414772"/>
            <a:r>
              <a:rPr lang="en-US" sz="2400" dirty="0" smtClean="0"/>
              <a:t>The average </a:t>
            </a:r>
            <a:r>
              <a:rPr lang="en-US" sz="2400" dirty="0"/>
              <a:t>effect size of the replicated studies was only half of the initial studies </a:t>
            </a:r>
            <a:r>
              <a:rPr lang="en-US" sz="2400" dirty="0" smtClean="0"/>
              <a:t>(ES </a:t>
            </a:r>
            <a:r>
              <a:rPr lang="en-US" sz="2400" dirty="0"/>
              <a:t>= 0.197 vs. </a:t>
            </a:r>
            <a:r>
              <a:rPr lang="en-US" sz="2400" dirty="0" smtClean="0"/>
              <a:t>ES </a:t>
            </a:r>
            <a:r>
              <a:rPr lang="en-US" sz="2400" dirty="0"/>
              <a:t>= 0.403). </a:t>
            </a:r>
          </a:p>
        </p:txBody>
      </p:sp>
      <p:pic>
        <p:nvPicPr>
          <p:cNvPr id="1026" name="Picture 2" descr="https://science.sciencemag.org/content/sci/349/6251/aac4716/F1.large.jpg?width=800&amp;height=600&amp;carousel=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01692" y="2120234"/>
            <a:ext cx="4929052" cy="39085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412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4: Lack reproducibility</a:t>
            </a:r>
          </a:p>
        </p:txBody>
      </p:sp>
      <p:sp>
        <p:nvSpPr>
          <p:cNvPr id="5" name="Content Placeholder 4"/>
          <p:cNvSpPr>
            <a:spLocks noGrp="1"/>
          </p:cNvSpPr>
          <p:nvPr>
            <p:ph idx="1"/>
          </p:nvPr>
        </p:nvSpPr>
        <p:spPr/>
        <p:txBody>
          <a:bodyPr/>
          <a:lstStyle/>
          <a:p>
            <a:pPr marL="0" indent="0">
              <a:buNone/>
            </a:pPr>
            <a:endParaRPr lang="en-US" dirty="0"/>
          </a:p>
        </p:txBody>
      </p:sp>
      <p:pic>
        <p:nvPicPr>
          <p:cNvPr id="6" name="Picture 5"/>
          <p:cNvPicPr>
            <a:picLocks noChangeAspect="1"/>
          </p:cNvPicPr>
          <p:nvPr/>
        </p:nvPicPr>
        <p:blipFill>
          <a:blip r:embed="rId2"/>
          <a:stretch>
            <a:fillRect/>
          </a:stretch>
        </p:blipFill>
        <p:spPr>
          <a:xfrm>
            <a:off x="2429712" y="1518020"/>
            <a:ext cx="7026805" cy="4697979"/>
          </a:xfrm>
          <a:prstGeom prst="rect">
            <a:avLst/>
          </a:prstGeom>
          <a:ln>
            <a:solidFill>
              <a:schemeClr val="tx1"/>
            </a:solidFill>
          </a:ln>
        </p:spPr>
      </p:pic>
    </p:spTree>
    <p:extLst>
      <p:ext uri="{BB962C8B-B14F-4D97-AF65-F5344CB8AC3E}">
        <p14:creationId xmlns:p14="http://schemas.microsoft.com/office/powerpoint/2010/main" val="3454866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Shortcoming </a:t>
            </a:r>
            <a:r>
              <a:rPr lang="en-US" dirty="0" smtClean="0"/>
              <a:t>5: </a:t>
            </a:r>
            <a:br>
              <a:rPr lang="en-US" dirty="0" smtClean="0"/>
            </a:br>
            <a:r>
              <a:rPr lang="en-US" dirty="0" smtClean="0"/>
              <a:t>Parametric assumptions about data structure</a:t>
            </a:r>
            <a:endParaRPr lang="en-US" dirty="0"/>
          </a:p>
        </p:txBody>
      </p:sp>
      <p:sp>
        <p:nvSpPr>
          <p:cNvPr id="3" name="Content Placeholder 2"/>
          <p:cNvSpPr>
            <a:spLocks noGrp="1"/>
          </p:cNvSpPr>
          <p:nvPr>
            <p:ph idx="1"/>
          </p:nvPr>
        </p:nvSpPr>
        <p:spPr/>
        <p:txBody>
          <a:bodyPr>
            <a:noAutofit/>
          </a:bodyPr>
          <a:lstStyle/>
          <a:p>
            <a:pPr marL="414772" indent="-414772"/>
            <a:r>
              <a:rPr lang="en-US" sz="2400" dirty="0" smtClean="0"/>
              <a:t>Certain </a:t>
            </a:r>
            <a:r>
              <a:rPr lang="en-US" sz="2400" dirty="0"/>
              <a:t>parametric assumptions are </a:t>
            </a:r>
            <a:r>
              <a:rPr lang="en-US" sz="2400" dirty="0" smtClean="0"/>
              <a:t>required. For </a:t>
            </a:r>
            <a:r>
              <a:rPr lang="en-US" sz="2400" dirty="0"/>
              <a:t>example, in Analysis of Variance (ANOVA) there are three assumptions:</a:t>
            </a:r>
          </a:p>
          <a:p>
            <a:pPr marL="777697" lvl="1" indent="-414772"/>
            <a:r>
              <a:rPr lang="en-US" sz="2400" dirty="0"/>
              <a:t>Observations are independent.</a:t>
            </a:r>
          </a:p>
          <a:p>
            <a:pPr marL="777697" lvl="1" indent="-414772"/>
            <a:r>
              <a:rPr lang="en-US" sz="2400" dirty="0"/>
              <a:t>The sample data have a normal distribution.</a:t>
            </a:r>
          </a:p>
          <a:p>
            <a:pPr marL="777697" lvl="1" indent="-414772"/>
            <a:r>
              <a:rPr lang="en-US" sz="2400" dirty="0"/>
              <a:t>Scores in different groups have homogeneous variances</a:t>
            </a:r>
            <a:r>
              <a:rPr lang="en-US" sz="2400" dirty="0" smtClean="0"/>
              <a:t>.</a:t>
            </a:r>
          </a:p>
          <a:p>
            <a:pPr marL="414772" indent="-414772"/>
            <a:r>
              <a:rPr lang="en-US" sz="2400" dirty="0" smtClean="0"/>
              <a:t>However, very often the data structure of the sample does not meet the assumptions.</a:t>
            </a:r>
            <a:endParaRPr lang="en-US" sz="2400" dirty="0"/>
          </a:p>
        </p:txBody>
      </p:sp>
    </p:spTree>
    <p:extLst>
      <p:ext uri="{BB962C8B-B14F-4D97-AF65-F5344CB8AC3E}">
        <p14:creationId xmlns:p14="http://schemas.microsoft.com/office/powerpoint/2010/main" val="438080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3889" y="804519"/>
            <a:ext cx="9603275" cy="1049235"/>
          </a:xfrm>
        </p:spPr>
        <p:txBody>
          <a:bodyPr>
            <a:normAutofit fontScale="90000"/>
          </a:bodyPr>
          <a:lstStyle/>
          <a:p>
            <a:r>
              <a:rPr lang="en-US" dirty="0"/>
              <a:t>Shortcoming </a:t>
            </a:r>
            <a:r>
              <a:rPr lang="en-US" dirty="0" smtClean="0"/>
              <a:t>6: </a:t>
            </a:r>
            <a:br>
              <a:rPr lang="en-US" dirty="0" smtClean="0"/>
            </a:br>
            <a:r>
              <a:rPr lang="en-US" dirty="0" smtClean="0"/>
              <a:t>Probability </a:t>
            </a:r>
            <a:r>
              <a:rPr lang="en-US" dirty="0"/>
              <a:t>as a relative frequency in long run</a:t>
            </a:r>
          </a:p>
        </p:txBody>
      </p:sp>
      <p:sp>
        <p:nvSpPr>
          <p:cNvPr id="3" name="Content Placeholder 2"/>
          <p:cNvSpPr>
            <a:spLocks noGrp="1"/>
          </p:cNvSpPr>
          <p:nvPr>
            <p:ph idx="1"/>
          </p:nvPr>
        </p:nvSpPr>
        <p:spPr>
          <a:xfrm>
            <a:off x="1233889" y="2015732"/>
            <a:ext cx="9820965" cy="3450613"/>
          </a:xfrm>
        </p:spPr>
        <p:txBody>
          <a:bodyPr>
            <a:noAutofit/>
          </a:bodyPr>
          <a:lstStyle/>
          <a:p>
            <a:pPr marL="414772" indent="-414772"/>
            <a:r>
              <a:rPr lang="en-US" sz="2400" dirty="0"/>
              <a:t>Hypothesis testing is based upon probability, which is defined as a relative frequency in long run. </a:t>
            </a:r>
            <a:endParaRPr lang="en-US" sz="2400" dirty="0" smtClean="0"/>
          </a:p>
          <a:p>
            <a:pPr marL="414772" indent="-414772"/>
            <a:r>
              <a:rPr lang="en-US" sz="2400" dirty="0" smtClean="0"/>
              <a:t>It is </a:t>
            </a:r>
            <a:r>
              <a:rPr lang="en-US" sz="2400" dirty="0"/>
              <a:t>problematic to apply this frequentist view of probability into a single event or a new event (Carver, 1978). For example, </a:t>
            </a:r>
            <a:endParaRPr lang="en-US" sz="2400" dirty="0" smtClean="0"/>
          </a:p>
          <a:p>
            <a:pPr marL="777697" lvl="1" indent="-414772"/>
            <a:r>
              <a:rPr lang="en-US" sz="2400" dirty="0"/>
              <a:t>W</a:t>
            </a:r>
            <a:r>
              <a:rPr lang="en-US" sz="2400" dirty="0" smtClean="0"/>
              <a:t>hat </a:t>
            </a:r>
            <a:r>
              <a:rPr lang="en-US" sz="2400" dirty="0"/>
              <a:t>is the probability that the universe </a:t>
            </a:r>
            <a:r>
              <a:rPr lang="en-US" sz="2400" dirty="0" smtClean="0"/>
              <a:t>originated from the big </a:t>
            </a:r>
            <a:r>
              <a:rPr lang="en-US" sz="2400" dirty="0"/>
              <a:t>bang? </a:t>
            </a:r>
            <a:endParaRPr lang="en-US" sz="2400" dirty="0" smtClean="0"/>
          </a:p>
          <a:p>
            <a:pPr marL="777697" lvl="1" indent="-414772"/>
            <a:r>
              <a:rPr lang="en-US" sz="2400" dirty="0" smtClean="0"/>
              <a:t>What </a:t>
            </a:r>
            <a:r>
              <a:rPr lang="en-US" sz="2400" dirty="0"/>
              <a:t>is the probability that a newly invented super-Java enabled Web-based instruction is effective in teaching computer sciences?</a:t>
            </a:r>
          </a:p>
        </p:txBody>
      </p:sp>
    </p:spTree>
    <p:extLst>
      <p:ext uri="{BB962C8B-B14F-4D97-AF65-F5344CB8AC3E}">
        <p14:creationId xmlns:p14="http://schemas.microsoft.com/office/powerpoint/2010/main" val="1250853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a:t>
            </a:r>
            <a:r>
              <a:rPr lang="en-US" dirty="0" smtClean="0"/>
              <a:t>7</a:t>
            </a:r>
            <a:r>
              <a:rPr lang="en-US" dirty="0"/>
              <a:t>: </a:t>
            </a:r>
            <a:r>
              <a:rPr lang="en-US" dirty="0" smtClean="0"/>
              <a:t/>
            </a:r>
            <a:br>
              <a:rPr lang="en-US" dirty="0" smtClean="0"/>
            </a:br>
            <a:r>
              <a:rPr lang="en-US" dirty="0" smtClean="0"/>
              <a:t>Count on theoretical </a:t>
            </a:r>
            <a:r>
              <a:rPr lang="en-US" dirty="0"/>
              <a:t>distribution</a:t>
            </a:r>
          </a:p>
        </p:txBody>
      </p:sp>
      <p:sp>
        <p:nvSpPr>
          <p:cNvPr id="3" name="Content Placeholder 2"/>
          <p:cNvSpPr>
            <a:spLocks noGrp="1"/>
          </p:cNvSpPr>
          <p:nvPr>
            <p:ph idx="1"/>
          </p:nvPr>
        </p:nvSpPr>
        <p:spPr/>
        <p:txBody>
          <a:bodyPr>
            <a:normAutofit/>
          </a:bodyPr>
          <a:lstStyle/>
          <a:p>
            <a:pPr marL="414772" indent="-414772"/>
            <a:r>
              <a:rPr lang="en-US" sz="2400" dirty="0"/>
              <a:t>T</a:t>
            </a:r>
            <a:r>
              <a:rPr lang="en-US" sz="2400" dirty="0" smtClean="0"/>
              <a:t>he </a:t>
            </a:r>
            <a:r>
              <a:rPr lang="en-US" sz="2400" dirty="0"/>
              <a:t>test statistics is compared against a “known” </a:t>
            </a:r>
            <a:r>
              <a:rPr lang="en-US" sz="2400" dirty="0" smtClean="0"/>
              <a:t>distribution but indeed we don’t know!</a:t>
            </a:r>
          </a:p>
          <a:p>
            <a:pPr marL="414772" indent="-414772"/>
            <a:r>
              <a:rPr lang="en-US" sz="2400" dirty="0" smtClean="0"/>
              <a:t>What </a:t>
            </a:r>
            <a:r>
              <a:rPr lang="en-US" sz="2400" dirty="0"/>
              <a:t>researchers did is to </a:t>
            </a:r>
            <a:r>
              <a:rPr lang="en-US" sz="2400" b="1" dirty="0"/>
              <a:t>make inferences from the population to the sample,</a:t>
            </a:r>
            <a:r>
              <a:rPr lang="en-US" sz="2400" dirty="0"/>
              <a:t> but not the sample to the population.</a:t>
            </a:r>
            <a:endParaRPr lang="en-US" sz="2400" dirty="0" smtClean="0"/>
          </a:p>
          <a:p>
            <a:pPr marL="414772" indent="-414772"/>
            <a:r>
              <a:rPr lang="en-US" sz="2400" dirty="0" smtClean="0"/>
              <a:t>Tukey </a:t>
            </a:r>
            <a:r>
              <a:rPr lang="en-US" sz="2400" dirty="0"/>
              <a:t>(1986) questioned our reliance on supposedly known distributions; he asserted that progress of statistics can only be made when we move away from </a:t>
            </a:r>
            <a:r>
              <a:rPr lang="en-US" sz="2400" dirty="0" smtClean="0"/>
              <a:t>certainty</a:t>
            </a:r>
            <a:r>
              <a:rPr lang="en-US" sz="2400" dirty="0"/>
              <a:t>.</a:t>
            </a:r>
          </a:p>
        </p:txBody>
      </p:sp>
    </p:spTree>
    <p:extLst>
      <p:ext uri="{BB962C8B-B14F-4D97-AF65-F5344CB8AC3E}">
        <p14:creationId xmlns:p14="http://schemas.microsoft.com/office/powerpoint/2010/main" val="1379253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a:t>
            </a:r>
            <a:r>
              <a:rPr lang="en-US" dirty="0" smtClean="0"/>
              <a:t>8: Point estimate</a:t>
            </a:r>
            <a:endParaRPr lang="en-US" dirty="0"/>
          </a:p>
        </p:txBody>
      </p:sp>
      <p:sp>
        <p:nvSpPr>
          <p:cNvPr id="3" name="Content Placeholder 2"/>
          <p:cNvSpPr>
            <a:spLocks noGrp="1"/>
          </p:cNvSpPr>
          <p:nvPr>
            <p:ph idx="1"/>
          </p:nvPr>
        </p:nvSpPr>
        <p:spPr/>
        <p:txBody>
          <a:bodyPr>
            <a:normAutofit/>
          </a:bodyPr>
          <a:lstStyle/>
          <a:p>
            <a:pPr marL="414772" indent="-414772"/>
            <a:r>
              <a:rPr lang="en-US" sz="2400" dirty="0"/>
              <a:t>Unlike confidence interval (CI) that indicates a possible range of the population parameter, hypothesis testing yields a point estimate. </a:t>
            </a:r>
            <a:endParaRPr lang="en-US" sz="2400" dirty="0" smtClean="0"/>
          </a:p>
          <a:p>
            <a:pPr marL="414772" indent="-414772"/>
            <a:r>
              <a:rPr lang="en-US" sz="2400" dirty="0"/>
              <a:t>B</a:t>
            </a:r>
            <a:r>
              <a:rPr lang="en-US" sz="2400" dirty="0" smtClean="0"/>
              <a:t>ased </a:t>
            </a:r>
            <a:r>
              <a:rPr lang="en-US" sz="2400" dirty="0"/>
              <a:t>on the conviction that in the population there is one and only one fixed constant that can represent the true parameter. </a:t>
            </a:r>
          </a:p>
          <a:p>
            <a:pPr marL="414772" indent="-414772"/>
            <a:r>
              <a:rPr lang="en-US" sz="2400" dirty="0" smtClean="0"/>
              <a:t>This </a:t>
            </a:r>
            <a:r>
              <a:rPr lang="en-US" sz="2400" dirty="0"/>
              <a:t>belief is challenged by </a:t>
            </a:r>
            <a:r>
              <a:rPr lang="en-US" sz="2400" b="1" dirty="0"/>
              <a:t>Bayesians</a:t>
            </a:r>
            <a:r>
              <a:rPr lang="en-US" sz="2400" dirty="0"/>
              <a:t> because in reality the population body is ever changing and thus there is no such thing as a fixed parameter.</a:t>
            </a:r>
          </a:p>
        </p:txBody>
      </p:sp>
    </p:spTree>
    <p:extLst>
      <p:ext uri="{BB962C8B-B14F-4D97-AF65-F5344CB8AC3E}">
        <p14:creationId xmlns:p14="http://schemas.microsoft.com/office/powerpoint/2010/main" val="1170181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9: </a:t>
            </a:r>
            <a:r>
              <a:rPr lang="en-US" dirty="0" smtClean="0"/>
              <a:t> Arbitrary cutoff</a:t>
            </a:r>
            <a:endParaRPr lang="en-US" dirty="0"/>
          </a:p>
        </p:txBody>
      </p:sp>
      <p:sp>
        <p:nvSpPr>
          <p:cNvPr id="3" name="Content Placeholder 2"/>
          <p:cNvSpPr>
            <a:spLocks noGrp="1"/>
          </p:cNvSpPr>
          <p:nvPr>
            <p:ph idx="1"/>
          </p:nvPr>
        </p:nvSpPr>
        <p:spPr>
          <a:xfrm>
            <a:off x="1451578" y="2015732"/>
            <a:ext cx="9818677" cy="3450613"/>
          </a:xfrm>
        </p:spPr>
        <p:txBody>
          <a:bodyPr>
            <a:noAutofit/>
          </a:bodyPr>
          <a:lstStyle/>
          <a:p>
            <a:pPr marL="414772" indent="-414772"/>
            <a:r>
              <a:rPr lang="en-US" sz="2400" dirty="0" smtClean="0"/>
              <a:t>Nothing </a:t>
            </a:r>
            <a:r>
              <a:rPr lang="en-US" sz="2400" dirty="0"/>
              <a:t>"magical" about .05. </a:t>
            </a:r>
            <a:endParaRPr lang="en-US" sz="2400" dirty="0" smtClean="0"/>
          </a:p>
          <a:p>
            <a:pPr marL="414772" indent="-414772"/>
            <a:r>
              <a:rPr lang="en-US" sz="2400" dirty="0" smtClean="0"/>
              <a:t>Fisher </a:t>
            </a:r>
            <a:r>
              <a:rPr lang="en-US" sz="2400" dirty="0"/>
              <a:t>(1956) stated, "No scientific worker has a fixed level of significance from year to year, and in all circumstances, he rejects hypothesis; he rather gives his mind to each particular case in the light of his evidence of ideas" (p.41). </a:t>
            </a:r>
            <a:endParaRPr lang="en-US" sz="2400" dirty="0" smtClean="0"/>
          </a:p>
          <a:p>
            <a:pPr marL="414772" indent="-414772"/>
            <a:r>
              <a:rPr lang="en-US" sz="2400" dirty="0" err="1" smtClean="0"/>
              <a:t>Rosnow</a:t>
            </a:r>
            <a:r>
              <a:rPr lang="en-US" sz="2400" dirty="0" smtClean="0"/>
              <a:t> </a:t>
            </a:r>
            <a:r>
              <a:rPr lang="en-US" sz="2400" dirty="0"/>
              <a:t>and Rosenthal (1989) stated his objection against blindly using .05 in a humorous way: "God loves the .06 nearly as much as .05" (p.1277</a:t>
            </a:r>
            <a:r>
              <a:rPr lang="en-US" sz="2400" dirty="0" smtClean="0"/>
              <a:t>).</a:t>
            </a:r>
            <a:endParaRPr lang="en-US" sz="2400" dirty="0"/>
          </a:p>
        </p:txBody>
      </p:sp>
    </p:spTree>
    <p:extLst>
      <p:ext uri="{BB962C8B-B14F-4D97-AF65-F5344CB8AC3E}">
        <p14:creationId xmlns:p14="http://schemas.microsoft.com/office/powerpoint/2010/main" val="579147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9: </a:t>
            </a:r>
            <a:r>
              <a:rPr lang="en-US" dirty="0" smtClean="0"/>
              <a:t> Arbitrary cutoff</a:t>
            </a:r>
            <a:endParaRPr lang="en-US" dirty="0"/>
          </a:p>
        </p:txBody>
      </p:sp>
      <p:sp>
        <p:nvSpPr>
          <p:cNvPr id="3" name="Content Placeholder 2"/>
          <p:cNvSpPr>
            <a:spLocks noGrp="1"/>
          </p:cNvSpPr>
          <p:nvPr>
            <p:ph idx="1"/>
          </p:nvPr>
        </p:nvSpPr>
        <p:spPr>
          <a:xfrm>
            <a:off x="1451578" y="2015732"/>
            <a:ext cx="9818677" cy="3450613"/>
          </a:xfrm>
        </p:spPr>
        <p:txBody>
          <a:bodyPr>
            <a:noAutofit/>
          </a:bodyPr>
          <a:lstStyle/>
          <a:p>
            <a:pPr marL="414772" indent="-414772"/>
            <a:r>
              <a:rPr lang="en-US" sz="2400" dirty="0" smtClean="0"/>
              <a:t>In response to mindless misuse of p values,  ASA (2016) recommends:</a:t>
            </a:r>
          </a:p>
          <a:p>
            <a:pPr marL="871972" lvl="1" indent="-414772"/>
            <a:r>
              <a:rPr lang="en-US" sz="2400" dirty="0" smtClean="0"/>
              <a:t>1. P-values </a:t>
            </a:r>
            <a:r>
              <a:rPr lang="en-US" sz="2400" dirty="0"/>
              <a:t>can indicate how incompatible the data are with a specified statistical </a:t>
            </a:r>
            <a:r>
              <a:rPr lang="en-US" sz="2400" dirty="0" smtClean="0"/>
              <a:t>model</a:t>
            </a:r>
            <a:r>
              <a:rPr lang="en-US" sz="2400" dirty="0"/>
              <a:t> </a:t>
            </a:r>
            <a:r>
              <a:rPr lang="en-US" sz="2400" dirty="0" smtClean="0"/>
              <a:t>(fit or unfit between the data and the model)</a:t>
            </a:r>
          </a:p>
          <a:p>
            <a:pPr marL="871972" lvl="1" indent="-414772"/>
            <a:r>
              <a:rPr lang="en-US" sz="2400" dirty="0" smtClean="0"/>
              <a:t>2</a:t>
            </a:r>
            <a:r>
              <a:rPr lang="en-US" sz="2400" dirty="0"/>
              <a:t>. P-values do not measure the probability that the studied hypothesis is true, or the probability that the data were produced by random chance alone. </a:t>
            </a:r>
            <a:endParaRPr lang="en-US" sz="2400" dirty="0" smtClean="0"/>
          </a:p>
          <a:p>
            <a:pPr marL="871972" lvl="1" indent="-414772"/>
            <a:r>
              <a:rPr lang="en-US" sz="2400" dirty="0" smtClean="0"/>
              <a:t>3</a:t>
            </a:r>
            <a:r>
              <a:rPr lang="en-US" sz="2400" dirty="0"/>
              <a:t>. Scientific conclusions and business or policy decisions should not be based only on whether a p-value passes a specific threshold. </a:t>
            </a:r>
          </a:p>
        </p:txBody>
      </p:sp>
    </p:spTree>
    <p:extLst>
      <p:ext uri="{BB962C8B-B14F-4D97-AF65-F5344CB8AC3E}">
        <p14:creationId xmlns:p14="http://schemas.microsoft.com/office/powerpoint/2010/main" val="583873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9: </a:t>
            </a:r>
            <a:r>
              <a:rPr lang="en-US" dirty="0" smtClean="0"/>
              <a:t> Arbitrary cutoff</a:t>
            </a:r>
            <a:endParaRPr lang="en-US" dirty="0"/>
          </a:p>
        </p:txBody>
      </p:sp>
      <p:sp>
        <p:nvSpPr>
          <p:cNvPr id="3" name="Content Placeholder 2"/>
          <p:cNvSpPr>
            <a:spLocks noGrp="1"/>
          </p:cNvSpPr>
          <p:nvPr>
            <p:ph idx="1"/>
          </p:nvPr>
        </p:nvSpPr>
        <p:spPr>
          <a:xfrm>
            <a:off x="1451578" y="2015732"/>
            <a:ext cx="9818677" cy="3450613"/>
          </a:xfrm>
        </p:spPr>
        <p:txBody>
          <a:bodyPr>
            <a:noAutofit/>
          </a:bodyPr>
          <a:lstStyle/>
          <a:p>
            <a:pPr marL="414772" indent="-414772"/>
            <a:r>
              <a:rPr lang="en-US" sz="2400" dirty="0" smtClean="0"/>
              <a:t>In response to mindless misuse of p values,  ASA (2016) recommends:</a:t>
            </a:r>
          </a:p>
          <a:p>
            <a:pPr marL="871972" lvl="1" indent="-414772"/>
            <a:r>
              <a:rPr lang="en-US" sz="2400" dirty="0" smtClean="0"/>
              <a:t>4</a:t>
            </a:r>
            <a:r>
              <a:rPr lang="en-US" sz="2400" dirty="0"/>
              <a:t>. Proper inference requires full reporting and transparency. </a:t>
            </a:r>
            <a:endParaRPr lang="en-US" sz="2400" dirty="0" smtClean="0"/>
          </a:p>
          <a:p>
            <a:pPr marL="871972" lvl="1" indent="-414772"/>
            <a:r>
              <a:rPr lang="en-US" sz="2400" dirty="0" smtClean="0"/>
              <a:t>5</a:t>
            </a:r>
            <a:r>
              <a:rPr lang="en-US" sz="2400" dirty="0"/>
              <a:t>. A p-value, or statistical significance, does not measure the size of an effect or the importance of a </a:t>
            </a:r>
            <a:r>
              <a:rPr lang="en-US" sz="2400" dirty="0" smtClean="0"/>
              <a:t>result</a:t>
            </a:r>
            <a:r>
              <a:rPr lang="en-US" sz="2400" dirty="0"/>
              <a:t> </a:t>
            </a:r>
            <a:r>
              <a:rPr lang="en-US" sz="2400" dirty="0" smtClean="0"/>
              <a:t>(The effect size is needed).</a:t>
            </a:r>
          </a:p>
          <a:p>
            <a:pPr marL="871972" lvl="1" indent="-414772"/>
            <a:r>
              <a:rPr lang="en-US" sz="2400" dirty="0" smtClean="0"/>
              <a:t>6</a:t>
            </a:r>
            <a:r>
              <a:rPr lang="en-US" sz="2400" dirty="0"/>
              <a:t>. By itself, a p-value does not provide a good measure of evidence regarding a model or hypothesis.</a:t>
            </a:r>
          </a:p>
        </p:txBody>
      </p:sp>
    </p:spTree>
    <p:extLst>
      <p:ext uri="{BB962C8B-B14F-4D97-AF65-F5344CB8AC3E}">
        <p14:creationId xmlns:p14="http://schemas.microsoft.com/office/powerpoint/2010/main" val="3365540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484" y="738418"/>
            <a:ext cx="9603275" cy="1049235"/>
          </a:xfrm>
        </p:spPr>
        <p:txBody>
          <a:bodyPr/>
          <a:lstStyle/>
          <a:p>
            <a:r>
              <a:rPr lang="en-US" dirty="0"/>
              <a:t>Shortcoming 10: </a:t>
            </a:r>
            <a:r>
              <a:rPr lang="en-US" dirty="0" smtClean="0"/>
              <a:t/>
            </a:r>
            <a:br>
              <a:rPr lang="en-US" dirty="0" smtClean="0"/>
            </a:br>
            <a:r>
              <a:rPr lang="en-US" dirty="0" smtClean="0"/>
              <a:t>Unknown </a:t>
            </a:r>
            <a:r>
              <a:rPr lang="en-US" dirty="0"/>
              <a:t>error and circularity:</a:t>
            </a:r>
          </a:p>
        </p:txBody>
      </p:sp>
      <p:sp>
        <p:nvSpPr>
          <p:cNvPr id="3" name="Content Placeholder 2"/>
          <p:cNvSpPr>
            <a:spLocks noGrp="1"/>
          </p:cNvSpPr>
          <p:nvPr>
            <p:ph idx="1"/>
          </p:nvPr>
        </p:nvSpPr>
        <p:spPr>
          <a:xfrm>
            <a:off x="969484" y="2015732"/>
            <a:ext cx="10399923" cy="3450613"/>
          </a:xfrm>
        </p:spPr>
        <p:txBody>
          <a:bodyPr>
            <a:noAutofit/>
          </a:bodyPr>
          <a:lstStyle/>
          <a:p>
            <a:pPr marL="414772" indent="-414772"/>
            <a:r>
              <a:rPr lang="en-US" sz="2400" dirty="0"/>
              <a:t>T</a:t>
            </a:r>
            <a:r>
              <a:rPr lang="en-US" sz="2400" dirty="0" smtClean="0"/>
              <a:t>he </a:t>
            </a:r>
            <a:r>
              <a:rPr lang="en-US" sz="2400" i="1" dirty="0"/>
              <a:t>p</a:t>
            </a:r>
            <a:r>
              <a:rPr lang="en-US" sz="2400" dirty="0"/>
              <a:t> value </a:t>
            </a:r>
            <a:r>
              <a:rPr lang="en-US" sz="2400" dirty="0" smtClean="0"/>
              <a:t>indicates </a:t>
            </a:r>
            <a:r>
              <a:rPr lang="en-US" sz="2400" dirty="0"/>
              <a:t>the probability of observing the statistics given the null is true. </a:t>
            </a:r>
            <a:endParaRPr lang="en-US" sz="2400" dirty="0" smtClean="0"/>
          </a:p>
          <a:p>
            <a:pPr marL="414772" indent="-414772"/>
            <a:r>
              <a:rPr lang="en-US" sz="2400" dirty="0" smtClean="0"/>
              <a:t>If </a:t>
            </a:r>
            <a:r>
              <a:rPr lang="en-US" sz="2400" dirty="0"/>
              <a:t>the null is really true, at most the Type I error rate is 5%. However, the Type II error rate would be as high as 95%! </a:t>
            </a:r>
            <a:endParaRPr lang="en-US" sz="2400" dirty="0" smtClean="0"/>
          </a:p>
          <a:p>
            <a:pPr marL="414772" indent="-414772"/>
            <a:r>
              <a:rPr lang="en-US" sz="2400" dirty="0" smtClean="0"/>
              <a:t>Schmidt </a:t>
            </a:r>
            <a:r>
              <a:rPr lang="en-US" sz="2400" dirty="0"/>
              <a:t>and Hunter (</a:t>
            </a:r>
            <a:r>
              <a:rPr lang="en-US" sz="2400" dirty="0" smtClean="0"/>
              <a:t>2014): If </a:t>
            </a:r>
            <a:r>
              <a:rPr lang="en-US" sz="2400" dirty="0"/>
              <a:t>the researcher does not know whether the null is true or not, then he cannot tell whether the error is tied to Type I or Type II. But if he knows that the null is true, then there is no need to perform the test. </a:t>
            </a:r>
          </a:p>
        </p:txBody>
      </p:sp>
    </p:spTree>
    <p:extLst>
      <p:ext uri="{BB962C8B-B14F-4D97-AF65-F5344CB8AC3E}">
        <p14:creationId xmlns:p14="http://schemas.microsoft.com/office/powerpoint/2010/main" val="1330093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Experts on data science predict that the size of digital data will double every two years; this indicates a 50-fold growth from 2010 to </a:t>
            </a:r>
            <a:r>
              <a:rPr lang="en-US" sz="2400" dirty="0" smtClean="0"/>
              <a:t>2020 (</a:t>
            </a:r>
            <a:r>
              <a:rPr lang="en-US" sz="2400" dirty="0" err="1"/>
              <a:t>Ffoulkes</a:t>
            </a:r>
            <a:r>
              <a:rPr lang="en-US" sz="2400" dirty="0"/>
              <a:t>, 2017). </a:t>
            </a:r>
            <a:endParaRPr lang="en-US" sz="2400" dirty="0" smtClean="0"/>
          </a:p>
          <a:p>
            <a:pPr marL="414772" indent="-414772"/>
            <a:r>
              <a:rPr lang="en-US" sz="2400" dirty="0"/>
              <a:t>T</a:t>
            </a:r>
            <a:r>
              <a:rPr lang="en-US" sz="2400" dirty="0" smtClean="0"/>
              <a:t>raditional </a:t>
            </a:r>
            <a:r>
              <a:rPr lang="en-US" sz="2400" dirty="0"/>
              <a:t>statistical procedures were designed for small-sample studies only. If the </a:t>
            </a:r>
            <a:r>
              <a:rPr lang="en-US" sz="2400" i="1" dirty="0"/>
              <a:t>n</a:t>
            </a:r>
            <a:r>
              <a:rPr lang="en-US" sz="2400" dirty="0"/>
              <a:t> is too large, virtually any trivial effect would be mistakenly detected as significance.</a:t>
            </a:r>
          </a:p>
        </p:txBody>
      </p:sp>
    </p:spTree>
    <p:extLst>
      <p:ext uri="{BB962C8B-B14F-4D97-AF65-F5344CB8AC3E}">
        <p14:creationId xmlns:p14="http://schemas.microsoft.com/office/powerpoint/2010/main" val="1728811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Incapable 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In California the average SAT score is </a:t>
            </a:r>
            <a:r>
              <a:rPr lang="en-US" sz="2400" dirty="0" smtClean="0"/>
              <a:t>1055. </a:t>
            </a:r>
            <a:r>
              <a:rPr lang="en-US" sz="2400" dirty="0"/>
              <a:t>A superintendent wanted to know whether the mean score of his students is significantly behind the state average. After randomly sampling 50 students, he found that the average SAT score of his students is </a:t>
            </a:r>
            <a:r>
              <a:rPr lang="en-US" sz="2400" dirty="0" smtClean="0"/>
              <a:t>1050 </a:t>
            </a:r>
            <a:r>
              <a:rPr lang="en-US" sz="2400" dirty="0"/>
              <a:t>and the standard deviation is 100. </a:t>
            </a:r>
            <a:endParaRPr lang="en-US" sz="2400" dirty="0" smtClean="0"/>
          </a:p>
          <a:p>
            <a:pPr marL="414772" indent="-414772"/>
            <a:r>
              <a:rPr lang="en-US" sz="2400" dirty="0" smtClean="0"/>
              <a:t>The superintendent ran a </a:t>
            </a:r>
            <a:r>
              <a:rPr lang="en-US" sz="2400" dirty="0"/>
              <a:t>one-sample t-test at: </a:t>
            </a:r>
            <a:r>
              <a:rPr lang="en-US" sz="2400" dirty="0">
                <a:hlinkClick r:id="rId2"/>
              </a:rPr>
              <a:t>https://</a:t>
            </a:r>
            <a:r>
              <a:rPr lang="en-US" sz="2400" dirty="0" smtClean="0">
                <a:hlinkClick r:id="rId2"/>
              </a:rPr>
              <a:t>www.graphpad.com/quickcalcs/OneSampleT1.cfm?Format=SD</a:t>
            </a:r>
            <a:r>
              <a:rPr lang="en-US" sz="2400" dirty="0" smtClean="0"/>
              <a:t> </a:t>
            </a:r>
            <a:endParaRPr lang="en-US" sz="2400" dirty="0"/>
          </a:p>
        </p:txBody>
      </p:sp>
    </p:spTree>
    <p:extLst>
      <p:ext uri="{BB962C8B-B14F-4D97-AF65-F5344CB8AC3E}">
        <p14:creationId xmlns:p14="http://schemas.microsoft.com/office/powerpoint/2010/main" val="682968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01651" y="456528"/>
            <a:ext cx="8173357" cy="5574825"/>
          </a:xfrm>
          <a:prstGeom prst="rect">
            <a:avLst/>
          </a:prstGeom>
          <a:ln>
            <a:solidFill>
              <a:schemeClr val="tx1"/>
            </a:solidFill>
          </a:ln>
        </p:spPr>
      </p:pic>
    </p:spTree>
    <p:extLst>
      <p:ext uri="{BB962C8B-B14F-4D97-AF65-F5344CB8AC3E}">
        <p14:creationId xmlns:p14="http://schemas.microsoft.com/office/powerpoint/2010/main" val="352377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86619" y="280830"/>
            <a:ext cx="7793809" cy="5848454"/>
          </a:xfrm>
          <a:prstGeom prst="rect">
            <a:avLst/>
          </a:prstGeom>
        </p:spPr>
      </p:pic>
    </p:spTree>
    <p:extLst>
      <p:ext uri="{BB962C8B-B14F-4D97-AF65-F5344CB8AC3E}">
        <p14:creationId xmlns:p14="http://schemas.microsoft.com/office/powerpoint/2010/main" val="1788765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Incapable 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The superintendent was relaxed and said, “We are only five points out of </a:t>
            </a:r>
            <a:r>
              <a:rPr lang="en-US" sz="2400" dirty="0" smtClean="0"/>
              <a:t>1055 </a:t>
            </a:r>
            <a:r>
              <a:rPr lang="en-US" sz="2400" dirty="0"/>
              <a:t>behind the state standard. Even if no statistical test was conducted, I can tell that this score difference is not a big deal</a:t>
            </a:r>
            <a:r>
              <a:rPr lang="en-US" sz="2400" dirty="0" smtClean="0"/>
              <a:t>.”</a:t>
            </a:r>
          </a:p>
          <a:p>
            <a:pPr marL="414772" indent="-414772"/>
            <a:r>
              <a:rPr lang="en-US" sz="2400" dirty="0"/>
              <a:t>But a statistician recommended replicating the study with a sample size of 5</a:t>
            </a:r>
            <a:r>
              <a:rPr lang="en-US" sz="2400" dirty="0" smtClean="0"/>
              <a:t>00</a:t>
            </a:r>
            <a:r>
              <a:rPr lang="en-US" sz="2400" dirty="0"/>
              <a:t>. </a:t>
            </a:r>
            <a:endParaRPr lang="en-US" sz="2400" dirty="0" smtClean="0"/>
          </a:p>
          <a:p>
            <a:pPr marL="414772" indent="-414772"/>
            <a:r>
              <a:rPr lang="en-US" sz="2400" dirty="0" smtClean="0"/>
              <a:t>As </a:t>
            </a:r>
            <a:r>
              <a:rPr lang="en-US" sz="2400" dirty="0"/>
              <a:t>the sample size increased, the variance decreased. </a:t>
            </a:r>
            <a:r>
              <a:rPr lang="en-US" sz="2400" dirty="0" smtClean="0"/>
              <a:t> While </a:t>
            </a:r>
            <a:r>
              <a:rPr lang="en-US" sz="2400" dirty="0"/>
              <a:t>the mean remained the same (</a:t>
            </a:r>
            <a:r>
              <a:rPr lang="en-US" sz="2400" dirty="0" smtClean="0"/>
              <a:t>1050), </a:t>
            </a:r>
            <a:r>
              <a:rPr lang="en-US" sz="2400" dirty="0"/>
              <a:t>the SD dropped to 50. </a:t>
            </a:r>
          </a:p>
        </p:txBody>
      </p:sp>
    </p:spTree>
    <p:extLst>
      <p:ext uri="{BB962C8B-B14F-4D97-AF65-F5344CB8AC3E}">
        <p14:creationId xmlns:p14="http://schemas.microsoft.com/office/powerpoint/2010/main" val="1156721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155746" y="387401"/>
            <a:ext cx="7216597" cy="5842007"/>
          </a:xfrm>
          <a:prstGeom prst="rect">
            <a:avLst/>
          </a:prstGeom>
          <a:ln>
            <a:solidFill>
              <a:schemeClr val="tx1"/>
            </a:solidFill>
          </a:ln>
        </p:spPr>
      </p:pic>
    </p:spTree>
    <p:extLst>
      <p:ext uri="{BB962C8B-B14F-4D97-AF65-F5344CB8AC3E}">
        <p14:creationId xmlns:p14="http://schemas.microsoft.com/office/powerpoint/2010/main" val="2003639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a:xfrm>
            <a:off x="1451579" y="2225407"/>
            <a:ext cx="7328863" cy="3903877"/>
          </a:xfrm>
        </p:spPr>
        <p:txBody>
          <a:bodyPr>
            <a:normAutofit/>
          </a:bodyPr>
          <a:lstStyle/>
          <a:p>
            <a:pPr marL="414772" indent="-414772"/>
            <a:r>
              <a:rPr lang="en-US" sz="2400" dirty="0" smtClean="0"/>
              <a:t>This </a:t>
            </a:r>
            <a:r>
              <a:rPr lang="en-US" sz="2400" dirty="0"/>
              <a:t>“performance gap” was considered to be statistically significant. T</a:t>
            </a:r>
            <a:r>
              <a:rPr lang="en-US" sz="2400" dirty="0" smtClean="0"/>
              <a:t>he </a:t>
            </a:r>
            <a:r>
              <a:rPr lang="en-US" sz="2400" dirty="0"/>
              <a:t>board called for a meeting and the superintendent could not sleep</a:t>
            </a:r>
            <a:r>
              <a:rPr lang="en-US" sz="2400" dirty="0" smtClean="0"/>
              <a:t>.</a:t>
            </a:r>
          </a:p>
          <a:p>
            <a:pPr marL="414772" indent="-414772"/>
            <a:r>
              <a:rPr lang="en-US" sz="2400" dirty="0"/>
              <a:t>You can easily reject the null! This is the wrong tool for big </a:t>
            </a:r>
            <a:r>
              <a:rPr lang="en-US" sz="2400" dirty="0" smtClean="0"/>
              <a:t>data</a:t>
            </a:r>
            <a:endParaRPr lang="en-US" sz="2400" dirty="0" smtClean="0"/>
          </a:p>
          <a:p>
            <a:pPr marL="414772" indent="-414772"/>
            <a:r>
              <a:rPr lang="en-US" sz="2400" dirty="0" smtClean="0"/>
              <a:t>If a sample of 500 could lead to this funny result, how about 5,000 or 50,000? </a:t>
            </a:r>
            <a:r>
              <a:rPr lang="en-US" sz="2400" dirty="0" smtClean="0"/>
              <a:t>How about 61 million observations?</a:t>
            </a:r>
            <a:endParaRPr lang="en-US" sz="2400" dirty="0" smtClean="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80104" y="2225407"/>
            <a:ext cx="2550455" cy="2933282"/>
          </a:xfrm>
          <a:prstGeom prst="rect">
            <a:avLst/>
          </a:prstGeom>
        </p:spPr>
      </p:pic>
    </p:spTree>
    <p:extLst>
      <p:ext uri="{BB962C8B-B14F-4D97-AF65-F5344CB8AC3E}">
        <p14:creationId xmlns:p14="http://schemas.microsoft.com/office/powerpoint/2010/main" val="475016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a:xfrm>
            <a:off x="1451579" y="2225407"/>
            <a:ext cx="7328863" cy="3903877"/>
          </a:xfrm>
        </p:spPr>
        <p:txBody>
          <a:bodyPr>
            <a:normAutofit/>
          </a:bodyPr>
          <a:lstStyle/>
          <a:p>
            <a:pPr marL="414772" indent="-414772"/>
            <a:endParaRPr lang="en-US" sz="2400" dirty="0"/>
          </a:p>
        </p:txBody>
      </p:sp>
      <p:pic>
        <p:nvPicPr>
          <p:cNvPr id="5" name="Picture 4"/>
          <p:cNvPicPr>
            <a:picLocks noChangeAspect="1"/>
          </p:cNvPicPr>
          <p:nvPr/>
        </p:nvPicPr>
        <p:blipFill>
          <a:blip r:embed="rId2"/>
          <a:stretch>
            <a:fillRect/>
          </a:stretch>
        </p:blipFill>
        <p:spPr>
          <a:xfrm>
            <a:off x="816661" y="0"/>
            <a:ext cx="10558677" cy="6858000"/>
          </a:xfrm>
          <a:prstGeom prst="rect">
            <a:avLst/>
          </a:prstGeom>
        </p:spPr>
      </p:pic>
    </p:spTree>
    <p:extLst>
      <p:ext uri="{BB962C8B-B14F-4D97-AF65-F5344CB8AC3E}">
        <p14:creationId xmlns:p14="http://schemas.microsoft.com/office/powerpoint/2010/main" val="2730673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a:xfrm>
            <a:off x="1451580" y="2225407"/>
            <a:ext cx="3035180" cy="3903877"/>
          </a:xfrm>
        </p:spPr>
        <p:txBody>
          <a:bodyPr>
            <a:normAutofit/>
          </a:bodyPr>
          <a:lstStyle/>
          <a:p>
            <a:pPr marL="414772" indent="-414772"/>
            <a:r>
              <a:rPr lang="en-US" sz="2400" dirty="0" smtClean="0"/>
              <a:t>Running t-tests with 61M </a:t>
            </a:r>
            <a:r>
              <a:rPr lang="en-US" sz="2400" dirty="0" err="1" smtClean="0"/>
              <a:t>obs</a:t>
            </a:r>
            <a:r>
              <a:rPr lang="en-US" sz="2400" dirty="0" smtClean="0"/>
              <a:t>!</a:t>
            </a:r>
          </a:p>
          <a:p>
            <a:pPr marL="414772" indent="-414772"/>
            <a:r>
              <a:rPr lang="en-US" sz="2400" dirty="0" smtClean="0"/>
              <a:t>Are the p values </a:t>
            </a:r>
            <a:r>
              <a:rPr lang="en-US" sz="2400" smtClean="0"/>
              <a:t>meaningful here?</a:t>
            </a:r>
            <a:endParaRPr lang="en-US" sz="2400" dirty="0"/>
          </a:p>
        </p:txBody>
      </p:sp>
      <p:pic>
        <p:nvPicPr>
          <p:cNvPr id="4" name="Picture 3"/>
          <p:cNvPicPr>
            <a:picLocks noChangeAspect="1"/>
          </p:cNvPicPr>
          <p:nvPr/>
        </p:nvPicPr>
        <p:blipFill>
          <a:blip r:embed="rId2"/>
          <a:stretch>
            <a:fillRect/>
          </a:stretch>
        </p:blipFill>
        <p:spPr>
          <a:xfrm>
            <a:off x="4768214" y="1983241"/>
            <a:ext cx="6099687" cy="4657783"/>
          </a:xfrm>
          <a:prstGeom prst="rect">
            <a:avLst/>
          </a:prstGeom>
        </p:spPr>
      </p:pic>
    </p:spTree>
    <p:extLst>
      <p:ext uri="{BB962C8B-B14F-4D97-AF65-F5344CB8AC3E}">
        <p14:creationId xmlns:p14="http://schemas.microsoft.com/office/powerpoint/2010/main" val="506233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a:xfrm>
            <a:off x="1126114" y="4440265"/>
            <a:ext cx="10621601" cy="1681270"/>
          </a:xfrm>
        </p:spPr>
        <p:txBody>
          <a:bodyPr>
            <a:normAutofit fontScale="92500"/>
          </a:bodyPr>
          <a:lstStyle/>
          <a:p>
            <a:pPr marL="414772" indent="-414772"/>
            <a:r>
              <a:rPr lang="en-US" sz="2400" dirty="0"/>
              <a:t>Bright, J. (2017). Big </a:t>
            </a:r>
            <a:r>
              <a:rPr lang="en-US" sz="2400" dirty="0" smtClean="0"/>
              <a:t>social science</a:t>
            </a:r>
            <a:r>
              <a:rPr lang="en-US" sz="2400" dirty="0"/>
              <a:t>: Doing </a:t>
            </a:r>
            <a:r>
              <a:rPr lang="en-US" sz="2400" dirty="0" smtClean="0"/>
              <a:t>big data </a:t>
            </a:r>
            <a:r>
              <a:rPr lang="en-US" sz="2400" dirty="0"/>
              <a:t>in the </a:t>
            </a:r>
            <a:r>
              <a:rPr lang="en-US" sz="2400" dirty="0" smtClean="0"/>
              <a:t>social sciences</a:t>
            </a:r>
            <a:r>
              <a:rPr lang="en-US" sz="2400" dirty="0"/>
              <a:t>. In Nigel G. Fielding, Raymond M. Lee &amp; Grant Blank (Eds.). </a:t>
            </a:r>
            <a:r>
              <a:rPr lang="en-US" sz="2400" i="1" dirty="0"/>
              <a:t>The SAGE </a:t>
            </a:r>
            <a:r>
              <a:rPr lang="en-US" sz="2400" i="1" dirty="0" smtClean="0"/>
              <a:t>handbook </a:t>
            </a:r>
            <a:r>
              <a:rPr lang="en-US" sz="2400" i="1" dirty="0"/>
              <a:t>of </a:t>
            </a:r>
            <a:r>
              <a:rPr lang="en-US" sz="2400" i="1" dirty="0" smtClean="0"/>
              <a:t>online research methods</a:t>
            </a:r>
            <a:r>
              <a:rPr lang="en-US" sz="2400" dirty="0" smtClean="0"/>
              <a:t> </a:t>
            </a:r>
            <a:r>
              <a:rPr lang="en-US" sz="2400" dirty="0"/>
              <a:t>(pp. 125-139). Sage. DOI: https://dx.doi.org/10.4135/9781473957992</a:t>
            </a:r>
          </a:p>
        </p:txBody>
      </p:sp>
      <p:pic>
        <p:nvPicPr>
          <p:cNvPr id="4" name="Picture 3"/>
          <p:cNvPicPr>
            <a:picLocks noChangeAspect="1"/>
          </p:cNvPicPr>
          <p:nvPr/>
        </p:nvPicPr>
        <p:blipFill>
          <a:blip r:embed="rId2"/>
          <a:stretch>
            <a:fillRect/>
          </a:stretch>
        </p:blipFill>
        <p:spPr>
          <a:xfrm>
            <a:off x="1030638" y="1972804"/>
            <a:ext cx="10872061" cy="2237758"/>
          </a:xfrm>
          <a:prstGeom prst="rect">
            <a:avLst/>
          </a:prstGeom>
        </p:spPr>
      </p:pic>
    </p:spTree>
    <p:extLst>
      <p:ext uri="{BB962C8B-B14F-4D97-AF65-F5344CB8AC3E}">
        <p14:creationId xmlns:p14="http://schemas.microsoft.com/office/powerpoint/2010/main" val="834374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Many researchers don’t understand what a p value is!</a:t>
            </a:r>
            <a:endParaRPr lang="en-US" altLang="en-US"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07049" y="1432951"/>
            <a:ext cx="8970702" cy="19686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07050" y="3539176"/>
            <a:ext cx="8970701" cy="24525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13474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Many researchers don’t understand what a p value is!</a:t>
            </a:r>
            <a:endParaRPr lang="en-US" altLang="en-US" dirty="0"/>
          </a:p>
        </p:txBody>
      </p:sp>
      <p:pic>
        <p:nvPicPr>
          <p:cNvPr id="2" name="Picture 1"/>
          <p:cNvPicPr>
            <a:picLocks noChangeAspect="1"/>
          </p:cNvPicPr>
          <p:nvPr/>
        </p:nvPicPr>
        <p:blipFill>
          <a:blip r:embed="rId3"/>
          <a:stretch>
            <a:fillRect/>
          </a:stretch>
        </p:blipFill>
        <p:spPr>
          <a:xfrm>
            <a:off x="0" y="2373157"/>
            <a:ext cx="12192000" cy="2111686"/>
          </a:xfrm>
          <a:prstGeom prst="rect">
            <a:avLst/>
          </a:prstGeom>
        </p:spPr>
      </p:pic>
    </p:spTree>
    <p:extLst>
      <p:ext uri="{BB962C8B-B14F-4D97-AF65-F5344CB8AC3E}">
        <p14:creationId xmlns:p14="http://schemas.microsoft.com/office/powerpoint/2010/main" val="5929794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933447" y="958467"/>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Can </a:t>
            </a:r>
            <a:r>
              <a:rPr lang="en-US" altLang="en-US" i="1"/>
              <a:t>p</a:t>
            </a:r>
            <a:r>
              <a:rPr lang="en-US" altLang="en-US"/>
              <a:t> be .000?</a:t>
            </a:r>
          </a:p>
        </p:txBody>
      </p:sp>
      <p:sp>
        <p:nvSpPr>
          <p:cNvPr id="20482" name="Rectangle 2"/>
          <p:cNvSpPr>
            <a:spLocks noGrp="1" noChangeArrowheads="1"/>
          </p:cNvSpPr>
          <p:nvPr>
            <p:ph type="body" idx="1"/>
          </p:nvPr>
        </p:nvSpPr>
        <p:spPr>
          <a:xfrm>
            <a:off x="680058" y="2016035"/>
            <a:ext cx="8229024" cy="4082092"/>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P = probability that the statistics can be observed in the long run.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“Long run” is expressed in terms of </a:t>
            </a:r>
            <a:r>
              <a:rPr lang="en-US" altLang="en-US" sz="2400" b="1" dirty="0"/>
              <a:t>sampling distributions</a:t>
            </a:r>
            <a:r>
              <a:rPr lang="en-US" altLang="en-US" sz="2400" dirty="0"/>
              <a:t>, in which sampling, in theory, is repeated infinitely.</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 two tails never </a:t>
            </a:r>
            <a:r>
              <a:rPr lang="en-US" altLang="en-US" sz="2400" dirty="0" smtClean="0"/>
              <a:t>touch </a:t>
            </a:r>
            <a:r>
              <a:rPr lang="en-US" altLang="en-US" sz="2400" dirty="0"/>
              <a:t>down the x-axes.</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In </a:t>
            </a:r>
            <a:r>
              <a:rPr lang="en-US" altLang="en-US" sz="2400" dirty="0"/>
              <a:t>an open </a:t>
            </a:r>
            <a:r>
              <a:rPr lang="en-US" altLang="en-US" sz="2400" dirty="0" smtClean="0"/>
              <a:t>universe anything </a:t>
            </a:r>
            <a:r>
              <a:rPr lang="en-US" altLang="en-US" sz="2400" dirty="0"/>
              <a:t>has a remote probability.  </a:t>
            </a:r>
          </a:p>
        </p:txBody>
      </p:sp>
      <p:pic>
        <p:nvPicPr>
          <p:cNvPr id="2048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428634" y="3302486"/>
            <a:ext cx="3318108" cy="22394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780558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Can </a:t>
            </a:r>
            <a:r>
              <a:rPr lang="en-US" altLang="en-US" i="1"/>
              <a:t>p</a:t>
            </a:r>
            <a:r>
              <a:rPr lang="en-US" altLang="en-US"/>
              <a:t> be .000?</a:t>
            </a:r>
          </a:p>
        </p:txBody>
      </p:sp>
      <p:sp>
        <p:nvSpPr>
          <p:cNvPr id="21506" name="Rectangle 2"/>
          <p:cNvSpPr>
            <a:spLocks noGrp="1" noChangeArrowheads="1"/>
          </p:cNvSpPr>
          <p:nvPr>
            <p:ph type="body" idx="1"/>
          </p:nvPr>
        </p:nvSpPr>
        <p:spPr>
          <a:xfrm>
            <a:off x="1980049" y="4258527"/>
            <a:ext cx="8229024" cy="1872197"/>
          </a:xfrm>
          <a:ln/>
        </p:spPr>
        <p:txBody>
          <a:bodyPr vert="horz" lIns="91440" tIns="31548" rIns="91440" bIns="45720" rtlCol="0" anchor="t">
            <a:normAutofit/>
          </a:bodyPr>
          <a:lstStyle/>
          <a:p>
            <a:pPr marL="522785" indent="-414772">
              <a:lnSpc>
                <a:spcPct val="88000"/>
              </a:lnSpc>
              <a:buFont typeface="Aria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latin typeface="Corbel" charset="0"/>
                <a:ea typeface="Corbel" charset="0"/>
                <a:cs typeface="Corbel" charset="0"/>
              </a:rPr>
              <a:t>If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 0.000, then it means there is no chance for such event to happen. Does it make any sense?</a:t>
            </a:r>
          </a:p>
          <a:p>
            <a:pPr marL="522785" indent="-414772">
              <a:lnSpc>
                <a:spcPct val="88000"/>
              </a:lnSpc>
              <a:buFont typeface="Aria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latin typeface="Corbel" charset="0"/>
                <a:ea typeface="Corbel" charset="0"/>
                <a:cs typeface="Corbel" charset="0"/>
              </a:rPr>
              <a:t>When </a:t>
            </a:r>
            <a:r>
              <a:rPr lang="en-US" altLang="en-US" sz="2400" dirty="0">
                <a:latin typeface="Corbel" charset="0"/>
                <a:ea typeface="Corbel" charset="0"/>
                <a:cs typeface="Corbel" charset="0"/>
              </a:rPr>
              <a:t>the p value is too small, SAS uses the e-notation and JMP reports it as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&lt; .001, but  SPSS shows it as .000.</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5684" y="1233997"/>
            <a:ext cx="8143389" cy="26325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3745755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97027" y="509674"/>
            <a:ext cx="7544953" cy="54912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67951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1440419" y="573666"/>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Significance: </a:t>
            </a:r>
            <a:r>
              <a:rPr lang="en-US" altLang="en-US" dirty="0"/>
              <a:t>How rare the event is</a:t>
            </a:r>
          </a:p>
        </p:txBody>
      </p:sp>
      <p:sp>
        <p:nvSpPr>
          <p:cNvPr id="23554" name="Rectangle 2"/>
          <p:cNvSpPr>
            <a:spLocks noGrp="1" noChangeArrowheads="1"/>
          </p:cNvSpPr>
          <p:nvPr>
            <p:ph type="body" idx="1"/>
          </p:nvPr>
        </p:nvSpPr>
        <p:spPr>
          <a:xfrm>
            <a:off x="6002390" y="2307843"/>
            <a:ext cx="5770509" cy="3822882"/>
          </a:xfrm>
          <a:ln/>
        </p:spPr>
        <p:txBody>
          <a:bodyPr vert="horz" lIns="91440" tIns="31548" rIns="91440" bIns="45720" rtlCol="0" anchor="t">
            <a:normAutofit/>
          </a:bodyPr>
          <a:lstStyle/>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If </a:t>
            </a:r>
            <a:r>
              <a:rPr lang="en-US" altLang="en-US" sz="2400" dirty="0">
                <a:latin typeface="Corbel" charset="0"/>
                <a:ea typeface="Corbel" charset="0"/>
                <a:cs typeface="Corbel" charset="0"/>
              </a:rPr>
              <a:t>my score on X is 5, the regression model predicts that my score on Y is also 5. </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Actually</a:t>
            </a:r>
            <a:r>
              <a:rPr lang="en-US" altLang="en-US" sz="2400" dirty="0">
                <a:latin typeface="Corbel" charset="0"/>
                <a:ea typeface="Corbel" charset="0"/>
                <a:cs typeface="Corbel" charset="0"/>
              </a:rPr>
              <a:t>, it could be 3, 4, 5, 6, or 7. </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Five </a:t>
            </a:r>
            <a:r>
              <a:rPr lang="en-US" altLang="en-US" sz="2400" dirty="0">
                <a:latin typeface="Corbel" charset="0"/>
                <a:ea typeface="Corbel" charset="0"/>
                <a:cs typeface="Corbel" charset="0"/>
              </a:rPr>
              <a:t>of out of seven! This “predictive” model is </a:t>
            </a:r>
            <a:r>
              <a:rPr lang="en-US" altLang="en-US" sz="2400" dirty="0" smtClean="0">
                <a:latin typeface="Corbel" charset="0"/>
                <a:ea typeface="Corbel" charset="0"/>
                <a:cs typeface="Corbel" charset="0"/>
              </a:rPr>
              <a:t>usefulness!</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Lesson</a:t>
            </a:r>
            <a:r>
              <a:rPr lang="en-US" altLang="en-US" sz="2400" dirty="0">
                <a:latin typeface="Corbel" charset="0"/>
                <a:ea typeface="Corbel" charset="0"/>
                <a:cs typeface="Corbel" charset="0"/>
              </a:rPr>
              <a:t>: the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value can fool you!!! </a:t>
            </a:r>
            <a:endParaRPr lang="en-US" altLang="en-US" sz="2400" dirty="0" smtClean="0">
              <a:latin typeface="Corbel" charset="0"/>
              <a:ea typeface="Corbel" charset="0"/>
              <a:cs typeface="Corbel" charset="0"/>
            </a:endParaRP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It </a:t>
            </a:r>
            <a:r>
              <a:rPr lang="en-US" altLang="en-US" sz="2400" dirty="0">
                <a:latin typeface="Corbel" charset="0"/>
                <a:ea typeface="Corbel" charset="0"/>
                <a:cs typeface="Corbel" charset="0"/>
              </a:rPr>
              <a:t>could be </a:t>
            </a:r>
            <a:r>
              <a:rPr lang="en-US" altLang="en-US" sz="2400" dirty="0">
                <a:solidFill>
                  <a:srgbClr val="FF0000"/>
                </a:solidFill>
                <a:latin typeface="Corbel" charset="0"/>
                <a:ea typeface="Corbel" charset="0"/>
                <a:cs typeface="Corbel" charset="0"/>
              </a:rPr>
              <a:t>statistical artifact</a:t>
            </a:r>
            <a:r>
              <a:rPr lang="en-US" altLang="en-US" sz="2400" dirty="0">
                <a:latin typeface="Corbel" charset="0"/>
                <a:ea typeface="Corbel" charset="0"/>
                <a:cs typeface="Corbel" charset="0"/>
              </a:rPr>
              <a:t>!</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0419" y="2307843"/>
            <a:ext cx="4065547" cy="31193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465996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Radical remedy</a:t>
            </a:r>
            <a:endParaRPr lang="en-US" dirty="0"/>
          </a:p>
        </p:txBody>
      </p:sp>
      <p:sp>
        <p:nvSpPr>
          <p:cNvPr id="3" name="Content Placeholder 2"/>
          <p:cNvSpPr>
            <a:spLocks noGrp="1"/>
          </p:cNvSpPr>
          <p:nvPr>
            <p:ph idx="1"/>
          </p:nvPr>
        </p:nvSpPr>
        <p:spPr>
          <a:xfrm>
            <a:off x="347241" y="2015732"/>
            <a:ext cx="8125427" cy="3450613"/>
          </a:xfrm>
        </p:spPr>
        <p:txBody>
          <a:bodyPr>
            <a:normAutofit fontScale="92500" lnSpcReduction="10000"/>
          </a:bodyPr>
          <a:lstStyle/>
          <a:p>
            <a:r>
              <a:rPr lang="en-US" sz="2400" dirty="0" smtClean="0"/>
              <a:t>In 2015 the editors of Basic and Applied Social Psychology banned reporting p values.</a:t>
            </a:r>
          </a:p>
          <a:p>
            <a:r>
              <a:rPr lang="en-US" sz="2400" dirty="0" err="1"/>
              <a:t>Trafimow</a:t>
            </a:r>
            <a:r>
              <a:rPr lang="en-US" sz="2400" dirty="0"/>
              <a:t> and Marks said: “prior to publication, authors will have to remove all vestiges of NHST procedures (p-values, t-values, F-values, statements of ‘significant’ differences or lack thereof, and so on</a:t>
            </a:r>
            <a:r>
              <a:rPr lang="en-US" sz="2400" dirty="0" smtClean="0"/>
              <a:t>). </a:t>
            </a:r>
          </a:p>
          <a:p>
            <a:r>
              <a:rPr lang="en-US" sz="2400" dirty="0"/>
              <a:t>When </a:t>
            </a:r>
            <a:r>
              <a:rPr lang="en-US" sz="2400" dirty="0" err="1"/>
              <a:t>Trafimow</a:t>
            </a:r>
            <a:r>
              <a:rPr lang="en-US" sz="2400" dirty="0"/>
              <a:t> and Marks were asked </a:t>
            </a:r>
            <a:r>
              <a:rPr lang="en-US" sz="2400" dirty="0" smtClean="0"/>
              <a:t>whether </a:t>
            </a:r>
            <a:r>
              <a:rPr lang="en-US" sz="2400" dirty="0"/>
              <a:t>any inferential statistical procedures were required, </a:t>
            </a:r>
            <a:r>
              <a:rPr lang="en-US" sz="2400" dirty="0" smtClean="0"/>
              <a:t>they replied, “No</a:t>
            </a:r>
            <a:r>
              <a:rPr lang="en-US" sz="2400" dirty="0"/>
              <a:t>, because the state of the art remains uncertain.”</a:t>
            </a:r>
          </a:p>
          <a:p>
            <a:endParaRPr lang="en-US" sz="24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64732" y="667136"/>
            <a:ext cx="1697590" cy="1921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64732" y="2908196"/>
            <a:ext cx="1697590" cy="2496432"/>
          </a:xfrm>
          <a:prstGeom prst="rect">
            <a:avLst/>
          </a:prstGeom>
        </p:spPr>
      </p:pic>
    </p:spTree>
    <p:extLst>
      <p:ext uri="{BB962C8B-B14F-4D97-AF65-F5344CB8AC3E}">
        <p14:creationId xmlns:p14="http://schemas.microsoft.com/office/powerpoint/2010/main" val="2667137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Radical remedy</a:t>
            </a:r>
            <a:endParaRPr lang="en-US" dirty="0"/>
          </a:p>
        </p:txBody>
      </p:sp>
      <p:sp>
        <p:nvSpPr>
          <p:cNvPr id="3" name="Content Placeholder 2"/>
          <p:cNvSpPr>
            <a:spLocks noGrp="1"/>
          </p:cNvSpPr>
          <p:nvPr>
            <p:ph idx="1"/>
          </p:nvPr>
        </p:nvSpPr>
        <p:spPr>
          <a:xfrm>
            <a:off x="347241" y="2015732"/>
            <a:ext cx="8125427" cy="3450613"/>
          </a:xfrm>
        </p:spPr>
        <p:txBody>
          <a:bodyPr>
            <a:normAutofit lnSpcReduction="10000"/>
          </a:bodyPr>
          <a:lstStyle/>
          <a:p>
            <a:r>
              <a:rPr lang="en-US" sz="2400" dirty="0" smtClean="0"/>
              <a:t>However, it doesn’t work well.  Authors used the effect size to present over-stated conclusions.</a:t>
            </a:r>
          </a:p>
          <a:p>
            <a:r>
              <a:rPr lang="en-US" sz="2400" dirty="0"/>
              <a:t>I</a:t>
            </a:r>
            <a:r>
              <a:rPr lang="en-US" sz="2400" dirty="0" smtClean="0"/>
              <a:t>n </a:t>
            </a:r>
            <a:r>
              <a:rPr lang="en-US" sz="2400" dirty="0"/>
              <a:t>an article entitled, “So you banned p-values, how’s that working for you</a:t>
            </a:r>
            <a:r>
              <a:rPr lang="en-US" sz="2400" dirty="0" smtClean="0"/>
              <a:t>?” </a:t>
            </a:r>
            <a:r>
              <a:rPr lang="en-US" sz="2400" dirty="0" err="1"/>
              <a:t>Lakens</a:t>
            </a:r>
            <a:r>
              <a:rPr lang="en-US" sz="2400" dirty="0"/>
              <a:t> (2016</a:t>
            </a:r>
            <a:r>
              <a:rPr lang="en-US" sz="2400" dirty="0" smtClean="0"/>
              <a:t>) reported: </a:t>
            </a:r>
            <a:r>
              <a:rPr lang="en-US" sz="2400" dirty="0"/>
              <a:t>“The absence of </a:t>
            </a:r>
            <a:r>
              <a:rPr lang="en-US" sz="2400" i="1" dirty="0"/>
              <a:t>p</a:t>
            </a:r>
            <a:r>
              <a:rPr lang="en-US" sz="2400" dirty="0"/>
              <a:t>-values has not prevented </a:t>
            </a:r>
            <a:r>
              <a:rPr lang="en-US" sz="2400" dirty="0">
                <a:solidFill>
                  <a:srgbClr val="FF0000"/>
                </a:solidFill>
              </a:rPr>
              <a:t>dichotomous conclusions</a:t>
            </a:r>
            <a:r>
              <a:rPr lang="en-US" sz="2400" dirty="0"/>
              <a:t>, nor claims that data support theories (which is only possible using Bayesian statistics), nor anything else </a:t>
            </a:r>
            <a:r>
              <a:rPr lang="en-US" sz="2400" i="1" dirty="0"/>
              <a:t>p</a:t>
            </a:r>
            <a:r>
              <a:rPr lang="en-US" sz="2400" dirty="0"/>
              <a:t>-values were blamed for in science.”</a:t>
            </a:r>
          </a:p>
          <a:p>
            <a:endParaRPr lang="en-US" sz="24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64732" y="667136"/>
            <a:ext cx="1697590" cy="1921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64732" y="2908196"/>
            <a:ext cx="1697590" cy="2496432"/>
          </a:xfrm>
          <a:prstGeom prst="rect">
            <a:avLst/>
          </a:prstGeom>
        </p:spPr>
      </p:pic>
    </p:spTree>
    <p:extLst>
      <p:ext uri="{BB962C8B-B14F-4D97-AF65-F5344CB8AC3E}">
        <p14:creationId xmlns:p14="http://schemas.microsoft.com/office/powerpoint/2010/main" val="1522302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(March 20, 2019)</a:t>
            </a:r>
            <a:endParaRPr lang="en-US" dirty="0"/>
          </a:p>
        </p:txBody>
      </p:sp>
      <p:sp>
        <p:nvSpPr>
          <p:cNvPr id="3" name="Content Placeholder 2"/>
          <p:cNvSpPr>
            <a:spLocks noGrp="1"/>
          </p:cNvSpPr>
          <p:nvPr>
            <p:ph idx="1"/>
          </p:nvPr>
        </p:nvSpPr>
        <p:spPr>
          <a:xfrm>
            <a:off x="2589212" y="2079812"/>
            <a:ext cx="8915400" cy="3777622"/>
          </a:xfrm>
        </p:spPr>
        <p:txBody>
          <a:bodyPr>
            <a:normAutofit/>
          </a:bodyPr>
          <a:lstStyle/>
          <a:p>
            <a:r>
              <a:rPr lang="en-US" sz="2800" dirty="0" smtClean="0"/>
              <a:t>800 </a:t>
            </a:r>
            <a:r>
              <a:rPr lang="en-US" sz="2800" dirty="0"/>
              <a:t>statisticians and scientists </a:t>
            </a:r>
            <a:r>
              <a:rPr lang="en-US" sz="2800" dirty="0" smtClean="0"/>
              <a:t>co-signed a declaration to call for </a:t>
            </a:r>
            <a:r>
              <a:rPr lang="en-US" sz="2800" dirty="0"/>
              <a:t>an end to judging studies by statistical </a:t>
            </a:r>
            <a:r>
              <a:rPr lang="en-US" sz="2800" dirty="0" smtClean="0"/>
              <a:t>significance.</a:t>
            </a:r>
          </a:p>
          <a:p>
            <a:r>
              <a:rPr lang="en-US" sz="2800" dirty="0">
                <a:hlinkClick r:id="rId2"/>
              </a:rPr>
              <a:t>https://</a:t>
            </a:r>
            <a:r>
              <a:rPr lang="en-US" sz="2800" dirty="0" smtClean="0">
                <a:hlinkClick r:id="rId2"/>
              </a:rPr>
              <a:t>www.nature.com/magazine-assets/d41586-019-00857-9/data-and-list-of-co-signatories</a:t>
            </a:r>
            <a:r>
              <a:rPr lang="en-US" sz="2800" dirty="0" smtClean="0"/>
              <a:t> </a:t>
            </a:r>
          </a:p>
        </p:txBody>
      </p:sp>
    </p:spTree>
    <p:extLst>
      <p:ext uri="{BB962C8B-B14F-4D97-AF65-F5344CB8AC3E}">
        <p14:creationId xmlns:p14="http://schemas.microsoft.com/office/powerpoint/2010/main" val="2428741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Source: </a:t>
            </a:r>
            <a:r>
              <a:rPr lang="fr-FR" dirty="0" smtClean="0"/>
              <a:t> V</a:t>
            </a:r>
            <a:r>
              <a:rPr lang="fr-FR" dirty="0"/>
              <a:t>. </a:t>
            </a:r>
            <a:r>
              <a:rPr lang="fr-FR" dirty="0" err="1"/>
              <a:t>Amrhein</a:t>
            </a:r>
            <a:r>
              <a:rPr lang="fr-FR" dirty="0"/>
              <a:t> et al.</a:t>
            </a:r>
            <a:endParaRPr lang="en-US" dirty="0"/>
          </a:p>
        </p:txBody>
      </p:sp>
      <p:sp>
        <p:nvSpPr>
          <p:cNvPr id="3" name="Content Placeholder 2"/>
          <p:cNvSpPr>
            <a:spLocks noGrp="1"/>
          </p:cNvSpPr>
          <p:nvPr>
            <p:ph idx="1"/>
          </p:nvPr>
        </p:nvSpPr>
        <p:spPr/>
        <p:txBody>
          <a:bodyPr/>
          <a:lstStyle/>
          <a:p>
            <a:endParaRPr lang="en-US"/>
          </a:p>
        </p:txBody>
      </p:sp>
      <p:pic>
        <p:nvPicPr>
          <p:cNvPr id="1026" name="Picture 2" descr="https://media.nature.com/w800/magazine-assets/d41586-019-00857-9/d41586-019-00857-9_1655162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89211" y="1685365"/>
            <a:ext cx="8151935" cy="46364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4918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Statisticians (2019)</a:t>
            </a:r>
            <a:endParaRPr lang="en-US" dirty="0"/>
          </a:p>
        </p:txBody>
      </p:sp>
      <p:sp>
        <p:nvSpPr>
          <p:cNvPr id="3" name="Content Placeholder 2"/>
          <p:cNvSpPr>
            <a:spLocks noGrp="1"/>
          </p:cNvSpPr>
          <p:nvPr>
            <p:ph idx="1"/>
          </p:nvPr>
        </p:nvSpPr>
        <p:spPr>
          <a:xfrm>
            <a:off x="7422776" y="2034988"/>
            <a:ext cx="4436838" cy="3777622"/>
          </a:xfrm>
        </p:spPr>
        <p:txBody>
          <a:bodyPr>
            <a:normAutofit/>
          </a:bodyPr>
          <a:lstStyle/>
          <a:p>
            <a:r>
              <a:rPr lang="en-US" sz="2400" dirty="0"/>
              <a:t>43 articles exploring what scientific life might look like </a:t>
            </a:r>
            <a:r>
              <a:rPr lang="en-US" sz="2400"/>
              <a:t>without </a:t>
            </a:r>
            <a:r>
              <a:rPr lang="en-US" sz="2400" i="1" smtClean="0"/>
              <a:t>p</a:t>
            </a:r>
            <a:r>
              <a:rPr lang="en-US" sz="2400" smtClean="0"/>
              <a:t> </a:t>
            </a:r>
            <a:r>
              <a:rPr lang="en-US" sz="2400" dirty="0" smtClean="0"/>
              <a:t>values.</a:t>
            </a:r>
          </a:p>
          <a:p>
            <a:r>
              <a:rPr lang="en-US" sz="2400" dirty="0">
                <a:hlinkClick r:id="rId2"/>
              </a:rPr>
              <a:t>https://www.tandfonline.com/toc/utas20/current</a:t>
            </a:r>
            <a:endParaRPr lang="en-US"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202" y="2012576"/>
            <a:ext cx="6396221" cy="4194586"/>
          </a:xfrm>
          <a:prstGeom prst="rect">
            <a:avLst/>
          </a:prstGeom>
          <a:ln>
            <a:solidFill>
              <a:schemeClr val="tx1"/>
            </a:solidFill>
          </a:ln>
        </p:spPr>
      </p:pic>
    </p:spTree>
    <p:extLst>
      <p:ext uri="{BB962C8B-B14F-4D97-AF65-F5344CB8AC3E}">
        <p14:creationId xmlns:p14="http://schemas.microsoft.com/office/powerpoint/2010/main" val="1388772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can do both</a:t>
            </a:r>
            <a:endParaRPr lang="en-US" dirty="0"/>
          </a:p>
        </p:txBody>
      </p:sp>
      <p:sp>
        <p:nvSpPr>
          <p:cNvPr id="3" name="Content Placeholder 2"/>
          <p:cNvSpPr>
            <a:spLocks noGrp="1"/>
          </p:cNvSpPr>
          <p:nvPr>
            <p:ph idx="1"/>
          </p:nvPr>
        </p:nvSpPr>
        <p:spPr>
          <a:xfrm>
            <a:off x="710798" y="2130121"/>
            <a:ext cx="7322031" cy="3450613"/>
          </a:xfrm>
        </p:spPr>
        <p:txBody>
          <a:bodyPr/>
          <a:lstStyle/>
          <a:p>
            <a:r>
              <a:rPr lang="en-US" sz="2400" dirty="0" smtClean="0"/>
              <a:t>I do not suggest totally eliminating traditional statistics.</a:t>
            </a:r>
          </a:p>
          <a:p>
            <a:r>
              <a:rPr lang="en-US" sz="2400" dirty="0" smtClean="0"/>
              <a:t>We need different tool sets.</a:t>
            </a:r>
          </a:p>
          <a:p>
            <a:r>
              <a:rPr lang="en-US" sz="2400" dirty="0" smtClean="0"/>
              <a:t>Small-sample studies: p value, confidence interval, effect size, Bayesian inference, resampling…etc. </a:t>
            </a:r>
          </a:p>
          <a:p>
            <a:r>
              <a:rPr lang="en-US" sz="2400" dirty="0" smtClean="0"/>
              <a:t>Big data analytics: data science, AI, machine learning…etc.</a:t>
            </a:r>
          </a:p>
          <a:p>
            <a:endParaRPr lang="en-US" sz="2800" dirty="0" smtClean="0"/>
          </a:p>
          <a:p>
            <a:endParaRPr lang="en-US" dirty="0"/>
          </a:p>
        </p:txBody>
      </p:sp>
      <p:pic>
        <p:nvPicPr>
          <p:cNvPr id="3074" name="Picture 2" descr="Image result for tool se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73599" y="2130121"/>
            <a:ext cx="3401220" cy="3401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68888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336</TotalTime>
  <Words>3217</Words>
  <Application>Microsoft Office PowerPoint</Application>
  <PresentationFormat>Widescreen</PresentationFormat>
  <Paragraphs>228</Paragraphs>
  <Slides>56</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Corbel</vt:lpstr>
      <vt:lpstr>Gill Sans MT</vt:lpstr>
      <vt:lpstr>Symbol</vt:lpstr>
      <vt:lpstr>Times New Roman</vt:lpstr>
      <vt:lpstr>Wingdings</vt:lpstr>
      <vt:lpstr>Gallery</vt:lpstr>
      <vt:lpstr>Hypothesis testing:  A die-hard tradition</vt:lpstr>
      <vt:lpstr>The earth is round!</vt:lpstr>
      <vt:lpstr>P value: Men are expendable!</vt:lpstr>
      <vt:lpstr>P value: Men are expendable!</vt:lpstr>
      <vt:lpstr>Henry Ford's Model T in Statistics</vt:lpstr>
      <vt:lpstr>Will you do these?</vt:lpstr>
      <vt:lpstr>The reasons are...</vt:lpstr>
      <vt:lpstr>Is it a sound rationale?</vt:lpstr>
      <vt:lpstr>Shortcoming 1: Does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Can we “prove” or “disprove”?</vt:lpstr>
      <vt:lpstr>Can we “prove” or “disprove”?</vt:lpstr>
      <vt:lpstr>God: Failed hypothesis      </vt:lpstr>
      <vt:lpstr>Logical fallacy</vt:lpstr>
      <vt:lpstr>Shortcoming 2:  Easy to reject the null</vt:lpstr>
      <vt:lpstr>Shortcoming 2:  Easy to reject the null</vt:lpstr>
      <vt:lpstr>Shortcoming 2:  Easy to reject the null</vt:lpstr>
      <vt:lpstr>Shortcoming 2:  Easy to reject the null</vt:lpstr>
      <vt:lpstr>Shortcoming 3:  A fusion of two paradigms</vt:lpstr>
      <vt:lpstr>Shortcoming 4: Lack reproducibility</vt:lpstr>
      <vt:lpstr>Shortcoming 4: Lack reproducibility</vt:lpstr>
      <vt:lpstr>Shortcoming 5:  Parametric assumptions about data structure</vt:lpstr>
      <vt:lpstr>Shortcoming 6:  Probability as a relative frequency in long run</vt:lpstr>
      <vt:lpstr>Shortcoming 7:  Count on theoretical distribution</vt:lpstr>
      <vt:lpstr>Shortcoming 8: Point estimate</vt:lpstr>
      <vt:lpstr>Shortcoming 9:  Arbitrary cutoff</vt:lpstr>
      <vt:lpstr>Shortcoming 9:  Arbitrary cutoff</vt:lpstr>
      <vt:lpstr>Shortcoming 9:  Arbitrary cutoff</vt:lpstr>
      <vt:lpstr>Shortcoming 10:  Unknown error and circularity:</vt:lpstr>
      <vt:lpstr>Shortcoming 10:  Incapable of performing big data analytics</vt:lpstr>
      <vt:lpstr>Shortcoming 10: Incapable of performing big data analytics</vt:lpstr>
      <vt:lpstr>PowerPoint Presentation</vt:lpstr>
      <vt:lpstr>PowerPoint Presentation</vt:lpstr>
      <vt:lpstr>Shortcoming 10: Incapable of performing big data analytics</vt:lpstr>
      <vt:lpstr>PowerPoint Presentation</vt:lpstr>
      <vt:lpstr>Shortcoming 10:  Incapable of performing big data analytics</vt:lpstr>
      <vt:lpstr>Shortcoming 10:  Incapable of performing big data analytics</vt:lpstr>
      <vt:lpstr>Shortcoming 10:  Incapable of performing big data analytics</vt:lpstr>
      <vt:lpstr>Shortcoming 10:  Incapable of performing big data analytics</vt:lpstr>
      <vt:lpstr>Many researchers don’t understand what a p value is!</vt:lpstr>
      <vt:lpstr>Many researchers don’t understand what a p value is!</vt:lpstr>
      <vt:lpstr>Can p be .000?</vt:lpstr>
      <vt:lpstr>Can p be .000?</vt:lpstr>
      <vt:lpstr>PowerPoint Presentation</vt:lpstr>
      <vt:lpstr>Significance: How rare the event is</vt:lpstr>
      <vt:lpstr>Radical remedy</vt:lpstr>
      <vt:lpstr>Radical remedy</vt:lpstr>
      <vt:lpstr>Nature (March 20, 2019)</vt:lpstr>
      <vt:lpstr>Source:  V. Amrhein et al.</vt:lpstr>
      <vt:lpstr>American Statisticians (2019)</vt:lpstr>
      <vt:lpstr>WE can do both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49</cp:revision>
  <dcterms:created xsi:type="dcterms:W3CDTF">2018-03-19T20:15:37Z</dcterms:created>
  <dcterms:modified xsi:type="dcterms:W3CDTF">2021-03-30T04:40:01Z</dcterms:modified>
</cp:coreProperties>
</file>