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9"/>
  </p:notesMasterIdLst>
  <p:sldIdLst>
    <p:sldId id="256" r:id="rId2"/>
    <p:sldId id="302" r:id="rId3"/>
    <p:sldId id="303" r:id="rId4"/>
    <p:sldId id="307" r:id="rId5"/>
    <p:sldId id="323" r:id="rId6"/>
    <p:sldId id="304" r:id="rId7"/>
    <p:sldId id="305" r:id="rId8"/>
    <p:sldId id="306" r:id="rId9"/>
    <p:sldId id="328" r:id="rId10"/>
    <p:sldId id="329" r:id="rId11"/>
    <p:sldId id="330" r:id="rId12"/>
    <p:sldId id="339" r:id="rId13"/>
    <p:sldId id="340" r:id="rId14"/>
    <p:sldId id="324" r:id="rId15"/>
    <p:sldId id="327" r:id="rId16"/>
    <p:sldId id="325" r:id="rId17"/>
    <p:sldId id="335" r:id="rId18"/>
    <p:sldId id="344" r:id="rId19"/>
    <p:sldId id="345" r:id="rId20"/>
    <p:sldId id="346" r:id="rId21"/>
    <p:sldId id="326" r:id="rId22"/>
    <p:sldId id="341" r:id="rId23"/>
    <p:sldId id="342" r:id="rId24"/>
    <p:sldId id="322" r:id="rId25"/>
    <p:sldId id="343" r:id="rId26"/>
    <p:sldId id="338" r:id="rId27"/>
    <p:sldId id="308" r:id="rId28"/>
    <p:sldId id="309" r:id="rId29"/>
    <p:sldId id="310" r:id="rId30"/>
    <p:sldId id="311" r:id="rId31"/>
    <p:sldId id="319" r:id="rId32"/>
    <p:sldId id="312" r:id="rId33"/>
    <p:sldId id="258" r:id="rId34"/>
    <p:sldId id="271" r:id="rId35"/>
    <p:sldId id="259" r:id="rId36"/>
    <p:sldId id="260" r:id="rId37"/>
    <p:sldId id="261" r:id="rId38"/>
    <p:sldId id="262" r:id="rId39"/>
    <p:sldId id="263" r:id="rId40"/>
    <p:sldId id="265" r:id="rId41"/>
    <p:sldId id="269" r:id="rId42"/>
    <p:sldId id="270" r:id="rId43"/>
    <p:sldId id="267" r:id="rId44"/>
    <p:sldId id="268" r:id="rId45"/>
    <p:sldId id="266" r:id="rId46"/>
    <p:sldId id="277" r:id="rId47"/>
    <p:sldId id="276" r:id="rId48"/>
    <p:sldId id="301" r:id="rId49"/>
    <p:sldId id="278" r:id="rId50"/>
    <p:sldId id="279" r:id="rId51"/>
    <p:sldId id="280" r:id="rId52"/>
    <p:sldId id="281" r:id="rId53"/>
    <p:sldId id="283" r:id="rId54"/>
    <p:sldId id="284" r:id="rId55"/>
    <p:sldId id="331" r:id="rId56"/>
    <p:sldId id="334" r:id="rId57"/>
    <p:sldId id="337" r:id="rId58"/>
    <p:sldId id="332" r:id="rId59"/>
    <p:sldId id="333" r:id="rId60"/>
    <p:sldId id="285" r:id="rId61"/>
    <p:sldId id="300" r:id="rId62"/>
    <p:sldId id="297" r:id="rId63"/>
    <p:sldId id="299" r:id="rId64"/>
    <p:sldId id="293" r:id="rId65"/>
    <p:sldId id="320" r:id="rId66"/>
    <p:sldId id="295" r:id="rId67"/>
    <p:sldId id="294" r:id="rId6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13" autoAdjust="0"/>
    <p:restoredTop sz="94660"/>
  </p:normalViewPr>
  <p:slideViewPr>
    <p:cSldViewPr snapToGrid="0">
      <p:cViewPr varScale="1">
        <p:scale>
          <a:sx n="102" d="100"/>
          <a:sy n="102" d="100"/>
        </p:scale>
        <p:origin x="22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CB56A7-BFF6-4571-91EE-04C481797AC6}" type="datetimeFigureOut">
              <a:rPr lang="en-US" smtClean="0"/>
              <a:t>3/30/2021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E7E57F-D567-4766-BE13-372E1913E8BB}" type="slidenum">
              <a:rPr lang="en-US" smtClean="0"/>
              <a:t>‹#›</a:t>
            </a:fld>
            <a:endParaRPr lang="en-US"/>
          </a:p>
        </p:txBody>
      </p:sp>
    </p:spTree>
    <p:extLst>
      <p:ext uri="{BB962C8B-B14F-4D97-AF65-F5344CB8AC3E}">
        <p14:creationId xmlns:p14="http://schemas.microsoft.com/office/powerpoint/2010/main" val="3744732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34E466D-4C78-7944-8840-F8AC0EFD5D19}" type="slidenum">
              <a:rPr lang="en-US" altLang="en-US"/>
              <a:pPr/>
              <a:t>45</a:t>
            </a:fld>
            <a:endParaRPr lang="en-US" altLang="en-US"/>
          </a:p>
        </p:txBody>
      </p:sp>
      <p:sp>
        <p:nvSpPr>
          <p:cNvPr id="59393"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9394"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955547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3/30/2021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3/30/2021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3/30/2021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3/30/2021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3/30/2021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3/30/2021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3/30/2021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3/30/2021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3/30/2021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3/30/2021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3/30/2021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3/30/2021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3/30/2021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3/30/2021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3/30/2021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3/30/2021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3/30/2021</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3/30/2021</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youtube.com/watch?v=iX8GxLP1FHo" TargetMode="Externa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tif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trends.google.com/trends/" TargetMode="External"/><Relationship Id="rId2" Type="http://schemas.openxmlformats.org/officeDocument/2006/relationships/hyperlink" Target="https://www.youtube.com/watch?v=g0m4UQ3frws" TargetMode="Externa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www.ft.com/content/50bb4830-6a4c-11e6-ae5b-a7cc5dd5a28c?siteedition=intl" TargetMode="External"/><Relationship Id="rId2" Type="http://schemas.openxmlformats.org/officeDocument/2006/relationships/hyperlink" Target="https://www.nytimes.com/2015/01/20/science/facebook-knows-you-better-than-anyone-else.html"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www.wired.com/2015/10/can-learn-epic-failure-google-flu-trends/" TargetMode="External"/><Relationship Id="rId2" Type="http://schemas.openxmlformats.org/officeDocument/2006/relationships/hyperlink" Target="https://www.google.org/flutrends/about/" TargetMode="External"/><Relationship Id="rId1" Type="http://schemas.openxmlformats.org/officeDocument/2006/relationships/slideLayout" Target="../slideLayouts/slideLayout2.xml"/><Relationship Id="rId4" Type="http://schemas.openxmlformats.org/officeDocument/2006/relationships/image" Target="../media/image49.tiff"/></Relationships>
</file>

<file path=ppt/slides/_rels/slide63.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hyperlink" Target="https://www.youtube.com/watch?v=AnU0hm7uA_k&amp;list=PLVV6eZFA22QxWxKXI1TRDKncXHQDN3v-2&amp;index=4"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www.oecd.org/site/piaac/publicdataandanalysis.htm" TargetMode="External"/><Relationship Id="rId7" Type="http://schemas.openxmlformats.org/officeDocument/2006/relationships/hyperlink" Target="http://data.gov/" TargetMode="External"/><Relationship Id="rId2" Type="http://schemas.openxmlformats.org/officeDocument/2006/relationships/hyperlink" Target="https://www.oecd.org/pisa/pisaproducts/" TargetMode="External"/><Relationship Id="rId1" Type="http://schemas.openxmlformats.org/officeDocument/2006/relationships/slideLayout" Target="../slideLayouts/slideLayout2.xml"/><Relationship Id="rId6" Type="http://schemas.openxmlformats.org/officeDocument/2006/relationships/hyperlink" Target="http://www.worldvaluessurvey.org/wvs.jsp" TargetMode="External"/><Relationship Id="rId5" Type="http://schemas.openxmlformats.org/officeDocument/2006/relationships/hyperlink" Target="http://hdr.undp.org/en/data" TargetMode="External"/><Relationship Id="rId4" Type="http://schemas.openxmlformats.org/officeDocument/2006/relationships/hyperlink" Target="http://timssandpirls.bc.edu/"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www.europeanvaluesstudy.eu/" TargetMode="External"/><Relationship Id="rId2" Type="http://schemas.openxmlformats.org/officeDocument/2006/relationships/hyperlink" Target="https://ccmh-data.vmhost.psu.edu/login" TargetMode="External"/><Relationship Id="rId1" Type="http://schemas.openxmlformats.org/officeDocument/2006/relationships/slideLayout" Target="../slideLayouts/slideLayout2.xml"/><Relationship Id="rId6" Type="http://schemas.openxmlformats.org/officeDocument/2006/relationships/hyperlink" Target="https://gssdataexplorer.norc.org/" TargetMode="External"/><Relationship Id="rId5" Type="http://schemas.openxmlformats.org/officeDocument/2006/relationships/hyperlink" Target="http://www.happyplanetindex.org/" TargetMode="External"/><Relationship Id="rId4" Type="http://schemas.openxmlformats.org/officeDocument/2006/relationships/hyperlink" Target="http://www.gallup.com/poll/126965/gallup-global-wellbeing.aspx"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png"/><Relationship Id="rId4" Type="http://schemas.openxmlformats.org/officeDocument/2006/relationships/image" Target="../media/image5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a:t>Introduction to </a:t>
            </a:r>
            <a:br>
              <a:rPr lang="en-US" sz="4800" dirty="0"/>
            </a:br>
            <a:r>
              <a:rPr lang="en-US" sz="4800" dirty="0"/>
              <a:t>data science</a:t>
            </a:r>
          </a:p>
        </p:txBody>
      </p:sp>
      <p:sp>
        <p:nvSpPr>
          <p:cNvPr id="3" name="Subtitle 2"/>
          <p:cNvSpPr>
            <a:spLocks noGrp="1"/>
          </p:cNvSpPr>
          <p:nvPr>
            <p:ph type="subTitle" idx="1"/>
          </p:nvPr>
        </p:nvSpPr>
        <p:spPr/>
        <p:txBody>
          <a:bodyPr>
            <a:normAutofit/>
          </a:bodyPr>
          <a:lstStyle/>
          <a:p>
            <a:r>
              <a:rPr lang="en-US" sz="2400" b="1" dirty="0"/>
              <a:t>Chong Ho (Alex) Yu</a:t>
            </a:r>
          </a:p>
        </p:txBody>
      </p:sp>
    </p:spTree>
    <p:extLst>
      <p:ext uri="{BB962C8B-B14F-4D97-AF65-F5344CB8AC3E}">
        <p14:creationId xmlns:p14="http://schemas.microsoft.com/office/powerpoint/2010/main" val="228621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these buzzwords?</a:t>
            </a:r>
          </a:p>
        </p:txBody>
      </p:sp>
      <p:sp>
        <p:nvSpPr>
          <p:cNvPr id="3" name="Content Placeholder 2"/>
          <p:cNvSpPr>
            <a:spLocks noGrp="1"/>
          </p:cNvSpPr>
          <p:nvPr>
            <p:ph idx="1"/>
          </p:nvPr>
        </p:nvSpPr>
        <p:spPr/>
        <p:txBody>
          <a:bodyPr>
            <a:normAutofit/>
          </a:bodyPr>
          <a:lstStyle/>
          <a:p>
            <a:r>
              <a:rPr lang="en-US" sz="2800" dirty="0"/>
              <a:t>Data science</a:t>
            </a:r>
          </a:p>
          <a:p>
            <a:r>
              <a:rPr lang="en-US" sz="2800" dirty="0"/>
              <a:t>Data mining</a:t>
            </a:r>
          </a:p>
          <a:p>
            <a:r>
              <a:rPr lang="en-US" sz="2800" dirty="0"/>
              <a:t>Big data analytics</a:t>
            </a:r>
          </a:p>
          <a:p>
            <a:r>
              <a:rPr lang="en-US" sz="2800" smtClean="0"/>
              <a:t>Artificial intelligence </a:t>
            </a:r>
          </a:p>
          <a:p>
            <a:r>
              <a:rPr lang="en-US" sz="2800" smtClean="0"/>
              <a:t>Machine </a:t>
            </a:r>
            <a:r>
              <a:rPr lang="en-US" sz="2800" dirty="0"/>
              <a:t>learning</a:t>
            </a:r>
          </a:p>
          <a:p>
            <a:r>
              <a:rPr lang="en-US" sz="2800" dirty="0"/>
              <a:t>Business intelligence</a:t>
            </a:r>
          </a:p>
        </p:txBody>
      </p:sp>
    </p:spTree>
    <p:extLst>
      <p:ext uri="{BB962C8B-B14F-4D97-AF65-F5344CB8AC3E}">
        <p14:creationId xmlns:p14="http://schemas.microsoft.com/office/powerpoint/2010/main" val="784549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science is the umbrella term</a:t>
            </a:r>
          </a:p>
        </p:txBody>
      </p:sp>
      <p:sp>
        <p:nvSpPr>
          <p:cNvPr id="3" name="Content Placeholder 2"/>
          <p:cNvSpPr>
            <a:spLocks noGrp="1"/>
          </p:cNvSpPr>
          <p:nvPr>
            <p:ph idx="1"/>
          </p:nvPr>
        </p:nvSpPr>
        <p:spPr>
          <a:xfrm>
            <a:off x="680321" y="2336872"/>
            <a:ext cx="10665966" cy="4151013"/>
          </a:xfrm>
        </p:spPr>
        <p:txBody>
          <a:bodyPr>
            <a:normAutofit lnSpcReduction="10000"/>
          </a:bodyPr>
          <a:lstStyle/>
          <a:p>
            <a:r>
              <a:rPr lang="en-US" dirty="0"/>
              <a:t>Data science (DS) is the fusion of statistics/data analysis, computer science, and domain knowledge.</a:t>
            </a:r>
          </a:p>
          <a:p>
            <a:r>
              <a:rPr lang="en-US" dirty="0"/>
              <a:t>Data mining analyzes structured data by extracting insight (mining) from a mountain of data. It is a specific application of data science. DS includes both data mining and text mining (for unstructured data)</a:t>
            </a:r>
          </a:p>
          <a:p>
            <a:r>
              <a:rPr lang="en-US" dirty="0"/>
              <a:t>Big data analytics deals with big data. DS includes both big, medium, and small data.</a:t>
            </a:r>
          </a:p>
          <a:p>
            <a:r>
              <a:rPr lang="en-US" dirty="0"/>
              <a:t>Business intelligence (BI) is the application of data mining in business settings.</a:t>
            </a:r>
          </a:p>
          <a:p>
            <a:r>
              <a:rPr lang="en-US" dirty="0"/>
              <a:t>Machine learning, which is based on artificial intelligence (AI) focuses on the design and evaluation of algorithms for extracting patterns from data. </a:t>
            </a:r>
          </a:p>
        </p:txBody>
      </p:sp>
    </p:spTree>
    <p:extLst>
      <p:ext uri="{BB962C8B-B14F-4D97-AF65-F5344CB8AC3E}">
        <p14:creationId xmlns:p14="http://schemas.microsoft.com/office/powerpoint/2010/main" val="1456815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data science? </a:t>
            </a:r>
            <a:br>
              <a:rPr lang="en-US" dirty="0"/>
            </a:br>
            <a:r>
              <a:rPr lang="en-US" dirty="0"/>
              <a:t>A complicated approach</a:t>
            </a:r>
          </a:p>
        </p:txBody>
      </p:sp>
      <p:sp>
        <p:nvSpPr>
          <p:cNvPr id="3" name="Content Placeholder 2"/>
          <p:cNvSpPr>
            <a:spLocks noGrp="1"/>
          </p:cNvSpPr>
          <p:nvPr>
            <p:ph idx="1"/>
          </p:nvPr>
        </p:nvSpPr>
        <p:spPr/>
        <p:txBody>
          <a:bodyPr>
            <a:normAutofit lnSpcReduction="10000"/>
          </a:bodyPr>
          <a:lstStyle/>
          <a:p>
            <a:r>
              <a:rPr lang="en-US" dirty="0"/>
              <a:t>Communication</a:t>
            </a:r>
          </a:p>
          <a:p>
            <a:r>
              <a:rPr lang="en-US" dirty="0"/>
              <a:t>Domain expertise</a:t>
            </a:r>
          </a:p>
          <a:p>
            <a:r>
              <a:rPr lang="en-US" dirty="0"/>
              <a:t>Data ethics and regulation</a:t>
            </a:r>
          </a:p>
          <a:p>
            <a:r>
              <a:rPr lang="en-US" dirty="0"/>
              <a:t>Data warehousing and database</a:t>
            </a:r>
          </a:p>
          <a:p>
            <a:r>
              <a:rPr lang="en-US" dirty="0"/>
              <a:t>Computer science and high performance computing</a:t>
            </a:r>
          </a:p>
          <a:p>
            <a:r>
              <a:rPr lang="en-US" dirty="0"/>
              <a:t>Data visualization</a:t>
            </a:r>
          </a:p>
          <a:p>
            <a:r>
              <a:rPr lang="en-US" dirty="0"/>
              <a:t>Statistics and probability</a:t>
            </a:r>
          </a:p>
          <a:p>
            <a:r>
              <a:rPr lang="en-US" dirty="0"/>
              <a:t>Machine learning</a:t>
            </a:r>
          </a:p>
        </p:txBody>
      </p:sp>
    </p:spTree>
    <p:extLst>
      <p:ext uri="{BB962C8B-B14F-4D97-AF65-F5344CB8AC3E}">
        <p14:creationId xmlns:p14="http://schemas.microsoft.com/office/powerpoint/2010/main" val="973972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data science? A simpler approach</a:t>
            </a:r>
          </a:p>
        </p:txBody>
      </p:sp>
      <p:sp>
        <p:nvSpPr>
          <p:cNvPr id="3" name="Content Placeholder 2"/>
          <p:cNvSpPr>
            <a:spLocks noGrp="1"/>
          </p:cNvSpPr>
          <p:nvPr>
            <p:ph idx="1"/>
          </p:nvPr>
        </p:nvSpPr>
        <p:spPr/>
        <p:txBody>
          <a:bodyPr/>
          <a:lstStyle/>
          <a:p>
            <a:r>
              <a:rPr lang="en-US" sz="2800" dirty="0"/>
              <a:t>DS consists of 4As (</a:t>
            </a:r>
            <a:r>
              <a:rPr lang="en-US" sz="2800" dirty="0" err="1"/>
              <a:t>Saltz</a:t>
            </a:r>
            <a:r>
              <a:rPr lang="en-US" sz="2800" dirty="0"/>
              <a:t> &amp; Stanton, 2018):</a:t>
            </a:r>
          </a:p>
          <a:p>
            <a:pPr lvl="1"/>
            <a:r>
              <a:rPr lang="en-US" sz="2800" dirty="0"/>
              <a:t>Data </a:t>
            </a:r>
            <a:r>
              <a:rPr lang="en-US" sz="2800" dirty="0">
                <a:solidFill>
                  <a:srgbClr val="FFFF00"/>
                </a:solidFill>
              </a:rPr>
              <a:t>architecture</a:t>
            </a:r>
            <a:r>
              <a:rPr lang="en-US" sz="2800" dirty="0"/>
              <a:t>: Database design</a:t>
            </a:r>
          </a:p>
          <a:p>
            <a:pPr lvl="1"/>
            <a:r>
              <a:rPr lang="en-US" sz="2800" dirty="0"/>
              <a:t>Data </a:t>
            </a:r>
            <a:r>
              <a:rPr lang="en-US" sz="2800" dirty="0">
                <a:solidFill>
                  <a:srgbClr val="FFFF00"/>
                </a:solidFill>
              </a:rPr>
              <a:t>acquisition</a:t>
            </a:r>
            <a:r>
              <a:rPr lang="en-US" sz="2800" dirty="0"/>
              <a:t>: Data collection </a:t>
            </a:r>
          </a:p>
          <a:p>
            <a:pPr lvl="1"/>
            <a:r>
              <a:rPr lang="en-US" sz="2800" dirty="0"/>
              <a:t>Data </a:t>
            </a:r>
            <a:r>
              <a:rPr lang="en-US" sz="2800" dirty="0">
                <a:solidFill>
                  <a:srgbClr val="FFFF00"/>
                </a:solidFill>
              </a:rPr>
              <a:t>analysis</a:t>
            </a:r>
            <a:r>
              <a:rPr lang="en-US" sz="2800" dirty="0"/>
              <a:t>: Machine learning, pattern recognition</a:t>
            </a:r>
          </a:p>
          <a:p>
            <a:pPr lvl="1"/>
            <a:r>
              <a:rPr lang="en-US" sz="2800" dirty="0"/>
              <a:t>Data </a:t>
            </a:r>
            <a:r>
              <a:rPr lang="en-US" sz="2800" dirty="0">
                <a:solidFill>
                  <a:srgbClr val="FFFF00"/>
                </a:solidFill>
              </a:rPr>
              <a:t>archiving</a:t>
            </a:r>
            <a:r>
              <a:rPr lang="en-US" sz="2800" dirty="0"/>
              <a:t>: Make the data reusable.</a:t>
            </a:r>
          </a:p>
          <a:p>
            <a:endParaRPr lang="en-US" dirty="0"/>
          </a:p>
        </p:txBody>
      </p:sp>
    </p:spTree>
    <p:extLst>
      <p:ext uri="{BB962C8B-B14F-4D97-AF65-F5344CB8AC3E}">
        <p14:creationId xmlns:p14="http://schemas.microsoft.com/office/powerpoint/2010/main" val="1730980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data science? The simplest approach</a:t>
            </a:r>
          </a:p>
        </p:txBody>
      </p:sp>
      <p:sp>
        <p:nvSpPr>
          <p:cNvPr id="4" name="Oval 3"/>
          <p:cNvSpPr/>
          <p:nvPr/>
        </p:nvSpPr>
        <p:spPr>
          <a:xfrm>
            <a:off x="3979572" y="2176530"/>
            <a:ext cx="3053902" cy="30539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5200113" y="3587839"/>
            <a:ext cx="3053902" cy="3053902"/>
          </a:xfrm>
          <a:prstGeom prst="ellipse">
            <a:avLst/>
          </a:prstGeom>
          <a:solidFill>
            <a:schemeClr val="accent4">
              <a:alpha val="58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Oval 5"/>
          <p:cNvSpPr/>
          <p:nvPr/>
        </p:nvSpPr>
        <p:spPr>
          <a:xfrm>
            <a:off x="2759031" y="3587839"/>
            <a:ext cx="3053902" cy="3053902"/>
          </a:xfrm>
          <a:prstGeom prst="ellipse">
            <a:avLst/>
          </a:prstGeom>
          <a:solidFill>
            <a:schemeClr val="accent3">
              <a:alpha val="5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371581" y="2838612"/>
            <a:ext cx="2271893" cy="638147"/>
          </a:xfrm>
        </p:spPr>
        <p:txBody>
          <a:bodyPr>
            <a:normAutofit fontScale="92500" lnSpcReduction="10000"/>
          </a:bodyPr>
          <a:lstStyle/>
          <a:p>
            <a:pPr marL="0" indent="0">
              <a:buNone/>
            </a:pPr>
            <a:r>
              <a:rPr lang="en-US" dirty="0"/>
              <a:t>Statistics/ data analysis</a:t>
            </a:r>
          </a:p>
        </p:txBody>
      </p:sp>
      <p:sp>
        <p:nvSpPr>
          <p:cNvPr id="7" name="Content Placeholder 2"/>
          <p:cNvSpPr txBox="1">
            <a:spLocks/>
          </p:cNvSpPr>
          <p:nvPr/>
        </p:nvSpPr>
        <p:spPr>
          <a:xfrm>
            <a:off x="3103483" y="5230432"/>
            <a:ext cx="2364997" cy="110286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dirty="0"/>
              <a:t>Computer science/ database design</a:t>
            </a:r>
          </a:p>
        </p:txBody>
      </p:sp>
      <p:sp>
        <p:nvSpPr>
          <p:cNvPr id="8" name="Content Placeholder 2"/>
          <p:cNvSpPr txBox="1">
            <a:spLocks/>
          </p:cNvSpPr>
          <p:nvPr/>
        </p:nvSpPr>
        <p:spPr>
          <a:xfrm>
            <a:off x="6112511" y="5297939"/>
            <a:ext cx="2271893" cy="63814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dirty="0"/>
              <a:t>Domain knowledge</a:t>
            </a:r>
          </a:p>
        </p:txBody>
      </p:sp>
    </p:spTree>
    <p:extLst>
      <p:ext uri="{BB962C8B-B14F-4D97-AF65-F5344CB8AC3E}">
        <p14:creationId xmlns:p14="http://schemas.microsoft.com/office/powerpoint/2010/main" val="1987837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role of domain knowledge</a:t>
            </a:r>
          </a:p>
        </p:txBody>
      </p:sp>
      <p:sp>
        <p:nvSpPr>
          <p:cNvPr id="3" name="Content Placeholder 2"/>
          <p:cNvSpPr>
            <a:spLocks noGrp="1"/>
          </p:cNvSpPr>
          <p:nvPr>
            <p:ph idx="1"/>
          </p:nvPr>
        </p:nvSpPr>
        <p:spPr/>
        <p:txBody>
          <a:bodyPr/>
          <a:lstStyle/>
          <a:p>
            <a:r>
              <a:rPr lang="en-US" sz="2800" dirty="0"/>
              <a:t>Age is a continuous-scaled variable. But its precision may not be useful. The difference between age 40 and age 41 is not a big deal.</a:t>
            </a:r>
          </a:p>
          <a:p>
            <a:r>
              <a:rPr lang="en-US" sz="2800" dirty="0"/>
              <a:t>You need domain knowledge to do binning (classify ages into age ranges).</a:t>
            </a:r>
          </a:p>
          <a:p>
            <a:r>
              <a:rPr lang="en-US" sz="2800" dirty="0"/>
              <a:t>Height and weight are continuous variables but again their precision is not useful. A new variable is derived: Body Mass Index (BMI)</a:t>
            </a:r>
          </a:p>
          <a:p>
            <a:endParaRPr lang="en-US" dirty="0"/>
          </a:p>
        </p:txBody>
      </p:sp>
    </p:spTree>
    <p:extLst>
      <p:ext uri="{BB962C8B-B14F-4D97-AF65-F5344CB8AC3E}">
        <p14:creationId xmlns:p14="http://schemas.microsoft.com/office/powerpoint/2010/main" val="1088482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role of domain knowledge</a:t>
            </a:r>
          </a:p>
        </p:txBody>
      </p:sp>
      <p:sp>
        <p:nvSpPr>
          <p:cNvPr id="5" name="Content Placeholder 2"/>
          <p:cNvSpPr txBox="1">
            <a:spLocks/>
          </p:cNvSpPr>
          <p:nvPr/>
        </p:nvSpPr>
        <p:spPr>
          <a:xfrm>
            <a:off x="680322" y="2362630"/>
            <a:ext cx="3634101" cy="34071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r>
              <a:rPr lang="en-US" dirty="0"/>
              <a:t>You need expertise (domain knowledge) in </a:t>
            </a:r>
            <a:r>
              <a:rPr lang="en-US"/>
              <a:t>health science to classify BMI into different groups:</a:t>
            </a:r>
            <a:endParaRPr lang="en-US" dirty="0"/>
          </a:p>
        </p:txBody>
      </p:sp>
      <p:pic>
        <p:nvPicPr>
          <p:cNvPr id="7" name="Picture 6"/>
          <p:cNvPicPr>
            <a:picLocks noChangeAspect="1"/>
          </p:cNvPicPr>
          <p:nvPr/>
        </p:nvPicPr>
        <p:blipFill>
          <a:blip r:embed="rId2"/>
          <a:stretch>
            <a:fillRect/>
          </a:stretch>
        </p:blipFill>
        <p:spPr>
          <a:xfrm>
            <a:off x="4314423" y="2465661"/>
            <a:ext cx="6973910" cy="3928636"/>
          </a:xfrm>
          <a:prstGeom prst="rect">
            <a:avLst/>
          </a:prstGeom>
        </p:spPr>
      </p:pic>
    </p:spTree>
    <p:extLst>
      <p:ext uri="{BB962C8B-B14F-4D97-AF65-F5344CB8AC3E}">
        <p14:creationId xmlns:p14="http://schemas.microsoft.com/office/powerpoint/2010/main" val="288059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role of computer science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98834554"/>
              </p:ext>
            </p:extLst>
          </p:nvPr>
        </p:nvGraphicFramePr>
        <p:xfrm>
          <a:off x="796579" y="2185511"/>
          <a:ext cx="9858168" cy="4162280"/>
        </p:xfrm>
        <a:graphic>
          <a:graphicData uri="http://schemas.openxmlformats.org/drawingml/2006/table">
            <a:tbl>
              <a:tblPr firstRow="1" firstCol="1" bandRow="1">
                <a:tableStyleId>{5C22544A-7EE6-4342-B048-85BDC9FD1C3A}</a:tableStyleId>
              </a:tblPr>
              <a:tblGrid>
                <a:gridCol w="4929084">
                  <a:extLst>
                    <a:ext uri="{9D8B030D-6E8A-4147-A177-3AD203B41FA5}">
                      <a16:colId xmlns="" xmlns:a16="http://schemas.microsoft.com/office/drawing/2014/main" val="20000"/>
                    </a:ext>
                  </a:extLst>
                </a:gridCol>
                <a:gridCol w="4929084">
                  <a:extLst>
                    <a:ext uri="{9D8B030D-6E8A-4147-A177-3AD203B41FA5}">
                      <a16:colId xmlns="" xmlns:a16="http://schemas.microsoft.com/office/drawing/2014/main" val="20001"/>
                    </a:ext>
                  </a:extLst>
                </a:gridCol>
              </a:tblGrid>
              <a:tr h="4162280">
                <a:tc>
                  <a:txBody>
                    <a:bodyPr/>
                    <a:lstStyle/>
                    <a:p>
                      <a:pPr marL="0" marR="0">
                        <a:spcBef>
                          <a:spcPts val="0"/>
                        </a:spcBef>
                        <a:spcAft>
                          <a:spcPts val="0"/>
                        </a:spcAft>
                      </a:pPr>
                      <a:r>
                        <a:rPr lang="en-US" sz="2400" dirty="0">
                          <a:effectLst/>
                        </a:rPr>
                        <a:t>In traditional research methods, statistical procedures are incapable of learning from the data.</a:t>
                      </a:r>
                      <a:endParaRPr lang="en-US" sz="2400" dirty="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2400" dirty="0">
                          <a:effectLst/>
                        </a:rPr>
                        <a:t>Today computer scientists can utilize AI algorithms to make an adaptive system i.e. the model can learn from the new data to improve accuracy. </a:t>
                      </a:r>
                    </a:p>
                    <a:p>
                      <a:pPr marL="0" marR="0">
                        <a:spcBef>
                          <a:spcPts val="0"/>
                        </a:spcBef>
                        <a:spcAft>
                          <a:spcPts val="0"/>
                        </a:spcAft>
                      </a:pPr>
                      <a:r>
                        <a:rPr lang="en-US" sz="2400" dirty="0">
                          <a:effectLst/>
                        </a:rPr>
                        <a:t>For this reason, Google predicts that China might overtake USA in machine learning applications because China, as a more populated nation, has more data.</a:t>
                      </a:r>
                      <a:endParaRPr lang="en-US" sz="2400" dirty="0">
                        <a:effectLst/>
                        <a:latin typeface="Calibri" charset="0"/>
                        <a:ea typeface="Calibri" charset="0"/>
                        <a:cs typeface="Times New Roman" charset="0"/>
                      </a:endParaRPr>
                    </a:p>
                  </a:txBody>
                  <a:tcPr marL="68580" marR="68580" marT="0" marB="0">
                    <a:solidFill>
                      <a:schemeClr val="tx1">
                        <a:lumMod val="50000"/>
                      </a:schemeClr>
                    </a:solidFill>
                  </a:tcPr>
                </a:tc>
                <a:extLst>
                  <a:ext uri="{0D108BD9-81ED-4DB2-BD59-A6C34878D82A}">
                    <a16:rowId xmlns="" xmlns:a16="http://schemas.microsoft.com/office/drawing/2014/main" val="10000"/>
                  </a:ext>
                </a:extLst>
              </a:tr>
            </a:tbl>
          </a:graphicData>
        </a:graphic>
      </p:graphicFrame>
    </p:spTree>
    <p:extLst>
      <p:ext uri="{BB962C8B-B14F-4D97-AF65-F5344CB8AC3E}">
        <p14:creationId xmlns:p14="http://schemas.microsoft.com/office/powerpoint/2010/main" val="961739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role of database/data warehouse design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471730"/>
              </p:ext>
            </p:extLst>
          </p:nvPr>
        </p:nvGraphicFramePr>
        <p:xfrm>
          <a:off x="823084" y="2294179"/>
          <a:ext cx="10441264" cy="4066864"/>
        </p:xfrm>
        <a:graphic>
          <a:graphicData uri="http://schemas.openxmlformats.org/drawingml/2006/table">
            <a:tbl>
              <a:tblPr firstRow="1" firstCol="1" bandRow="1">
                <a:tableStyleId>{5C22544A-7EE6-4342-B048-85BDC9FD1C3A}</a:tableStyleId>
              </a:tblPr>
              <a:tblGrid>
                <a:gridCol w="5220632">
                  <a:extLst>
                    <a:ext uri="{9D8B030D-6E8A-4147-A177-3AD203B41FA5}">
                      <a16:colId xmlns="" xmlns:a16="http://schemas.microsoft.com/office/drawing/2014/main" val="20000"/>
                    </a:ext>
                  </a:extLst>
                </a:gridCol>
                <a:gridCol w="5220632">
                  <a:extLst>
                    <a:ext uri="{9D8B030D-6E8A-4147-A177-3AD203B41FA5}">
                      <a16:colId xmlns="" xmlns:a16="http://schemas.microsoft.com/office/drawing/2014/main" val="20001"/>
                    </a:ext>
                  </a:extLst>
                </a:gridCol>
              </a:tblGrid>
              <a:tr h="677811">
                <a:tc>
                  <a:txBody>
                    <a:bodyPr/>
                    <a:lstStyle/>
                    <a:p>
                      <a:pPr marL="0" marR="0">
                        <a:spcBef>
                          <a:spcPts val="0"/>
                        </a:spcBef>
                        <a:spcAft>
                          <a:spcPts val="0"/>
                        </a:spcAft>
                      </a:pPr>
                      <a:r>
                        <a:rPr lang="en-US" sz="2000" dirty="0">
                          <a:solidFill>
                            <a:schemeClr val="tx1"/>
                          </a:solidFill>
                          <a:effectLst/>
                        </a:rPr>
                        <a:t>Traditional practice of data storage</a:t>
                      </a:r>
                      <a:endParaRPr lang="en-US" sz="2000" dirty="0">
                        <a:solidFill>
                          <a:schemeClr val="tx1"/>
                        </a:solidFill>
                        <a:effectLst/>
                        <a:latin typeface="Calibri" charset="0"/>
                        <a:ea typeface="Calibri" charset="0"/>
                        <a:cs typeface="Times New Roman" charset="0"/>
                      </a:endParaRPr>
                    </a:p>
                  </a:txBody>
                  <a:tcPr marL="68580" marR="68580" marT="0" marB="0">
                    <a:solidFill>
                      <a:schemeClr val="tx1">
                        <a:lumMod val="50000"/>
                      </a:schemeClr>
                    </a:solidFill>
                  </a:tcPr>
                </a:tc>
                <a:tc>
                  <a:txBody>
                    <a:bodyPr/>
                    <a:lstStyle/>
                    <a:p>
                      <a:pPr marL="0" marR="0">
                        <a:spcBef>
                          <a:spcPts val="0"/>
                        </a:spcBef>
                        <a:spcAft>
                          <a:spcPts val="0"/>
                        </a:spcAft>
                      </a:pPr>
                      <a:r>
                        <a:rPr lang="en-US" sz="2000" b="1" dirty="0">
                          <a:solidFill>
                            <a:schemeClr val="tx1"/>
                          </a:solidFill>
                          <a:effectLst/>
                        </a:rPr>
                        <a:t>Database or data warehouse for data mining</a:t>
                      </a:r>
                      <a:endParaRPr lang="en-US" sz="2000" b="1" dirty="0">
                        <a:solidFill>
                          <a:schemeClr val="tx1"/>
                        </a:solidFill>
                        <a:effectLst/>
                        <a:latin typeface="Calibri" charset="0"/>
                        <a:ea typeface="Calibri" charset="0"/>
                        <a:cs typeface="Times New Roman" charset="0"/>
                      </a:endParaRPr>
                    </a:p>
                  </a:txBody>
                  <a:tcPr marL="68580" marR="68580" marT="0" marB="0">
                    <a:solidFill>
                      <a:schemeClr val="tx1">
                        <a:lumMod val="50000"/>
                      </a:schemeClr>
                    </a:solidFill>
                  </a:tcPr>
                </a:tc>
                <a:extLst>
                  <a:ext uri="{0D108BD9-81ED-4DB2-BD59-A6C34878D82A}">
                    <a16:rowId xmlns="" xmlns:a16="http://schemas.microsoft.com/office/drawing/2014/main" val="10000"/>
                  </a:ext>
                </a:extLst>
              </a:tr>
              <a:tr h="1355621">
                <a:tc>
                  <a:txBody>
                    <a:bodyPr/>
                    <a:lstStyle/>
                    <a:p>
                      <a:pPr marL="0" marR="0">
                        <a:spcBef>
                          <a:spcPts val="0"/>
                        </a:spcBef>
                        <a:spcAft>
                          <a:spcPts val="0"/>
                        </a:spcAft>
                      </a:pPr>
                      <a:r>
                        <a:rPr lang="en-US" sz="2000" dirty="0">
                          <a:effectLst/>
                        </a:rPr>
                        <a:t>Data are not well-structured and usually data analysts do not receive training in database design.</a:t>
                      </a:r>
                      <a:endParaRPr lang="en-US" sz="2000" dirty="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2000" b="1" dirty="0">
                          <a:solidFill>
                            <a:schemeClr val="bg1"/>
                          </a:solidFill>
                          <a:effectLst/>
                        </a:rPr>
                        <a:t>The data are cleaned, well-structured, and can be accessed through structural query language (SQL). They are ready for reporting and analysis</a:t>
                      </a:r>
                      <a:endParaRPr lang="en-US" sz="2000" b="1" dirty="0">
                        <a:solidFill>
                          <a:schemeClr val="bg1"/>
                        </a:solidFill>
                        <a:effectLst/>
                        <a:latin typeface="Calibri" charset="0"/>
                        <a:ea typeface="Calibri" charset="0"/>
                        <a:cs typeface="Times New Roman" charset="0"/>
                      </a:endParaRPr>
                    </a:p>
                  </a:txBody>
                  <a:tcPr marL="68580" marR="68580" marT="0" marB="0">
                    <a:solidFill>
                      <a:schemeClr val="accent5">
                        <a:lumMod val="40000"/>
                        <a:lumOff val="60000"/>
                      </a:schemeClr>
                    </a:solidFill>
                  </a:tcPr>
                </a:tc>
                <a:extLst>
                  <a:ext uri="{0D108BD9-81ED-4DB2-BD59-A6C34878D82A}">
                    <a16:rowId xmlns="" xmlns:a16="http://schemas.microsoft.com/office/drawing/2014/main" val="10001"/>
                  </a:ext>
                </a:extLst>
              </a:tr>
              <a:tr h="2033432">
                <a:tc>
                  <a:txBody>
                    <a:bodyPr/>
                    <a:lstStyle/>
                    <a:p>
                      <a:pPr marL="0" marR="0">
                        <a:spcBef>
                          <a:spcPts val="0"/>
                        </a:spcBef>
                        <a:spcAft>
                          <a:spcPts val="0"/>
                        </a:spcAft>
                      </a:pPr>
                      <a:r>
                        <a:rPr lang="en-US" sz="2000" dirty="0">
                          <a:effectLst/>
                        </a:rPr>
                        <a:t>Data are “isolated” and noncumulative. In a typical IRB application the researcher states that the data would be destroyed after 7 years in order to protect confidentiality of human subjects. </a:t>
                      </a:r>
                      <a:endParaRPr lang="en-US" sz="2000" dirty="0">
                        <a:effectLst/>
                        <a:latin typeface="Calibri" charset="0"/>
                        <a:ea typeface="Calibri" charset="0"/>
                        <a:cs typeface="Times New Roman" charset="0"/>
                      </a:endParaRPr>
                    </a:p>
                  </a:txBody>
                  <a:tcPr marL="68580" marR="68580" marT="0" marB="0"/>
                </a:tc>
                <a:tc>
                  <a:txBody>
                    <a:bodyPr/>
                    <a:lstStyle/>
                    <a:p>
                      <a:pPr marL="0" marR="0">
                        <a:spcBef>
                          <a:spcPts val="0"/>
                        </a:spcBef>
                        <a:spcAft>
                          <a:spcPts val="0"/>
                        </a:spcAft>
                      </a:pPr>
                      <a:r>
                        <a:rPr lang="en-US" sz="2000" b="1" dirty="0">
                          <a:solidFill>
                            <a:schemeClr val="bg1"/>
                          </a:solidFill>
                          <a:effectLst/>
                        </a:rPr>
                        <a:t>The system grows as data are appended continuously. Data are retained for long-term trend analyses</a:t>
                      </a:r>
                    </a:p>
                    <a:p>
                      <a:pPr marL="0" marR="0">
                        <a:spcBef>
                          <a:spcPts val="0"/>
                        </a:spcBef>
                        <a:spcAft>
                          <a:spcPts val="0"/>
                        </a:spcAft>
                      </a:pPr>
                      <a:r>
                        <a:rPr lang="en-US" sz="2000" b="1" dirty="0">
                          <a:solidFill>
                            <a:schemeClr val="bg1"/>
                          </a:solidFill>
                          <a:effectLst/>
                        </a:rPr>
                        <a:t> </a:t>
                      </a:r>
                    </a:p>
                    <a:p>
                      <a:pPr marL="0" marR="0">
                        <a:spcBef>
                          <a:spcPts val="0"/>
                        </a:spcBef>
                        <a:spcAft>
                          <a:spcPts val="0"/>
                        </a:spcAft>
                      </a:pPr>
                      <a:r>
                        <a:rPr lang="en-US" sz="2000" b="1" dirty="0">
                          <a:solidFill>
                            <a:schemeClr val="bg1"/>
                          </a:solidFill>
                          <a:effectLst/>
                        </a:rPr>
                        <a:t> </a:t>
                      </a:r>
                      <a:endParaRPr lang="en-US" sz="2000" b="1" dirty="0">
                        <a:solidFill>
                          <a:schemeClr val="bg1"/>
                        </a:solidFill>
                        <a:effectLst/>
                        <a:latin typeface="Calibri" charset="0"/>
                        <a:ea typeface="Calibri" charset="0"/>
                        <a:cs typeface="Times New Roman" charset="0"/>
                      </a:endParaRPr>
                    </a:p>
                  </a:txBody>
                  <a:tcPr marL="68580" marR="68580" marT="0" marB="0">
                    <a:solidFill>
                      <a:schemeClr val="accent5">
                        <a:lumMod val="40000"/>
                        <a:lumOff val="60000"/>
                      </a:schemeClr>
                    </a:solidFill>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1745307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role of database/data warehouse design</a:t>
            </a:r>
          </a:p>
        </p:txBody>
      </p:sp>
      <p:sp>
        <p:nvSpPr>
          <p:cNvPr id="3" name="Content Placeholder 2"/>
          <p:cNvSpPr>
            <a:spLocks noGrp="1"/>
          </p:cNvSpPr>
          <p:nvPr>
            <p:ph idx="1"/>
          </p:nvPr>
        </p:nvSpPr>
        <p:spPr>
          <a:xfrm>
            <a:off x="680321" y="2336872"/>
            <a:ext cx="10902079" cy="3931405"/>
          </a:xfrm>
        </p:spPr>
        <p:txBody>
          <a:bodyPr>
            <a:normAutofit/>
          </a:bodyPr>
          <a:lstStyle/>
          <a:p>
            <a:r>
              <a:rPr lang="en-US" dirty="0">
                <a:solidFill>
                  <a:srgbClr val="FFC000"/>
                </a:solidFill>
              </a:rPr>
              <a:t>Challenge:</a:t>
            </a:r>
            <a:r>
              <a:rPr lang="en-US" dirty="0"/>
              <a:t> As the data size is getting bigger and bigger, it is inefficient to download the data from a database to an analytical system.</a:t>
            </a:r>
          </a:p>
          <a:p>
            <a:r>
              <a:rPr lang="en-US" dirty="0">
                <a:solidFill>
                  <a:srgbClr val="FFC000"/>
                </a:solidFill>
              </a:rPr>
              <a:t>Solutions:</a:t>
            </a:r>
          </a:p>
          <a:p>
            <a:pPr lvl="1"/>
            <a:r>
              <a:rPr lang="en-US" sz="2400" dirty="0">
                <a:solidFill>
                  <a:srgbClr val="FFC000"/>
                </a:solidFill>
              </a:rPr>
              <a:t>Hadoop:</a:t>
            </a:r>
            <a:r>
              <a:rPr lang="en-US" sz="2400" dirty="0"/>
              <a:t> </a:t>
            </a:r>
          </a:p>
          <a:p>
            <a:pPr lvl="2"/>
            <a:r>
              <a:rPr lang="en-US" sz="2400" dirty="0">
                <a:solidFill>
                  <a:srgbClr val="FFC000"/>
                </a:solidFill>
              </a:rPr>
              <a:t>Distributed File System</a:t>
            </a:r>
            <a:r>
              <a:rPr lang="en-US" sz="2400" dirty="0"/>
              <a:t>: Stores big data across a large number of linked servers.</a:t>
            </a:r>
          </a:p>
          <a:p>
            <a:pPr lvl="2"/>
            <a:r>
              <a:rPr lang="en-US" sz="2400" dirty="0">
                <a:solidFill>
                  <a:srgbClr val="FFC000"/>
                </a:solidFill>
              </a:rPr>
              <a:t>MapReduce</a:t>
            </a:r>
            <a:r>
              <a:rPr lang="en-US" sz="2400" dirty="0"/>
              <a:t>: Provides in-database analytics.</a:t>
            </a:r>
          </a:p>
          <a:p>
            <a:pPr lvl="1"/>
            <a:r>
              <a:rPr lang="en-US" sz="2400" dirty="0">
                <a:solidFill>
                  <a:srgbClr val="FFC000"/>
                </a:solidFill>
              </a:rPr>
              <a:t>In-memory analytics: </a:t>
            </a:r>
            <a:r>
              <a:rPr lang="en-US" sz="2400" dirty="0"/>
              <a:t>Analyze data when they are open in a computer’s random access memory (RAM), as opposed to analyzing data stored on physical disks (e.g. SAS </a:t>
            </a:r>
            <a:r>
              <a:rPr lang="en-US" sz="2400" dirty="0" err="1"/>
              <a:t>Viya</a:t>
            </a:r>
            <a:r>
              <a:rPr lang="en-US" sz="2400" dirty="0"/>
              <a:t>).</a:t>
            </a:r>
          </a:p>
          <a:p>
            <a:endParaRPr lang="en-US" dirty="0"/>
          </a:p>
        </p:txBody>
      </p:sp>
    </p:spTree>
    <p:extLst>
      <p:ext uri="{BB962C8B-B14F-4D97-AF65-F5344CB8AC3E}">
        <p14:creationId xmlns:p14="http://schemas.microsoft.com/office/powerpoint/2010/main" val="930905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79160"/>
            <a:ext cx="8911687" cy="1280890"/>
          </a:xfrm>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239197" y="505609"/>
            <a:ext cx="6345868" cy="5625609"/>
          </a:xfrm>
          <a:prstGeom prst="rect">
            <a:avLst/>
          </a:prstGeom>
          <a:ln>
            <a:solidFill>
              <a:schemeClr val="tx1"/>
            </a:solidFill>
          </a:ln>
        </p:spPr>
      </p:pic>
    </p:spTree>
    <p:extLst>
      <p:ext uri="{BB962C8B-B14F-4D97-AF65-F5344CB8AC3E}">
        <p14:creationId xmlns:p14="http://schemas.microsoft.com/office/powerpoint/2010/main" val="1563924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019790" y="624110"/>
            <a:ext cx="6733333" cy="5247619"/>
          </a:xfrm>
          <a:prstGeom prst="rect">
            <a:avLst/>
          </a:prstGeom>
          <a:ln>
            <a:solidFill>
              <a:schemeClr val="tx1"/>
            </a:solidFill>
          </a:ln>
        </p:spPr>
      </p:pic>
    </p:spTree>
    <p:extLst>
      <p:ext uri="{BB962C8B-B14F-4D97-AF65-F5344CB8AC3E}">
        <p14:creationId xmlns:p14="http://schemas.microsoft.com/office/powerpoint/2010/main" val="942810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mining</a:t>
            </a:r>
          </a:p>
        </p:txBody>
      </p:sp>
      <p:sp>
        <p:nvSpPr>
          <p:cNvPr id="3" name="Content Placeholder 2"/>
          <p:cNvSpPr>
            <a:spLocks noGrp="1"/>
          </p:cNvSpPr>
          <p:nvPr>
            <p:ph idx="1"/>
          </p:nvPr>
        </p:nvSpPr>
        <p:spPr>
          <a:xfrm>
            <a:off x="680321" y="2336873"/>
            <a:ext cx="6634879" cy="3599316"/>
          </a:xfrm>
        </p:spPr>
        <p:txBody>
          <a:bodyPr>
            <a:normAutofit lnSpcReduction="10000"/>
          </a:bodyPr>
          <a:lstStyle/>
          <a:p>
            <a:r>
              <a:rPr lang="en-US" dirty="0"/>
              <a:t>A cluster of non-parametric techniques for automatically extracting useful information and relationships from immense quantities of data.</a:t>
            </a:r>
          </a:p>
          <a:p>
            <a:r>
              <a:rPr lang="en-US" dirty="0"/>
              <a:t>Assumption: the germ (knowledge) is buried by the rocks and thus it needs mining (filtering and extraction). </a:t>
            </a:r>
          </a:p>
          <a:p>
            <a:r>
              <a:rPr lang="en-US" dirty="0"/>
              <a:t>Usually it deals with structured data only.</a:t>
            </a:r>
          </a:p>
          <a:p>
            <a:r>
              <a:rPr lang="en-US" dirty="0"/>
              <a:t>For unstructured data the analyst uses </a:t>
            </a:r>
            <a:r>
              <a:rPr lang="en-US" dirty="0">
                <a:solidFill>
                  <a:srgbClr val="FFFF00"/>
                </a:solidFill>
              </a:rPr>
              <a:t>text mining</a:t>
            </a:r>
            <a:r>
              <a:rPr lang="en-US" dirty="0"/>
              <a:t> (the last unit of this class).</a:t>
            </a:r>
          </a:p>
        </p:txBody>
      </p:sp>
      <p:pic>
        <p:nvPicPr>
          <p:cNvPr id="17412" name="Picture 4" descr="Related imag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64412" y="2425141"/>
            <a:ext cx="3866525" cy="2899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171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intelligence (BI)</a:t>
            </a:r>
          </a:p>
        </p:txBody>
      </p:sp>
      <p:sp>
        <p:nvSpPr>
          <p:cNvPr id="3" name="Content Placeholder 2"/>
          <p:cNvSpPr>
            <a:spLocks noGrp="1"/>
          </p:cNvSpPr>
          <p:nvPr>
            <p:ph idx="1"/>
          </p:nvPr>
        </p:nvSpPr>
        <p:spPr>
          <a:xfrm>
            <a:off x="680321" y="2220521"/>
            <a:ext cx="9613861" cy="3599316"/>
          </a:xfrm>
        </p:spPr>
        <p:txBody>
          <a:bodyPr/>
          <a:lstStyle/>
          <a:p>
            <a:pPr marL="0" indent="0">
              <a:buNone/>
            </a:pPr>
            <a:r>
              <a:rPr lang="en-US" dirty="0"/>
              <a:t>Business intelligence (BI) is system that includes a plethora of IT applications for analyzing an organization’s data and communicate the information/insight/intelligence to end users (e.g. decision-makers).</a:t>
            </a:r>
          </a:p>
        </p:txBody>
      </p:sp>
      <p:sp>
        <p:nvSpPr>
          <p:cNvPr id="4" name="Rounded Rectangle 3"/>
          <p:cNvSpPr/>
          <p:nvPr/>
        </p:nvSpPr>
        <p:spPr>
          <a:xfrm>
            <a:off x="2191026" y="3697358"/>
            <a:ext cx="2809461" cy="96740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 name="Rounded Rectangle 4"/>
          <p:cNvSpPr/>
          <p:nvPr/>
        </p:nvSpPr>
        <p:spPr>
          <a:xfrm>
            <a:off x="5945809" y="5337053"/>
            <a:ext cx="2809461" cy="96740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Rounded Rectangle 5"/>
          <p:cNvSpPr/>
          <p:nvPr/>
        </p:nvSpPr>
        <p:spPr>
          <a:xfrm>
            <a:off x="2191026" y="5336134"/>
            <a:ext cx="2809461" cy="96740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 name="Rounded Rectangle 6"/>
          <p:cNvSpPr/>
          <p:nvPr/>
        </p:nvSpPr>
        <p:spPr>
          <a:xfrm>
            <a:off x="5945809" y="3710611"/>
            <a:ext cx="2809461" cy="96740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8" name="TextBox 7"/>
          <p:cNvSpPr txBox="1"/>
          <p:nvPr/>
        </p:nvSpPr>
        <p:spPr>
          <a:xfrm>
            <a:off x="2610678" y="3909391"/>
            <a:ext cx="2067339" cy="523220"/>
          </a:xfrm>
          <a:prstGeom prst="rect">
            <a:avLst/>
          </a:prstGeom>
          <a:noFill/>
        </p:spPr>
        <p:txBody>
          <a:bodyPr wrap="square" rtlCol="0">
            <a:spAutoFit/>
          </a:bodyPr>
          <a:lstStyle/>
          <a:p>
            <a:r>
              <a:rPr lang="en-US" sz="2800" b="1" dirty="0"/>
              <a:t>Business</a:t>
            </a:r>
          </a:p>
        </p:txBody>
      </p:sp>
      <p:sp>
        <p:nvSpPr>
          <p:cNvPr id="9" name="TextBox 8"/>
          <p:cNvSpPr txBox="1"/>
          <p:nvPr/>
        </p:nvSpPr>
        <p:spPr>
          <a:xfrm>
            <a:off x="6316869" y="3888173"/>
            <a:ext cx="2244035" cy="523220"/>
          </a:xfrm>
          <a:prstGeom prst="rect">
            <a:avLst/>
          </a:prstGeom>
          <a:noFill/>
        </p:spPr>
        <p:txBody>
          <a:bodyPr wrap="square" rtlCol="0">
            <a:spAutoFit/>
          </a:bodyPr>
          <a:lstStyle/>
          <a:p>
            <a:r>
              <a:rPr lang="en-US" sz="2800" b="1" dirty="0"/>
              <a:t>Intelligence</a:t>
            </a:r>
          </a:p>
        </p:txBody>
      </p:sp>
      <p:sp>
        <p:nvSpPr>
          <p:cNvPr id="10" name="TextBox 9"/>
          <p:cNvSpPr txBox="1"/>
          <p:nvPr/>
        </p:nvSpPr>
        <p:spPr>
          <a:xfrm>
            <a:off x="2610677" y="5647802"/>
            <a:ext cx="2067339" cy="523220"/>
          </a:xfrm>
          <a:prstGeom prst="rect">
            <a:avLst/>
          </a:prstGeom>
          <a:noFill/>
        </p:spPr>
        <p:txBody>
          <a:bodyPr wrap="square" rtlCol="0">
            <a:spAutoFit/>
          </a:bodyPr>
          <a:lstStyle/>
          <a:p>
            <a:r>
              <a:rPr lang="en-US" sz="2800" b="1" dirty="0"/>
              <a:t>Data</a:t>
            </a:r>
          </a:p>
        </p:txBody>
      </p:sp>
      <p:sp>
        <p:nvSpPr>
          <p:cNvPr id="11" name="TextBox 10"/>
          <p:cNvSpPr txBox="1"/>
          <p:nvPr/>
        </p:nvSpPr>
        <p:spPr>
          <a:xfrm>
            <a:off x="6316869" y="5603272"/>
            <a:ext cx="2067339" cy="523220"/>
          </a:xfrm>
          <a:prstGeom prst="rect">
            <a:avLst/>
          </a:prstGeom>
          <a:noFill/>
        </p:spPr>
        <p:txBody>
          <a:bodyPr wrap="square" rtlCol="0">
            <a:spAutoFit/>
          </a:bodyPr>
          <a:lstStyle/>
          <a:p>
            <a:r>
              <a:rPr lang="en-US" sz="2800" b="1" dirty="0"/>
              <a:t>Mining</a:t>
            </a:r>
          </a:p>
        </p:txBody>
      </p:sp>
      <p:sp>
        <p:nvSpPr>
          <p:cNvPr id="13" name="Left Arrow 12"/>
          <p:cNvSpPr/>
          <p:nvPr/>
        </p:nvSpPr>
        <p:spPr>
          <a:xfrm>
            <a:off x="5044661" y="3937748"/>
            <a:ext cx="803966" cy="528234"/>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4" name="Right Arrow 13"/>
          <p:cNvSpPr/>
          <p:nvPr/>
        </p:nvSpPr>
        <p:spPr>
          <a:xfrm>
            <a:off x="5084418" y="5581542"/>
            <a:ext cx="861392" cy="523220"/>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5" name="Down Arrow 14"/>
          <p:cNvSpPr/>
          <p:nvPr/>
        </p:nvSpPr>
        <p:spPr>
          <a:xfrm>
            <a:off x="3339548" y="4664765"/>
            <a:ext cx="450574" cy="649357"/>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6" name="Up Arrow 15"/>
          <p:cNvSpPr/>
          <p:nvPr/>
        </p:nvSpPr>
        <p:spPr>
          <a:xfrm>
            <a:off x="7182678" y="4664765"/>
            <a:ext cx="516835" cy="649357"/>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811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Big data analytics: Deal with Big data</a:t>
            </a:r>
          </a:p>
        </p:txBody>
      </p:sp>
      <p:sp>
        <p:nvSpPr>
          <p:cNvPr id="3" name="Content Placeholder 2"/>
          <p:cNvSpPr>
            <a:spLocks noGrp="1"/>
          </p:cNvSpPr>
          <p:nvPr>
            <p:ph idx="1"/>
          </p:nvPr>
        </p:nvSpPr>
        <p:spPr>
          <a:xfrm>
            <a:off x="551230" y="2110963"/>
            <a:ext cx="10894907" cy="3859532"/>
          </a:xfrm>
        </p:spPr>
        <p:txBody>
          <a:bodyPr>
            <a:noAutofit/>
          </a:bodyPr>
          <a:lstStyle/>
          <a:p>
            <a:r>
              <a:rPr lang="en-US" dirty="0">
                <a:solidFill>
                  <a:srgbClr val="FFFF00"/>
                </a:solidFill>
              </a:rPr>
              <a:t>High volume: </a:t>
            </a:r>
          </a:p>
          <a:p>
            <a:pPr lvl="1"/>
            <a:r>
              <a:rPr lang="en-US" sz="2400" dirty="0"/>
              <a:t>No definite cut-off, may carry thousands of rows or columns</a:t>
            </a:r>
          </a:p>
          <a:p>
            <a:pPr lvl="1"/>
            <a:r>
              <a:rPr lang="en-US" sz="2400" dirty="0"/>
              <a:t>Challenges to data storage, data management, and data analysis. </a:t>
            </a:r>
          </a:p>
          <a:p>
            <a:r>
              <a:rPr lang="en-US" dirty="0">
                <a:solidFill>
                  <a:srgbClr val="FFFF00"/>
                </a:solidFill>
              </a:rPr>
              <a:t>High velocity:</a:t>
            </a:r>
          </a:p>
          <a:p>
            <a:pPr lvl="1"/>
            <a:r>
              <a:rPr lang="en-US" sz="2400" dirty="0"/>
              <a:t>Data stream is ongoing</a:t>
            </a:r>
          </a:p>
          <a:p>
            <a:pPr lvl="1"/>
            <a:r>
              <a:rPr lang="en-US" sz="2400" dirty="0"/>
              <a:t>Needs real-time analysis (e.g. credit card fraud detection)</a:t>
            </a:r>
          </a:p>
          <a:p>
            <a:r>
              <a:rPr lang="en-US" dirty="0">
                <a:solidFill>
                  <a:srgbClr val="FFFF00"/>
                </a:solidFill>
              </a:rPr>
              <a:t>High variety: </a:t>
            </a:r>
          </a:p>
          <a:p>
            <a:pPr lvl="1"/>
            <a:r>
              <a:rPr lang="en-US" sz="2400" dirty="0"/>
              <a:t>Contains different types of data (e.g. numbers, texts, images, audio files, video clips…etc.). </a:t>
            </a:r>
          </a:p>
          <a:p>
            <a:pPr lvl="1"/>
            <a:r>
              <a:rPr lang="en-US" sz="2400" dirty="0"/>
              <a:t>Challenges to traditional data analysts, who are accustomed to the analysis of structured data.</a:t>
            </a:r>
          </a:p>
        </p:txBody>
      </p:sp>
    </p:spTree>
    <p:extLst>
      <p:ext uri="{BB962C8B-B14F-4D97-AF65-F5344CB8AC3E}">
        <p14:creationId xmlns:p14="http://schemas.microsoft.com/office/powerpoint/2010/main" val="2121339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Big data analytics: Deal with Big data</a:t>
            </a:r>
          </a:p>
        </p:txBody>
      </p:sp>
      <p:sp>
        <p:nvSpPr>
          <p:cNvPr id="3" name="Content Placeholder 2"/>
          <p:cNvSpPr>
            <a:spLocks noGrp="1"/>
          </p:cNvSpPr>
          <p:nvPr>
            <p:ph idx="1"/>
          </p:nvPr>
        </p:nvSpPr>
        <p:spPr>
          <a:xfrm>
            <a:off x="551230" y="2110963"/>
            <a:ext cx="10894907" cy="3799507"/>
          </a:xfrm>
        </p:spPr>
        <p:txBody>
          <a:bodyPr>
            <a:noAutofit/>
          </a:bodyPr>
          <a:lstStyle/>
          <a:p>
            <a:r>
              <a:rPr lang="en-US" dirty="0">
                <a:solidFill>
                  <a:srgbClr val="FFFF00"/>
                </a:solidFill>
              </a:rPr>
              <a:t>High variety: </a:t>
            </a:r>
          </a:p>
          <a:p>
            <a:pPr lvl="1"/>
            <a:r>
              <a:rPr lang="en-US" sz="2400" dirty="0">
                <a:solidFill>
                  <a:srgbClr val="FFC000"/>
                </a:solidFill>
              </a:rPr>
              <a:t>Structured data</a:t>
            </a:r>
            <a:r>
              <a:rPr lang="en-US" sz="2400" dirty="0"/>
              <a:t>: e.g. a row X column matrix, numbers in a relational database that are ready for reporting and analyzing.</a:t>
            </a:r>
          </a:p>
          <a:p>
            <a:pPr lvl="1"/>
            <a:r>
              <a:rPr lang="en-US" sz="2400" dirty="0">
                <a:solidFill>
                  <a:srgbClr val="FFC000"/>
                </a:solidFill>
              </a:rPr>
              <a:t>Semi-structured data</a:t>
            </a:r>
            <a:r>
              <a:rPr lang="en-US" sz="2400" dirty="0"/>
              <a:t>: textual data with a discernable pattern but require some clean-up e.g. XML</a:t>
            </a:r>
          </a:p>
          <a:p>
            <a:pPr lvl="1"/>
            <a:r>
              <a:rPr lang="en-US" sz="2400" dirty="0">
                <a:solidFill>
                  <a:srgbClr val="FFC000"/>
                </a:solidFill>
              </a:rPr>
              <a:t>Quasi-structured data</a:t>
            </a:r>
            <a:r>
              <a:rPr lang="en-US" sz="2400" dirty="0"/>
              <a:t>: textual data with inconsistent formats e.g. Webpage click-stream data. </a:t>
            </a:r>
          </a:p>
          <a:p>
            <a:pPr lvl="1"/>
            <a:r>
              <a:rPr lang="en-US" sz="2400" dirty="0">
                <a:solidFill>
                  <a:srgbClr val="FFC000"/>
                </a:solidFill>
              </a:rPr>
              <a:t>Unstructured data</a:t>
            </a:r>
            <a:r>
              <a:rPr lang="en-US" sz="2400" dirty="0"/>
              <a:t>: Text, image, audio, or video without any structure at all.</a:t>
            </a:r>
          </a:p>
          <a:p>
            <a:pPr lvl="1"/>
            <a:endParaRPr lang="en-US" sz="2400" dirty="0"/>
          </a:p>
        </p:txBody>
      </p:sp>
    </p:spTree>
    <p:extLst>
      <p:ext uri="{BB962C8B-B14F-4D97-AF65-F5344CB8AC3E}">
        <p14:creationId xmlns:p14="http://schemas.microsoft.com/office/powerpoint/2010/main" val="1198481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High Variety: </a:t>
            </a:r>
            <a:br>
              <a:rPr lang="en-US" dirty="0" smtClean="0"/>
            </a:br>
            <a:r>
              <a:rPr lang="en-US" dirty="0" smtClean="0"/>
              <a:t>Database with images</a:t>
            </a:r>
            <a:endParaRPr lang="en-US" dirty="0"/>
          </a:p>
        </p:txBody>
      </p:sp>
      <p:sp>
        <p:nvSpPr>
          <p:cNvPr id="3" name="Content Placeholder 2"/>
          <p:cNvSpPr>
            <a:spLocks noGrp="1"/>
          </p:cNvSpPr>
          <p:nvPr>
            <p:ph idx="1"/>
          </p:nvPr>
        </p:nvSpPr>
        <p:spPr>
          <a:xfrm>
            <a:off x="551852" y="2336872"/>
            <a:ext cx="4254415" cy="3599316"/>
          </a:xfrm>
        </p:spPr>
        <p:txBody>
          <a:bodyPr>
            <a:normAutofit lnSpcReduction="10000"/>
          </a:bodyPr>
          <a:lstStyle/>
          <a:p>
            <a:r>
              <a:rPr lang="en-US" dirty="0" smtClean="0"/>
              <a:t>In the past data are numbers or texts only.</a:t>
            </a:r>
          </a:p>
          <a:p>
            <a:r>
              <a:rPr lang="en-US" dirty="0" smtClean="0"/>
              <a:t>If I want to organize image files, I need to archive them outside the database, and then inserting a pointer/reference (e.g. hyperlink) to the storage location. </a:t>
            </a:r>
          </a:p>
          <a:p>
            <a:r>
              <a:rPr lang="en-US" dirty="0" smtClean="0"/>
              <a:t>Not anymore!</a:t>
            </a:r>
            <a:endParaRPr lang="en-US" dirty="0"/>
          </a:p>
        </p:txBody>
      </p:sp>
      <p:pic>
        <p:nvPicPr>
          <p:cNvPr id="1026" name="Picture 2" descr="File Maker Pro Imageban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6267" y="2098180"/>
            <a:ext cx="3438525" cy="25622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le Maker Pro Image library's layo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1820" y="2098180"/>
            <a:ext cx="3686175" cy="407670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457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High Variety: </a:t>
            </a:r>
            <a:br>
              <a:rPr lang="en-US" dirty="0" smtClean="0"/>
            </a:br>
            <a:r>
              <a:rPr lang="en-US" dirty="0" smtClean="0"/>
              <a:t>Database with images</a:t>
            </a:r>
            <a:endParaRPr lang="en-US" dirty="0"/>
          </a:p>
        </p:txBody>
      </p:sp>
      <p:sp>
        <p:nvSpPr>
          <p:cNvPr id="3" name="Content Placeholder 2"/>
          <p:cNvSpPr>
            <a:spLocks noGrp="1"/>
          </p:cNvSpPr>
          <p:nvPr>
            <p:ph idx="1"/>
          </p:nvPr>
        </p:nvSpPr>
        <p:spPr>
          <a:xfrm>
            <a:off x="551852" y="2336872"/>
            <a:ext cx="10481404" cy="3599316"/>
          </a:xfrm>
        </p:spPr>
        <p:txBody>
          <a:bodyPr>
            <a:normAutofit/>
          </a:bodyPr>
          <a:lstStyle/>
          <a:p>
            <a:r>
              <a:rPr lang="en-US" dirty="0" smtClean="0"/>
              <a:t>In this database, I can directly store images in the data table. </a:t>
            </a:r>
          </a:p>
          <a:p>
            <a:r>
              <a:rPr lang="en-US" dirty="0" smtClean="0"/>
              <a:t>F-stop: How wide the aperture is.</a:t>
            </a:r>
          </a:p>
          <a:p>
            <a:r>
              <a:rPr lang="en-US" dirty="0" smtClean="0"/>
              <a:t>ISO: How sensitive to light</a:t>
            </a:r>
          </a:p>
          <a:p>
            <a:r>
              <a:rPr lang="en-US" dirty="0" smtClean="0"/>
              <a:t>When the ISO is low (less sensitive), the lenses needs to be wide-open.</a:t>
            </a:r>
            <a:endParaRPr lang="en-US" dirty="0"/>
          </a:p>
        </p:txBody>
      </p:sp>
      <p:pic>
        <p:nvPicPr>
          <p:cNvPr id="4" name="Picture 3"/>
          <p:cNvPicPr>
            <a:picLocks noChangeAspect="1"/>
          </p:cNvPicPr>
          <p:nvPr/>
        </p:nvPicPr>
        <p:blipFill>
          <a:blip r:embed="rId2"/>
          <a:stretch>
            <a:fillRect/>
          </a:stretch>
        </p:blipFill>
        <p:spPr>
          <a:xfrm>
            <a:off x="824032" y="4343722"/>
            <a:ext cx="6961905" cy="2009524"/>
          </a:xfrm>
          <a:prstGeom prst="rect">
            <a:avLst/>
          </a:prstGeom>
          <a:ln>
            <a:solidFill>
              <a:schemeClr val="bg1"/>
            </a:solidFill>
          </a:ln>
        </p:spPr>
      </p:pic>
    </p:spTree>
    <p:extLst>
      <p:ext uri="{BB962C8B-B14F-4D97-AF65-F5344CB8AC3E}">
        <p14:creationId xmlns:p14="http://schemas.microsoft.com/office/powerpoint/2010/main" val="3914506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High Variety: </a:t>
            </a:r>
            <a:br>
              <a:rPr lang="en-US" dirty="0" smtClean="0"/>
            </a:br>
            <a:r>
              <a:rPr lang="en-US" dirty="0" smtClean="0"/>
              <a:t>Database with images</a:t>
            </a:r>
            <a:endParaRPr lang="en-US" dirty="0"/>
          </a:p>
        </p:txBody>
      </p:sp>
      <p:sp>
        <p:nvSpPr>
          <p:cNvPr id="3" name="Content Placeholder 2"/>
          <p:cNvSpPr>
            <a:spLocks noGrp="1"/>
          </p:cNvSpPr>
          <p:nvPr>
            <p:ph idx="1"/>
          </p:nvPr>
        </p:nvSpPr>
        <p:spPr>
          <a:xfrm>
            <a:off x="499898" y="2149835"/>
            <a:ext cx="5776212" cy="1092129"/>
          </a:xfrm>
        </p:spPr>
        <p:txBody>
          <a:bodyPr>
            <a:normAutofit/>
          </a:bodyPr>
          <a:lstStyle/>
          <a:p>
            <a:r>
              <a:rPr lang="en-US" dirty="0" smtClean="0"/>
              <a:t>When the cursor is hovering on the observation, the picture and related info is displayed.</a:t>
            </a:r>
            <a:endParaRPr lang="en-US" dirty="0"/>
          </a:p>
        </p:txBody>
      </p:sp>
      <p:pic>
        <p:nvPicPr>
          <p:cNvPr id="5" name="Picture 4"/>
          <p:cNvPicPr>
            <a:picLocks noChangeAspect="1"/>
          </p:cNvPicPr>
          <p:nvPr/>
        </p:nvPicPr>
        <p:blipFill>
          <a:blip r:embed="rId2"/>
          <a:stretch>
            <a:fillRect/>
          </a:stretch>
        </p:blipFill>
        <p:spPr>
          <a:xfrm>
            <a:off x="740778" y="3470427"/>
            <a:ext cx="4201517" cy="3144088"/>
          </a:xfrm>
          <a:prstGeom prst="rect">
            <a:avLst/>
          </a:prstGeom>
        </p:spPr>
      </p:pic>
      <p:pic>
        <p:nvPicPr>
          <p:cNvPr id="6" name="Picture 5"/>
          <p:cNvPicPr>
            <a:picLocks noChangeAspect="1"/>
          </p:cNvPicPr>
          <p:nvPr/>
        </p:nvPicPr>
        <p:blipFill>
          <a:blip r:embed="rId3"/>
          <a:stretch>
            <a:fillRect/>
          </a:stretch>
        </p:blipFill>
        <p:spPr>
          <a:xfrm>
            <a:off x="6047972" y="1600868"/>
            <a:ext cx="5798197" cy="5013647"/>
          </a:xfrm>
          <a:prstGeom prst="rect">
            <a:avLst/>
          </a:prstGeom>
        </p:spPr>
      </p:pic>
    </p:spTree>
    <p:extLst>
      <p:ext uri="{BB962C8B-B14F-4D97-AF65-F5344CB8AC3E}">
        <p14:creationId xmlns:p14="http://schemas.microsoft.com/office/powerpoint/2010/main" val="1356220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Big data analytics: Trend</a:t>
            </a:r>
          </a:p>
        </p:txBody>
      </p:sp>
      <p:sp>
        <p:nvSpPr>
          <p:cNvPr id="3" name="Content Placeholder 2"/>
          <p:cNvSpPr>
            <a:spLocks noGrp="1"/>
          </p:cNvSpPr>
          <p:nvPr>
            <p:ph idx="1"/>
          </p:nvPr>
        </p:nvSpPr>
        <p:spPr>
          <a:xfrm>
            <a:off x="680322" y="2336873"/>
            <a:ext cx="7165456" cy="4075216"/>
          </a:xfrm>
        </p:spPr>
        <p:txBody>
          <a:bodyPr>
            <a:normAutofit lnSpcReduction="10000"/>
          </a:bodyPr>
          <a:lstStyle/>
          <a:p>
            <a:r>
              <a:rPr lang="en-US" dirty="0">
                <a:solidFill>
                  <a:srgbClr val="FFFF00"/>
                </a:solidFill>
              </a:rPr>
              <a:t>Data-driven commercial operation </a:t>
            </a:r>
            <a:r>
              <a:rPr lang="en-US" dirty="0"/>
              <a:t>e.g. Disney </a:t>
            </a:r>
            <a:r>
              <a:rPr lang="en-US" dirty="0" err="1"/>
              <a:t>Magicbands</a:t>
            </a:r>
            <a:endParaRPr lang="en-US" dirty="0"/>
          </a:p>
          <a:p>
            <a:pPr lvl="1"/>
            <a:r>
              <a:rPr lang="en-US" sz="2400" dirty="0"/>
              <a:t>Data-driven businesses are 5% more productive and 6% more profitable than others.</a:t>
            </a:r>
          </a:p>
          <a:p>
            <a:r>
              <a:rPr lang="en-US" dirty="0">
                <a:solidFill>
                  <a:srgbClr val="FFFF00"/>
                </a:solidFill>
              </a:rPr>
              <a:t>Quantified self-movement</a:t>
            </a:r>
            <a:r>
              <a:rPr lang="en-US" dirty="0"/>
              <a:t>: Fitbit bands, Apple Watches</a:t>
            </a:r>
          </a:p>
          <a:p>
            <a:r>
              <a:rPr lang="en-US" dirty="0">
                <a:solidFill>
                  <a:srgbClr val="FFFF00"/>
                </a:solidFill>
              </a:rPr>
              <a:t>Sentient cities</a:t>
            </a:r>
            <a:r>
              <a:rPr lang="en-US" dirty="0"/>
              <a:t>: </a:t>
            </a:r>
          </a:p>
          <a:p>
            <a:pPr lvl="1"/>
            <a:r>
              <a:rPr lang="en-US" sz="2400" dirty="0"/>
              <a:t>Internet of things (</a:t>
            </a:r>
            <a:r>
              <a:rPr lang="en-US" sz="2400" dirty="0" err="1"/>
              <a:t>IoT</a:t>
            </a:r>
            <a:r>
              <a:rPr lang="en-US" sz="2400" dirty="0"/>
              <a:t>)</a:t>
            </a:r>
          </a:p>
          <a:p>
            <a:pPr lvl="1"/>
            <a:r>
              <a:rPr lang="en-US" sz="2400" dirty="0"/>
              <a:t>Devices are connected to conduct real-time diagnosis. </a:t>
            </a:r>
          </a:p>
          <a:p>
            <a:endParaRPr lang="en-US" dirty="0"/>
          </a:p>
        </p:txBody>
      </p:sp>
      <p:pic>
        <p:nvPicPr>
          <p:cNvPr id="16386" name="Picture 2" descr="Image result for disney magicband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68704" y="1701878"/>
            <a:ext cx="3333461" cy="1947004"/>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Image result for fitbit band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168703" y="3978563"/>
            <a:ext cx="3333461" cy="2220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216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755" y="602594"/>
            <a:ext cx="9130461" cy="1280890"/>
          </a:xfrm>
        </p:spPr>
        <p:txBody>
          <a:bodyPr/>
          <a:lstStyle/>
          <a:p>
            <a:r>
              <a:rPr lang="en-US" dirty="0"/>
              <a:t>Fayyad’s study: Social network analysis</a:t>
            </a:r>
          </a:p>
        </p:txBody>
      </p:sp>
      <p:sp>
        <p:nvSpPr>
          <p:cNvPr id="3" name="Content Placeholder 2"/>
          <p:cNvSpPr>
            <a:spLocks noGrp="1"/>
          </p:cNvSpPr>
          <p:nvPr>
            <p:ph idx="1"/>
          </p:nvPr>
        </p:nvSpPr>
        <p:spPr>
          <a:xfrm>
            <a:off x="2782849" y="2391784"/>
            <a:ext cx="7824191" cy="3960493"/>
          </a:xfrm>
        </p:spPr>
        <p:txBody>
          <a:bodyPr>
            <a:normAutofit/>
          </a:bodyPr>
          <a:lstStyle/>
          <a:p>
            <a:r>
              <a:rPr lang="en-US" sz="2400" dirty="0"/>
              <a:t>Usama Fayyad: data scientist and co-founder of KDD conferences and ACM SIGKDD association for Knowledge Discovery and Data Mining.</a:t>
            </a:r>
          </a:p>
          <a:p>
            <a:r>
              <a:rPr lang="en-US" sz="2400" dirty="0"/>
              <a:t>He opened a Facebook account but posted very few details about himself.</a:t>
            </a:r>
          </a:p>
          <a:p>
            <a:r>
              <a:rPr lang="en-US" sz="2400" dirty="0"/>
              <a:t>He hadn’t joined any group</a:t>
            </a:r>
          </a:p>
          <a:p>
            <a:r>
              <a:rPr lang="en-US" sz="2400" dirty="0"/>
              <a:t>He didn’t comment on other people’s posts.</a:t>
            </a:r>
          </a:p>
          <a:p>
            <a:r>
              <a:rPr lang="en-US" sz="2400" dirty="0"/>
              <a:t>Facebook can accurately predict his </a:t>
            </a:r>
            <a:r>
              <a:rPr lang="en-US" sz="2400" dirty="0">
                <a:solidFill>
                  <a:srgbClr val="FFC000"/>
                </a:solidFill>
              </a:rPr>
              <a:t>buying decisions</a:t>
            </a:r>
            <a:r>
              <a:rPr lang="en-US" sz="2400" dirty="0"/>
              <a:t>. How?</a:t>
            </a:r>
          </a:p>
        </p:txBody>
      </p:sp>
      <p:pic>
        <p:nvPicPr>
          <p:cNvPr id="2050" name="Picture 2" descr="Image result for usama fayyad"/>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69755" y="2391784"/>
            <a:ext cx="1876425" cy="2219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228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2849" y="602594"/>
            <a:ext cx="8911687" cy="1280890"/>
          </a:xfrm>
        </p:spPr>
        <p:txBody>
          <a:bodyPr/>
          <a:lstStyle/>
          <a:p>
            <a:r>
              <a:rPr lang="en-US" dirty="0"/>
              <a:t>Fayyad’s study</a:t>
            </a:r>
          </a:p>
        </p:txBody>
      </p:sp>
      <p:sp>
        <p:nvSpPr>
          <p:cNvPr id="3" name="Content Placeholder 2"/>
          <p:cNvSpPr>
            <a:spLocks noGrp="1"/>
          </p:cNvSpPr>
          <p:nvPr>
            <p:ph idx="1"/>
          </p:nvPr>
        </p:nvSpPr>
        <p:spPr>
          <a:xfrm>
            <a:off x="2782848" y="2294965"/>
            <a:ext cx="7824191" cy="3906704"/>
          </a:xfrm>
        </p:spPr>
        <p:txBody>
          <a:bodyPr>
            <a:normAutofit/>
          </a:bodyPr>
          <a:lstStyle/>
          <a:p>
            <a:r>
              <a:rPr lang="en-US" sz="3200" dirty="0"/>
              <a:t>He has friends on Facebook.</a:t>
            </a:r>
          </a:p>
          <a:p>
            <a:r>
              <a:rPr lang="en-US" sz="3200" dirty="0"/>
              <a:t>Facebook used the habits of his friends to predict Fayyad’s behaviors.</a:t>
            </a:r>
          </a:p>
          <a:p>
            <a:r>
              <a:rPr lang="en-US" sz="3200" dirty="0"/>
              <a:t>“Your friends are very likely to like what you like.”</a:t>
            </a:r>
          </a:p>
        </p:txBody>
      </p:sp>
      <p:pic>
        <p:nvPicPr>
          <p:cNvPr id="2050" name="Picture 2" descr="Image result for usama fayyad"/>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57138" y="2294965"/>
            <a:ext cx="1876425" cy="2219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7749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ground</a:t>
            </a:r>
          </a:p>
        </p:txBody>
      </p:sp>
      <p:sp>
        <p:nvSpPr>
          <p:cNvPr id="3" name="Content Placeholder 2"/>
          <p:cNvSpPr>
            <a:spLocks noGrp="1"/>
          </p:cNvSpPr>
          <p:nvPr>
            <p:ph idx="1"/>
          </p:nvPr>
        </p:nvSpPr>
        <p:spPr>
          <a:xfrm>
            <a:off x="540913" y="2336873"/>
            <a:ext cx="7450148" cy="4063928"/>
          </a:xfrm>
        </p:spPr>
        <p:txBody>
          <a:bodyPr>
            <a:normAutofit lnSpcReduction="10000"/>
          </a:bodyPr>
          <a:lstStyle/>
          <a:p>
            <a:pPr lvl="1"/>
            <a:r>
              <a:rPr lang="en-US" sz="2400" dirty="0"/>
              <a:t>Terms</a:t>
            </a:r>
          </a:p>
          <a:p>
            <a:pPr lvl="2"/>
            <a:r>
              <a:rPr lang="en-US" sz="2400" dirty="0"/>
              <a:t>Data science, data mining, big data analytics, machine learning, business intelligence</a:t>
            </a:r>
          </a:p>
          <a:p>
            <a:pPr lvl="1"/>
            <a:r>
              <a:rPr lang="en-US" sz="2400" dirty="0"/>
              <a:t>Common ground</a:t>
            </a:r>
          </a:p>
          <a:p>
            <a:pPr lvl="2"/>
            <a:r>
              <a:rPr lang="en-US" sz="2400" dirty="0"/>
              <a:t>Data-driven, not hypothesis-driven</a:t>
            </a:r>
          </a:p>
          <a:p>
            <a:pPr lvl="2"/>
            <a:r>
              <a:rPr lang="en-US" sz="2400" dirty="0"/>
              <a:t>Pattern seeking, not cut-off thinking</a:t>
            </a:r>
          </a:p>
          <a:p>
            <a:pPr lvl="2"/>
            <a:r>
              <a:rPr lang="en-US" sz="2400" dirty="0"/>
              <a:t>Multiple approaches (e.g. ensemble methods), not a single one.</a:t>
            </a:r>
          </a:p>
          <a:p>
            <a:pPr lvl="2"/>
            <a:r>
              <a:rPr lang="en-US" sz="2400" dirty="0"/>
              <a:t>Utilize artificial intelligence, not just human judgment.</a:t>
            </a:r>
          </a:p>
          <a:p>
            <a:endParaRPr lang="en-US" sz="2800" dirty="0"/>
          </a:p>
        </p:txBody>
      </p:sp>
      <p:pic>
        <p:nvPicPr>
          <p:cNvPr id="4" name="Picture 3"/>
          <p:cNvPicPr>
            <a:picLocks noChangeAspect="1"/>
          </p:cNvPicPr>
          <p:nvPr/>
        </p:nvPicPr>
        <p:blipFill>
          <a:blip r:embed="rId2"/>
          <a:stretch>
            <a:fillRect/>
          </a:stretch>
        </p:blipFill>
        <p:spPr>
          <a:xfrm>
            <a:off x="8279755" y="2336873"/>
            <a:ext cx="2921000" cy="2781300"/>
          </a:xfrm>
          <a:prstGeom prst="rect">
            <a:avLst/>
          </a:prstGeom>
        </p:spPr>
      </p:pic>
    </p:spTree>
    <p:extLst>
      <p:ext uri="{BB962C8B-B14F-4D97-AF65-F5344CB8AC3E}">
        <p14:creationId xmlns:p14="http://schemas.microsoft.com/office/powerpoint/2010/main" val="475707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on politics</a:t>
            </a:r>
          </a:p>
        </p:txBody>
      </p:sp>
      <p:sp>
        <p:nvSpPr>
          <p:cNvPr id="3" name="Content Placeholder 2"/>
          <p:cNvSpPr>
            <a:spLocks noGrp="1"/>
          </p:cNvSpPr>
          <p:nvPr>
            <p:ph idx="1"/>
          </p:nvPr>
        </p:nvSpPr>
        <p:spPr>
          <a:xfrm>
            <a:off x="680321" y="2336873"/>
            <a:ext cx="6624121" cy="3599316"/>
          </a:xfrm>
        </p:spPr>
        <p:txBody>
          <a:bodyPr>
            <a:normAutofit lnSpcReduction="10000"/>
          </a:bodyPr>
          <a:lstStyle/>
          <a:p>
            <a:r>
              <a:rPr lang="en-US" dirty="0"/>
              <a:t>“The Great Hack”: </a:t>
            </a:r>
            <a:r>
              <a:rPr lang="en-US" dirty="0">
                <a:hlinkClick r:id="rId2"/>
              </a:rPr>
              <a:t>https://www.youtube.com/watch?v=iX8GxLP1FHo</a:t>
            </a:r>
            <a:endParaRPr lang="en-US" dirty="0"/>
          </a:p>
          <a:p>
            <a:r>
              <a:rPr lang="en-US" dirty="0"/>
              <a:t>Facebook passed user data to Cambridge </a:t>
            </a:r>
            <a:r>
              <a:rPr lang="en-US" dirty="0" err="1"/>
              <a:t>Analytica</a:t>
            </a:r>
            <a:r>
              <a:rPr lang="en-US" dirty="0"/>
              <a:t>. The company claimed that it has 5,000 data points of every American voters.</a:t>
            </a:r>
          </a:p>
          <a:p>
            <a:r>
              <a:rPr lang="en-US" dirty="0"/>
              <a:t>CA influenced the result of the Brexit campaign in the UK and in the 2016 U.S. Presidential Elections by bombarding the “persuadable” with information.</a:t>
            </a:r>
          </a:p>
        </p:txBody>
      </p:sp>
      <p:pic>
        <p:nvPicPr>
          <p:cNvPr id="1026" name="Picture 2" descr="Image result for brexi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64414" y="975940"/>
            <a:ext cx="3764306" cy="25095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2016 presidential election"/>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64414" y="3708190"/>
            <a:ext cx="3764306" cy="2871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9672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Pattern recognition in everyday life example</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80321" y="2519334"/>
            <a:ext cx="10266096" cy="3416855"/>
          </a:xfrm>
          <a:prstGeom prst="rect">
            <a:avLst/>
          </a:prstGeom>
        </p:spPr>
      </p:pic>
    </p:spTree>
    <p:extLst>
      <p:ext uri="{BB962C8B-B14F-4D97-AF65-F5344CB8AC3E}">
        <p14:creationId xmlns:p14="http://schemas.microsoft.com/office/powerpoint/2010/main" val="32301954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Myth 1 of data science</a:t>
            </a:r>
          </a:p>
        </p:txBody>
      </p:sp>
      <p:sp>
        <p:nvSpPr>
          <p:cNvPr id="3" name="Content Placeholder 2"/>
          <p:cNvSpPr>
            <a:spLocks noGrp="1"/>
          </p:cNvSpPr>
          <p:nvPr>
            <p:ph idx="1"/>
          </p:nvPr>
        </p:nvSpPr>
        <p:spPr/>
        <p:txBody>
          <a:bodyPr/>
          <a:lstStyle/>
          <a:p>
            <a:r>
              <a:rPr lang="en-US" dirty="0"/>
              <a:t>It is automated. Just push a button!</a:t>
            </a:r>
          </a:p>
          <a:p>
            <a:r>
              <a:rPr lang="en-US" dirty="0"/>
              <a:t>Gordon </a:t>
            </a:r>
            <a:r>
              <a:rPr lang="en-US" dirty="0" err="1"/>
              <a:t>Linoff</a:t>
            </a:r>
            <a:r>
              <a:rPr lang="en-US" dirty="0"/>
              <a:t> and Michael Berry: Data mining lets computer do what they do best </a:t>
            </a:r>
            <a:r>
              <a:rPr lang="mr-IN" dirty="0"/>
              <a:t>–</a:t>
            </a:r>
            <a:r>
              <a:rPr lang="en-US" dirty="0"/>
              <a:t> dig through lots of data. This, in turns, lets people do what people do best, which is to set up the problem and understand the results.</a:t>
            </a:r>
          </a:p>
          <a:p>
            <a:r>
              <a:rPr lang="en-US" dirty="0"/>
              <a:t>Data mining is an extension of exploratory data analysis (EDA). You still need to make your best judgment while exploring or mining the data.</a:t>
            </a:r>
          </a:p>
        </p:txBody>
      </p:sp>
    </p:spTree>
    <p:extLst>
      <p:ext uri="{BB962C8B-B14F-4D97-AF65-F5344CB8AC3E}">
        <p14:creationId xmlns:p14="http://schemas.microsoft.com/office/powerpoint/2010/main" val="1086540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Myth 2</a:t>
            </a:r>
          </a:p>
        </p:txBody>
      </p:sp>
      <p:sp>
        <p:nvSpPr>
          <p:cNvPr id="3" name="Content Placeholder 2"/>
          <p:cNvSpPr>
            <a:spLocks noGrp="1"/>
          </p:cNvSpPr>
          <p:nvPr>
            <p:ph idx="1"/>
          </p:nvPr>
        </p:nvSpPr>
        <p:spPr>
          <a:xfrm>
            <a:off x="680322" y="2336873"/>
            <a:ext cx="8052862" cy="3599316"/>
          </a:xfrm>
        </p:spPr>
        <p:txBody>
          <a:bodyPr>
            <a:normAutofit/>
          </a:bodyPr>
          <a:lstStyle/>
          <a:p>
            <a:r>
              <a:rPr lang="en-US" sz="2800" dirty="0"/>
              <a:t>Every DS project needs big data or DS = big data analytics</a:t>
            </a:r>
          </a:p>
          <a:p>
            <a:r>
              <a:rPr lang="en-US" sz="2800" dirty="0"/>
              <a:t>You need the </a:t>
            </a:r>
            <a:r>
              <a:rPr lang="en-US" sz="2800" dirty="0">
                <a:solidFill>
                  <a:srgbClr val="FFC000"/>
                </a:solidFill>
              </a:rPr>
              <a:t>right data</a:t>
            </a:r>
            <a:r>
              <a:rPr lang="en-US" sz="2800" dirty="0"/>
              <a:t>, not necessarily big data.</a:t>
            </a:r>
          </a:p>
          <a:p>
            <a:r>
              <a:rPr lang="en-US" sz="2800" dirty="0"/>
              <a:t>Judea Pearl: Data are dumb</a:t>
            </a:r>
            <a:r>
              <a:rPr lang="mr-IN" sz="2800" dirty="0"/>
              <a:t>…</a:t>
            </a:r>
            <a:r>
              <a:rPr lang="en-US" sz="2800" dirty="0"/>
              <a:t>you are smarter than the data, especially in causal inference.</a:t>
            </a:r>
          </a:p>
          <a:p>
            <a:r>
              <a:rPr lang="en-US" sz="2800" dirty="0"/>
              <a:t>Big data analytics is not the answer to causal inferences.</a:t>
            </a:r>
          </a:p>
          <a:p>
            <a:endParaRPr lang="en-US" dirty="0"/>
          </a:p>
        </p:txBody>
      </p:sp>
      <p:pic>
        <p:nvPicPr>
          <p:cNvPr id="4" name="Picture 3"/>
          <p:cNvPicPr>
            <a:picLocks noChangeAspect="1"/>
          </p:cNvPicPr>
          <p:nvPr/>
        </p:nvPicPr>
        <p:blipFill>
          <a:blip r:embed="rId2"/>
          <a:stretch>
            <a:fillRect/>
          </a:stretch>
        </p:blipFill>
        <p:spPr>
          <a:xfrm>
            <a:off x="8867917" y="2104612"/>
            <a:ext cx="3060131" cy="4375701"/>
          </a:xfrm>
          <a:prstGeom prst="rect">
            <a:avLst/>
          </a:prstGeom>
        </p:spPr>
      </p:pic>
    </p:spTree>
    <p:extLst>
      <p:ext uri="{BB962C8B-B14F-4D97-AF65-F5344CB8AC3E}">
        <p14:creationId xmlns:p14="http://schemas.microsoft.com/office/powerpoint/2010/main" val="13647980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Myth 3</a:t>
            </a:r>
          </a:p>
        </p:txBody>
      </p:sp>
      <p:sp>
        <p:nvSpPr>
          <p:cNvPr id="3" name="Content Placeholder 2"/>
          <p:cNvSpPr>
            <a:spLocks noGrp="1"/>
          </p:cNvSpPr>
          <p:nvPr>
            <p:ph idx="1"/>
          </p:nvPr>
        </p:nvSpPr>
        <p:spPr>
          <a:xfrm>
            <a:off x="680321" y="2336872"/>
            <a:ext cx="10511420" cy="3999533"/>
          </a:xfrm>
        </p:spPr>
        <p:txBody>
          <a:bodyPr>
            <a:normAutofit/>
          </a:bodyPr>
          <a:lstStyle/>
          <a:p>
            <a:r>
              <a:rPr lang="en-US" dirty="0"/>
              <a:t>John Kelleher and Brendan Tierney, the authors of “Data science”: There is a myth that DS software is easy to use. </a:t>
            </a:r>
          </a:p>
          <a:p>
            <a:r>
              <a:rPr lang="en-US" dirty="0"/>
              <a:t>The preceding perception may be prevalent in industry, but I found that in academics the opposite is true: Most people think that DS software is hard to use and therefore they want to stay with traditional statistical software. </a:t>
            </a:r>
          </a:p>
          <a:p>
            <a:r>
              <a:rPr lang="en-US" dirty="0"/>
              <a:t>The truth is: DS software is easier than traditional stat software e.g. the </a:t>
            </a:r>
            <a:r>
              <a:rPr lang="en-US" dirty="0">
                <a:solidFill>
                  <a:srgbClr val="FFC000"/>
                </a:solidFill>
              </a:rPr>
              <a:t>flowchart interface </a:t>
            </a:r>
            <a:r>
              <a:rPr lang="en-US" dirty="0"/>
              <a:t>in SAS Enterprise Miner, SAS Enterprise Guide, and IBM SPSS Modeler make it much easier to trace back what you did and to correct just one or two steps, if necessary.</a:t>
            </a:r>
          </a:p>
        </p:txBody>
      </p:sp>
    </p:spTree>
    <p:extLst>
      <p:ext uri="{BB962C8B-B14F-4D97-AF65-F5344CB8AC3E}">
        <p14:creationId xmlns:p14="http://schemas.microsoft.com/office/powerpoint/2010/main" val="15803570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goal of data science</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429502" y="2130470"/>
            <a:ext cx="6115497" cy="4280848"/>
          </a:xfrm>
          <a:prstGeom prst="rect">
            <a:avLst/>
          </a:prstGeom>
        </p:spPr>
      </p:pic>
    </p:spTree>
    <p:extLst>
      <p:ext uri="{BB962C8B-B14F-4D97-AF65-F5344CB8AC3E}">
        <p14:creationId xmlns:p14="http://schemas.microsoft.com/office/powerpoint/2010/main" val="17595189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goal of data science</a:t>
            </a:r>
          </a:p>
        </p:txBody>
      </p:sp>
      <p:sp>
        <p:nvSpPr>
          <p:cNvPr id="3" name="Content Placeholder 2"/>
          <p:cNvSpPr>
            <a:spLocks noGrp="1"/>
          </p:cNvSpPr>
          <p:nvPr>
            <p:ph idx="1"/>
          </p:nvPr>
        </p:nvSpPr>
        <p:spPr>
          <a:xfrm>
            <a:off x="680321" y="2336873"/>
            <a:ext cx="9613861" cy="3977866"/>
          </a:xfrm>
        </p:spPr>
        <p:txBody>
          <a:bodyPr>
            <a:normAutofit lnSpcReduction="10000"/>
          </a:bodyPr>
          <a:lstStyle/>
          <a:p>
            <a:r>
              <a:rPr lang="en-US" dirty="0"/>
              <a:t>Hierarchy:</a:t>
            </a:r>
          </a:p>
          <a:p>
            <a:pPr lvl="1"/>
            <a:r>
              <a:rPr lang="en-US" sz="2400" dirty="0">
                <a:solidFill>
                  <a:srgbClr val="FFFF00"/>
                </a:solidFill>
              </a:rPr>
              <a:t>Data:</a:t>
            </a:r>
            <a:r>
              <a:rPr lang="en-US" sz="2400" dirty="0"/>
              <a:t> Raw and unprocessed (e.g. test scores and related variables)</a:t>
            </a:r>
          </a:p>
          <a:p>
            <a:pPr lvl="1"/>
            <a:r>
              <a:rPr lang="en-US" sz="2400" dirty="0">
                <a:solidFill>
                  <a:srgbClr val="FFFF00"/>
                </a:solidFill>
              </a:rPr>
              <a:t>Information:</a:t>
            </a:r>
            <a:r>
              <a:rPr lang="en-US" sz="2400" dirty="0"/>
              <a:t> processed (e.g. findings, figures, tables)</a:t>
            </a:r>
          </a:p>
          <a:p>
            <a:pPr lvl="1"/>
            <a:r>
              <a:rPr lang="en-US" sz="2400" dirty="0">
                <a:solidFill>
                  <a:srgbClr val="FFFF00"/>
                </a:solidFill>
              </a:rPr>
              <a:t>Knowledge or insight: </a:t>
            </a:r>
            <a:r>
              <a:rPr lang="en-US" sz="2400" dirty="0"/>
              <a:t>a summary statement that can describe or explain the phenomenon (e.g. test performance and self-efficacy form a curvilinear relationship)</a:t>
            </a:r>
          </a:p>
          <a:p>
            <a:pPr lvl="1"/>
            <a:r>
              <a:rPr lang="en-US" sz="2400" dirty="0">
                <a:solidFill>
                  <a:srgbClr val="FFFF00"/>
                </a:solidFill>
              </a:rPr>
              <a:t>Understanding:</a:t>
            </a:r>
            <a:r>
              <a:rPr lang="en-US" sz="2400" dirty="0"/>
              <a:t> information that leads to practical implications for actionable items (e.g. teachers should stop inflating students’ ego)</a:t>
            </a:r>
          </a:p>
          <a:p>
            <a:pPr lvl="1"/>
            <a:r>
              <a:rPr lang="en-US" sz="2400" dirty="0">
                <a:solidFill>
                  <a:srgbClr val="FFFF00"/>
                </a:solidFill>
              </a:rPr>
              <a:t>Wisdom</a:t>
            </a:r>
            <a:r>
              <a:rPr lang="en-US" sz="2400" dirty="0"/>
              <a:t> (e.g. a new theory)</a:t>
            </a:r>
          </a:p>
          <a:p>
            <a:endParaRPr lang="en-US" dirty="0"/>
          </a:p>
        </p:txBody>
      </p:sp>
    </p:spTree>
    <p:extLst>
      <p:ext uri="{BB962C8B-B14F-4D97-AF65-F5344CB8AC3E}">
        <p14:creationId xmlns:p14="http://schemas.microsoft.com/office/powerpoint/2010/main" val="1883096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goal of data science</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678860" y="2052407"/>
            <a:ext cx="7310593" cy="4386355"/>
          </a:xfrm>
          <a:prstGeom prst="rect">
            <a:avLst/>
          </a:prstGeom>
        </p:spPr>
      </p:pic>
    </p:spTree>
    <p:extLst>
      <p:ext uri="{BB962C8B-B14F-4D97-AF65-F5344CB8AC3E}">
        <p14:creationId xmlns:p14="http://schemas.microsoft.com/office/powerpoint/2010/main" val="11991690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data science/data mining?</a:t>
            </a:r>
          </a:p>
        </p:txBody>
      </p:sp>
      <p:sp>
        <p:nvSpPr>
          <p:cNvPr id="3" name="Content Placeholder 2"/>
          <p:cNvSpPr>
            <a:spLocks noGrp="1"/>
          </p:cNvSpPr>
          <p:nvPr>
            <p:ph idx="1"/>
          </p:nvPr>
        </p:nvSpPr>
        <p:spPr>
          <a:xfrm>
            <a:off x="680321" y="2336873"/>
            <a:ext cx="10227933" cy="4042412"/>
          </a:xfrm>
        </p:spPr>
        <p:txBody>
          <a:bodyPr>
            <a:normAutofit/>
          </a:bodyPr>
          <a:lstStyle/>
          <a:p>
            <a:r>
              <a:rPr lang="en-US" dirty="0"/>
              <a:t>We can use data science to address the issues of traditional hypothesis testing.</a:t>
            </a:r>
          </a:p>
          <a:p>
            <a:r>
              <a:rPr lang="en-US" dirty="0"/>
              <a:t>Shortcoming 1 of HT: Does not address treatment effectiveness or answer your question</a:t>
            </a:r>
          </a:p>
          <a:p>
            <a:pPr lvl="1"/>
            <a:r>
              <a:rPr lang="en-US" sz="2400" dirty="0"/>
              <a:t>What people are doing now: starting with a single hypothesis and then computing the </a:t>
            </a:r>
            <a:r>
              <a:rPr lang="en-US" sz="2400" i="1" dirty="0"/>
              <a:t>p</a:t>
            </a:r>
            <a:r>
              <a:rPr lang="en-US" sz="2400" dirty="0"/>
              <a:t> value based on one sample: </a:t>
            </a:r>
            <a:r>
              <a:rPr lang="en-US" sz="2400" dirty="0">
                <a:solidFill>
                  <a:srgbClr val="FFFF00"/>
                </a:solidFill>
              </a:rPr>
              <a:t>P(D|H)</a:t>
            </a:r>
          </a:p>
          <a:p>
            <a:pPr lvl="1"/>
            <a:r>
              <a:rPr lang="en-US" sz="2400" dirty="0"/>
              <a:t>DS is data-driven, not hypothesis-driven. Let the data speak for themselves!</a:t>
            </a:r>
          </a:p>
          <a:p>
            <a:pPr lvl="1"/>
            <a:r>
              <a:rPr lang="en-US" sz="2400" dirty="0"/>
              <a:t>Given the pattern of the data, what is the best explanation out of many alternate theories (inference to the best explanation): </a:t>
            </a:r>
            <a:r>
              <a:rPr lang="en-US" sz="2400" dirty="0">
                <a:solidFill>
                  <a:srgbClr val="FFFF00"/>
                </a:solidFill>
              </a:rPr>
              <a:t>P(H|D)</a:t>
            </a:r>
          </a:p>
          <a:p>
            <a:endParaRPr lang="en-US" dirty="0"/>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1371464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data science/data mining?</a:t>
            </a:r>
          </a:p>
        </p:txBody>
      </p:sp>
      <p:sp>
        <p:nvSpPr>
          <p:cNvPr id="3" name="Content Placeholder 2"/>
          <p:cNvSpPr>
            <a:spLocks noGrp="1"/>
          </p:cNvSpPr>
          <p:nvPr>
            <p:ph idx="1"/>
          </p:nvPr>
        </p:nvSpPr>
        <p:spPr>
          <a:xfrm>
            <a:off x="680321" y="2336873"/>
            <a:ext cx="10179590" cy="3849438"/>
          </a:xfrm>
        </p:spPr>
        <p:txBody>
          <a:bodyPr>
            <a:normAutofit lnSpcReduction="10000"/>
          </a:bodyPr>
          <a:lstStyle/>
          <a:p>
            <a:r>
              <a:rPr lang="en-US" dirty="0"/>
              <a:t>In </a:t>
            </a:r>
            <a:r>
              <a:rPr lang="en-US" i="1" dirty="0"/>
              <a:t>A Picture is Worth a Thousand p Values</a:t>
            </a:r>
            <a:r>
              <a:rPr lang="en-US" dirty="0"/>
              <a:t>, Loftus observed that many journal editors do not accept the results reported in mere graphical form.  Test statistics must be provided for the consideration of publication.  Loftus asserted that hypothesis testing ignores two important issues: </a:t>
            </a:r>
          </a:p>
          <a:p>
            <a:pPr lvl="1"/>
            <a:r>
              <a:rPr lang="en-US" sz="2600" dirty="0"/>
              <a:t>What is the </a:t>
            </a:r>
            <a:r>
              <a:rPr lang="en-US" sz="2600" dirty="0">
                <a:solidFill>
                  <a:srgbClr val="FFFF00"/>
                </a:solidFill>
              </a:rPr>
              <a:t>pattern</a:t>
            </a:r>
            <a:r>
              <a:rPr lang="en-US" sz="2600" dirty="0"/>
              <a:t> of population means over conditions? </a:t>
            </a:r>
          </a:p>
          <a:p>
            <a:pPr lvl="1"/>
            <a:r>
              <a:rPr lang="en-US" sz="2600" dirty="0"/>
              <a:t>What are the </a:t>
            </a:r>
            <a:r>
              <a:rPr lang="en-US" sz="2600" dirty="0">
                <a:solidFill>
                  <a:srgbClr val="FFFF00"/>
                </a:solidFill>
              </a:rPr>
              <a:t>magnitudes</a:t>
            </a:r>
            <a:r>
              <a:rPr lang="en-US" sz="2600" dirty="0"/>
              <a:t> (effect size or predictive power) of various variability measures?</a:t>
            </a:r>
          </a:p>
          <a:p>
            <a:r>
              <a:rPr lang="en-US" dirty="0"/>
              <a:t>P(D|H) is prone to </a:t>
            </a:r>
            <a:r>
              <a:rPr lang="en-US" dirty="0">
                <a:solidFill>
                  <a:srgbClr val="FFFF00"/>
                </a:solidFill>
              </a:rPr>
              <a:t>confirmation bias</a:t>
            </a:r>
            <a:r>
              <a:rPr lang="en-US" dirty="0"/>
              <a:t>. In DS/DM you consider </a:t>
            </a:r>
            <a:r>
              <a:rPr lang="en-US" dirty="0">
                <a:solidFill>
                  <a:srgbClr val="FFFF00"/>
                </a:solidFill>
              </a:rPr>
              <a:t>alternate explanations </a:t>
            </a:r>
            <a:r>
              <a:rPr lang="en-US" dirty="0"/>
              <a:t>to answer your research question by using ensemble methods. </a:t>
            </a:r>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7088718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data science/data mining?</a:t>
            </a:r>
          </a:p>
        </p:txBody>
      </p:sp>
      <p:sp>
        <p:nvSpPr>
          <p:cNvPr id="3" name="Content Placeholder 2"/>
          <p:cNvSpPr>
            <a:spLocks noGrp="1"/>
          </p:cNvSpPr>
          <p:nvPr>
            <p:ph idx="1"/>
          </p:nvPr>
        </p:nvSpPr>
        <p:spPr>
          <a:xfrm>
            <a:off x="680320" y="2336873"/>
            <a:ext cx="7797635" cy="3599316"/>
          </a:xfrm>
        </p:spPr>
        <p:txBody>
          <a:bodyPr>
            <a:normAutofit lnSpcReduction="10000"/>
          </a:bodyPr>
          <a:lstStyle/>
          <a:p>
            <a:r>
              <a:rPr lang="en-US" dirty="0"/>
              <a:t>Shortcoming 2 of HT: Easy to reject the null</a:t>
            </a:r>
          </a:p>
          <a:p>
            <a:pPr lvl="1"/>
            <a:r>
              <a:rPr lang="en-US" sz="2400" dirty="0"/>
              <a:t>BDG has built-in features to avoid </a:t>
            </a:r>
            <a:r>
              <a:rPr lang="en-US" sz="2400" dirty="0">
                <a:solidFill>
                  <a:srgbClr val="FFFF00"/>
                </a:solidFill>
              </a:rPr>
              <a:t>over-fitting</a:t>
            </a:r>
            <a:r>
              <a:rPr lang="en-US" sz="2400" dirty="0"/>
              <a:t> (falsely declare the effect) </a:t>
            </a:r>
          </a:p>
          <a:p>
            <a:pPr lvl="1"/>
            <a:r>
              <a:rPr lang="en-US" sz="2400" dirty="0"/>
              <a:t>Usually the data are collected in naturalistic settings and thus there is </a:t>
            </a:r>
            <a:r>
              <a:rPr lang="en-US" sz="2400" dirty="0">
                <a:solidFill>
                  <a:srgbClr val="FFFF00"/>
                </a:solidFill>
              </a:rPr>
              <a:t>no control group</a:t>
            </a:r>
            <a:r>
              <a:rPr lang="en-US" sz="2400" dirty="0"/>
              <a:t>; let alone an inferior or do-nothing control group.</a:t>
            </a:r>
          </a:p>
          <a:p>
            <a:r>
              <a:rPr lang="en-US" dirty="0"/>
              <a:t>Shortcoming 3: A fusion of </a:t>
            </a:r>
            <a:r>
              <a:rPr lang="en-US" dirty="0" err="1"/>
              <a:t>Fisherian</a:t>
            </a:r>
            <a:r>
              <a:rPr lang="en-US" dirty="0"/>
              <a:t> and </a:t>
            </a:r>
            <a:r>
              <a:rPr lang="en-US" dirty="0" err="1"/>
              <a:t>Pearsonian</a:t>
            </a:r>
            <a:r>
              <a:rPr lang="en-US" dirty="0"/>
              <a:t> paradigms.</a:t>
            </a:r>
          </a:p>
          <a:p>
            <a:pPr lvl="1"/>
            <a:r>
              <a:rPr lang="en-US" sz="2400" dirty="0"/>
              <a:t>DM is an extension of </a:t>
            </a:r>
            <a:r>
              <a:rPr lang="en-US" sz="2400" dirty="0">
                <a:solidFill>
                  <a:srgbClr val="FFFF00"/>
                </a:solidFill>
              </a:rPr>
              <a:t>exploratory data analysis</a:t>
            </a:r>
            <a:r>
              <a:rPr lang="en-US" sz="2400" dirty="0"/>
              <a:t> (EDA) and they are fully compatible.</a:t>
            </a:r>
          </a:p>
          <a:p>
            <a:pPr marL="0" indent="0">
              <a:buNone/>
            </a:pPr>
            <a:endParaRPr lang="en-US" dirty="0"/>
          </a:p>
          <a:p>
            <a:pPr marL="0" indent="0">
              <a:buNone/>
            </a:pPr>
            <a:endParaRPr lang="en-US" dirty="0"/>
          </a:p>
          <a:p>
            <a:endParaRPr lang="en-US" dirty="0"/>
          </a:p>
        </p:txBody>
      </p:sp>
      <p:pic>
        <p:nvPicPr>
          <p:cNvPr id="1026" name="Picture 2" descr="Image result for do nothi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25395" y="2336873"/>
            <a:ext cx="2410774" cy="2354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3428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data science/data mining?</a:t>
            </a:r>
          </a:p>
        </p:txBody>
      </p:sp>
      <p:sp>
        <p:nvSpPr>
          <p:cNvPr id="3" name="Content Placeholder 2"/>
          <p:cNvSpPr>
            <a:spLocks noGrp="1"/>
          </p:cNvSpPr>
          <p:nvPr>
            <p:ph idx="1"/>
          </p:nvPr>
        </p:nvSpPr>
        <p:spPr>
          <a:xfrm>
            <a:off x="680321" y="2336873"/>
            <a:ext cx="7549279" cy="3599316"/>
          </a:xfrm>
        </p:spPr>
        <p:txBody>
          <a:bodyPr>
            <a:normAutofit lnSpcReduction="10000"/>
          </a:bodyPr>
          <a:lstStyle/>
          <a:p>
            <a:r>
              <a:rPr lang="en-US" dirty="0"/>
              <a:t>Shortcoming 4 of HT: Lack reproducibility</a:t>
            </a:r>
          </a:p>
          <a:p>
            <a:pPr lvl="1"/>
            <a:r>
              <a:rPr lang="en-US" sz="2400" dirty="0"/>
              <a:t>DS uses </a:t>
            </a:r>
            <a:r>
              <a:rPr lang="en-US" sz="2400" dirty="0">
                <a:solidFill>
                  <a:srgbClr val="FFFF00"/>
                </a:solidFill>
              </a:rPr>
              <a:t>resampling-based methods </a:t>
            </a:r>
            <a:r>
              <a:rPr lang="en-US" sz="2400" dirty="0"/>
              <a:t>(e.g. cross-validation, bootstrapping) to replicate the same analyzes in order to produce a stable conclusion.</a:t>
            </a:r>
          </a:p>
          <a:p>
            <a:r>
              <a:rPr lang="en-US" dirty="0"/>
              <a:t>Shortcoming 5 of HT: Parametric assumptions about data structure</a:t>
            </a:r>
          </a:p>
          <a:p>
            <a:pPr lvl="1"/>
            <a:r>
              <a:rPr lang="en-US" sz="2400" dirty="0"/>
              <a:t>DS are </a:t>
            </a:r>
            <a:r>
              <a:rPr lang="en-US" sz="2400" dirty="0">
                <a:solidFill>
                  <a:srgbClr val="FFFF00"/>
                </a:solidFill>
              </a:rPr>
              <a:t>non-parametric</a:t>
            </a:r>
          </a:p>
          <a:p>
            <a:pPr lvl="1"/>
            <a:r>
              <a:rPr lang="en-US" sz="2400" dirty="0"/>
              <a:t>Assumption-free: Virtually no assumptions about the data structure are required.</a:t>
            </a:r>
          </a:p>
          <a:p>
            <a:pPr marL="0" indent="0">
              <a:buNone/>
            </a:pPr>
            <a:endParaRPr lang="en-US" dirty="0"/>
          </a:p>
          <a:p>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93374" y="2336873"/>
            <a:ext cx="3278547" cy="2650358"/>
          </a:xfrm>
          <a:prstGeom prst="rect">
            <a:avLst/>
          </a:prstGeom>
        </p:spPr>
      </p:pic>
    </p:spTree>
    <p:extLst>
      <p:ext uri="{BB962C8B-B14F-4D97-AF65-F5344CB8AC3E}">
        <p14:creationId xmlns:p14="http://schemas.microsoft.com/office/powerpoint/2010/main" val="27482364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data science/data mining?</a:t>
            </a:r>
          </a:p>
        </p:txBody>
      </p:sp>
      <p:sp>
        <p:nvSpPr>
          <p:cNvPr id="3" name="Content Placeholder 2"/>
          <p:cNvSpPr>
            <a:spLocks noGrp="1"/>
          </p:cNvSpPr>
          <p:nvPr>
            <p:ph idx="1"/>
          </p:nvPr>
        </p:nvSpPr>
        <p:spPr>
          <a:xfrm>
            <a:off x="680320" y="2336873"/>
            <a:ext cx="10203269" cy="3599316"/>
          </a:xfrm>
        </p:spPr>
        <p:txBody>
          <a:bodyPr>
            <a:normAutofit/>
          </a:bodyPr>
          <a:lstStyle/>
          <a:p>
            <a:r>
              <a:rPr lang="en-US" dirty="0"/>
              <a:t>Shortcoming 6 of HT: Probability as a relative frequency in long run</a:t>
            </a:r>
          </a:p>
          <a:p>
            <a:pPr lvl="1"/>
            <a:r>
              <a:rPr lang="en-US" sz="2400" dirty="0"/>
              <a:t>DS is based on </a:t>
            </a:r>
            <a:r>
              <a:rPr lang="en-US" sz="2400" dirty="0">
                <a:solidFill>
                  <a:srgbClr val="FFFF00"/>
                </a:solidFill>
              </a:rPr>
              <a:t>pattern recognition of the big data at hand</a:t>
            </a:r>
            <a:r>
              <a:rPr lang="en-US" sz="2400" dirty="0"/>
              <a:t>. </a:t>
            </a:r>
          </a:p>
          <a:p>
            <a:pPr lvl="1"/>
            <a:r>
              <a:rPr lang="en-US" sz="2400" dirty="0"/>
              <a:t>If I have 50 observations and try to infer from this small sample to the entire population, I must ask this question: “What is the chance of observing the sample statistics when I repeat the same study over and over?”</a:t>
            </a:r>
          </a:p>
          <a:p>
            <a:pPr lvl="1"/>
            <a:r>
              <a:rPr lang="en-US" sz="2400" dirty="0"/>
              <a:t>If I have a million observations, do you need to ask this question: “What would happen if I repeat this study over and over?”</a:t>
            </a:r>
          </a:p>
        </p:txBody>
      </p:sp>
    </p:spTree>
    <p:extLst>
      <p:ext uri="{BB962C8B-B14F-4D97-AF65-F5344CB8AC3E}">
        <p14:creationId xmlns:p14="http://schemas.microsoft.com/office/powerpoint/2010/main" val="35844496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data science/data mining?</a:t>
            </a:r>
          </a:p>
        </p:txBody>
      </p:sp>
      <p:sp>
        <p:nvSpPr>
          <p:cNvPr id="3" name="Content Placeholder 2"/>
          <p:cNvSpPr>
            <a:spLocks noGrp="1"/>
          </p:cNvSpPr>
          <p:nvPr>
            <p:ph idx="1"/>
          </p:nvPr>
        </p:nvSpPr>
        <p:spPr>
          <a:xfrm>
            <a:off x="680321" y="2336873"/>
            <a:ext cx="9786870" cy="3599316"/>
          </a:xfrm>
        </p:spPr>
        <p:txBody>
          <a:bodyPr>
            <a:normAutofit lnSpcReduction="10000"/>
          </a:bodyPr>
          <a:lstStyle/>
          <a:p>
            <a:r>
              <a:rPr lang="en-US" dirty="0"/>
              <a:t>Shortcoming 7 of HT: Count on theoretical distributions</a:t>
            </a:r>
          </a:p>
          <a:p>
            <a:pPr lvl="1"/>
            <a:r>
              <a:rPr lang="en-US" sz="2400" dirty="0"/>
              <a:t>Many DM methods do not count on a particular theoretical distribution. It uses the empirical distribution.</a:t>
            </a:r>
          </a:p>
          <a:p>
            <a:r>
              <a:rPr lang="en-US" dirty="0"/>
              <a:t>Shortcoming 8 of HT: Point estimate</a:t>
            </a:r>
          </a:p>
          <a:p>
            <a:pPr lvl="1"/>
            <a:r>
              <a:rPr lang="en-US" sz="2400" dirty="0"/>
              <a:t>When </a:t>
            </a:r>
            <a:r>
              <a:rPr lang="en-US" sz="2400" dirty="0">
                <a:solidFill>
                  <a:srgbClr val="FFFF00"/>
                </a:solidFill>
              </a:rPr>
              <a:t>ensemble methods </a:t>
            </a:r>
            <a:r>
              <a:rPr lang="en-US" sz="2400" dirty="0"/>
              <a:t>are used, DS methods yield multiple answers, not a single answer.</a:t>
            </a:r>
          </a:p>
          <a:p>
            <a:r>
              <a:rPr lang="en-US" dirty="0"/>
              <a:t>Shortcoming 9 of HT: Arbitrary cutoff</a:t>
            </a:r>
          </a:p>
          <a:p>
            <a:pPr lvl="1"/>
            <a:r>
              <a:rPr lang="en-US" sz="2400" dirty="0"/>
              <a:t>Very often decisions in DS does not rely on a cut-off (e.g. AIC, BIC). It is </a:t>
            </a:r>
            <a:r>
              <a:rPr lang="en-US" sz="2400" dirty="0">
                <a:solidFill>
                  <a:srgbClr val="FFFF00"/>
                </a:solidFill>
              </a:rPr>
              <a:t>relative and contextual</a:t>
            </a:r>
            <a:r>
              <a:rPr lang="en-US" sz="2400" dirty="0"/>
              <a:t>! The decision is based on </a:t>
            </a:r>
            <a:r>
              <a:rPr lang="en-US" sz="2400" dirty="0">
                <a:solidFill>
                  <a:srgbClr val="FFFF00"/>
                </a:solidFill>
              </a:rPr>
              <a:t>model comparison</a:t>
            </a:r>
            <a:r>
              <a:rPr lang="en-US" sz="2400" dirty="0"/>
              <a:t>.</a:t>
            </a:r>
          </a:p>
        </p:txBody>
      </p:sp>
    </p:spTree>
    <p:extLst>
      <p:ext uri="{BB962C8B-B14F-4D97-AF65-F5344CB8AC3E}">
        <p14:creationId xmlns:p14="http://schemas.microsoft.com/office/powerpoint/2010/main" val="22426709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data science/data mining?</a:t>
            </a:r>
          </a:p>
        </p:txBody>
      </p:sp>
      <p:sp>
        <p:nvSpPr>
          <p:cNvPr id="3" name="Content Placeholder 2"/>
          <p:cNvSpPr>
            <a:spLocks noGrp="1"/>
          </p:cNvSpPr>
          <p:nvPr>
            <p:ph idx="1"/>
          </p:nvPr>
        </p:nvSpPr>
        <p:spPr>
          <a:xfrm>
            <a:off x="680321" y="2336872"/>
            <a:ext cx="7058625" cy="3804283"/>
          </a:xfrm>
        </p:spPr>
        <p:txBody>
          <a:bodyPr>
            <a:normAutofit/>
          </a:bodyPr>
          <a:lstStyle/>
          <a:p>
            <a:r>
              <a:rPr lang="en-US" dirty="0"/>
              <a:t>Shortcoming 10 of HT: Unknown error and circularity: If the researcher does not know whether the null is true or not, then he cannot tell whether the error is tied to Type I or Type II. But if he knows that the null is true, then there is no need to perform the test. </a:t>
            </a:r>
          </a:p>
          <a:p>
            <a:pPr lvl="1"/>
            <a:r>
              <a:rPr lang="en-US" sz="2400" dirty="0"/>
              <a:t>In some DM results the error rate is expressed by </a:t>
            </a:r>
            <a:r>
              <a:rPr lang="en-US" sz="2400" dirty="0">
                <a:solidFill>
                  <a:srgbClr val="FFFF00"/>
                </a:solidFill>
              </a:rPr>
              <a:t>area under curve (AUC)</a:t>
            </a:r>
            <a:r>
              <a:rPr lang="en-US" sz="2400" dirty="0"/>
              <a:t> and depicted in the </a:t>
            </a:r>
            <a:r>
              <a:rPr lang="en-US" sz="2400" dirty="0">
                <a:solidFill>
                  <a:srgbClr val="FFFF00"/>
                </a:solidFill>
              </a:rPr>
              <a:t>Receiver Operating Characteristic (ROC) curve</a:t>
            </a:r>
            <a:r>
              <a:rPr lang="en-US" sz="2400" dirty="0"/>
              <a:t>, not Type I or Type II error.</a:t>
            </a:r>
          </a:p>
        </p:txBody>
      </p:sp>
      <p:pic>
        <p:nvPicPr>
          <p:cNvPr id="3074" name="Picture 2" descr="http://www.creative-wisdom.com/computer/sas/ROC.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827612" y="2336873"/>
            <a:ext cx="3914697" cy="2670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36820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data science/data mining?</a:t>
            </a:r>
          </a:p>
        </p:txBody>
      </p:sp>
      <p:sp>
        <p:nvSpPr>
          <p:cNvPr id="3" name="Content Placeholder 2"/>
          <p:cNvSpPr>
            <a:spLocks noGrp="1"/>
          </p:cNvSpPr>
          <p:nvPr>
            <p:ph idx="1"/>
          </p:nvPr>
        </p:nvSpPr>
        <p:spPr>
          <a:xfrm>
            <a:off x="486684" y="2358387"/>
            <a:ext cx="7664857" cy="4074685"/>
          </a:xfrm>
        </p:spPr>
        <p:txBody>
          <a:bodyPr>
            <a:normAutofit lnSpcReduction="10000"/>
          </a:bodyPr>
          <a:lstStyle/>
          <a:p>
            <a:r>
              <a:rPr lang="en-US" dirty="0"/>
              <a:t>Shortcoming 11 of HT: Incapable of performing big data analytics</a:t>
            </a:r>
          </a:p>
          <a:p>
            <a:pPr lvl="1"/>
            <a:r>
              <a:rPr lang="en-US" sz="2400" dirty="0"/>
              <a:t>DS can handle extremely big sample sizes (count in million). Get as many observations as you can. </a:t>
            </a:r>
            <a:r>
              <a:rPr lang="en-US" sz="2400" dirty="0">
                <a:solidFill>
                  <a:srgbClr val="FFC000"/>
                </a:solidFill>
              </a:rPr>
              <a:t>Don’t worry about power analysis</a:t>
            </a:r>
            <a:r>
              <a:rPr lang="en-US" sz="2400" dirty="0"/>
              <a:t>.</a:t>
            </a:r>
          </a:p>
          <a:p>
            <a:pPr lvl="1"/>
            <a:r>
              <a:rPr lang="en-US" sz="2400" dirty="0"/>
              <a:t>Common misconception: I cannot use DS methods when I have a small sample.</a:t>
            </a:r>
          </a:p>
          <a:p>
            <a:pPr lvl="1"/>
            <a:r>
              <a:rPr lang="en-US" sz="2400" dirty="0"/>
              <a:t>DS methods work best with big data, but some DS </a:t>
            </a:r>
            <a:r>
              <a:rPr lang="en-US" sz="2400" dirty="0" err="1"/>
              <a:t>technqiues</a:t>
            </a:r>
            <a:r>
              <a:rPr lang="en-US" sz="2400" dirty="0"/>
              <a:t> are still valid in small-sample studies. </a:t>
            </a:r>
          </a:p>
          <a:p>
            <a:pPr lvl="1"/>
            <a:r>
              <a:rPr lang="en-US" sz="2400" dirty="0"/>
              <a:t>If you have a bus, you can take 50, 40, 30, 20, 10, or 5 passengers. But if you have a sedan… </a:t>
            </a:r>
          </a:p>
        </p:txBody>
      </p:sp>
      <p:pic>
        <p:nvPicPr>
          <p:cNvPr id="2052" name="Picture 4" descr="Image result for tour bu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37308" y="2358387"/>
            <a:ext cx="3381375" cy="3381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57562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data science/data mining?</a:t>
            </a:r>
          </a:p>
        </p:txBody>
      </p:sp>
      <p:sp>
        <p:nvSpPr>
          <p:cNvPr id="3" name="Content Placeholder 2"/>
          <p:cNvSpPr>
            <a:spLocks noGrp="1"/>
          </p:cNvSpPr>
          <p:nvPr>
            <p:ph idx="1"/>
          </p:nvPr>
        </p:nvSpPr>
        <p:spPr>
          <a:xfrm>
            <a:off x="486685" y="2358387"/>
            <a:ext cx="6161542" cy="4074685"/>
          </a:xfrm>
        </p:spPr>
        <p:txBody>
          <a:bodyPr>
            <a:normAutofit/>
          </a:bodyPr>
          <a:lstStyle/>
          <a:p>
            <a:r>
              <a:rPr lang="en-US" dirty="0"/>
              <a:t>Do you need power analysis to determine the sample size in data mining/BDA?</a:t>
            </a:r>
          </a:p>
          <a:p>
            <a:r>
              <a:rPr lang="en-US" dirty="0"/>
              <a:t>Power = the probability of correctly rejecting the null.</a:t>
            </a:r>
          </a:p>
          <a:p>
            <a:r>
              <a:rPr lang="en-US" dirty="0"/>
              <a:t>Is there a null hypothesis for you to test in data mining/BDA?</a:t>
            </a:r>
          </a:p>
          <a:p>
            <a:endParaRPr lang="en-US" dirty="0"/>
          </a:p>
          <a:p>
            <a:endParaRPr lang="en-US" sz="2400"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648227" y="2433691"/>
            <a:ext cx="4206270" cy="313877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9712124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data science/data mining?</a:t>
            </a:r>
          </a:p>
        </p:txBody>
      </p:sp>
      <p:sp>
        <p:nvSpPr>
          <p:cNvPr id="3" name="Content Placeholder 2"/>
          <p:cNvSpPr>
            <a:spLocks noGrp="1"/>
          </p:cNvSpPr>
          <p:nvPr>
            <p:ph idx="1"/>
          </p:nvPr>
        </p:nvSpPr>
        <p:spPr>
          <a:xfrm>
            <a:off x="486685" y="2358387"/>
            <a:ext cx="5634416" cy="4074685"/>
          </a:xfrm>
        </p:spPr>
        <p:txBody>
          <a:bodyPr>
            <a:normAutofit/>
          </a:bodyPr>
          <a:lstStyle/>
          <a:p>
            <a:r>
              <a:rPr lang="en-US" dirty="0"/>
              <a:t>To perform a power analysis, you need the effect size. Small? Medium? Large? </a:t>
            </a:r>
          </a:p>
          <a:p>
            <a:r>
              <a:rPr lang="en-US" dirty="0"/>
              <a:t>Cohen determined the medium effect size using Journal of Abnormal and Social Psychology during the 1960s. </a:t>
            </a:r>
          </a:p>
          <a:p>
            <a:r>
              <a:rPr lang="en-US" dirty="0" err="1"/>
              <a:t>Welkowitz</a:t>
            </a:r>
            <a:r>
              <a:rPr lang="en-US" dirty="0"/>
              <a:t>, </a:t>
            </a:r>
            <a:r>
              <a:rPr lang="en-US" dirty="0" err="1"/>
              <a:t>Ewen</a:t>
            </a:r>
            <a:r>
              <a:rPr lang="en-US" dirty="0"/>
              <a:t>, Cohen: One should not use conventional values if one can specify the effect size that is appropriate to the specific problem. </a:t>
            </a:r>
          </a:p>
          <a:p>
            <a:endParaRPr lang="en-US" dirty="0"/>
          </a:p>
          <a:p>
            <a:endParaRPr lang="en-US" sz="2400" dirty="0"/>
          </a:p>
        </p:txBody>
      </p:sp>
      <p:pic>
        <p:nvPicPr>
          <p:cNvPr id="4" name="Picture 3"/>
          <p:cNvPicPr>
            <a:picLocks noChangeAspect="1"/>
          </p:cNvPicPr>
          <p:nvPr/>
        </p:nvPicPr>
        <p:blipFill>
          <a:blip r:embed="rId2"/>
          <a:stretch>
            <a:fillRect/>
          </a:stretch>
        </p:blipFill>
        <p:spPr>
          <a:xfrm>
            <a:off x="6241586" y="2476721"/>
            <a:ext cx="5552381" cy="2828571"/>
          </a:xfrm>
          <a:prstGeom prst="rect">
            <a:avLst/>
          </a:prstGeom>
        </p:spPr>
      </p:pic>
    </p:spTree>
    <p:extLst>
      <p:ext uri="{BB962C8B-B14F-4D97-AF65-F5344CB8AC3E}">
        <p14:creationId xmlns:p14="http://schemas.microsoft.com/office/powerpoint/2010/main" val="37246007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data science/data mining?</a:t>
            </a:r>
          </a:p>
        </p:txBody>
      </p:sp>
      <p:sp>
        <p:nvSpPr>
          <p:cNvPr id="3" name="Content Placeholder 2"/>
          <p:cNvSpPr>
            <a:spLocks noGrp="1"/>
          </p:cNvSpPr>
          <p:nvPr>
            <p:ph idx="1"/>
          </p:nvPr>
        </p:nvSpPr>
        <p:spPr>
          <a:xfrm>
            <a:off x="486684" y="2358388"/>
            <a:ext cx="9807498" cy="1256181"/>
          </a:xfrm>
        </p:spPr>
        <p:txBody>
          <a:bodyPr>
            <a:normAutofit/>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For example, to get the desirable sample size for logistic regression, I need to know the correlation between the predictors, the predictor means, SDs...etc. It could be very complicated.</a:t>
            </a: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461578" y="3614569"/>
            <a:ext cx="8183562" cy="30178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355600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data science/data mining?</a:t>
            </a:r>
          </a:p>
        </p:txBody>
      </p:sp>
      <p:sp>
        <p:nvSpPr>
          <p:cNvPr id="3" name="Content Placeholder 2"/>
          <p:cNvSpPr>
            <a:spLocks noGrp="1"/>
          </p:cNvSpPr>
          <p:nvPr>
            <p:ph idx="1"/>
          </p:nvPr>
        </p:nvSpPr>
        <p:spPr>
          <a:xfrm>
            <a:off x="486684" y="2358388"/>
            <a:ext cx="8603528" cy="4139231"/>
          </a:xfrm>
        </p:spPr>
        <p:txBody>
          <a:bodyPr>
            <a:normAutofit/>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Chicken or egg first?</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The purpose of power analysis is to know how many observations I should obtain (not too many, not too few)</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But if I know all those, it means I have already collected data.</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One may argue that we can inquire prior studies to get the information, as what Cohen and APA suggested.</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But how can we know the numbers from the past research are based on sufficient power and adequate data? </a:t>
            </a:r>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75763" y="2495138"/>
            <a:ext cx="2858572" cy="170034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6836655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1044134" y="736208"/>
            <a:ext cx="8229024"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dirty="0"/>
              <a:t>Why data science/data mining?</a:t>
            </a:r>
            <a:endParaRPr lang="en-US" altLang="en-US" dirty="0"/>
          </a:p>
        </p:txBody>
      </p:sp>
      <p:sp>
        <p:nvSpPr>
          <p:cNvPr id="30722" name="Rectangle 2"/>
          <p:cNvSpPr>
            <a:spLocks noGrp="1" noChangeArrowheads="1"/>
          </p:cNvSpPr>
          <p:nvPr>
            <p:ph type="body" idx="1"/>
          </p:nvPr>
        </p:nvSpPr>
        <p:spPr>
          <a:xfrm>
            <a:off x="560039" y="2109823"/>
            <a:ext cx="9831848" cy="1924295"/>
          </a:xfrm>
          <a:ln/>
        </p:spPr>
        <p:txBody>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a:t>In HT, sample size determination based on power analysis is tied to Type I &amp; Type II error, sampling distributions, alpha level, effect size...etc.</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a:t>If you use DS instead of HT, do you need to care about power? You can just lie down and relax!</a:t>
            </a:r>
          </a:p>
        </p:txBody>
      </p:sp>
      <p:pic>
        <p:nvPicPr>
          <p:cNvPr id="30723"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33625" y="4159157"/>
            <a:ext cx="3732872" cy="248714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724"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341526" y="4157718"/>
            <a:ext cx="3711270" cy="2478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24056182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680320" y="2304599"/>
            <a:ext cx="10389299" cy="4139231"/>
          </a:xfrm>
        </p:spPr>
        <p:txBody>
          <a:bodyPr>
            <a:normAutofit/>
          </a:bodyPr>
          <a:lstStyle/>
          <a:p>
            <a:r>
              <a:rPr lang="en-US" dirty="0"/>
              <a:t>It saves time, efforts, and money, because the data are online available Forget about IRB!</a:t>
            </a:r>
          </a:p>
          <a:p>
            <a:r>
              <a:rPr lang="en-US" dirty="0"/>
              <a:t>It provides a basis for comparing the results of secondary data analysis and your primary data analysis (e.g. national sample vs. local sample).</a:t>
            </a:r>
          </a:p>
          <a:p>
            <a:r>
              <a:rPr lang="en-US" dirty="0"/>
              <a:t>The sample size is much bigger than what you can collect by yourself. Many social science studies are conducted with samples that are disproportionally drawn from Western, educated, industrialized, rich, and democratic populations (</a:t>
            </a:r>
            <a:r>
              <a:rPr lang="en-US" dirty="0">
                <a:solidFill>
                  <a:srgbClr val="FFFF00"/>
                </a:solidFill>
              </a:rPr>
              <a:t>WEIRD</a:t>
            </a:r>
            <a:r>
              <a:rPr lang="en-US" dirty="0"/>
              <a:t>; </a:t>
            </a:r>
            <a:r>
              <a:rPr lang="en-US" dirty="0" err="1"/>
              <a:t>Henrich</a:t>
            </a:r>
            <a:r>
              <a:rPr lang="en-US" dirty="0"/>
              <a:t>, Heine, &amp; </a:t>
            </a:r>
            <a:r>
              <a:rPr lang="en-US" dirty="0" err="1"/>
              <a:t>Norenzayan</a:t>
            </a:r>
            <a:r>
              <a:rPr lang="en-US" dirty="0"/>
              <a:t>, 2010). Nationwide and international data sets alleviate the problem of WEIRD.</a:t>
            </a:r>
          </a:p>
        </p:txBody>
      </p:sp>
    </p:spTree>
    <p:extLst>
      <p:ext uri="{BB962C8B-B14F-4D97-AF65-F5344CB8AC3E}">
        <p14:creationId xmlns:p14="http://schemas.microsoft.com/office/powerpoint/2010/main" val="26818611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680321" y="2336873"/>
            <a:ext cx="6989881" cy="3599316"/>
          </a:xfrm>
        </p:spPr>
        <p:txBody>
          <a:bodyPr/>
          <a:lstStyle/>
          <a:p>
            <a:r>
              <a:rPr lang="en-US" dirty="0"/>
              <a:t>More importantly, the </a:t>
            </a:r>
            <a:r>
              <a:rPr lang="en-US" dirty="0">
                <a:solidFill>
                  <a:srgbClr val="FFFF00"/>
                </a:solidFill>
              </a:rPr>
              <a:t>behavioral data </a:t>
            </a:r>
            <a:r>
              <a:rPr lang="en-US" dirty="0"/>
              <a:t>collected in </a:t>
            </a:r>
            <a:r>
              <a:rPr lang="en-US" dirty="0">
                <a:solidFill>
                  <a:srgbClr val="FFFF00"/>
                </a:solidFill>
              </a:rPr>
              <a:t>naturalistic settings </a:t>
            </a:r>
            <a:r>
              <a:rPr lang="en-US" dirty="0"/>
              <a:t>(e.g. Google, Facebook) may be more accurate than experimental or survey data.</a:t>
            </a:r>
          </a:p>
          <a:p>
            <a:r>
              <a:rPr lang="en-US" dirty="0"/>
              <a:t>Opinion polls indicated that more than 40 percent of Americans attend church every week. However, by examining church attendance records, </a:t>
            </a:r>
            <a:r>
              <a:rPr lang="en-US" dirty="0" err="1"/>
              <a:t>Hadaway</a:t>
            </a:r>
            <a:r>
              <a:rPr lang="en-US" dirty="0"/>
              <a:t> and </a:t>
            </a:r>
            <a:r>
              <a:rPr lang="en-US" dirty="0" err="1"/>
              <a:t>Marlar</a:t>
            </a:r>
            <a:r>
              <a:rPr lang="en-US" dirty="0"/>
              <a:t> (2005) concluded that the actual attendance was fewer than 22 percent. </a:t>
            </a:r>
          </a:p>
        </p:txBody>
      </p:sp>
      <p:pic>
        <p:nvPicPr>
          <p:cNvPr id="12290" name="Picture 2" descr="Related imag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70202" y="2336873"/>
            <a:ext cx="3783405" cy="2837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2820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294732" y="2226703"/>
            <a:ext cx="8353509" cy="3986809"/>
          </a:xfrm>
        </p:spPr>
        <p:txBody>
          <a:bodyPr>
            <a:noAutofit/>
          </a:bodyPr>
          <a:lstStyle/>
          <a:p>
            <a:r>
              <a:rPr lang="en-US" sz="2300" dirty="0" err="1"/>
              <a:t>Schacter</a:t>
            </a:r>
            <a:r>
              <a:rPr lang="en-US" sz="2300" dirty="0"/>
              <a:t> (1999) warned that the human memory is fallible. </a:t>
            </a:r>
          </a:p>
          <a:p>
            <a:pPr lvl="1"/>
            <a:r>
              <a:rPr lang="en-US" sz="2300" dirty="0"/>
              <a:t>Transience: Forget information over time</a:t>
            </a:r>
          </a:p>
          <a:p>
            <a:pPr lvl="1"/>
            <a:r>
              <a:rPr lang="en-US" sz="2300" dirty="0"/>
              <a:t>Absent-mindedness: Inattentive to the event</a:t>
            </a:r>
          </a:p>
          <a:p>
            <a:pPr lvl="1"/>
            <a:r>
              <a:rPr lang="en-US" sz="2300" dirty="0"/>
              <a:t>Blocking: The temporary inaccessibility of memory</a:t>
            </a:r>
          </a:p>
          <a:p>
            <a:pPr lvl="1"/>
            <a:r>
              <a:rPr lang="en-US" sz="2300" dirty="0"/>
              <a:t>Misattribution: Attributing a recollection to the wrong source</a:t>
            </a:r>
          </a:p>
          <a:p>
            <a:pPr lvl="1"/>
            <a:r>
              <a:rPr lang="en-US" sz="2300" dirty="0"/>
              <a:t>Suggestibility: Implanted memories</a:t>
            </a:r>
          </a:p>
          <a:p>
            <a:pPr lvl="1"/>
            <a:r>
              <a:rPr lang="en-US" sz="2300" dirty="0"/>
              <a:t>Bias: Retrospective distortions</a:t>
            </a:r>
          </a:p>
          <a:p>
            <a:pPr lvl="1"/>
            <a:r>
              <a:rPr lang="en-US" sz="2300" dirty="0"/>
              <a:t>Persistence: Pathological events that we cannot forget</a:t>
            </a:r>
          </a:p>
          <a:p>
            <a:r>
              <a:rPr lang="en-US" sz="2300" dirty="0"/>
              <a:t>Or We lie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48241" y="2314838"/>
            <a:ext cx="3154232" cy="2785972"/>
          </a:xfrm>
          <a:prstGeom prst="rect">
            <a:avLst/>
          </a:prstGeom>
        </p:spPr>
      </p:pic>
    </p:spTree>
    <p:extLst>
      <p:ext uri="{BB962C8B-B14F-4D97-AF65-F5344CB8AC3E}">
        <p14:creationId xmlns:p14="http://schemas.microsoft.com/office/powerpoint/2010/main" val="1359140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680321" y="2336872"/>
            <a:ext cx="6989881" cy="3816501"/>
          </a:xfrm>
        </p:spPr>
        <p:txBody>
          <a:bodyPr>
            <a:normAutofit/>
          </a:bodyPr>
          <a:lstStyle/>
          <a:p>
            <a:r>
              <a:rPr lang="en-US" dirty="0">
                <a:solidFill>
                  <a:srgbClr val="FFFF00"/>
                </a:solidFill>
              </a:rPr>
              <a:t>The dictator game</a:t>
            </a:r>
            <a:r>
              <a:rPr lang="en-US" dirty="0"/>
              <a:t>: is used for studying morality and cooperative behaviors, is another good example. </a:t>
            </a:r>
          </a:p>
          <a:p>
            <a:r>
              <a:rPr lang="en-US" dirty="0"/>
              <a:t>In a typical experiment utilizing the dictator game, the participant is told to decide how much of a $10 pie he would like to give to an anonymous person who also signs up for the same experimental session. </a:t>
            </a:r>
          </a:p>
          <a:p>
            <a:r>
              <a:rPr lang="en-US" dirty="0"/>
              <a:t>The game is so named because the decision made by the giver is final.</a:t>
            </a:r>
          </a:p>
        </p:txBody>
      </p:sp>
      <p:pic>
        <p:nvPicPr>
          <p:cNvPr id="13314" name="Picture 2" descr="Image result for 10 dollar bill money"/>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70202" y="2336872"/>
            <a:ext cx="3889698" cy="2189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81894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680321" y="2336872"/>
            <a:ext cx="6989881" cy="3816501"/>
          </a:xfrm>
        </p:spPr>
        <p:txBody>
          <a:bodyPr>
            <a:normAutofit lnSpcReduction="10000"/>
          </a:bodyPr>
          <a:lstStyle/>
          <a:p>
            <a:r>
              <a:rPr lang="en-US" dirty="0"/>
              <a:t>Most experimental results are encouraging: Many participants were willing to share the wealth. </a:t>
            </a:r>
          </a:p>
          <a:p>
            <a:r>
              <a:rPr lang="en-US" dirty="0"/>
              <a:t>The result is completely different when the dictator game is conducted in a naturalistic setting. </a:t>
            </a:r>
          </a:p>
          <a:p>
            <a:r>
              <a:rPr lang="en-US" dirty="0"/>
              <a:t>In a study carried out by Winking and </a:t>
            </a:r>
            <a:r>
              <a:rPr lang="en-US" dirty="0" err="1"/>
              <a:t>Nizer</a:t>
            </a:r>
            <a:r>
              <a:rPr lang="en-US" dirty="0"/>
              <a:t> (2013) at a bus stop in Las Vegas, the researcher told some strangers that he was in a hurry to the airport and therefore he wanted to give away his $20 in casino chips. </a:t>
            </a:r>
          </a:p>
        </p:txBody>
      </p:sp>
      <p:pic>
        <p:nvPicPr>
          <p:cNvPr id="14338" name="Picture 2" descr="Image result for casino chip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87143" y="2427324"/>
            <a:ext cx="3633723" cy="242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622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680321" y="2336872"/>
            <a:ext cx="6989881" cy="3816501"/>
          </a:xfrm>
        </p:spPr>
        <p:txBody>
          <a:bodyPr>
            <a:normAutofit/>
          </a:bodyPr>
          <a:lstStyle/>
          <a:p>
            <a:r>
              <a:rPr lang="en-US" dirty="0"/>
              <a:t>The researcher explicitly suggested to the receivers to share a portion of the money to another stranger at the bus stop, who was actually a member of the research team. </a:t>
            </a:r>
          </a:p>
          <a:p>
            <a:r>
              <a:rPr lang="en-US" dirty="0"/>
              <a:t>No one in the naturalistic study gave any portion of the endowment to the stranger. </a:t>
            </a:r>
          </a:p>
          <a:p>
            <a:r>
              <a:rPr lang="en-US" dirty="0"/>
              <a:t>Winking and </a:t>
            </a:r>
            <a:r>
              <a:rPr lang="en-US" dirty="0" err="1"/>
              <a:t>Nizer</a:t>
            </a:r>
            <a:r>
              <a:rPr lang="en-US" dirty="0"/>
              <a:t> suspected that in the past the setting of the experimental context induced participants to choose </a:t>
            </a:r>
            <a:r>
              <a:rPr lang="en-US" dirty="0">
                <a:solidFill>
                  <a:srgbClr val="FFFF00"/>
                </a:solidFill>
              </a:rPr>
              <a:t>prosocial</a:t>
            </a:r>
            <a:r>
              <a:rPr lang="en-US" dirty="0"/>
              <a:t> options.</a:t>
            </a:r>
          </a:p>
        </p:txBody>
      </p:sp>
      <p:pic>
        <p:nvPicPr>
          <p:cNvPr id="15362" name="Picture 2" descr="Image result for las vega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567594" y="2428539"/>
            <a:ext cx="3894573" cy="3251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64956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511" y="788811"/>
            <a:ext cx="7772400" cy="1143000"/>
          </a:xfrm>
        </p:spPr>
        <p:txBody>
          <a:bodyPr/>
          <a:lstStyle/>
          <a:p>
            <a:r>
              <a:rPr lang="en-US" dirty="0"/>
              <a:t>Advantages of big data</a:t>
            </a:r>
          </a:p>
        </p:txBody>
      </p:sp>
      <p:sp>
        <p:nvSpPr>
          <p:cNvPr id="3" name="Content Placeholder 2"/>
          <p:cNvSpPr>
            <a:spLocks noGrp="1"/>
          </p:cNvSpPr>
          <p:nvPr>
            <p:ph idx="1"/>
          </p:nvPr>
        </p:nvSpPr>
        <p:spPr>
          <a:xfrm>
            <a:off x="895538" y="2148840"/>
            <a:ext cx="5148075" cy="4495800"/>
          </a:xfrm>
        </p:spPr>
        <p:txBody>
          <a:bodyPr/>
          <a:lstStyle/>
          <a:p>
            <a:r>
              <a:rPr lang="en-US" dirty="0"/>
              <a:t>In 2016 election all polls indicate that more voters prefer Clinton to Trump.</a:t>
            </a:r>
          </a:p>
          <a:p>
            <a:r>
              <a:rPr lang="en-US" dirty="0"/>
              <a:t>The result is opposite. Why? What happened?</a:t>
            </a:r>
          </a:p>
          <a:p>
            <a:r>
              <a:rPr lang="en-US" dirty="0"/>
              <a:t>Many people did not want to say that they support Trump, especially after the Access Hollywood tape was released.</a:t>
            </a:r>
          </a:p>
        </p:txBody>
      </p:sp>
      <p:pic>
        <p:nvPicPr>
          <p:cNvPr id="4" name="Picture 3"/>
          <p:cNvPicPr>
            <a:picLocks noChangeAspect="1"/>
          </p:cNvPicPr>
          <p:nvPr/>
        </p:nvPicPr>
        <p:blipFill>
          <a:blip r:embed="rId2"/>
          <a:stretch>
            <a:fillRect/>
          </a:stretch>
        </p:blipFill>
        <p:spPr>
          <a:xfrm>
            <a:off x="6213337" y="873196"/>
            <a:ext cx="3890218" cy="2917664"/>
          </a:xfrm>
          <a:prstGeom prst="rect">
            <a:avLst/>
          </a:prstGeom>
          <a:ln>
            <a:solidFill>
              <a:schemeClr val="tx1"/>
            </a:solidFill>
          </a:ln>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6600" y="3903154"/>
            <a:ext cx="4873752" cy="2741486"/>
          </a:xfrm>
          <a:prstGeom prst="rect">
            <a:avLst/>
          </a:prstGeom>
          <a:ln>
            <a:solidFill>
              <a:schemeClr val="tx1"/>
            </a:solidFill>
          </a:ln>
        </p:spPr>
      </p:pic>
    </p:spTree>
    <p:extLst>
      <p:ext uri="{BB962C8B-B14F-4D97-AF65-F5344CB8AC3E}">
        <p14:creationId xmlns:p14="http://schemas.microsoft.com/office/powerpoint/2010/main" val="6677511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 never lie</a:t>
            </a:r>
          </a:p>
        </p:txBody>
      </p:sp>
      <p:pic>
        <p:nvPicPr>
          <p:cNvPr id="4" name="Picture 3"/>
          <p:cNvPicPr>
            <a:picLocks noChangeAspect="1"/>
          </p:cNvPicPr>
          <p:nvPr/>
        </p:nvPicPr>
        <p:blipFill>
          <a:blip r:embed="rId2"/>
          <a:stretch>
            <a:fillRect/>
          </a:stretch>
        </p:blipFill>
        <p:spPr>
          <a:xfrm>
            <a:off x="4343400" y="1752600"/>
            <a:ext cx="4273550" cy="4785588"/>
          </a:xfrm>
          <a:prstGeom prst="rect">
            <a:avLst/>
          </a:prstGeom>
        </p:spPr>
      </p:pic>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5080958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Everybody lies!</a:t>
            </a:r>
          </a:p>
        </p:txBody>
      </p:sp>
      <p:sp>
        <p:nvSpPr>
          <p:cNvPr id="3" name="Content Placeholder 2"/>
          <p:cNvSpPr>
            <a:spLocks noGrp="1"/>
          </p:cNvSpPr>
          <p:nvPr>
            <p:ph idx="1"/>
          </p:nvPr>
        </p:nvSpPr>
        <p:spPr>
          <a:xfrm>
            <a:off x="5345654" y="2198669"/>
            <a:ext cx="5390478" cy="4343400"/>
          </a:xfrm>
        </p:spPr>
        <p:txBody>
          <a:bodyPr/>
          <a:lstStyle/>
          <a:p>
            <a:r>
              <a:rPr lang="en-US" dirty="0"/>
              <a:t>In survey most voters said that the race of the candidate doesn’t matter. Google search data show the otherwise!</a:t>
            </a:r>
          </a:p>
          <a:p>
            <a:r>
              <a:rPr lang="en-US" dirty="0">
                <a:hlinkClick r:id="rId2"/>
              </a:rPr>
              <a:t>https://www.youtube.com/watch?v=g0m4UQ3frws</a:t>
            </a:r>
            <a:r>
              <a:rPr lang="en-US" dirty="0"/>
              <a:t> </a:t>
            </a:r>
          </a:p>
          <a:p>
            <a:r>
              <a:rPr lang="en-US" dirty="0">
                <a:hlinkClick r:id="rId3"/>
              </a:rPr>
              <a:t>https://trends.google.com/trends/</a:t>
            </a:r>
            <a:r>
              <a:rPr lang="en-US" dirty="0"/>
              <a:t> </a:t>
            </a:r>
          </a:p>
        </p:txBody>
      </p:sp>
      <p:pic>
        <p:nvPicPr>
          <p:cNvPr id="4" name="Picture 3"/>
          <p:cNvPicPr>
            <a:picLocks noChangeAspect="1"/>
          </p:cNvPicPr>
          <p:nvPr/>
        </p:nvPicPr>
        <p:blipFill>
          <a:blip r:embed="rId4"/>
          <a:stretch>
            <a:fillRect/>
          </a:stretch>
        </p:blipFill>
        <p:spPr>
          <a:xfrm>
            <a:off x="1549102" y="1834166"/>
            <a:ext cx="3195495" cy="4768850"/>
          </a:xfrm>
          <a:prstGeom prst="rect">
            <a:avLst/>
          </a:prstGeom>
        </p:spPr>
      </p:pic>
    </p:spTree>
    <p:extLst>
      <p:ext uri="{BB962C8B-B14F-4D97-AF65-F5344CB8AC3E}">
        <p14:creationId xmlns:p14="http://schemas.microsoft.com/office/powerpoint/2010/main" val="10407014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680321" y="2336873"/>
            <a:ext cx="3162809" cy="3599316"/>
          </a:xfrm>
        </p:spPr>
        <p:txBody>
          <a:bodyPr/>
          <a:lstStyle/>
          <a:p>
            <a:r>
              <a:rPr lang="en-US" dirty="0"/>
              <a:t>How often do people search for “Christianity” in the whole world?</a:t>
            </a:r>
          </a:p>
          <a:p>
            <a:r>
              <a:rPr lang="en-US" dirty="0"/>
              <a:t>There has been a mild downward trend since 2004, despite that the number of Internet users increases.</a:t>
            </a:r>
          </a:p>
        </p:txBody>
      </p:sp>
      <p:pic>
        <p:nvPicPr>
          <p:cNvPr id="6" name="Picture 5"/>
          <p:cNvPicPr>
            <a:picLocks noChangeAspect="1"/>
          </p:cNvPicPr>
          <p:nvPr/>
        </p:nvPicPr>
        <p:blipFill>
          <a:blip r:embed="rId2"/>
          <a:stretch>
            <a:fillRect/>
          </a:stretch>
        </p:blipFill>
        <p:spPr>
          <a:xfrm>
            <a:off x="3975652" y="2336872"/>
            <a:ext cx="7765774" cy="3640627"/>
          </a:xfrm>
          <a:prstGeom prst="rect">
            <a:avLst/>
          </a:prstGeom>
        </p:spPr>
      </p:pic>
    </p:spTree>
    <p:extLst>
      <p:ext uri="{BB962C8B-B14F-4D97-AF65-F5344CB8AC3E}">
        <p14:creationId xmlns:p14="http://schemas.microsoft.com/office/powerpoint/2010/main" val="16359426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680321" y="2336873"/>
            <a:ext cx="10915331" cy="3599316"/>
          </a:xfrm>
        </p:spPr>
        <p:txBody>
          <a:bodyPr/>
          <a:lstStyle/>
          <a:p>
            <a:pPr marL="0" indent="0">
              <a:buNone/>
            </a:pPr>
            <a:r>
              <a:rPr lang="en-US" dirty="0"/>
              <a:t>The top five countries searching for “Christianity” are developing countries.</a:t>
            </a:r>
          </a:p>
        </p:txBody>
      </p:sp>
      <p:pic>
        <p:nvPicPr>
          <p:cNvPr id="4" name="Picture 3"/>
          <p:cNvPicPr>
            <a:picLocks noChangeAspect="1"/>
          </p:cNvPicPr>
          <p:nvPr/>
        </p:nvPicPr>
        <p:blipFill>
          <a:blip r:embed="rId2"/>
          <a:stretch>
            <a:fillRect/>
          </a:stretch>
        </p:blipFill>
        <p:spPr>
          <a:xfrm>
            <a:off x="841346" y="3031130"/>
            <a:ext cx="9615647" cy="3407766"/>
          </a:xfrm>
          <a:prstGeom prst="rect">
            <a:avLst/>
          </a:prstGeom>
        </p:spPr>
      </p:pic>
    </p:spTree>
    <p:extLst>
      <p:ext uri="{BB962C8B-B14F-4D97-AF65-F5344CB8AC3E}">
        <p14:creationId xmlns:p14="http://schemas.microsoft.com/office/powerpoint/2010/main" val="8803226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80321" y="2125227"/>
            <a:ext cx="9809018" cy="4460971"/>
          </a:xfrm>
          <a:prstGeom prst="rect">
            <a:avLst/>
          </a:prstGeom>
        </p:spPr>
      </p:pic>
    </p:spTree>
    <p:extLst>
      <p:ext uri="{BB962C8B-B14F-4D97-AF65-F5344CB8AC3E}">
        <p14:creationId xmlns:p14="http://schemas.microsoft.com/office/powerpoint/2010/main" val="6480322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680322" y="2336873"/>
            <a:ext cx="3295330" cy="3599316"/>
          </a:xfrm>
        </p:spPr>
        <p:txBody>
          <a:bodyPr/>
          <a:lstStyle/>
          <a:p>
            <a:r>
              <a:rPr lang="en-US" dirty="0"/>
              <a:t>Searching for online pornography peaked at </a:t>
            </a:r>
            <a:r>
              <a:rPr lang="en-US" dirty="0" smtClean="0"/>
              <a:t>2016. </a:t>
            </a:r>
            <a:endParaRPr lang="en-US" dirty="0"/>
          </a:p>
          <a:p>
            <a:r>
              <a:rPr lang="en-US" dirty="0"/>
              <a:t>Since then there has been a downward trend.</a:t>
            </a:r>
          </a:p>
        </p:txBody>
      </p:sp>
      <p:pic>
        <p:nvPicPr>
          <p:cNvPr id="5" name="Picture 4"/>
          <p:cNvPicPr>
            <a:picLocks noChangeAspect="1"/>
          </p:cNvPicPr>
          <p:nvPr/>
        </p:nvPicPr>
        <p:blipFill>
          <a:blip r:embed="rId2"/>
          <a:stretch>
            <a:fillRect/>
          </a:stretch>
        </p:blipFill>
        <p:spPr>
          <a:xfrm>
            <a:off x="3975652" y="2454008"/>
            <a:ext cx="7958873" cy="3917473"/>
          </a:xfrm>
          <a:prstGeom prst="rect">
            <a:avLst/>
          </a:prstGeom>
        </p:spPr>
      </p:pic>
    </p:spTree>
    <p:extLst>
      <p:ext uri="{BB962C8B-B14F-4D97-AF65-F5344CB8AC3E}">
        <p14:creationId xmlns:p14="http://schemas.microsoft.com/office/powerpoint/2010/main" val="8704238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680321" y="2336873"/>
            <a:ext cx="10318983" cy="3599316"/>
          </a:xfrm>
        </p:spPr>
        <p:txBody>
          <a:bodyPr/>
          <a:lstStyle/>
          <a:p>
            <a:pPr marL="0" indent="0">
              <a:buNone/>
            </a:pPr>
            <a:r>
              <a:rPr lang="en-US" dirty="0"/>
              <a:t>The top five states of searching for online pornography.</a:t>
            </a:r>
          </a:p>
        </p:txBody>
      </p:sp>
      <p:pic>
        <p:nvPicPr>
          <p:cNvPr id="4" name="Picture 3"/>
          <p:cNvPicPr>
            <a:picLocks noChangeAspect="1"/>
          </p:cNvPicPr>
          <p:nvPr/>
        </p:nvPicPr>
        <p:blipFill>
          <a:blip r:embed="rId2"/>
          <a:stretch>
            <a:fillRect/>
          </a:stretch>
        </p:blipFill>
        <p:spPr>
          <a:xfrm>
            <a:off x="774140" y="2885586"/>
            <a:ext cx="10423127" cy="3699102"/>
          </a:xfrm>
          <a:prstGeom prst="rect">
            <a:avLst/>
          </a:prstGeom>
        </p:spPr>
      </p:pic>
    </p:spTree>
    <p:extLst>
      <p:ext uri="{BB962C8B-B14F-4D97-AF65-F5344CB8AC3E}">
        <p14:creationId xmlns:p14="http://schemas.microsoft.com/office/powerpoint/2010/main" val="20801257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680321" y="2206214"/>
            <a:ext cx="10248412" cy="2211550"/>
          </a:xfrm>
        </p:spPr>
        <p:txBody>
          <a:bodyPr/>
          <a:lstStyle/>
          <a:p>
            <a:r>
              <a:rPr lang="en-US" dirty="0"/>
              <a:t>Turn to </a:t>
            </a:r>
            <a:r>
              <a:rPr lang="en-US" dirty="0">
                <a:solidFill>
                  <a:srgbClr val="FFFF00"/>
                </a:solidFill>
              </a:rPr>
              <a:t>“behavioral” data </a:t>
            </a:r>
            <a:r>
              <a:rPr lang="en-US" dirty="0"/>
              <a:t>e.g. Look at data in Netflix, YouTube, Amazon, Google, EBay to find out what people actually do rather than what they say.</a:t>
            </a:r>
          </a:p>
          <a:p>
            <a:r>
              <a:rPr lang="en-US" dirty="0"/>
              <a:t>Google, Facebook and Amazon might understand human behaviors more than what psychologists know.</a:t>
            </a:r>
          </a:p>
        </p:txBody>
      </p:sp>
      <p:pic>
        <p:nvPicPr>
          <p:cNvPr id="4" name="Picture 3"/>
          <p:cNvPicPr>
            <a:picLocks noChangeAspect="1"/>
          </p:cNvPicPr>
          <p:nvPr/>
        </p:nvPicPr>
        <p:blipFill>
          <a:blip r:embed="rId2"/>
          <a:stretch>
            <a:fillRect/>
          </a:stretch>
        </p:blipFill>
        <p:spPr>
          <a:xfrm>
            <a:off x="3238960" y="4196163"/>
            <a:ext cx="7689773" cy="2367589"/>
          </a:xfrm>
          <a:prstGeom prst="rect">
            <a:avLst/>
          </a:prstGeom>
        </p:spPr>
      </p:pic>
    </p:spTree>
    <p:extLst>
      <p:ext uri="{BB962C8B-B14F-4D97-AF65-F5344CB8AC3E}">
        <p14:creationId xmlns:p14="http://schemas.microsoft.com/office/powerpoint/2010/main" val="18990538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680321" y="2206214"/>
            <a:ext cx="9410352" cy="4191000"/>
          </a:xfrm>
        </p:spPr>
        <p:txBody>
          <a:bodyPr>
            <a:normAutofit lnSpcReduction="10000"/>
          </a:bodyPr>
          <a:lstStyle/>
          <a:p>
            <a:r>
              <a:rPr lang="en-US" dirty="0"/>
              <a:t>“Facebook knows you better than anyone else”</a:t>
            </a:r>
          </a:p>
          <a:p>
            <a:r>
              <a:rPr lang="en-US" dirty="0"/>
              <a:t>In 2015 researchers at Cambridge and Stanford tested 17,000 Facebook users on personality and related the result to their Facebook activities. The prediction is more accurate than their parents, siblings, and spouses!</a:t>
            </a:r>
          </a:p>
          <a:p>
            <a:r>
              <a:rPr lang="en-US" dirty="0">
                <a:hlinkClick r:id="rId2"/>
              </a:rPr>
              <a:t>https://www.nytimes.com/2015/01/20/science/facebook-knows-you-better-than-anyone-else.html</a:t>
            </a:r>
            <a:r>
              <a:rPr lang="en-US" dirty="0"/>
              <a:t> </a:t>
            </a:r>
          </a:p>
          <a:p>
            <a:r>
              <a:rPr lang="en-US" dirty="0"/>
              <a:t>“Google and the end of free will”: Google may know more about you than yourself.</a:t>
            </a:r>
          </a:p>
          <a:p>
            <a:r>
              <a:rPr lang="en-US" dirty="0">
                <a:hlinkClick r:id="rId3"/>
              </a:rPr>
              <a:t>https://www.ft.com/content/50bb4830-6a4c-11e6-ae5b-a7cc5dd5a28c?siteedition=intl</a:t>
            </a:r>
            <a:r>
              <a:rPr lang="en-US" dirty="0"/>
              <a:t> </a:t>
            </a:r>
          </a:p>
        </p:txBody>
      </p:sp>
    </p:spTree>
    <p:extLst>
      <p:ext uri="{BB962C8B-B14F-4D97-AF65-F5344CB8AC3E}">
        <p14:creationId xmlns:p14="http://schemas.microsoft.com/office/powerpoint/2010/main" val="15925962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Caution: DS is not always right</a:t>
            </a:r>
          </a:p>
        </p:txBody>
      </p:sp>
      <p:sp>
        <p:nvSpPr>
          <p:cNvPr id="3" name="Content Placeholder 2"/>
          <p:cNvSpPr>
            <a:spLocks noGrp="1"/>
          </p:cNvSpPr>
          <p:nvPr>
            <p:ph idx="1"/>
          </p:nvPr>
        </p:nvSpPr>
        <p:spPr>
          <a:xfrm>
            <a:off x="425678" y="2232701"/>
            <a:ext cx="7630301" cy="4052352"/>
          </a:xfrm>
        </p:spPr>
        <p:txBody>
          <a:bodyPr>
            <a:normAutofit fontScale="92500"/>
          </a:bodyPr>
          <a:lstStyle/>
          <a:p>
            <a:r>
              <a:rPr lang="en-US" dirty="0"/>
              <a:t>In 2009 Google researchers published a paper in </a:t>
            </a:r>
            <a:r>
              <a:rPr lang="en-US" i="1" dirty="0"/>
              <a:t>Nature</a:t>
            </a:r>
            <a:r>
              <a:rPr lang="en-US" dirty="0"/>
              <a:t>.</a:t>
            </a:r>
          </a:p>
          <a:p>
            <a:r>
              <a:rPr lang="en-US" dirty="0"/>
              <a:t>A predictive model about the spread of influenza across the US in real time (</a:t>
            </a:r>
            <a:r>
              <a:rPr lang="en-US" dirty="0" err="1"/>
              <a:t>Nowcast</a:t>
            </a:r>
            <a:r>
              <a:rPr lang="en-US" dirty="0"/>
              <a:t>)</a:t>
            </a:r>
          </a:p>
          <a:p>
            <a:r>
              <a:rPr lang="en-US" dirty="0"/>
              <a:t>Claimed to be faster than the CDC model because Google tracked the outbreak by looking at the search terms about flu symptoms.</a:t>
            </a:r>
          </a:p>
          <a:p>
            <a:r>
              <a:rPr lang="en-US" dirty="0"/>
              <a:t>Later it was found that Google’s estimates were overstated by almost a factor of two.</a:t>
            </a:r>
          </a:p>
          <a:p>
            <a:r>
              <a:rPr lang="en-US" dirty="0">
                <a:hlinkClick r:id="rId2"/>
              </a:rPr>
              <a:t>https://www.google.org/flutrends/about/</a:t>
            </a:r>
            <a:r>
              <a:rPr lang="en-US" dirty="0"/>
              <a:t> </a:t>
            </a:r>
          </a:p>
          <a:p>
            <a:r>
              <a:rPr lang="en-US" dirty="0">
                <a:hlinkClick r:id="rId3"/>
              </a:rPr>
              <a:t>https://www.wired.com/2015/10/can-learn-epic-failure-google-flu-trends/</a:t>
            </a:r>
            <a:r>
              <a:rPr lang="en-US" dirty="0"/>
              <a:t> </a:t>
            </a:r>
          </a:p>
        </p:txBody>
      </p:sp>
      <p:pic>
        <p:nvPicPr>
          <p:cNvPr id="4" name="Picture 3"/>
          <p:cNvPicPr>
            <a:picLocks noChangeAspect="1"/>
          </p:cNvPicPr>
          <p:nvPr/>
        </p:nvPicPr>
        <p:blipFill>
          <a:blip r:embed="rId4"/>
          <a:stretch>
            <a:fillRect/>
          </a:stretch>
        </p:blipFill>
        <p:spPr>
          <a:xfrm>
            <a:off x="8194876" y="2232701"/>
            <a:ext cx="3799753" cy="2853079"/>
          </a:xfrm>
          <a:prstGeom prst="rect">
            <a:avLst/>
          </a:prstGeom>
        </p:spPr>
      </p:pic>
    </p:spTree>
    <p:extLst>
      <p:ext uri="{BB962C8B-B14F-4D97-AF65-F5344CB8AC3E}">
        <p14:creationId xmlns:p14="http://schemas.microsoft.com/office/powerpoint/2010/main" val="10699584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Caution: Ethical issues</a:t>
            </a:r>
          </a:p>
        </p:txBody>
      </p:sp>
      <p:sp>
        <p:nvSpPr>
          <p:cNvPr id="3" name="Content Placeholder 2"/>
          <p:cNvSpPr>
            <a:spLocks noGrp="1"/>
          </p:cNvSpPr>
          <p:nvPr>
            <p:ph idx="1"/>
          </p:nvPr>
        </p:nvSpPr>
        <p:spPr>
          <a:xfrm>
            <a:off x="680322" y="2336873"/>
            <a:ext cx="8006478" cy="3599316"/>
          </a:xfrm>
        </p:spPr>
        <p:txBody>
          <a:bodyPr>
            <a:normAutofit fontScale="92500" lnSpcReduction="10000"/>
          </a:bodyPr>
          <a:lstStyle/>
          <a:p>
            <a:r>
              <a:rPr lang="en-US" dirty="0"/>
              <a:t>In March 2018 the Federal Trade Commission opened an investigation into Facebook.</a:t>
            </a:r>
          </a:p>
          <a:p>
            <a:r>
              <a:rPr lang="en-US" dirty="0"/>
              <a:t>A data analytics firm named Cambridge </a:t>
            </a:r>
            <a:r>
              <a:rPr lang="en-US" dirty="0" err="1"/>
              <a:t>Analytica</a:t>
            </a:r>
            <a:r>
              <a:rPr lang="en-US" dirty="0"/>
              <a:t> worked with the Trump Campaign to access </a:t>
            </a:r>
            <a:r>
              <a:rPr lang="en-US" dirty="0" err="1"/>
              <a:t>FaceBook</a:t>
            </a:r>
            <a:r>
              <a:rPr lang="en-US" dirty="0"/>
              <a:t> data without the the knowledge of the users.</a:t>
            </a:r>
          </a:p>
          <a:p>
            <a:r>
              <a:rPr lang="en-US" dirty="0"/>
              <a:t>Legally speaking, Facebook must notify users and get their approval before sharing data with any third party.</a:t>
            </a:r>
          </a:p>
          <a:p>
            <a:r>
              <a:rPr lang="en-US" dirty="0"/>
              <a:t>“The Good, The Bad, and The Creepy: Why Data Scientists Need to Understand Ethics”</a:t>
            </a:r>
          </a:p>
          <a:p>
            <a:r>
              <a:rPr lang="en-US" u="sng" dirty="0">
                <a:hlinkClick r:id="rId2"/>
              </a:rPr>
              <a:t>https://www.youtube.com/watch?v=AnU0hm7uA_k&amp;list=PLVV6eZFA22QxWxKXI1TRDKncXHQDN3v-2&amp;index=4</a:t>
            </a:r>
            <a:endParaRPr lang="en-US" dirty="0"/>
          </a:p>
          <a:p>
            <a:endParaRPr lang="en-US" dirty="0"/>
          </a:p>
        </p:txBody>
      </p:sp>
      <p:pic>
        <p:nvPicPr>
          <p:cNvPr id="4" name="Picture 3"/>
          <p:cNvPicPr>
            <a:picLocks noChangeAspect="1"/>
          </p:cNvPicPr>
          <p:nvPr/>
        </p:nvPicPr>
        <p:blipFill>
          <a:blip r:embed="rId3"/>
          <a:stretch>
            <a:fillRect/>
          </a:stretch>
        </p:blipFill>
        <p:spPr>
          <a:xfrm>
            <a:off x="8851798" y="2336873"/>
            <a:ext cx="2275468" cy="2275468"/>
          </a:xfrm>
          <a:prstGeom prst="rect">
            <a:avLst/>
          </a:prstGeom>
        </p:spPr>
      </p:pic>
    </p:spTree>
    <p:extLst>
      <p:ext uri="{BB962C8B-B14F-4D97-AF65-F5344CB8AC3E}">
        <p14:creationId xmlns:p14="http://schemas.microsoft.com/office/powerpoint/2010/main" val="42005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Structural archival data</a:t>
            </a:r>
          </a:p>
        </p:txBody>
      </p:sp>
      <p:sp>
        <p:nvSpPr>
          <p:cNvPr id="3" name="Content Placeholder 2"/>
          <p:cNvSpPr>
            <a:spLocks noGrp="1"/>
          </p:cNvSpPr>
          <p:nvPr>
            <p:ph idx="1"/>
          </p:nvPr>
        </p:nvSpPr>
        <p:spPr/>
        <p:txBody>
          <a:bodyPr>
            <a:normAutofit fontScale="92500" lnSpcReduction="10000"/>
          </a:bodyPr>
          <a:lstStyle/>
          <a:p>
            <a:pPr lvl="0"/>
            <a:r>
              <a:rPr lang="en-US" dirty="0" err="1"/>
              <a:t>Programme</a:t>
            </a:r>
            <a:r>
              <a:rPr lang="en-US" dirty="0"/>
              <a:t> for International Student Assessment (PISA): </a:t>
            </a:r>
            <a:r>
              <a:rPr lang="en-US" u="sng" dirty="0">
                <a:hlinkClick r:id="rId2"/>
              </a:rPr>
              <a:t>https://www.oecd.org/pisa/pisaproducts/</a:t>
            </a:r>
            <a:r>
              <a:rPr lang="en-US" dirty="0"/>
              <a:t> </a:t>
            </a:r>
          </a:p>
          <a:p>
            <a:pPr lvl="0"/>
            <a:r>
              <a:rPr lang="en-US" dirty="0" err="1"/>
              <a:t>Programme</a:t>
            </a:r>
            <a:r>
              <a:rPr lang="en-US" dirty="0"/>
              <a:t> for the International Assessment of Adult Competencies (PIAAC): </a:t>
            </a:r>
            <a:r>
              <a:rPr lang="en-US" u="sng" dirty="0">
                <a:hlinkClick r:id="rId3"/>
              </a:rPr>
              <a:t>http://www.oecd.org/site/piaac/publicdataandanalysis.htm</a:t>
            </a:r>
            <a:r>
              <a:rPr lang="en-US" dirty="0"/>
              <a:t> </a:t>
            </a:r>
          </a:p>
          <a:p>
            <a:pPr lvl="0"/>
            <a:r>
              <a:rPr lang="en-US" dirty="0"/>
              <a:t>Trends for International Math and Science Study (TIMSS): </a:t>
            </a:r>
            <a:r>
              <a:rPr lang="en-US" u="sng" dirty="0">
                <a:hlinkClick r:id="rId4"/>
              </a:rPr>
              <a:t>http://timssandpirls.bc.edu/</a:t>
            </a:r>
            <a:r>
              <a:rPr lang="en-US" dirty="0"/>
              <a:t> </a:t>
            </a:r>
          </a:p>
          <a:p>
            <a:pPr lvl="0"/>
            <a:r>
              <a:rPr lang="en-US" dirty="0"/>
              <a:t>United Nations Human Development </a:t>
            </a:r>
            <a:r>
              <a:rPr lang="en-US" dirty="0" err="1"/>
              <a:t>Programme</a:t>
            </a:r>
            <a:r>
              <a:rPr lang="en-US" dirty="0"/>
              <a:t> (UNDP): </a:t>
            </a:r>
            <a:r>
              <a:rPr lang="en-US" u="sng" dirty="0">
                <a:hlinkClick r:id="rId5"/>
              </a:rPr>
              <a:t>http://hdr.undp.org/en/data</a:t>
            </a:r>
            <a:r>
              <a:rPr lang="en-US" dirty="0"/>
              <a:t>            </a:t>
            </a:r>
          </a:p>
          <a:p>
            <a:pPr lvl="0"/>
            <a:r>
              <a:rPr lang="en-US" dirty="0"/>
              <a:t>World Values Survey (WVS): </a:t>
            </a:r>
            <a:r>
              <a:rPr lang="en-US" u="sng" dirty="0">
                <a:hlinkClick r:id="rId6"/>
              </a:rPr>
              <a:t>http://www.worldvaluessurvey.org/wvs.jsp</a:t>
            </a:r>
            <a:endParaRPr lang="en-US" dirty="0"/>
          </a:p>
          <a:p>
            <a:pPr lvl="0"/>
            <a:r>
              <a:rPr lang="en-US" dirty="0"/>
              <a:t>US Government's open data: </a:t>
            </a:r>
            <a:r>
              <a:rPr lang="en-US" u="sng" dirty="0">
                <a:hlinkClick r:id="rId7"/>
              </a:rPr>
              <a:t>http://data.gov</a:t>
            </a:r>
            <a:r>
              <a:rPr lang="en-US" dirty="0"/>
              <a:t> </a:t>
            </a:r>
          </a:p>
        </p:txBody>
      </p:sp>
    </p:spTree>
    <p:extLst>
      <p:ext uri="{BB962C8B-B14F-4D97-AF65-F5344CB8AC3E}">
        <p14:creationId xmlns:p14="http://schemas.microsoft.com/office/powerpoint/2010/main" val="9265570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Structural archival data</a:t>
            </a:r>
          </a:p>
        </p:txBody>
      </p:sp>
      <p:sp>
        <p:nvSpPr>
          <p:cNvPr id="3" name="Content Placeholder 2"/>
          <p:cNvSpPr>
            <a:spLocks noGrp="1"/>
          </p:cNvSpPr>
          <p:nvPr>
            <p:ph idx="1"/>
          </p:nvPr>
        </p:nvSpPr>
        <p:spPr/>
        <p:txBody>
          <a:bodyPr>
            <a:normAutofit lnSpcReduction="10000"/>
          </a:bodyPr>
          <a:lstStyle/>
          <a:p>
            <a:pPr lvl="0"/>
            <a:r>
              <a:rPr lang="en-US" dirty="0"/>
              <a:t>Center for Collegiate Mental Health (CCMH): </a:t>
            </a:r>
          </a:p>
          <a:p>
            <a:pPr lvl="0"/>
            <a:r>
              <a:rPr lang="en-US" u="sng" dirty="0">
                <a:hlinkClick r:id="rId2"/>
              </a:rPr>
              <a:t>https://ccmh-data.vmhost.psu.edu/login</a:t>
            </a:r>
            <a:r>
              <a:rPr lang="en-US" u="sng" dirty="0"/>
              <a:t> </a:t>
            </a:r>
            <a:endParaRPr lang="en-US" dirty="0"/>
          </a:p>
          <a:p>
            <a:pPr lvl="0"/>
            <a:r>
              <a:rPr lang="en-US" dirty="0"/>
              <a:t>European Values Survey (EVS): </a:t>
            </a:r>
            <a:r>
              <a:rPr lang="en-US" u="sng" dirty="0">
                <a:hlinkClick r:id="rId3"/>
              </a:rPr>
              <a:t>http://www.europeanvaluesstudy.eu/</a:t>
            </a:r>
            <a:r>
              <a:rPr lang="en-US" dirty="0"/>
              <a:t> </a:t>
            </a:r>
          </a:p>
          <a:p>
            <a:pPr lvl="0"/>
            <a:r>
              <a:rPr lang="en-US" dirty="0"/>
              <a:t>Gallup Global Wellbeing (GGW): </a:t>
            </a:r>
            <a:r>
              <a:rPr lang="en-US" u="sng" dirty="0">
                <a:hlinkClick r:id="rId4"/>
              </a:rPr>
              <a:t>http://www.gallup.com/poll/126965/gallup-global-wellbeing.aspx</a:t>
            </a:r>
            <a:r>
              <a:rPr lang="en-US" dirty="0"/>
              <a:t> </a:t>
            </a:r>
          </a:p>
          <a:p>
            <a:pPr lvl="0"/>
            <a:r>
              <a:rPr lang="en-US" dirty="0"/>
              <a:t>Happy Planet Index (HPI): </a:t>
            </a:r>
            <a:r>
              <a:rPr lang="en-US" u="sng" dirty="0">
                <a:hlinkClick r:id="rId5"/>
              </a:rPr>
              <a:t>http://www.happyplanetindex.org/</a:t>
            </a:r>
            <a:r>
              <a:rPr lang="en-US" dirty="0"/>
              <a:t> </a:t>
            </a:r>
          </a:p>
          <a:p>
            <a:pPr lvl="0"/>
            <a:r>
              <a:rPr lang="en-US" dirty="0"/>
              <a:t>National Opinion Survey Center (NORC): </a:t>
            </a:r>
            <a:r>
              <a:rPr lang="en-US" u="sng" dirty="0">
                <a:hlinkClick r:id="rId6"/>
              </a:rPr>
              <a:t>https://gssdataexplorer.norc.org/</a:t>
            </a:r>
            <a:r>
              <a:rPr lang="en-US" dirty="0"/>
              <a:t> </a:t>
            </a:r>
          </a:p>
          <a:p>
            <a:pPr marL="0" indent="0">
              <a:buNone/>
            </a:pPr>
            <a:endParaRPr lang="en-US" dirty="0"/>
          </a:p>
        </p:txBody>
      </p:sp>
    </p:spTree>
    <p:extLst>
      <p:ext uri="{BB962C8B-B14F-4D97-AF65-F5344CB8AC3E}">
        <p14:creationId xmlns:p14="http://schemas.microsoft.com/office/powerpoint/2010/main" val="16764049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594" y="729053"/>
            <a:ext cx="9613861" cy="1080938"/>
          </a:xfrm>
        </p:spPr>
        <p:txBody>
          <a:bodyPr/>
          <a:lstStyle/>
          <a:p>
            <a:r>
              <a:rPr lang="en-US" dirty="0"/>
              <a:t>Unstructured behavioral data</a:t>
            </a:r>
          </a:p>
        </p:txBody>
      </p:sp>
      <p:sp>
        <p:nvSpPr>
          <p:cNvPr id="3" name="Content Placeholder 2"/>
          <p:cNvSpPr>
            <a:spLocks noGrp="1"/>
          </p:cNvSpPr>
          <p:nvPr>
            <p:ph idx="1"/>
          </p:nvPr>
        </p:nvSpPr>
        <p:spPr>
          <a:xfrm>
            <a:off x="680321" y="2336873"/>
            <a:ext cx="5838813" cy="3599316"/>
          </a:xfrm>
        </p:spPr>
        <p:txBody>
          <a:bodyPr>
            <a:normAutofit/>
          </a:bodyPr>
          <a:lstStyle/>
          <a:p>
            <a:r>
              <a:rPr lang="en-US" dirty="0"/>
              <a:t>Unstructured data or semi-structured outnumber structured data!</a:t>
            </a:r>
          </a:p>
          <a:p>
            <a:r>
              <a:rPr lang="en-US" dirty="0"/>
              <a:t>Webpages and digital footprints on social media, such as Facebook and Twitter. </a:t>
            </a:r>
          </a:p>
          <a:p>
            <a:r>
              <a:rPr lang="en-US" dirty="0"/>
              <a:t>Experts on data science predict that the size of digital data will double every two years; this indicates a 50-fold growth from 2010 to 2020. </a:t>
            </a:r>
          </a:p>
        </p:txBody>
      </p:sp>
      <p:pic>
        <p:nvPicPr>
          <p:cNvPr id="7170" name="Picture 2" descr="Image result for facebook imag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45178" y="2197795"/>
            <a:ext cx="2738232" cy="102957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age result for youtube image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414572" y="3599788"/>
            <a:ext cx="2455638" cy="138129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Image result for twitter imag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175156" y="2197795"/>
            <a:ext cx="1659355" cy="1659355"/>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Related image"/>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519524" y="5470370"/>
            <a:ext cx="2007457" cy="931637"/>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Image result for amazon image"/>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145178" y="5454100"/>
            <a:ext cx="2497213" cy="914979"/>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Related image"/>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809751" y="4136531"/>
            <a:ext cx="2307926" cy="945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15930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Unstructured behavioral data</a:t>
            </a:r>
          </a:p>
        </p:txBody>
      </p:sp>
      <p:sp>
        <p:nvSpPr>
          <p:cNvPr id="3" name="Content Placeholder 2"/>
          <p:cNvSpPr>
            <a:spLocks noGrp="1"/>
          </p:cNvSpPr>
          <p:nvPr>
            <p:ph idx="1"/>
          </p:nvPr>
        </p:nvSpPr>
        <p:spPr/>
        <p:txBody>
          <a:bodyPr>
            <a:normAutofit/>
          </a:bodyPr>
          <a:lstStyle/>
          <a:p>
            <a:r>
              <a:rPr lang="en-US" dirty="0"/>
              <a:t>Without face-to-face interaction, the internet gives you </a:t>
            </a:r>
            <a:r>
              <a:rPr lang="en-US" dirty="0">
                <a:solidFill>
                  <a:srgbClr val="FFFF00"/>
                </a:solidFill>
              </a:rPr>
              <a:t>a sense of anonymity or protection</a:t>
            </a:r>
            <a:r>
              <a:rPr lang="en-US" dirty="0"/>
              <a:t>. It is more likely that how people behave behind the Wi-Fi reflects their true nature.</a:t>
            </a:r>
          </a:p>
          <a:p>
            <a:r>
              <a:rPr lang="en-US" dirty="0"/>
              <a:t>Collecting these data necessitates Web content mining, also known as </a:t>
            </a:r>
            <a:r>
              <a:rPr lang="en-US" dirty="0">
                <a:solidFill>
                  <a:srgbClr val="FFFF00"/>
                </a:solidFill>
              </a:rPr>
              <a:t>Web scraping</a:t>
            </a:r>
            <a:r>
              <a:rPr lang="en-US" dirty="0"/>
              <a:t>, which involves automated “crawling” the Internet and extracting data from Websites (Landers, </a:t>
            </a:r>
            <a:r>
              <a:rPr lang="en-US" dirty="0" err="1"/>
              <a:t>Brusso</a:t>
            </a:r>
            <a:r>
              <a:rPr lang="en-US" dirty="0"/>
              <a:t>, Cavanaugh, &amp; </a:t>
            </a:r>
            <a:r>
              <a:rPr lang="en-US" dirty="0" err="1"/>
              <a:t>Collmus</a:t>
            </a:r>
            <a:r>
              <a:rPr lang="en-US" dirty="0"/>
              <a:t>, 2016). </a:t>
            </a:r>
          </a:p>
          <a:p>
            <a:r>
              <a:rPr lang="en-US" dirty="0"/>
              <a:t>But if you work for Google or Facebook, you have direct access to the data and Web scraping is not necessary.</a:t>
            </a:r>
          </a:p>
        </p:txBody>
      </p:sp>
    </p:spTree>
    <p:extLst>
      <p:ext uri="{BB962C8B-B14F-4D97-AF65-F5344CB8AC3E}">
        <p14:creationId xmlns:p14="http://schemas.microsoft.com/office/powerpoint/2010/main" val="1592907893"/>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677</TotalTime>
  <Words>3869</Words>
  <Application>Microsoft Office PowerPoint</Application>
  <PresentationFormat>Widescreen</PresentationFormat>
  <Paragraphs>311</Paragraphs>
  <Slides>67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67</vt:i4>
      </vt:variant>
    </vt:vector>
  </HeadingPairs>
  <TitlesOfParts>
    <vt:vector size="74" baseType="lpstr">
      <vt:lpstr>Arial</vt:lpstr>
      <vt:lpstr>Calibri</vt:lpstr>
      <vt:lpstr>Mangal</vt:lpstr>
      <vt:lpstr>Times New Roman</vt:lpstr>
      <vt:lpstr>Trebuchet MS</vt:lpstr>
      <vt:lpstr>Wingdings</vt:lpstr>
      <vt:lpstr>Berlin</vt:lpstr>
      <vt:lpstr>Introduction to  data science</vt:lpstr>
      <vt:lpstr>What are these buzzwords?</vt:lpstr>
      <vt:lpstr>Data science is the umbrella term</vt:lpstr>
      <vt:lpstr>What is data science?  A complicated approach</vt:lpstr>
      <vt:lpstr>What is data science? A simpler approach</vt:lpstr>
      <vt:lpstr>What is data science? The simplest approach</vt:lpstr>
      <vt:lpstr>The role of domain knowledge</vt:lpstr>
      <vt:lpstr>The role of domain knowledge</vt:lpstr>
      <vt:lpstr>The role of computer science</vt:lpstr>
      <vt:lpstr>The role of database/data warehouse design</vt:lpstr>
      <vt:lpstr>The role of database/data warehouse design</vt:lpstr>
      <vt:lpstr>PowerPoint Presentation</vt:lpstr>
      <vt:lpstr>PowerPoint Presentation</vt:lpstr>
      <vt:lpstr>Data mining</vt:lpstr>
      <vt:lpstr>Business intelligence (BI)</vt:lpstr>
      <vt:lpstr>Big data analytics: Deal with Big data</vt:lpstr>
      <vt:lpstr>Big data analytics: Deal with Big data</vt:lpstr>
      <vt:lpstr>Example of High Variety:  Database with images</vt:lpstr>
      <vt:lpstr>Example of High Variety:  Database with images</vt:lpstr>
      <vt:lpstr>Example of High Variety:  Database with images</vt:lpstr>
      <vt:lpstr>Big data analytics: Trend</vt:lpstr>
      <vt:lpstr>Fayyad’s study: Social network analysis</vt:lpstr>
      <vt:lpstr>Fayyad’s study</vt:lpstr>
      <vt:lpstr>Common ground</vt:lpstr>
      <vt:lpstr>Impact on politics</vt:lpstr>
      <vt:lpstr>Pattern recognition in everyday life example</vt:lpstr>
      <vt:lpstr>Myth 1 of data science</vt:lpstr>
      <vt:lpstr>Myth 2</vt:lpstr>
      <vt:lpstr>Myth 3</vt:lpstr>
      <vt:lpstr>The goal of data science</vt:lpstr>
      <vt:lpstr>The goal of data science</vt:lpstr>
      <vt:lpstr>The goal of data science</vt:lpstr>
      <vt:lpstr>Why data science/data mining?</vt:lpstr>
      <vt:lpstr>Why data science/data mining?</vt:lpstr>
      <vt:lpstr>Why data science/data mining?</vt:lpstr>
      <vt:lpstr>Why data science/data mining?</vt:lpstr>
      <vt:lpstr>Why data science/data mining?</vt:lpstr>
      <vt:lpstr>Why data science/data mining?</vt:lpstr>
      <vt:lpstr>Why data science/data mining?</vt:lpstr>
      <vt:lpstr>Why data science/data mining?</vt:lpstr>
      <vt:lpstr>Why data science/data mining?</vt:lpstr>
      <vt:lpstr>Why data science/data mining?</vt:lpstr>
      <vt:lpstr>Why data science/data mining?</vt:lpstr>
      <vt:lpstr>Why data science/data mining?</vt:lpstr>
      <vt:lpstr>Why data science/data mining?</vt:lpstr>
      <vt:lpstr>Advantages of big data</vt:lpstr>
      <vt:lpstr>Advantages of big data</vt:lpstr>
      <vt:lpstr>Advantages of big data</vt:lpstr>
      <vt:lpstr>Advantages of big data</vt:lpstr>
      <vt:lpstr>Advantages of big data</vt:lpstr>
      <vt:lpstr>Advantages of big data</vt:lpstr>
      <vt:lpstr>Advantages of big data</vt:lpstr>
      <vt:lpstr>I never lie</vt:lpstr>
      <vt:lpstr>Everybody lies!</vt:lpstr>
      <vt:lpstr>Advantages of big data</vt:lpstr>
      <vt:lpstr>Advantages of big data</vt:lpstr>
      <vt:lpstr>Advantages of big data</vt:lpstr>
      <vt:lpstr>Advantages of big data</vt:lpstr>
      <vt:lpstr>Advantages of big data</vt:lpstr>
      <vt:lpstr>Advantages of big data</vt:lpstr>
      <vt:lpstr>Advantages of big data</vt:lpstr>
      <vt:lpstr>Caution: DS is not always right</vt:lpstr>
      <vt:lpstr>Caution: Ethical issues</vt:lpstr>
      <vt:lpstr>Structural archival data</vt:lpstr>
      <vt:lpstr>Structural archival data</vt:lpstr>
      <vt:lpstr>Unstructured behavioral data</vt:lpstr>
      <vt:lpstr>Unstructured behavioral data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Yu</dc:creator>
  <cp:lastModifiedBy>Chong Ho Yu</cp:lastModifiedBy>
  <cp:revision>196</cp:revision>
  <dcterms:created xsi:type="dcterms:W3CDTF">2018-03-19T07:30:30Z</dcterms:created>
  <dcterms:modified xsi:type="dcterms:W3CDTF">2021-03-30T20:32:37Z</dcterms:modified>
</cp:coreProperties>
</file>