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6"/>
  </p:notesMasterIdLst>
  <p:sldIdLst>
    <p:sldId id="256" r:id="rId2"/>
    <p:sldId id="345" r:id="rId3"/>
    <p:sldId id="386" r:id="rId4"/>
    <p:sldId id="387" r:id="rId5"/>
    <p:sldId id="388" r:id="rId6"/>
    <p:sldId id="257" r:id="rId7"/>
    <p:sldId id="389" r:id="rId8"/>
    <p:sldId id="262" r:id="rId9"/>
    <p:sldId id="263" r:id="rId10"/>
    <p:sldId id="390" r:id="rId11"/>
    <p:sldId id="318" r:id="rId12"/>
    <p:sldId id="319" r:id="rId13"/>
    <p:sldId id="320" r:id="rId14"/>
    <p:sldId id="264" r:id="rId15"/>
    <p:sldId id="348" r:id="rId16"/>
    <p:sldId id="347" r:id="rId17"/>
    <p:sldId id="265" r:id="rId18"/>
    <p:sldId id="311" r:id="rId19"/>
    <p:sldId id="261" r:id="rId20"/>
    <p:sldId id="356" r:id="rId21"/>
    <p:sldId id="357" r:id="rId22"/>
    <p:sldId id="350" r:id="rId23"/>
    <p:sldId id="353" r:id="rId24"/>
    <p:sldId id="354" r:id="rId25"/>
    <p:sldId id="355" r:id="rId26"/>
    <p:sldId id="391" r:id="rId27"/>
    <p:sldId id="312" r:id="rId28"/>
    <p:sldId id="313" r:id="rId29"/>
    <p:sldId id="346" r:id="rId30"/>
    <p:sldId id="351" r:id="rId31"/>
    <p:sldId id="352" r:id="rId32"/>
    <p:sldId id="358" r:id="rId33"/>
    <p:sldId id="359" r:id="rId34"/>
    <p:sldId id="382" r:id="rId35"/>
    <p:sldId id="381" r:id="rId36"/>
    <p:sldId id="360" r:id="rId37"/>
    <p:sldId id="317" r:id="rId38"/>
    <p:sldId id="269" r:id="rId39"/>
    <p:sldId id="267" r:id="rId40"/>
    <p:sldId id="276" r:id="rId41"/>
    <p:sldId id="277" r:id="rId42"/>
    <p:sldId id="285" r:id="rId43"/>
    <p:sldId id="287" r:id="rId44"/>
    <p:sldId id="288" r:id="rId45"/>
    <p:sldId id="289" r:id="rId46"/>
    <p:sldId id="323" r:id="rId47"/>
    <p:sldId id="290" r:id="rId48"/>
    <p:sldId id="291" r:id="rId49"/>
    <p:sldId id="292" r:id="rId50"/>
    <p:sldId id="293" r:id="rId51"/>
    <p:sldId id="294" r:id="rId52"/>
    <p:sldId id="295" r:id="rId53"/>
    <p:sldId id="326" r:id="rId54"/>
    <p:sldId id="298" r:id="rId55"/>
    <p:sldId id="327" r:id="rId56"/>
    <p:sldId id="304" r:id="rId57"/>
    <p:sldId id="305" r:id="rId58"/>
    <p:sldId id="329" r:id="rId59"/>
    <p:sldId id="330" r:id="rId60"/>
    <p:sldId id="331" r:id="rId61"/>
    <p:sldId id="332" r:id="rId62"/>
    <p:sldId id="333" r:id="rId63"/>
    <p:sldId id="334" r:id="rId64"/>
    <p:sldId id="335" r:id="rId65"/>
    <p:sldId id="328" r:id="rId66"/>
    <p:sldId id="321" r:id="rId67"/>
    <p:sldId id="322" r:id="rId68"/>
    <p:sldId id="278" r:id="rId69"/>
    <p:sldId id="344" r:id="rId70"/>
    <p:sldId id="383" r:id="rId71"/>
    <p:sldId id="384" r:id="rId72"/>
    <p:sldId id="385" r:id="rId73"/>
    <p:sldId id="283" r:id="rId74"/>
    <p:sldId id="336" r:id="rId75"/>
    <p:sldId id="337" r:id="rId76"/>
    <p:sldId id="338" r:id="rId77"/>
    <p:sldId id="339" r:id="rId78"/>
    <p:sldId id="340" r:id="rId79"/>
    <p:sldId id="341" r:id="rId80"/>
    <p:sldId id="342" r:id="rId81"/>
    <p:sldId id="343" r:id="rId82"/>
    <p:sldId id="349" r:id="rId83"/>
    <p:sldId id="281" r:id="rId84"/>
    <p:sldId id="282" r:id="rId8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66"/>
    <p:restoredTop sz="92982"/>
  </p:normalViewPr>
  <p:slideViewPr>
    <p:cSldViewPr snapToGrid="0" snapToObjects="1">
      <p:cViewPr varScale="1">
        <p:scale>
          <a:sx n="86" d="100"/>
          <a:sy n="86" d="100"/>
        </p:scale>
        <p:origin x="94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6D67DD-5866-4215-9B28-C8E21443EB54}" type="datetimeFigureOut">
              <a:rPr lang="en-US" smtClean="0"/>
              <a:t>2/16/2021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C5984C-525E-493E-9C8D-37C45FEACEAF}" type="slidenum">
              <a:rPr lang="en-US" smtClean="0"/>
              <a:t>‹#›</a:t>
            </a:fld>
            <a:endParaRPr lang="en-US"/>
          </a:p>
        </p:txBody>
      </p:sp>
    </p:spTree>
    <p:extLst>
      <p:ext uri="{BB962C8B-B14F-4D97-AF65-F5344CB8AC3E}">
        <p14:creationId xmlns:p14="http://schemas.microsoft.com/office/powerpoint/2010/main" val="3508857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a:t>
            </a:r>
            <a:r>
              <a:rPr lang="en-US" baseline="0" dirty="0" smtClean="0"/>
              <a:t> </a:t>
            </a:r>
            <a:r>
              <a:rPr lang="en-US" dirty="0" err="1" smtClean="0"/>
              <a:t>Jingtao</a:t>
            </a:r>
            <a:r>
              <a:rPr lang="en-US" dirty="0" smtClean="0"/>
              <a:t> Fan, Lu Fang, </a:t>
            </a:r>
            <a:r>
              <a:rPr lang="en-US" dirty="0" err="1" smtClean="0"/>
              <a:t>Jiamin</a:t>
            </a:r>
            <a:r>
              <a:rPr lang="en-US" dirty="0" smtClean="0"/>
              <a:t> </a:t>
            </a:r>
            <a:r>
              <a:rPr lang="en-US" dirty="0" err="1" smtClean="0"/>
              <a:t>Wua</a:t>
            </a:r>
            <a:r>
              <a:rPr lang="en-US" dirty="0" smtClean="0"/>
              <a:t>, </a:t>
            </a:r>
            <a:r>
              <a:rPr lang="en-US" dirty="0" err="1" smtClean="0"/>
              <a:t>Yuchen</a:t>
            </a:r>
            <a:r>
              <a:rPr lang="en-US" dirty="0" smtClean="0"/>
              <a:t> </a:t>
            </a:r>
            <a:r>
              <a:rPr lang="en-US" dirty="0" err="1" smtClean="0"/>
              <a:t>Guo</a:t>
            </a:r>
            <a:r>
              <a:rPr lang="en-US" dirty="0" smtClean="0"/>
              <a:t>, &amp; </a:t>
            </a:r>
            <a:r>
              <a:rPr lang="en-US" dirty="0" err="1" smtClean="0"/>
              <a:t>Qionghai</a:t>
            </a:r>
            <a:r>
              <a:rPr lang="en-US" dirty="0" smtClean="0"/>
              <a:t> Dai</a:t>
            </a:r>
            <a:r>
              <a:rPr lang="en-US" baseline="0" dirty="0" smtClean="0"/>
              <a:t> (2020). </a:t>
            </a:r>
            <a:r>
              <a:rPr lang="en-US" dirty="0" smtClean="0"/>
              <a:t>From Brain Science to Artificial Intelligence. </a:t>
            </a:r>
            <a:r>
              <a:rPr lang="en-US" sz="1200" b="0" i="0" u="none" strike="noStrike" kern="1200" baseline="0" smtClean="0">
                <a:solidFill>
                  <a:schemeClr val="tx1"/>
                </a:solidFill>
                <a:latin typeface="+mn-lt"/>
                <a:ea typeface="+mn-ea"/>
                <a:cs typeface="+mn-cs"/>
              </a:rPr>
              <a:t>Engineering 6 (2020) 248–252</a:t>
            </a:r>
            <a:endParaRPr lang="en-US" dirty="0"/>
          </a:p>
        </p:txBody>
      </p:sp>
      <p:sp>
        <p:nvSpPr>
          <p:cNvPr id="4" name="Slide Number Placeholder 3"/>
          <p:cNvSpPr>
            <a:spLocks noGrp="1"/>
          </p:cNvSpPr>
          <p:nvPr>
            <p:ph type="sldNum" sz="quarter" idx="10"/>
          </p:nvPr>
        </p:nvSpPr>
        <p:spPr/>
        <p:txBody>
          <a:bodyPr/>
          <a:lstStyle/>
          <a:p>
            <a:fld id="{9CC5984C-525E-493E-9C8D-37C45FEACEAF}" type="slidenum">
              <a:rPr lang="en-US" smtClean="0"/>
              <a:t>10</a:t>
            </a:fld>
            <a:endParaRPr lang="en-US"/>
          </a:p>
        </p:txBody>
      </p:sp>
    </p:spTree>
    <p:extLst>
      <p:ext uri="{BB962C8B-B14F-4D97-AF65-F5344CB8AC3E}">
        <p14:creationId xmlns:p14="http://schemas.microsoft.com/office/powerpoint/2010/main" val="603071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Specialized modeling </a:t>
            </a:r>
            <a:r>
              <a:rPr lang="en-US" b="1" dirty="0">
                <a:sym typeface="Wingdings" panose="05000000000000000000" pitchFamily="2" charset="2"/>
              </a:rPr>
              <a:t> </a:t>
            </a:r>
            <a:r>
              <a:rPr lang="en-US" b="1" dirty="0"/>
              <a:t>Fit Curve</a:t>
            </a:r>
            <a:r>
              <a:rPr lang="en-US" dirty="0"/>
              <a:t> </a:t>
            </a:r>
          </a:p>
          <a:p>
            <a:pPr lvl="1"/>
            <a:r>
              <a:rPr lang="en-US" dirty="0"/>
              <a:t>Nonlinear fitting techniques</a:t>
            </a:r>
          </a:p>
          <a:p>
            <a:pPr lvl="1"/>
            <a:r>
              <a:rPr lang="en-US" dirty="0"/>
              <a:t>However, counting on numeric criteria (e.g. </a:t>
            </a:r>
            <a:r>
              <a:rPr lang="en-US" dirty="0" err="1"/>
              <a:t>AICc</a:t>
            </a:r>
            <a:r>
              <a:rPr lang="en-US" dirty="0"/>
              <a:t>, BIC, SSE, R-square…etc.) could result in an erroneous conclusion. </a:t>
            </a:r>
          </a:p>
          <a:p>
            <a:endParaRPr lang="en-US" dirty="0"/>
          </a:p>
        </p:txBody>
      </p:sp>
      <p:sp>
        <p:nvSpPr>
          <p:cNvPr id="4" name="Slide Number Placeholder 3"/>
          <p:cNvSpPr>
            <a:spLocks noGrp="1"/>
          </p:cNvSpPr>
          <p:nvPr>
            <p:ph type="sldNum" sz="quarter" idx="10"/>
          </p:nvPr>
        </p:nvSpPr>
        <p:spPr/>
        <p:txBody>
          <a:bodyPr/>
          <a:lstStyle/>
          <a:p>
            <a:fld id="{90A8A2EF-05C8-4FED-A6D0-895DF41A1C3F}" type="slidenum">
              <a:rPr lang="en-US" smtClean="0"/>
              <a:t>49</a:t>
            </a:fld>
            <a:endParaRPr lang="en-US"/>
          </a:p>
        </p:txBody>
      </p:sp>
    </p:spTree>
    <p:extLst>
      <p:ext uri="{BB962C8B-B14F-4D97-AF65-F5344CB8AC3E}">
        <p14:creationId xmlns:p14="http://schemas.microsoft.com/office/powerpoint/2010/main" val="6241712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A8A2EF-05C8-4FED-A6D0-895DF41A1C3F}" type="slidenum">
              <a:rPr lang="en-US" smtClean="0"/>
              <a:t>54</a:t>
            </a:fld>
            <a:endParaRPr lang="en-US"/>
          </a:p>
        </p:txBody>
      </p:sp>
    </p:spTree>
    <p:extLst>
      <p:ext uri="{BB962C8B-B14F-4D97-AF65-F5344CB8AC3E}">
        <p14:creationId xmlns:p14="http://schemas.microsoft.com/office/powerpoint/2010/main" val="32841289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A8A2EF-05C8-4FED-A6D0-895DF41A1C3F}" type="slidenum">
              <a:rPr lang="en-US" smtClean="0"/>
              <a:t>57</a:t>
            </a:fld>
            <a:endParaRPr lang="en-US"/>
          </a:p>
        </p:txBody>
      </p:sp>
    </p:spTree>
    <p:extLst>
      <p:ext uri="{BB962C8B-B14F-4D97-AF65-F5344CB8AC3E}">
        <p14:creationId xmlns:p14="http://schemas.microsoft.com/office/powerpoint/2010/main" val="21596275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2/16/2021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2/16/2021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2/16/2021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2/16/2021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2/16/2021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2/16/2021</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2/16/2021</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2/16/2021</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2/16/2021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2/16/2021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2/16/2021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2/16/2021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2/16/2021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2/16/2021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2/16/2021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2/16/2021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2/16/2021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cstate="screen">
            <a:extLst>
              <a:ext uri="{28A0092B-C50C-407E-A947-70E740481C1C}">
                <a14:useLocalDpi xmlns:a14="http://schemas.microsoft.com/office/drawing/2010/main"/>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cstate="screen">
            <a:extLst>
              <a:ext uri="{28A0092B-C50C-407E-A947-70E740481C1C}">
                <a14:useLocalDpi xmlns:a14="http://schemas.microsoft.com/office/drawing/2010/main"/>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cstate="screen">
            <a:extLst>
              <a:ext uri="{28A0092B-C50C-407E-A947-70E740481C1C}">
                <a14:useLocalDpi xmlns:a14="http://schemas.microsoft.com/office/drawing/2010/main"/>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cstate="screen">
            <a:extLst>
              <a:ext uri="{28A0092B-C50C-407E-A947-70E740481C1C}">
                <a14:useLocalDpi xmlns:a14="http://schemas.microsoft.com/office/drawing/2010/main"/>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2/16/2021</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insideprivacy.com/data-privacy/president-trump-signs-executive-order-on-artificial-intelligence/"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pymnts.com/news/regulation/2019/artificial-intelligence-china-digital-technology/"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pymnts.com/news/regulation/2019/artificial-intelligence-china-digital-technology/"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www.whitehouse.gov/presidential-actions/executive-order-maintaining-american-leadership-artificial-intelligence/"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www.theverge.com/2020/1/5/21050508/us-export-ban-ai-software-china-geospatial-analysis?fbclid=IwAR1-wNy-1n3BXSAS8plmk8kdbh5hBdc2Ff25gYcMx6OQQtGsgo8HkinOipI"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tiff"/><Relationship Id="rId7" Type="http://schemas.openxmlformats.org/officeDocument/2006/relationships/image" Target="../media/image23.jpeg"/><Relationship Id="rId2" Type="http://schemas.openxmlformats.org/officeDocument/2006/relationships/hyperlink" Target="https://www.alibaba.com/product-detail/PIR-Sensor-Realistic-Lifesize-Humanoid-Robots_60467449339.html?src=sem_ggl&amp;mark=google_shopping&amp;src=sem_ggl&amp;mark=shopping&amp;cmpgn=1675096474&amp;adgrp=63830955303&amp;locintrst=&amp;locphyscl=1013567&amp;ntwrk=g&amp;device=c&amp;dvcmdl=&amp;position=1o2&amp;pla_adtype=pla&amp;pla_mrctid=139989486&amp;pla_channel=online&amp;pla_prdid=60467449339&amp;pla_country=US&amp;pla_lang=en&amp;pla_group=293946777986&amp;pla_localcode=&amp;gclid=CjwKCAiAob3vBRAUEiwAIbs5TnUqojuDRbmsls77UhgYn5J57VFRIc4hBme1rOUalfa7D6Oog3NSkhoCQicQAvD_BwE#shopping-ads" TargetMode="External"/><Relationship Id="rId1" Type="http://schemas.openxmlformats.org/officeDocument/2006/relationships/slideLayout" Target="../slideLayouts/slideLayout2.xml"/><Relationship Id="rId6" Type="http://schemas.openxmlformats.org/officeDocument/2006/relationships/hyperlink" Target="https://www.youtube.com/watch?v=_sBBaNYex3E" TargetMode="External"/><Relationship Id="rId5" Type="http://schemas.openxmlformats.org/officeDocument/2006/relationships/image" Target="../media/image22.png"/><Relationship Id="rId4" Type="http://schemas.openxmlformats.org/officeDocument/2006/relationships/image" Target="../media/image21.jpeg"/></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s://code.facebook.com/posts/1587249151575490/a-path-to-unsupervised-learning-through-adversarial-networks/"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www.clarifai.com/demo"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www.sas.com/en_us/solutions/ai.html" TargetMode="External"/><Relationship Id="rId2" Type="http://schemas.openxmlformats.org/officeDocument/2006/relationships/hyperlink" Target="https://www.sas.com/en_us/explore/analytics-in-action/impact/wildtrack.html" TargetMode="Externa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png"/></Relationships>
</file>

<file path=ppt/slides/_rels/slide5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64.png"/></Relationships>
</file>

<file path=ppt/slides/_rels/slide6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4" y="1447800"/>
            <a:ext cx="10540860" cy="3329581"/>
          </a:xfrm>
        </p:spPr>
        <p:txBody>
          <a:bodyPr/>
          <a:lstStyle/>
          <a:p>
            <a:r>
              <a:rPr lang="en-US" dirty="0"/>
              <a:t>Artificial Intelligence (AI) and Machine Learning</a:t>
            </a:r>
          </a:p>
        </p:txBody>
      </p:sp>
      <p:sp>
        <p:nvSpPr>
          <p:cNvPr id="3" name="Subtitle 2"/>
          <p:cNvSpPr>
            <a:spLocks noGrp="1"/>
          </p:cNvSpPr>
          <p:nvPr>
            <p:ph type="subTitle" idx="1"/>
          </p:nvPr>
        </p:nvSpPr>
        <p:spPr/>
        <p:txBody>
          <a:bodyPr>
            <a:normAutofit/>
          </a:bodyPr>
          <a:lstStyle/>
          <a:p>
            <a:r>
              <a:rPr lang="en-US" sz="2800" b="1" dirty="0"/>
              <a:t>Chong Ho (Alex) Yu</a:t>
            </a:r>
          </a:p>
        </p:txBody>
      </p:sp>
    </p:spTree>
    <p:extLst>
      <p:ext uri="{BB962C8B-B14F-4D97-AF65-F5344CB8AC3E}">
        <p14:creationId xmlns:p14="http://schemas.microsoft.com/office/powerpoint/2010/main" val="1107736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816429" y="1600200"/>
            <a:ext cx="10058399" cy="4648199"/>
          </a:xfrm>
        </p:spPr>
        <p:txBody>
          <a:bodyPr/>
          <a:lstStyle/>
          <a:p>
            <a:r>
              <a:rPr lang="en-US" sz="2400" dirty="0" smtClean="0"/>
              <a:t>Why AI is very important? </a:t>
            </a:r>
          </a:p>
          <a:p>
            <a:r>
              <a:rPr lang="en-US" sz="2400" dirty="0" smtClean="0"/>
              <a:t>Relationship </a:t>
            </a:r>
            <a:r>
              <a:rPr lang="en-US" sz="2400" dirty="0"/>
              <a:t>between big data and </a:t>
            </a:r>
            <a:r>
              <a:rPr lang="en-US" sz="2400" dirty="0" smtClean="0"/>
              <a:t>AI/machine </a:t>
            </a:r>
            <a:r>
              <a:rPr lang="en-US" sz="2400" dirty="0"/>
              <a:t>learning</a:t>
            </a:r>
          </a:p>
          <a:p>
            <a:r>
              <a:rPr lang="en-US" sz="2400" dirty="0"/>
              <a:t>Attributes of machine learning</a:t>
            </a:r>
          </a:p>
          <a:p>
            <a:r>
              <a:rPr lang="en-US" sz="2400" dirty="0"/>
              <a:t>Why artificial neural networks (ANN) are better than regression analysis?</a:t>
            </a:r>
          </a:p>
          <a:p>
            <a:r>
              <a:rPr lang="en-US" sz="2400" dirty="0"/>
              <a:t>Compare manual Lambda smoothing and automated nonlinear modeling</a:t>
            </a:r>
          </a:p>
          <a:p>
            <a:r>
              <a:rPr lang="en-US" sz="2400" dirty="0"/>
              <a:t>Cross-validation</a:t>
            </a:r>
          </a:p>
          <a:p>
            <a:r>
              <a:rPr lang="en-US" sz="2400" dirty="0"/>
              <a:t>Examples in JMP and IBM SPSS Modeler</a:t>
            </a:r>
          </a:p>
          <a:p>
            <a:endParaRPr lang="en-US" dirty="0"/>
          </a:p>
          <a:p>
            <a:endParaRPr lang="en-US" dirty="0"/>
          </a:p>
        </p:txBody>
      </p:sp>
    </p:spTree>
    <p:extLst>
      <p:ext uri="{BB962C8B-B14F-4D97-AF65-F5344CB8AC3E}">
        <p14:creationId xmlns:p14="http://schemas.microsoft.com/office/powerpoint/2010/main" val="19902995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4077" y="728140"/>
            <a:ext cx="3650467" cy="1400530"/>
          </a:xfrm>
        </p:spPr>
        <p:txBody>
          <a:bodyPr/>
          <a:lstStyle/>
          <a:p>
            <a:r>
              <a:rPr lang="en-US" dirty="0" smtClean="0"/>
              <a:t>What is the most crucial technology?</a:t>
            </a:r>
            <a:endParaRPr lang="en-US" dirty="0"/>
          </a:p>
        </p:txBody>
      </p:sp>
      <p:pic>
        <p:nvPicPr>
          <p:cNvPr id="5" name="Picture 4"/>
          <p:cNvPicPr>
            <a:picLocks noChangeAspect="1"/>
          </p:cNvPicPr>
          <p:nvPr/>
        </p:nvPicPr>
        <p:blipFill>
          <a:blip r:embed="rId2"/>
          <a:stretch>
            <a:fillRect/>
          </a:stretch>
        </p:blipFill>
        <p:spPr>
          <a:xfrm>
            <a:off x="4693185" y="374962"/>
            <a:ext cx="6610121" cy="5439391"/>
          </a:xfrm>
          <a:prstGeom prst="rect">
            <a:avLst/>
          </a:prstGeom>
        </p:spPr>
      </p:pic>
      <p:sp>
        <p:nvSpPr>
          <p:cNvPr id="6" name="Content Placeholder 2"/>
          <p:cNvSpPr>
            <a:spLocks noGrp="1"/>
          </p:cNvSpPr>
          <p:nvPr>
            <p:ph idx="1"/>
          </p:nvPr>
        </p:nvSpPr>
        <p:spPr>
          <a:xfrm>
            <a:off x="646110" y="5905040"/>
            <a:ext cx="10657195" cy="616945"/>
          </a:xfrm>
        </p:spPr>
        <p:txBody>
          <a:bodyPr>
            <a:normAutofit fontScale="85000" lnSpcReduction="20000"/>
          </a:bodyPr>
          <a:lstStyle/>
          <a:p>
            <a:r>
              <a:rPr lang="en-US" sz="2400" dirty="0">
                <a:hlinkClick r:id="rId3"/>
              </a:rPr>
              <a:t>https://www.insideprivacy.com/data-privacy/president-trump-signs-executive-order-on-artificial-intelligence</a:t>
            </a:r>
            <a:r>
              <a:rPr lang="en-US" sz="2400" dirty="0" smtClean="0">
                <a:hlinkClick r:id="rId3"/>
              </a:rPr>
              <a:t>/</a:t>
            </a:r>
            <a:r>
              <a:rPr lang="en-US" sz="2400" dirty="0" smtClean="0"/>
              <a:t> </a:t>
            </a:r>
          </a:p>
        </p:txBody>
      </p:sp>
    </p:spTree>
    <p:extLst>
      <p:ext uri="{BB962C8B-B14F-4D97-AF65-F5344CB8AC3E}">
        <p14:creationId xmlns:p14="http://schemas.microsoft.com/office/powerpoint/2010/main" val="1843062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 might ban exporting AI to China</a:t>
            </a:r>
            <a:endParaRPr lang="en-US" dirty="0"/>
          </a:p>
        </p:txBody>
      </p:sp>
      <p:sp>
        <p:nvSpPr>
          <p:cNvPr id="3" name="Content Placeholder 2"/>
          <p:cNvSpPr>
            <a:spLocks noGrp="1"/>
          </p:cNvSpPr>
          <p:nvPr>
            <p:ph idx="1"/>
          </p:nvPr>
        </p:nvSpPr>
        <p:spPr>
          <a:xfrm>
            <a:off x="352540" y="5662670"/>
            <a:ext cx="11281272" cy="585729"/>
          </a:xfrm>
        </p:spPr>
        <p:txBody>
          <a:bodyPr>
            <a:normAutofit fontScale="92500" lnSpcReduction="20000"/>
          </a:bodyPr>
          <a:lstStyle/>
          <a:p>
            <a:r>
              <a:rPr lang="en-US" dirty="0">
                <a:hlinkClick r:id="rId2"/>
              </a:rPr>
              <a:t>https://www.pymnts.com/news/regulation/2019/artificial-intelligence-china-digital-technology</a:t>
            </a:r>
            <a:r>
              <a:rPr lang="en-US" dirty="0" smtClean="0">
                <a:hlinkClick r:id="rId2"/>
              </a:rPr>
              <a:t>/</a:t>
            </a:r>
            <a:r>
              <a:rPr lang="en-US" dirty="0" smtClean="0"/>
              <a:t> </a:t>
            </a:r>
            <a:endParaRPr lang="en-US" dirty="0"/>
          </a:p>
        </p:txBody>
      </p:sp>
      <p:pic>
        <p:nvPicPr>
          <p:cNvPr id="5" name="Picture 4"/>
          <p:cNvPicPr>
            <a:picLocks noChangeAspect="1"/>
          </p:cNvPicPr>
          <p:nvPr/>
        </p:nvPicPr>
        <p:blipFill>
          <a:blip r:embed="rId3"/>
          <a:stretch>
            <a:fillRect/>
          </a:stretch>
        </p:blipFill>
        <p:spPr>
          <a:xfrm>
            <a:off x="429695" y="1493405"/>
            <a:ext cx="10465987" cy="3963349"/>
          </a:xfrm>
          <a:prstGeom prst="rect">
            <a:avLst/>
          </a:prstGeom>
        </p:spPr>
      </p:pic>
    </p:spTree>
    <p:extLst>
      <p:ext uri="{BB962C8B-B14F-4D97-AF65-F5344CB8AC3E}">
        <p14:creationId xmlns:p14="http://schemas.microsoft.com/office/powerpoint/2010/main" val="3200472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 might ban exporting AI to China</a:t>
            </a:r>
            <a:endParaRPr lang="en-US" dirty="0"/>
          </a:p>
        </p:txBody>
      </p:sp>
      <p:sp>
        <p:nvSpPr>
          <p:cNvPr id="3" name="Content Placeholder 2"/>
          <p:cNvSpPr>
            <a:spLocks noGrp="1"/>
          </p:cNvSpPr>
          <p:nvPr>
            <p:ph idx="1"/>
          </p:nvPr>
        </p:nvSpPr>
        <p:spPr>
          <a:xfrm>
            <a:off x="352540" y="5662670"/>
            <a:ext cx="11281272" cy="585729"/>
          </a:xfrm>
        </p:spPr>
        <p:txBody>
          <a:bodyPr>
            <a:normAutofit fontScale="92500" lnSpcReduction="20000"/>
          </a:bodyPr>
          <a:lstStyle/>
          <a:p>
            <a:r>
              <a:rPr lang="en-US" dirty="0">
                <a:hlinkClick r:id="rId2"/>
              </a:rPr>
              <a:t>https://www.pymnts.com/news/regulation/2019/artificial-intelligence-china-digital-technology</a:t>
            </a:r>
            <a:r>
              <a:rPr lang="en-US" dirty="0" smtClean="0">
                <a:hlinkClick r:id="rId2"/>
              </a:rPr>
              <a:t>/</a:t>
            </a:r>
            <a:r>
              <a:rPr lang="en-US" dirty="0" smtClean="0"/>
              <a:t> </a:t>
            </a:r>
            <a:endParaRPr lang="en-US" dirty="0"/>
          </a:p>
        </p:txBody>
      </p:sp>
      <p:pic>
        <p:nvPicPr>
          <p:cNvPr id="4" name="Picture 3"/>
          <p:cNvPicPr>
            <a:picLocks noChangeAspect="1"/>
          </p:cNvPicPr>
          <p:nvPr/>
        </p:nvPicPr>
        <p:blipFill>
          <a:blip r:embed="rId3"/>
          <a:stretch>
            <a:fillRect/>
          </a:stretch>
        </p:blipFill>
        <p:spPr>
          <a:xfrm>
            <a:off x="305524" y="1952809"/>
            <a:ext cx="11580952" cy="2952381"/>
          </a:xfrm>
          <a:prstGeom prst="rect">
            <a:avLst/>
          </a:prstGeom>
        </p:spPr>
      </p:pic>
    </p:spTree>
    <p:extLst>
      <p:ext uri="{BB962C8B-B14F-4D97-AF65-F5344CB8AC3E}">
        <p14:creationId xmlns:p14="http://schemas.microsoft.com/office/powerpoint/2010/main" val="16068926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machine learning?</a:t>
            </a:r>
          </a:p>
        </p:txBody>
      </p:sp>
      <p:sp>
        <p:nvSpPr>
          <p:cNvPr id="3" name="Content Placeholder 2"/>
          <p:cNvSpPr>
            <a:spLocks noGrp="1"/>
          </p:cNvSpPr>
          <p:nvPr>
            <p:ph idx="1"/>
          </p:nvPr>
        </p:nvSpPr>
        <p:spPr>
          <a:xfrm>
            <a:off x="1103312" y="2052918"/>
            <a:ext cx="9472446" cy="4195481"/>
          </a:xfrm>
        </p:spPr>
        <p:txBody>
          <a:bodyPr>
            <a:normAutofit/>
          </a:bodyPr>
          <a:lstStyle/>
          <a:p>
            <a:r>
              <a:rPr lang="en-US" sz="2800" dirty="0"/>
              <a:t>Based on artificial intelligence (AI)</a:t>
            </a:r>
          </a:p>
          <a:p>
            <a:r>
              <a:rPr lang="en-US" sz="2800" dirty="0"/>
              <a:t>Use algorithms and statistical models to progressively improve the performance on a specific task.</a:t>
            </a:r>
          </a:p>
          <a:p>
            <a:r>
              <a:rPr lang="en-US" sz="2800" dirty="0"/>
              <a:t>E.g. Artificial Neural Network (ANN)</a:t>
            </a:r>
          </a:p>
          <a:p>
            <a:r>
              <a:rPr lang="en-US" sz="2800" dirty="0"/>
              <a:t>DM inherits the spirit of exploratory data analysis (EDA) but there is a crucial difference: </a:t>
            </a:r>
            <a:r>
              <a:rPr lang="en-US" sz="2800" dirty="0">
                <a:solidFill>
                  <a:srgbClr val="FFC000"/>
                </a:solidFill>
              </a:rPr>
              <a:t>No machine learning in EDA.</a:t>
            </a:r>
          </a:p>
          <a:p>
            <a:endParaRPr lang="en-US" dirty="0"/>
          </a:p>
          <a:p>
            <a:endParaRPr lang="en-US" dirty="0"/>
          </a:p>
        </p:txBody>
      </p:sp>
    </p:spTree>
    <p:extLst>
      <p:ext uri="{BB962C8B-B14F-4D97-AF65-F5344CB8AC3E}">
        <p14:creationId xmlns:p14="http://schemas.microsoft.com/office/powerpoint/2010/main" val="5490184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4476305" cy="1400530"/>
          </a:xfrm>
        </p:spPr>
        <p:txBody>
          <a:bodyPr/>
          <a:lstStyle/>
          <a:p>
            <a:endParaRPr lang="en-US" dirty="0"/>
          </a:p>
        </p:txBody>
      </p:sp>
      <p:sp>
        <p:nvSpPr>
          <p:cNvPr id="3" name="Content Placeholder 2"/>
          <p:cNvSpPr>
            <a:spLocks noGrp="1"/>
          </p:cNvSpPr>
          <p:nvPr>
            <p:ph idx="1"/>
          </p:nvPr>
        </p:nvSpPr>
        <p:spPr>
          <a:xfrm>
            <a:off x="1103312" y="2052918"/>
            <a:ext cx="4196657" cy="4195481"/>
          </a:xfrm>
        </p:spPr>
        <p:txBody>
          <a:bodyPr>
            <a:normAutofit/>
          </a:bodyPr>
          <a:lstStyle/>
          <a:p>
            <a:r>
              <a:rPr lang="en-US" sz="2800" dirty="0" smtClean="0"/>
              <a:t>Machine learning methods outperform traditional methods.</a:t>
            </a:r>
            <a:endParaRPr lang="en-US" sz="2800" dirty="0"/>
          </a:p>
        </p:txBody>
      </p:sp>
      <p:pic>
        <p:nvPicPr>
          <p:cNvPr id="5" name="Picture 4"/>
          <p:cNvPicPr>
            <a:picLocks noChangeAspect="1"/>
          </p:cNvPicPr>
          <p:nvPr/>
        </p:nvPicPr>
        <p:blipFill>
          <a:blip r:embed="rId2"/>
          <a:stretch>
            <a:fillRect/>
          </a:stretch>
        </p:blipFill>
        <p:spPr>
          <a:xfrm>
            <a:off x="5576582" y="346229"/>
            <a:ext cx="5226072" cy="6248399"/>
          </a:xfrm>
          <a:prstGeom prst="rect">
            <a:avLst/>
          </a:prstGeom>
        </p:spPr>
      </p:pic>
    </p:spTree>
    <p:extLst>
      <p:ext uri="{BB962C8B-B14F-4D97-AF65-F5344CB8AC3E}">
        <p14:creationId xmlns:p14="http://schemas.microsoft.com/office/powerpoint/2010/main" val="37589623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Five schools of machine learning</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39367176"/>
              </p:ext>
            </p:extLst>
          </p:nvPr>
        </p:nvGraphicFramePr>
        <p:xfrm>
          <a:off x="646111" y="1704474"/>
          <a:ext cx="10472288" cy="3918252"/>
        </p:xfrm>
        <a:graphic>
          <a:graphicData uri="http://schemas.openxmlformats.org/drawingml/2006/table">
            <a:tbl>
              <a:tblPr firstRow="1" firstCol="1" bandRow="1">
                <a:tableStyleId>{5C22544A-7EE6-4342-B048-85BDC9FD1C3A}</a:tableStyleId>
              </a:tblPr>
              <a:tblGrid>
                <a:gridCol w="2387067">
                  <a:extLst>
                    <a:ext uri="{9D8B030D-6E8A-4147-A177-3AD203B41FA5}">
                      <a16:colId xmlns:a16="http://schemas.microsoft.com/office/drawing/2014/main" xmlns="" val="20000"/>
                    </a:ext>
                  </a:extLst>
                </a:gridCol>
                <a:gridCol w="3041583">
                  <a:extLst>
                    <a:ext uri="{9D8B030D-6E8A-4147-A177-3AD203B41FA5}">
                      <a16:colId xmlns:a16="http://schemas.microsoft.com/office/drawing/2014/main" xmlns="" val="20001"/>
                    </a:ext>
                  </a:extLst>
                </a:gridCol>
                <a:gridCol w="5043638">
                  <a:extLst>
                    <a:ext uri="{9D8B030D-6E8A-4147-A177-3AD203B41FA5}">
                      <a16:colId xmlns:a16="http://schemas.microsoft.com/office/drawing/2014/main" xmlns="" val="20002"/>
                    </a:ext>
                  </a:extLst>
                </a:gridCol>
              </a:tblGrid>
              <a:tr h="335946">
                <a:tc>
                  <a:txBody>
                    <a:bodyPr/>
                    <a:lstStyle/>
                    <a:p>
                      <a:pPr marL="0" marR="0">
                        <a:lnSpc>
                          <a:spcPct val="107000"/>
                        </a:lnSpc>
                        <a:spcBef>
                          <a:spcPts val="0"/>
                        </a:spcBef>
                        <a:spcAft>
                          <a:spcPts val="0"/>
                        </a:spcAft>
                      </a:pPr>
                      <a:r>
                        <a:rPr lang="en-US" sz="2200" dirty="0">
                          <a:effectLst/>
                        </a:rPr>
                        <a:t>Name</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c>
                  <a:txBody>
                    <a:bodyPr/>
                    <a:lstStyle/>
                    <a:p>
                      <a:pPr marL="0" marR="0">
                        <a:lnSpc>
                          <a:spcPct val="107000"/>
                        </a:lnSpc>
                        <a:spcBef>
                          <a:spcPts val="0"/>
                        </a:spcBef>
                        <a:spcAft>
                          <a:spcPts val="0"/>
                        </a:spcAft>
                      </a:pPr>
                      <a:r>
                        <a:rPr lang="en-US" sz="2200">
                          <a:effectLst/>
                        </a:rPr>
                        <a:t>Origin</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c>
                  <a:txBody>
                    <a:bodyPr/>
                    <a:lstStyle/>
                    <a:p>
                      <a:pPr marL="0" marR="0">
                        <a:lnSpc>
                          <a:spcPct val="107000"/>
                        </a:lnSpc>
                        <a:spcBef>
                          <a:spcPts val="0"/>
                        </a:spcBef>
                        <a:spcAft>
                          <a:spcPts val="0"/>
                        </a:spcAft>
                      </a:pPr>
                      <a:r>
                        <a:rPr lang="en-US" sz="2200">
                          <a:effectLst/>
                        </a:rPr>
                        <a:t>Approach</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extLst>
                  <a:ext uri="{0D108BD9-81ED-4DB2-BD59-A6C34878D82A}">
                    <a16:rowId xmlns:a16="http://schemas.microsoft.com/office/drawing/2014/main" xmlns="" val="10000"/>
                  </a:ext>
                </a:extLst>
              </a:tr>
              <a:tr h="689277">
                <a:tc>
                  <a:txBody>
                    <a:bodyPr/>
                    <a:lstStyle/>
                    <a:p>
                      <a:pPr marL="0" marR="0">
                        <a:lnSpc>
                          <a:spcPct val="107000"/>
                        </a:lnSpc>
                        <a:spcBef>
                          <a:spcPts val="0"/>
                        </a:spcBef>
                        <a:spcAft>
                          <a:spcPts val="0"/>
                        </a:spcAft>
                      </a:pPr>
                      <a:r>
                        <a:rPr lang="en-US" sz="2200">
                          <a:effectLst/>
                        </a:rPr>
                        <a:t>Symbolists</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c>
                  <a:txBody>
                    <a:bodyPr/>
                    <a:lstStyle/>
                    <a:p>
                      <a:pPr marL="0" marR="0">
                        <a:lnSpc>
                          <a:spcPct val="107000"/>
                        </a:lnSpc>
                        <a:spcBef>
                          <a:spcPts val="0"/>
                        </a:spcBef>
                        <a:spcAft>
                          <a:spcPts val="0"/>
                        </a:spcAft>
                      </a:pPr>
                      <a:r>
                        <a:rPr lang="en-US" sz="2200">
                          <a:effectLst/>
                        </a:rPr>
                        <a:t>Logic, philosophy</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c>
                  <a:txBody>
                    <a:bodyPr/>
                    <a:lstStyle/>
                    <a:p>
                      <a:pPr marL="0" marR="0">
                        <a:lnSpc>
                          <a:spcPct val="107000"/>
                        </a:lnSpc>
                        <a:spcBef>
                          <a:spcPts val="0"/>
                        </a:spcBef>
                        <a:spcAft>
                          <a:spcPts val="0"/>
                        </a:spcAft>
                      </a:pPr>
                      <a:r>
                        <a:rPr lang="en-US" sz="2200" dirty="0">
                          <a:effectLst/>
                        </a:rPr>
                        <a:t>Some form of logical deduction (e.g. if-then-else)</a:t>
                      </a:r>
                    </a:p>
                  </a:txBody>
                  <a:tcPr marL="135079" marR="135079" marT="0" marB="0"/>
                </a:tc>
                <a:extLst>
                  <a:ext uri="{0D108BD9-81ED-4DB2-BD59-A6C34878D82A}">
                    <a16:rowId xmlns:a16="http://schemas.microsoft.com/office/drawing/2014/main" xmlns="" val="10001"/>
                  </a:ext>
                </a:extLst>
              </a:tr>
              <a:tr h="689277">
                <a:tc>
                  <a:txBody>
                    <a:bodyPr/>
                    <a:lstStyle/>
                    <a:p>
                      <a:pPr marL="0" marR="0">
                        <a:lnSpc>
                          <a:spcPct val="107000"/>
                        </a:lnSpc>
                        <a:spcBef>
                          <a:spcPts val="0"/>
                        </a:spcBef>
                        <a:spcAft>
                          <a:spcPts val="0"/>
                        </a:spcAft>
                      </a:pPr>
                      <a:r>
                        <a:rPr lang="en-US" sz="2200">
                          <a:effectLst/>
                        </a:rPr>
                        <a:t>Connectionists</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c>
                  <a:txBody>
                    <a:bodyPr/>
                    <a:lstStyle/>
                    <a:p>
                      <a:pPr marL="0" marR="0">
                        <a:lnSpc>
                          <a:spcPct val="107000"/>
                        </a:lnSpc>
                        <a:spcBef>
                          <a:spcPts val="0"/>
                        </a:spcBef>
                        <a:spcAft>
                          <a:spcPts val="0"/>
                        </a:spcAft>
                      </a:pPr>
                      <a:r>
                        <a:rPr lang="en-US" sz="2200">
                          <a:effectLst/>
                        </a:rPr>
                        <a:t>Neuroscience</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c>
                  <a:txBody>
                    <a:bodyPr/>
                    <a:lstStyle/>
                    <a:p>
                      <a:pPr marL="0" marR="0">
                        <a:lnSpc>
                          <a:spcPct val="107000"/>
                        </a:lnSpc>
                        <a:spcBef>
                          <a:spcPts val="0"/>
                        </a:spcBef>
                        <a:spcAft>
                          <a:spcPts val="0"/>
                        </a:spcAft>
                      </a:pPr>
                      <a:r>
                        <a:rPr lang="en-US" sz="2200" dirty="0">
                          <a:effectLst/>
                        </a:rPr>
                        <a:t>Networking, pathway (e.g. Neuro networks)</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extLst>
                  <a:ext uri="{0D108BD9-81ED-4DB2-BD59-A6C34878D82A}">
                    <a16:rowId xmlns:a16="http://schemas.microsoft.com/office/drawing/2014/main" xmlns="" val="10002"/>
                  </a:ext>
                </a:extLst>
              </a:tr>
              <a:tr h="689277">
                <a:tc>
                  <a:txBody>
                    <a:bodyPr/>
                    <a:lstStyle/>
                    <a:p>
                      <a:pPr marL="0" marR="0">
                        <a:lnSpc>
                          <a:spcPct val="107000"/>
                        </a:lnSpc>
                        <a:spcBef>
                          <a:spcPts val="0"/>
                        </a:spcBef>
                        <a:spcAft>
                          <a:spcPts val="0"/>
                        </a:spcAft>
                      </a:pPr>
                      <a:r>
                        <a:rPr lang="en-US" sz="2200">
                          <a:effectLst/>
                        </a:rPr>
                        <a:t>Evolutionists</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c>
                  <a:txBody>
                    <a:bodyPr/>
                    <a:lstStyle/>
                    <a:p>
                      <a:pPr marL="0" marR="0">
                        <a:lnSpc>
                          <a:spcPct val="107000"/>
                        </a:lnSpc>
                        <a:spcBef>
                          <a:spcPts val="0"/>
                        </a:spcBef>
                        <a:spcAft>
                          <a:spcPts val="0"/>
                        </a:spcAft>
                      </a:pPr>
                      <a:r>
                        <a:rPr lang="en-US" sz="2200">
                          <a:effectLst/>
                        </a:rPr>
                        <a:t>Evolutionary biology</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c>
                  <a:txBody>
                    <a:bodyPr/>
                    <a:lstStyle/>
                    <a:p>
                      <a:pPr marL="0" marR="0">
                        <a:lnSpc>
                          <a:spcPct val="107000"/>
                        </a:lnSpc>
                        <a:spcBef>
                          <a:spcPts val="0"/>
                        </a:spcBef>
                        <a:spcAft>
                          <a:spcPts val="0"/>
                        </a:spcAft>
                      </a:pPr>
                      <a:r>
                        <a:rPr lang="en-US" sz="2200">
                          <a:effectLst/>
                        </a:rPr>
                        <a:t>Genetic programming</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extLst>
                  <a:ext uri="{0D108BD9-81ED-4DB2-BD59-A6C34878D82A}">
                    <a16:rowId xmlns:a16="http://schemas.microsoft.com/office/drawing/2014/main" xmlns="" val="10003"/>
                  </a:ext>
                </a:extLst>
              </a:tr>
              <a:tr h="689277">
                <a:tc>
                  <a:txBody>
                    <a:bodyPr/>
                    <a:lstStyle/>
                    <a:p>
                      <a:pPr marL="0" marR="0">
                        <a:lnSpc>
                          <a:spcPct val="107000"/>
                        </a:lnSpc>
                        <a:spcBef>
                          <a:spcPts val="0"/>
                        </a:spcBef>
                        <a:spcAft>
                          <a:spcPts val="0"/>
                        </a:spcAft>
                      </a:pPr>
                      <a:r>
                        <a:rPr lang="en-US" sz="2200">
                          <a:effectLst/>
                        </a:rPr>
                        <a:t>Bayesians</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c>
                  <a:txBody>
                    <a:bodyPr/>
                    <a:lstStyle/>
                    <a:p>
                      <a:pPr marL="0" marR="0">
                        <a:lnSpc>
                          <a:spcPct val="107000"/>
                        </a:lnSpc>
                        <a:spcBef>
                          <a:spcPts val="0"/>
                        </a:spcBef>
                        <a:spcAft>
                          <a:spcPts val="0"/>
                        </a:spcAft>
                      </a:pPr>
                      <a:r>
                        <a:rPr lang="en-US" sz="2200">
                          <a:effectLst/>
                        </a:rPr>
                        <a:t>Statistics</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c>
                  <a:txBody>
                    <a:bodyPr/>
                    <a:lstStyle/>
                    <a:p>
                      <a:pPr marL="0" marR="0">
                        <a:lnSpc>
                          <a:spcPct val="107000"/>
                        </a:lnSpc>
                        <a:spcBef>
                          <a:spcPts val="0"/>
                        </a:spcBef>
                        <a:spcAft>
                          <a:spcPts val="0"/>
                        </a:spcAft>
                      </a:pPr>
                      <a:r>
                        <a:rPr lang="en-US" sz="2200" dirty="0">
                          <a:effectLst/>
                        </a:rPr>
                        <a:t>Probabilistic inference (e.g. Given</a:t>
                      </a:r>
                      <a:r>
                        <a:rPr lang="en-US" sz="2200" baseline="0" dirty="0">
                          <a:effectLst/>
                        </a:rPr>
                        <a:t> X, what is the chance of Y?)</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extLst>
                  <a:ext uri="{0D108BD9-81ED-4DB2-BD59-A6C34878D82A}">
                    <a16:rowId xmlns:a16="http://schemas.microsoft.com/office/drawing/2014/main" xmlns="" val="10004"/>
                  </a:ext>
                </a:extLst>
              </a:tr>
              <a:tr h="335946">
                <a:tc>
                  <a:txBody>
                    <a:bodyPr/>
                    <a:lstStyle/>
                    <a:p>
                      <a:pPr marL="0" marR="0">
                        <a:lnSpc>
                          <a:spcPct val="107000"/>
                        </a:lnSpc>
                        <a:spcBef>
                          <a:spcPts val="0"/>
                        </a:spcBef>
                        <a:spcAft>
                          <a:spcPts val="0"/>
                        </a:spcAft>
                      </a:pPr>
                      <a:r>
                        <a:rPr lang="en-US" sz="2200">
                          <a:effectLst/>
                        </a:rPr>
                        <a:t>Analogists</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c>
                  <a:txBody>
                    <a:bodyPr/>
                    <a:lstStyle/>
                    <a:p>
                      <a:pPr marL="0" marR="0">
                        <a:lnSpc>
                          <a:spcPct val="107000"/>
                        </a:lnSpc>
                        <a:spcBef>
                          <a:spcPts val="0"/>
                        </a:spcBef>
                        <a:spcAft>
                          <a:spcPts val="0"/>
                        </a:spcAft>
                      </a:pPr>
                      <a:r>
                        <a:rPr lang="en-US" sz="2200">
                          <a:effectLst/>
                        </a:rPr>
                        <a:t>Psychology</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c>
                  <a:txBody>
                    <a:bodyPr/>
                    <a:lstStyle/>
                    <a:p>
                      <a:pPr marL="0" marR="0" algn="l">
                        <a:lnSpc>
                          <a:spcPct val="107000"/>
                        </a:lnSpc>
                        <a:spcBef>
                          <a:spcPts val="0"/>
                        </a:spcBef>
                        <a:spcAft>
                          <a:spcPts val="0"/>
                        </a:spcAft>
                        <a:tabLst>
                          <a:tab pos="572135" algn="l"/>
                        </a:tabLst>
                      </a:pPr>
                      <a:r>
                        <a:rPr lang="en-US" sz="2200" dirty="0">
                          <a:effectLst/>
                        </a:rPr>
                        <a:t>Learn by examples (e.g. pattern</a:t>
                      </a:r>
                      <a:r>
                        <a:rPr lang="en-US" sz="2200" baseline="0" dirty="0">
                          <a:effectLst/>
                        </a:rPr>
                        <a:t> recognition, computer vision)</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4595445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Neuropathway</a:t>
            </a:r>
          </a:p>
        </p:txBody>
      </p:sp>
      <p:sp>
        <p:nvSpPr>
          <p:cNvPr id="3" name="Content Placeholder 2"/>
          <p:cNvSpPr>
            <a:spLocks noGrp="1"/>
          </p:cNvSpPr>
          <p:nvPr>
            <p:ph idx="1"/>
          </p:nvPr>
        </p:nvSpPr>
        <p:spPr>
          <a:xfrm>
            <a:off x="959459" y="1677780"/>
            <a:ext cx="8946541" cy="4195481"/>
          </a:xfrm>
        </p:spPr>
        <p:txBody>
          <a:bodyPr>
            <a:normAutofit/>
          </a:bodyPr>
          <a:lstStyle/>
          <a:p>
            <a:r>
              <a:rPr lang="en-US" sz="2800" dirty="0"/>
              <a:t>Can a machine think like us if we can mimic the neuropathway?</a:t>
            </a:r>
          </a:p>
        </p:txBody>
      </p:sp>
      <p:pic>
        <p:nvPicPr>
          <p:cNvPr id="2050" name="Picture 2" descr="http://www.kurzweilai.net/images/neuron_structure1.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286000" y="2956396"/>
            <a:ext cx="7620000" cy="3438526"/>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5194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Neuroscience and AI</a:t>
            </a:r>
            <a:endParaRPr lang="en-US" dirty="0"/>
          </a:p>
        </p:txBody>
      </p:sp>
      <p:sp>
        <p:nvSpPr>
          <p:cNvPr id="3" name="Content Placeholder 2"/>
          <p:cNvSpPr>
            <a:spLocks noGrp="1"/>
          </p:cNvSpPr>
          <p:nvPr>
            <p:ph idx="1"/>
          </p:nvPr>
        </p:nvSpPr>
        <p:spPr>
          <a:xfrm>
            <a:off x="646112" y="1594624"/>
            <a:ext cx="10873098" cy="4653775"/>
          </a:xfrm>
        </p:spPr>
        <p:txBody>
          <a:bodyPr>
            <a:normAutofit lnSpcReduction="10000"/>
          </a:bodyPr>
          <a:lstStyle/>
          <a:p>
            <a:r>
              <a:rPr lang="en-US" sz="2400" dirty="0" smtClean="0">
                <a:solidFill>
                  <a:srgbClr val="FFC000"/>
                </a:solidFill>
              </a:rPr>
              <a:t>Back-propagation algorithms </a:t>
            </a:r>
            <a:r>
              <a:rPr lang="en-US" sz="2400" dirty="0" smtClean="0"/>
              <a:t>in AI (how to tune the weights or parameters in an artificial neuro network) was proposed by neuroscientists and cognitive scientists in the 1980s.</a:t>
            </a:r>
          </a:p>
          <a:p>
            <a:r>
              <a:rPr lang="en-US" sz="2400" dirty="0" smtClean="0">
                <a:solidFill>
                  <a:srgbClr val="FFC000"/>
                </a:solidFill>
              </a:rPr>
              <a:t>Working memory</a:t>
            </a:r>
            <a:r>
              <a:rPr lang="en-US" sz="2400" dirty="0" smtClean="0"/>
              <a:t>, which is similar to short term memory (STM), was introduced in the 1970s</a:t>
            </a:r>
          </a:p>
          <a:p>
            <a:pPr lvl="1"/>
            <a:r>
              <a:rPr lang="en-US" sz="2400" dirty="0"/>
              <a:t>STM holds information for a brief period of </a:t>
            </a:r>
            <a:r>
              <a:rPr lang="en-US" sz="2400" dirty="0" smtClean="0"/>
              <a:t>time.</a:t>
            </a:r>
            <a:endParaRPr lang="en-US" sz="2400" dirty="0"/>
          </a:p>
          <a:p>
            <a:pPr lvl="1"/>
            <a:r>
              <a:rPr lang="en-US" sz="2400" dirty="0"/>
              <a:t>WM is concerned with the processing and manipulation of information that occurs during complex </a:t>
            </a:r>
            <a:r>
              <a:rPr lang="en-US" sz="2400" dirty="0" smtClean="0"/>
              <a:t>cognition.</a:t>
            </a:r>
          </a:p>
          <a:p>
            <a:pPr lvl="1"/>
            <a:r>
              <a:rPr lang="en-US" sz="2400" dirty="0"/>
              <a:t>STM is a single </a:t>
            </a:r>
            <a:r>
              <a:rPr lang="en-US" sz="2400" dirty="0" smtClean="0"/>
              <a:t>component whereas WM </a:t>
            </a:r>
            <a:r>
              <a:rPr lang="en-US" sz="2400" dirty="0"/>
              <a:t>consists of multiple </a:t>
            </a:r>
            <a:r>
              <a:rPr lang="en-US" sz="2400" dirty="0" smtClean="0"/>
              <a:t>parts.</a:t>
            </a:r>
          </a:p>
          <a:p>
            <a:r>
              <a:rPr lang="en-US" sz="2400" dirty="0" smtClean="0"/>
              <a:t>Inspired by WM research AI researchers include a WM module into machine learning.</a:t>
            </a:r>
          </a:p>
          <a:p>
            <a:endParaRPr lang="en-US" dirty="0"/>
          </a:p>
          <a:p>
            <a:endParaRPr lang="en-US" dirty="0"/>
          </a:p>
          <a:p>
            <a:endParaRPr lang="en-US" dirty="0" smtClean="0"/>
          </a:p>
          <a:p>
            <a:endParaRPr lang="en-US" dirty="0"/>
          </a:p>
        </p:txBody>
      </p:sp>
    </p:spTree>
    <p:extLst>
      <p:ext uri="{BB962C8B-B14F-4D97-AF65-F5344CB8AC3E}">
        <p14:creationId xmlns:p14="http://schemas.microsoft.com/office/powerpoint/2010/main" val="1880847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9154" y="580293"/>
            <a:ext cx="5453878" cy="6019800"/>
          </a:xfrm>
        </p:spPr>
        <p:txBody>
          <a:bodyPr>
            <a:normAutofit/>
          </a:bodyPr>
          <a:lstStyle/>
          <a:p>
            <a:r>
              <a:rPr lang="en-US" sz="2800" dirty="0"/>
              <a:t>Neural networks, as the name implies, try to mimic interconnected neurons in the brain in order to make the algorithm capable of complex learning for extracting patterns and detecting trends.</a:t>
            </a:r>
          </a:p>
          <a:p>
            <a:r>
              <a:rPr lang="en-US" sz="2800" dirty="0"/>
              <a:t>But human brain neurons are much more complicated. ANN is just a simplification of human neural network.</a:t>
            </a:r>
          </a:p>
          <a:p>
            <a:endParaRPr lang="en-US" dirty="0"/>
          </a:p>
        </p:txBody>
      </p:sp>
      <p:pic>
        <p:nvPicPr>
          <p:cNvPr id="2050" name="Picture 2" descr="http://scientopia.org/blogs/scicurious/files/2011/05/neurons4.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162800" y="685800"/>
            <a:ext cx="3075168" cy="53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42644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25958" y="769649"/>
            <a:ext cx="5448583" cy="4747747"/>
          </a:xfrm>
        </p:spPr>
        <p:txBody>
          <a:bodyPr>
            <a:normAutofit/>
          </a:bodyPr>
          <a:lstStyle/>
          <a:p>
            <a:r>
              <a:rPr lang="en-US" sz="2800" dirty="0"/>
              <a:t>It is built upon the premise that real world data structures are complex, and thus it necessitates complex learning systems. </a:t>
            </a:r>
          </a:p>
          <a:p>
            <a:r>
              <a:rPr lang="en-US" sz="2800" dirty="0"/>
              <a:t>Usually regression is “one-shot”; you cannot “train” a regression model. In other words, regression cannot “learn”. </a:t>
            </a:r>
          </a:p>
          <a:p>
            <a:endParaRPr lang="en-US" dirty="0"/>
          </a:p>
        </p:txBody>
      </p:sp>
      <p:pic>
        <p:nvPicPr>
          <p:cNvPr id="2050" name="Picture 2" descr="http://scientopia.org/blogs/scicurious/files/2011/05/neurons4.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080739" y="627184"/>
            <a:ext cx="3075168" cy="53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65406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582615"/>
            <a:ext cx="8909538" cy="4397654"/>
          </a:xfrm>
        </p:spPr>
        <p:txBody>
          <a:bodyPr>
            <a:normAutofit/>
          </a:bodyPr>
          <a:lstStyle/>
          <a:p>
            <a:r>
              <a:rPr lang="en-US" sz="2800" dirty="0"/>
              <a:t>A trained neural network can be viewed as an </a:t>
            </a:r>
            <a:r>
              <a:rPr lang="en-US" sz="2800" dirty="0">
                <a:solidFill>
                  <a:srgbClr val="FFC000"/>
                </a:solidFill>
              </a:rPr>
              <a:t>“expert” </a:t>
            </a:r>
            <a:r>
              <a:rPr lang="en-US" sz="2800" dirty="0"/>
              <a:t>in the category of information it has been given to analyze. This expert system can provide projections given new solutions to a problem and answer "what if" questions. </a:t>
            </a:r>
          </a:p>
          <a:p>
            <a:r>
              <a:rPr lang="en-US" sz="2800" dirty="0"/>
              <a:t>More </a:t>
            </a:r>
            <a:r>
              <a:rPr lang="en-US" sz="2800" dirty="0">
                <a:solidFill>
                  <a:srgbClr val="FFC000"/>
                </a:solidFill>
              </a:rPr>
              <a:t>flexible</a:t>
            </a:r>
            <a:r>
              <a:rPr lang="en-US" sz="2800" dirty="0"/>
              <a:t> models than regression and classification</a:t>
            </a:r>
          </a:p>
          <a:p>
            <a:r>
              <a:rPr lang="en-US" sz="2800" dirty="0"/>
              <a:t>Higher </a:t>
            </a:r>
            <a:r>
              <a:rPr lang="en-US" sz="2800" dirty="0">
                <a:solidFill>
                  <a:srgbClr val="FFC000"/>
                </a:solidFill>
              </a:rPr>
              <a:t>predictive power </a:t>
            </a:r>
            <a:r>
              <a:rPr lang="en-US" sz="2800" dirty="0"/>
              <a:t>than regression and classification trees (CT will be discussed in Unit 5).</a:t>
            </a:r>
          </a:p>
          <a:p>
            <a:endParaRPr lang="en-US" dirty="0"/>
          </a:p>
        </p:txBody>
      </p:sp>
      <p:pic>
        <p:nvPicPr>
          <p:cNvPr id="3074" name="Picture 2" descr="C:\Users\alex\AppData\Local\Microsoft\Windows\Temporary Internet Files\Content.IE5\YU0NJ2OO\MC900300954[1].wmf"/>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747738" y="1582615"/>
            <a:ext cx="1819656" cy="16239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0091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Machine learning</a:t>
            </a:r>
          </a:p>
        </p:txBody>
      </p:sp>
      <p:sp>
        <p:nvSpPr>
          <p:cNvPr id="3" name="Content Placeholder 2"/>
          <p:cNvSpPr>
            <a:spLocks noGrp="1"/>
          </p:cNvSpPr>
          <p:nvPr>
            <p:ph idx="1"/>
          </p:nvPr>
        </p:nvSpPr>
        <p:spPr>
          <a:xfrm>
            <a:off x="747747" y="1508886"/>
            <a:ext cx="10196478" cy="4849052"/>
          </a:xfrm>
        </p:spPr>
        <p:txBody>
          <a:bodyPr>
            <a:normAutofit/>
          </a:bodyPr>
          <a:lstStyle/>
          <a:p>
            <a:r>
              <a:rPr lang="en-US" sz="2800" dirty="0">
                <a:solidFill>
                  <a:srgbClr val="FFC000"/>
                </a:solidFill>
              </a:rPr>
              <a:t>Unsupervised learning:</a:t>
            </a:r>
          </a:p>
          <a:p>
            <a:pPr lvl="1"/>
            <a:r>
              <a:rPr lang="en-US" sz="2800" dirty="0"/>
              <a:t>try to find the hidden structure/pattern in unlabeled data (without examples).</a:t>
            </a:r>
            <a:endParaRPr lang="en-US" sz="2800" dirty="0">
              <a:solidFill>
                <a:srgbClr val="FFC000"/>
              </a:solidFill>
            </a:endParaRPr>
          </a:p>
          <a:p>
            <a:r>
              <a:rPr lang="en-US" sz="2800" dirty="0">
                <a:solidFill>
                  <a:srgbClr val="FFC000"/>
                </a:solidFill>
              </a:rPr>
              <a:t>Supervised learning:</a:t>
            </a:r>
          </a:p>
          <a:p>
            <a:pPr lvl="1"/>
            <a:r>
              <a:rPr lang="en-US" sz="2800" dirty="0"/>
              <a:t>Train the algorithm by giving specific input and output values (labels and examples).</a:t>
            </a:r>
          </a:p>
          <a:p>
            <a:pPr lvl="1"/>
            <a:r>
              <a:rPr lang="en-US" sz="2800" dirty="0"/>
              <a:t>How can the patterns/structures in the data be used to make predictions?</a:t>
            </a:r>
          </a:p>
          <a:p>
            <a:endParaRPr lang="en-US" dirty="0">
              <a:solidFill>
                <a:srgbClr val="FFC000"/>
              </a:solidFill>
            </a:endParaRPr>
          </a:p>
          <a:p>
            <a:endParaRPr lang="en-US" dirty="0">
              <a:solidFill>
                <a:srgbClr val="FFC000"/>
              </a:solidFill>
            </a:endParaRPr>
          </a:p>
          <a:p>
            <a:endParaRPr lang="en-US" dirty="0">
              <a:solidFill>
                <a:srgbClr val="FFC000"/>
              </a:solidFill>
            </a:endParaRPr>
          </a:p>
          <a:p>
            <a:endParaRPr lang="en-US" dirty="0">
              <a:solidFill>
                <a:srgbClr val="FFC000"/>
              </a:solidFill>
            </a:endParaRPr>
          </a:p>
          <a:p>
            <a:endParaRPr lang="en-US" dirty="0">
              <a:solidFill>
                <a:srgbClr val="FFC000"/>
              </a:solidFill>
            </a:endParaRPr>
          </a:p>
          <a:p>
            <a:endParaRPr lang="en-US" dirty="0">
              <a:solidFill>
                <a:srgbClr val="FFC000"/>
              </a:solidFill>
            </a:endParaRPr>
          </a:p>
          <a:p>
            <a:endParaRPr lang="en-US" dirty="0">
              <a:solidFill>
                <a:srgbClr val="FFC000"/>
              </a:solidFill>
            </a:endParaRPr>
          </a:p>
        </p:txBody>
      </p:sp>
    </p:spTree>
    <p:extLst>
      <p:ext uri="{BB962C8B-B14F-4D97-AF65-F5344CB8AC3E}">
        <p14:creationId xmlns:p14="http://schemas.microsoft.com/office/powerpoint/2010/main" val="968595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 of </a:t>
            </a:r>
            <a:br>
              <a:rPr lang="en-US" dirty="0"/>
            </a:br>
            <a:r>
              <a:rPr lang="en-US" dirty="0"/>
              <a:t>unsupervised machine learning</a:t>
            </a:r>
          </a:p>
        </p:txBody>
      </p:sp>
      <p:sp>
        <p:nvSpPr>
          <p:cNvPr id="3" name="Content Placeholder 2"/>
          <p:cNvSpPr>
            <a:spLocks noGrp="1"/>
          </p:cNvSpPr>
          <p:nvPr>
            <p:ph idx="1"/>
          </p:nvPr>
        </p:nvSpPr>
        <p:spPr>
          <a:xfrm>
            <a:off x="757238" y="2052918"/>
            <a:ext cx="10801350" cy="4195481"/>
          </a:xfrm>
        </p:spPr>
        <p:txBody>
          <a:bodyPr>
            <a:noAutofit/>
          </a:bodyPr>
          <a:lstStyle/>
          <a:p>
            <a:r>
              <a:rPr lang="en-US" sz="2400" dirty="0">
                <a:solidFill>
                  <a:srgbClr val="FFC000"/>
                </a:solidFill>
              </a:rPr>
              <a:t>K-mean clustering </a:t>
            </a:r>
            <a:r>
              <a:rPr lang="en-US" sz="2400" dirty="0"/>
              <a:t>(classify market segment)</a:t>
            </a:r>
          </a:p>
          <a:p>
            <a:r>
              <a:rPr lang="en-US" sz="2400" dirty="0">
                <a:solidFill>
                  <a:srgbClr val="FFC000"/>
                </a:solidFill>
              </a:rPr>
              <a:t>Principal component analysis </a:t>
            </a:r>
            <a:r>
              <a:rPr lang="en-US" sz="2400" dirty="0"/>
              <a:t>(reduce variables)</a:t>
            </a:r>
          </a:p>
          <a:p>
            <a:r>
              <a:rPr lang="en-US" sz="2400" dirty="0">
                <a:solidFill>
                  <a:srgbClr val="FFC000"/>
                </a:solidFill>
              </a:rPr>
              <a:t>Association rules </a:t>
            </a:r>
            <a:r>
              <a:rPr lang="en-US" sz="2400" dirty="0"/>
              <a:t>(When people buy X, they tend to buy Y)</a:t>
            </a:r>
          </a:p>
          <a:p>
            <a:endParaRPr lang="en-US" sz="2400" dirty="0"/>
          </a:p>
          <a:p>
            <a:endParaRPr lang="en-US" sz="2400" dirty="0"/>
          </a:p>
          <a:p>
            <a:endParaRPr lang="en-US" sz="2400" dirty="0"/>
          </a:p>
          <a:p>
            <a:endParaRPr lang="en-US" sz="2400" dirty="0"/>
          </a:p>
          <a:p>
            <a:endParaRPr lang="en-US" sz="2400" dirty="0"/>
          </a:p>
          <a:p>
            <a:r>
              <a:rPr lang="en-US" sz="2400" dirty="0">
                <a:solidFill>
                  <a:srgbClr val="FFC000"/>
                </a:solidFill>
              </a:rPr>
              <a:t>Social network analysis </a:t>
            </a:r>
            <a:r>
              <a:rPr lang="en-US" sz="2400" dirty="0"/>
              <a:t>(Viral marketing, epidemic modeling)</a:t>
            </a:r>
          </a:p>
        </p:txBody>
      </p:sp>
      <p:pic>
        <p:nvPicPr>
          <p:cNvPr id="4" name="Picture 3"/>
          <p:cNvPicPr>
            <a:picLocks noChangeAspect="1"/>
          </p:cNvPicPr>
          <p:nvPr/>
        </p:nvPicPr>
        <p:blipFill>
          <a:blip r:embed="rId2"/>
          <a:stretch>
            <a:fillRect/>
          </a:stretch>
        </p:blipFill>
        <p:spPr>
          <a:xfrm>
            <a:off x="1193886" y="3638831"/>
            <a:ext cx="7571714" cy="2087338"/>
          </a:xfrm>
          <a:prstGeom prst="rect">
            <a:avLst/>
          </a:prstGeom>
        </p:spPr>
      </p:pic>
    </p:spTree>
    <p:extLst>
      <p:ext uri="{BB962C8B-B14F-4D97-AF65-F5344CB8AC3E}">
        <p14:creationId xmlns:p14="http://schemas.microsoft.com/office/powerpoint/2010/main" val="1304521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of supervised learning</a:t>
            </a:r>
          </a:p>
        </p:txBody>
      </p:sp>
      <p:sp>
        <p:nvSpPr>
          <p:cNvPr id="3" name="Content Placeholder 2"/>
          <p:cNvSpPr>
            <a:spLocks noGrp="1"/>
          </p:cNvSpPr>
          <p:nvPr>
            <p:ph idx="1"/>
          </p:nvPr>
        </p:nvSpPr>
        <p:spPr>
          <a:xfrm>
            <a:off x="646110" y="1853248"/>
            <a:ext cx="10169527" cy="4147502"/>
          </a:xfrm>
        </p:spPr>
        <p:txBody>
          <a:bodyPr>
            <a:noAutofit/>
          </a:bodyPr>
          <a:lstStyle/>
          <a:p>
            <a:r>
              <a:rPr lang="en-US" sz="2800" dirty="0">
                <a:solidFill>
                  <a:srgbClr val="FFC000"/>
                </a:solidFill>
              </a:rPr>
              <a:t>Regression analysis </a:t>
            </a:r>
            <a:r>
              <a:rPr lang="en-US" sz="2800" dirty="0"/>
              <a:t>(Generalized regression, penalization, regularization)</a:t>
            </a:r>
          </a:p>
          <a:p>
            <a:r>
              <a:rPr lang="en-US" sz="2800" dirty="0">
                <a:solidFill>
                  <a:srgbClr val="FFC000"/>
                </a:solidFill>
              </a:rPr>
              <a:t>K-nearest neighbor </a:t>
            </a:r>
            <a:r>
              <a:rPr lang="en-US" sz="2800" dirty="0"/>
              <a:t>(Non-parametric classifier)</a:t>
            </a:r>
          </a:p>
          <a:p>
            <a:r>
              <a:rPr lang="en-US" sz="2800" dirty="0">
                <a:solidFill>
                  <a:srgbClr val="FFC000"/>
                </a:solidFill>
              </a:rPr>
              <a:t>Support vector machine </a:t>
            </a:r>
            <a:r>
              <a:rPr lang="en-US" sz="2800" dirty="0"/>
              <a:t>(Classifier for ambiguous &amp; extreme cases)</a:t>
            </a:r>
          </a:p>
          <a:p>
            <a:r>
              <a:rPr lang="en-US" sz="2800" dirty="0">
                <a:solidFill>
                  <a:srgbClr val="FFC000"/>
                </a:solidFill>
              </a:rPr>
              <a:t>Decision tree </a:t>
            </a:r>
            <a:r>
              <a:rPr lang="en-US" sz="2800" dirty="0"/>
              <a:t>(Recursive partition model)</a:t>
            </a:r>
          </a:p>
          <a:p>
            <a:r>
              <a:rPr lang="en-US" sz="2800" dirty="0">
                <a:solidFill>
                  <a:srgbClr val="FFC000"/>
                </a:solidFill>
              </a:rPr>
              <a:t>Random forest </a:t>
            </a:r>
            <a:r>
              <a:rPr lang="en-US" sz="2800" dirty="0"/>
              <a:t>(Resampling-based ensemble method)</a:t>
            </a:r>
          </a:p>
          <a:p>
            <a:r>
              <a:rPr lang="en-US" sz="2800" dirty="0">
                <a:solidFill>
                  <a:srgbClr val="FFC000"/>
                </a:solidFill>
              </a:rPr>
              <a:t>Artificial neural network </a:t>
            </a:r>
            <a:r>
              <a:rPr lang="en-US" sz="2800" dirty="0"/>
              <a:t>(nonlinear modeling)</a:t>
            </a:r>
          </a:p>
        </p:txBody>
      </p:sp>
    </p:spTree>
    <p:extLst>
      <p:ext uri="{BB962C8B-B14F-4D97-AF65-F5344CB8AC3E}">
        <p14:creationId xmlns:p14="http://schemas.microsoft.com/office/powerpoint/2010/main" val="13430905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Machine learning: Validation</a:t>
            </a:r>
          </a:p>
        </p:txBody>
      </p:sp>
      <p:sp>
        <p:nvSpPr>
          <p:cNvPr id="3" name="Content Placeholder 2"/>
          <p:cNvSpPr>
            <a:spLocks noGrp="1"/>
          </p:cNvSpPr>
          <p:nvPr>
            <p:ph idx="1"/>
          </p:nvPr>
        </p:nvSpPr>
        <p:spPr>
          <a:xfrm>
            <a:off x="924025" y="1596528"/>
            <a:ext cx="6262588" cy="4526280"/>
          </a:xfrm>
        </p:spPr>
        <p:txBody>
          <a:bodyPr>
            <a:normAutofit fontScale="92500" lnSpcReduction="10000"/>
          </a:bodyPr>
          <a:lstStyle/>
          <a:p>
            <a:r>
              <a:rPr lang="en-US" sz="2800" dirty="0"/>
              <a:t>In resampling we can do </a:t>
            </a:r>
            <a:r>
              <a:rPr lang="en-US" sz="2800" dirty="0">
                <a:solidFill>
                  <a:srgbClr val="FFC000"/>
                </a:solidFill>
              </a:rPr>
              <a:t>cross-validation (CV)</a:t>
            </a:r>
            <a:r>
              <a:rPr lang="en-US" sz="2800" dirty="0"/>
              <a:t>.</a:t>
            </a:r>
          </a:p>
          <a:p>
            <a:r>
              <a:rPr lang="en-US" sz="2800" dirty="0"/>
              <a:t>CV is a form of supervised machine learning.</a:t>
            </a:r>
          </a:p>
          <a:p>
            <a:r>
              <a:rPr lang="en-US" sz="2800" dirty="0"/>
              <a:t>You can hold back a portion of your data (e.g. 30%).</a:t>
            </a:r>
          </a:p>
          <a:p>
            <a:r>
              <a:rPr lang="en-US" sz="2800" dirty="0"/>
              <a:t>The first subset is for </a:t>
            </a:r>
            <a:r>
              <a:rPr lang="en-US" sz="2800" dirty="0">
                <a:solidFill>
                  <a:srgbClr val="FFC000"/>
                </a:solidFill>
              </a:rPr>
              <a:t>training</a:t>
            </a:r>
            <a:r>
              <a:rPr lang="en-US" sz="2800" dirty="0"/>
              <a:t> and the remaining is for </a:t>
            </a:r>
            <a:r>
              <a:rPr lang="en-US" sz="2800" dirty="0">
                <a:solidFill>
                  <a:srgbClr val="FFC000"/>
                </a:solidFill>
              </a:rPr>
              <a:t>validation</a:t>
            </a:r>
            <a:r>
              <a:rPr lang="en-US" sz="2800" dirty="0"/>
              <a:t>.</a:t>
            </a:r>
          </a:p>
          <a:p>
            <a:r>
              <a:rPr lang="en-US" sz="2800" dirty="0"/>
              <a:t>You can further partition the sample into three subsets: </a:t>
            </a:r>
            <a:r>
              <a:rPr lang="en-US" sz="2800" dirty="0">
                <a:solidFill>
                  <a:srgbClr val="FFC000"/>
                </a:solidFill>
              </a:rPr>
              <a:t>training, validation</a:t>
            </a:r>
            <a:r>
              <a:rPr lang="en-US" sz="2800" dirty="0"/>
              <a:t>, and </a:t>
            </a:r>
            <a:r>
              <a:rPr lang="en-US" sz="2800" dirty="0">
                <a:solidFill>
                  <a:srgbClr val="FFC000"/>
                </a:solidFill>
              </a:rPr>
              <a:t>testing</a:t>
            </a:r>
            <a:r>
              <a:rPr lang="en-US" sz="2800" dirty="0"/>
              <a:t>.</a:t>
            </a:r>
          </a:p>
          <a:p>
            <a:endParaRPr lang="en-US" dirty="0"/>
          </a:p>
        </p:txBody>
      </p:sp>
      <p:pic>
        <p:nvPicPr>
          <p:cNvPr id="4" name="Picture 3"/>
          <p:cNvPicPr>
            <a:picLocks noChangeAspect="1"/>
          </p:cNvPicPr>
          <p:nvPr/>
        </p:nvPicPr>
        <p:blipFill>
          <a:blip r:embed="rId2"/>
          <a:stretch>
            <a:fillRect/>
          </a:stretch>
        </p:blipFill>
        <p:spPr>
          <a:xfrm>
            <a:off x="7778418" y="1354906"/>
            <a:ext cx="3257143" cy="5009524"/>
          </a:xfrm>
          <a:prstGeom prst="rect">
            <a:avLst/>
          </a:prstGeom>
          <a:ln>
            <a:solidFill>
              <a:schemeClr val="bg1"/>
            </a:solidFill>
          </a:ln>
        </p:spPr>
      </p:pic>
    </p:spTree>
    <p:extLst>
      <p:ext uri="{BB962C8B-B14F-4D97-AF65-F5344CB8AC3E}">
        <p14:creationId xmlns:p14="http://schemas.microsoft.com/office/powerpoint/2010/main" val="12591797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086" y="375716"/>
            <a:ext cx="9218551" cy="1400530"/>
          </a:xfrm>
        </p:spPr>
        <p:txBody>
          <a:bodyPr/>
          <a:lstStyle/>
          <a:p>
            <a:r>
              <a:rPr lang="en-US" dirty="0"/>
              <a:t>Big data is not the same as machine leaning, but related.</a:t>
            </a:r>
          </a:p>
        </p:txBody>
      </p:sp>
      <p:sp>
        <p:nvSpPr>
          <p:cNvPr id="3" name="Content Placeholder 2"/>
          <p:cNvSpPr>
            <a:spLocks noGrp="1"/>
          </p:cNvSpPr>
          <p:nvPr>
            <p:ph idx="1"/>
          </p:nvPr>
        </p:nvSpPr>
        <p:spPr>
          <a:xfrm>
            <a:off x="9461635" y="2004884"/>
            <a:ext cx="2514466" cy="3367265"/>
          </a:xfrm>
        </p:spPr>
        <p:txBody>
          <a:bodyPr>
            <a:normAutofit fontScale="92500" lnSpcReduction="10000"/>
          </a:bodyPr>
          <a:lstStyle/>
          <a:p>
            <a:r>
              <a:rPr lang="en-US" dirty="0"/>
              <a:t>Usually research utilized ANN and big data are at the upper right corner. </a:t>
            </a:r>
          </a:p>
          <a:p>
            <a:r>
              <a:rPr lang="en-US" dirty="0"/>
              <a:t>Research based on smaller samples and human judgment are at the lower left corner.</a:t>
            </a:r>
          </a:p>
        </p:txBody>
      </p:sp>
      <p:pic>
        <p:nvPicPr>
          <p:cNvPr id="4" name="Picture 3"/>
          <p:cNvPicPr>
            <a:picLocks noChangeAspect="1"/>
          </p:cNvPicPr>
          <p:nvPr/>
        </p:nvPicPr>
        <p:blipFill>
          <a:blip r:embed="rId2"/>
          <a:stretch>
            <a:fillRect/>
          </a:stretch>
        </p:blipFill>
        <p:spPr>
          <a:xfrm>
            <a:off x="454088" y="2004884"/>
            <a:ext cx="8892044" cy="3698136"/>
          </a:xfrm>
          <a:prstGeom prst="rect">
            <a:avLst/>
          </a:prstGeom>
        </p:spPr>
      </p:pic>
      <p:sp>
        <p:nvSpPr>
          <p:cNvPr id="5" name="TextBox 4"/>
          <p:cNvSpPr txBox="1"/>
          <p:nvPr/>
        </p:nvSpPr>
        <p:spPr>
          <a:xfrm>
            <a:off x="454087" y="6071616"/>
            <a:ext cx="11451401" cy="374904"/>
          </a:xfrm>
          <a:prstGeom prst="rect">
            <a:avLst/>
          </a:prstGeom>
          <a:noFill/>
        </p:spPr>
        <p:txBody>
          <a:bodyPr wrap="square" rtlCol="0">
            <a:spAutoFit/>
          </a:bodyPr>
          <a:lstStyle/>
          <a:p>
            <a:r>
              <a:rPr lang="en-US" dirty="0"/>
              <a:t>Source: Bearn, A., &amp; </a:t>
            </a:r>
            <a:r>
              <a:rPr lang="en-US" dirty="0" err="1"/>
              <a:t>Kohane</a:t>
            </a:r>
            <a:r>
              <a:rPr lang="en-US" dirty="0"/>
              <a:t>, I. S. (2018). Big data and machine learning in health care. </a:t>
            </a:r>
            <a:r>
              <a:rPr lang="en-US" i="1" dirty="0"/>
              <a:t>JAMA</a:t>
            </a:r>
            <a:r>
              <a:rPr lang="en-US" dirty="0"/>
              <a:t>, E1-E2.</a:t>
            </a:r>
          </a:p>
        </p:txBody>
      </p:sp>
    </p:spTree>
    <p:extLst>
      <p:ext uri="{BB962C8B-B14F-4D97-AF65-F5344CB8AC3E}">
        <p14:creationId xmlns:p14="http://schemas.microsoft.com/office/powerpoint/2010/main" val="4104553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 and Machine learning</a:t>
            </a:r>
          </a:p>
        </p:txBody>
      </p:sp>
      <p:sp>
        <p:nvSpPr>
          <p:cNvPr id="3" name="Content Placeholder 2"/>
          <p:cNvSpPr>
            <a:spLocks noGrp="1"/>
          </p:cNvSpPr>
          <p:nvPr>
            <p:ph idx="1"/>
          </p:nvPr>
        </p:nvSpPr>
        <p:spPr>
          <a:xfrm>
            <a:off x="875201" y="1409878"/>
            <a:ext cx="10145725" cy="1477702"/>
          </a:xfrm>
        </p:spPr>
        <p:txBody>
          <a:bodyPr>
            <a:noAutofit/>
          </a:bodyPr>
          <a:lstStyle/>
          <a:p>
            <a:r>
              <a:rPr lang="en-US" sz="2400" dirty="0">
                <a:solidFill>
                  <a:srgbClr val="FFC000"/>
                </a:solidFill>
              </a:rPr>
              <a:t>Big</a:t>
            </a:r>
            <a:r>
              <a:rPr lang="en-US" sz="2400" dirty="0"/>
              <a:t> </a:t>
            </a:r>
            <a:r>
              <a:rPr lang="en-US" sz="2400" dirty="0">
                <a:solidFill>
                  <a:srgbClr val="FFC000"/>
                </a:solidFill>
              </a:rPr>
              <a:t>data</a:t>
            </a:r>
            <a:r>
              <a:rPr lang="en-US" sz="2400" dirty="0"/>
              <a:t> are too </a:t>
            </a:r>
            <a:r>
              <a:rPr lang="en-US" sz="2400" dirty="0">
                <a:solidFill>
                  <a:srgbClr val="FFC000"/>
                </a:solidFill>
              </a:rPr>
              <a:t>complicated</a:t>
            </a:r>
            <a:r>
              <a:rPr lang="en-US" sz="2400" dirty="0"/>
              <a:t> to humans</a:t>
            </a:r>
          </a:p>
          <a:p>
            <a:r>
              <a:rPr lang="en-US" sz="2400" dirty="0"/>
              <a:t>Big data analytics can be more efficient and effective if we can count on a machine that can </a:t>
            </a:r>
            <a:r>
              <a:rPr lang="en-US" sz="2400" dirty="0">
                <a:solidFill>
                  <a:srgbClr val="FFC000"/>
                </a:solidFill>
              </a:rPr>
              <a:t>learn</a:t>
            </a:r>
            <a:r>
              <a:rPr lang="en-US" sz="2400" dirty="0"/>
              <a:t> and </a:t>
            </a:r>
            <a:r>
              <a:rPr lang="en-US" sz="2400" dirty="0">
                <a:solidFill>
                  <a:srgbClr val="FFC000"/>
                </a:solidFill>
              </a:rPr>
              <a:t>improve</a:t>
            </a:r>
            <a:r>
              <a:rPr lang="en-US" sz="2400" dirty="0"/>
              <a:t> (e.g. ANN).</a:t>
            </a:r>
          </a:p>
        </p:txBody>
      </p:sp>
      <p:pic>
        <p:nvPicPr>
          <p:cNvPr id="3074" name="Picture 2" descr="https://upload.wikimedia.org/wikipedia/en/0/09/DataTNG.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514822" y="3033955"/>
            <a:ext cx="2833650" cy="345269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48063" y="3033955"/>
            <a:ext cx="3920173" cy="3448211"/>
          </a:xfrm>
          <a:prstGeom prst="rect">
            <a:avLst/>
          </a:prstGeom>
        </p:spPr>
      </p:pic>
    </p:spTree>
    <p:extLst>
      <p:ext uri="{BB962C8B-B14F-4D97-AF65-F5344CB8AC3E}">
        <p14:creationId xmlns:p14="http://schemas.microsoft.com/office/powerpoint/2010/main" val="21199119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Many nations have a national task force on AI and machine learning</a:t>
            </a:r>
          </a:p>
        </p:txBody>
      </p:sp>
      <p:sp>
        <p:nvSpPr>
          <p:cNvPr id="3" name="Content Placeholder 2"/>
          <p:cNvSpPr>
            <a:spLocks noGrp="1"/>
          </p:cNvSpPr>
          <p:nvPr>
            <p:ph idx="1"/>
          </p:nvPr>
        </p:nvSpPr>
        <p:spPr>
          <a:xfrm>
            <a:off x="724830" y="2052918"/>
            <a:ext cx="6701882" cy="4505093"/>
          </a:xfrm>
        </p:spPr>
        <p:txBody>
          <a:bodyPr>
            <a:normAutofit fontScale="92500" lnSpcReduction="20000"/>
          </a:bodyPr>
          <a:lstStyle/>
          <a:p>
            <a:r>
              <a:rPr lang="en-US" sz="2400" dirty="0"/>
              <a:t>On Feb </a:t>
            </a:r>
            <a:r>
              <a:rPr lang="en-US" sz="2400" dirty="0" smtClean="0"/>
              <a:t>2019 </a:t>
            </a:r>
            <a:r>
              <a:rPr lang="en-US" sz="2400" dirty="0"/>
              <a:t>President Trump issued an executive order to establish a national AI imitative to drive technological breakthroughs in AI across the Federal Government, industry, and academia in order to promote scientific discovery, economic competitiveness, and national security. </a:t>
            </a:r>
          </a:p>
          <a:p>
            <a:r>
              <a:rPr lang="en-US" sz="2400" dirty="0">
                <a:hlinkClick r:id="rId2"/>
              </a:rPr>
              <a:t>https://www.whitehouse.gov/presidential-actions/executive-order-maintaining-american-leadership-artificial-intelligence/</a:t>
            </a:r>
            <a:endParaRPr lang="en-US" sz="2400" dirty="0"/>
          </a:p>
          <a:p>
            <a:r>
              <a:rPr lang="en-US" sz="2400" dirty="0"/>
              <a:t>Before the US, 18 other nations had some the same, including China, Japan, and South Korea.</a:t>
            </a:r>
          </a:p>
          <a:p>
            <a:endParaRPr lang="en-US" dirty="0"/>
          </a:p>
        </p:txBody>
      </p:sp>
      <p:pic>
        <p:nvPicPr>
          <p:cNvPr id="4" name="Picture 3"/>
          <p:cNvPicPr>
            <a:picLocks noChangeAspect="1"/>
          </p:cNvPicPr>
          <p:nvPr/>
        </p:nvPicPr>
        <p:blipFill>
          <a:blip r:embed="rId3"/>
          <a:stretch>
            <a:fillRect/>
          </a:stretch>
        </p:blipFill>
        <p:spPr>
          <a:xfrm>
            <a:off x="7598282" y="2052918"/>
            <a:ext cx="4095154" cy="4505093"/>
          </a:xfrm>
          <a:prstGeom prst="rect">
            <a:avLst/>
          </a:prstGeom>
        </p:spPr>
      </p:pic>
    </p:spTree>
    <p:extLst>
      <p:ext uri="{BB962C8B-B14F-4D97-AF65-F5344CB8AC3E}">
        <p14:creationId xmlns:p14="http://schemas.microsoft.com/office/powerpoint/2010/main" val="39603934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 banned exporting top AI software to rival nations</a:t>
            </a:r>
          </a:p>
        </p:txBody>
      </p:sp>
      <p:pic>
        <p:nvPicPr>
          <p:cNvPr id="4" name="Content Placeholder 3">
            <a:hlinkClick r:id="rId2"/>
          </p:cNvPr>
          <p:cNvPicPr>
            <a:picLocks noGrp="1" noChangeAspect="1"/>
          </p:cNvPicPr>
          <p:nvPr>
            <p:ph idx="1"/>
          </p:nvPr>
        </p:nvPicPr>
        <p:blipFill>
          <a:blip r:embed="rId3"/>
          <a:stretch>
            <a:fillRect/>
          </a:stretch>
        </p:blipFill>
        <p:spPr>
          <a:xfrm>
            <a:off x="5096107" y="2207583"/>
            <a:ext cx="6371770" cy="4195762"/>
          </a:xfrm>
          <a:prstGeom prst="rect">
            <a:avLst/>
          </a:prstGeom>
        </p:spPr>
      </p:pic>
      <p:sp>
        <p:nvSpPr>
          <p:cNvPr id="5" name="Content Placeholder 2"/>
          <p:cNvSpPr txBox="1">
            <a:spLocks/>
          </p:cNvSpPr>
          <p:nvPr/>
        </p:nvSpPr>
        <p:spPr>
          <a:xfrm>
            <a:off x="724830" y="2052918"/>
            <a:ext cx="4371277" cy="450509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en-US" sz="2400" dirty="0"/>
              <a:t>The ban is limited only to software that uses </a:t>
            </a:r>
            <a:r>
              <a:rPr lang="en-US" sz="2400" dirty="0">
                <a:solidFill>
                  <a:srgbClr val="FFC000"/>
                </a:solidFill>
              </a:rPr>
              <a:t>artificial</a:t>
            </a:r>
            <a:r>
              <a:rPr lang="en-US" sz="2400" dirty="0"/>
              <a:t> </a:t>
            </a:r>
            <a:r>
              <a:rPr lang="en-US" sz="2400" dirty="0">
                <a:solidFill>
                  <a:srgbClr val="FFC000"/>
                </a:solidFill>
              </a:rPr>
              <a:t>neural networks</a:t>
            </a:r>
            <a:r>
              <a:rPr lang="en-US" sz="2400" dirty="0"/>
              <a:t> for machine learning to discover “points of interest” in geospatial imagery; objects like houses or vehicles. </a:t>
            </a:r>
            <a:endParaRPr lang="en-US" dirty="0"/>
          </a:p>
        </p:txBody>
      </p:sp>
    </p:spTree>
    <p:extLst>
      <p:ext uri="{BB962C8B-B14F-4D97-AF65-F5344CB8AC3E}">
        <p14:creationId xmlns:p14="http://schemas.microsoft.com/office/powerpoint/2010/main" val="39977771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5166" y="243129"/>
            <a:ext cx="9404723" cy="1400530"/>
          </a:xfrm>
        </p:spPr>
        <p:txBody>
          <a:bodyPr/>
          <a:lstStyle/>
          <a:p>
            <a:r>
              <a:rPr lang="en-US" dirty="0"/>
              <a:t>AI and Machine learning</a:t>
            </a:r>
          </a:p>
        </p:txBody>
      </p:sp>
      <p:sp>
        <p:nvSpPr>
          <p:cNvPr id="3" name="Content Placeholder 2"/>
          <p:cNvSpPr>
            <a:spLocks noGrp="1"/>
          </p:cNvSpPr>
          <p:nvPr>
            <p:ph idx="1"/>
          </p:nvPr>
        </p:nvSpPr>
        <p:spPr>
          <a:xfrm>
            <a:off x="4472739" y="1059640"/>
            <a:ext cx="6661760" cy="1477702"/>
          </a:xfrm>
        </p:spPr>
        <p:txBody>
          <a:bodyPr>
            <a:noAutofit/>
          </a:bodyPr>
          <a:lstStyle/>
          <a:p>
            <a:r>
              <a:rPr lang="en-US" sz="2400" dirty="0">
                <a:solidFill>
                  <a:schemeClr val="tx1">
                    <a:lumMod val="95000"/>
                  </a:schemeClr>
                </a:solidFill>
              </a:rPr>
              <a:t>Applications: facial recognition, expert system, self-drive car, natural language processing, robot/android, expert system, and data mining</a:t>
            </a:r>
          </a:p>
        </p:txBody>
      </p:sp>
      <p:pic>
        <p:nvPicPr>
          <p:cNvPr id="4" name="Picture 3">
            <a:hlinkClick r:id="rId2"/>
            <a:extLst>
              <a:ext uri="{FF2B5EF4-FFF2-40B4-BE49-F238E27FC236}">
                <a16:creationId xmlns:a16="http://schemas.microsoft.com/office/drawing/2014/main" xmlns="" id="{C47238F5-A79A-C346-9CA5-C4A2054A103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610508" y="2836896"/>
            <a:ext cx="2992914" cy="3448211"/>
          </a:xfrm>
          <a:prstGeom prst="rect">
            <a:avLst/>
          </a:prstGeom>
        </p:spPr>
      </p:pic>
      <p:pic>
        <p:nvPicPr>
          <p:cNvPr id="1026" name="Picture 2" descr="Image result for self-drive ca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39518" y="1202325"/>
            <a:ext cx="3168869" cy="237665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5"/>
          <a:stretch>
            <a:fillRect/>
          </a:stretch>
        </p:blipFill>
        <p:spPr>
          <a:xfrm>
            <a:off x="939518" y="3898229"/>
            <a:ext cx="3192417" cy="2380365"/>
          </a:xfrm>
          <a:prstGeom prst="rect">
            <a:avLst/>
          </a:prstGeom>
        </p:spPr>
      </p:pic>
      <p:pic>
        <p:nvPicPr>
          <p:cNvPr id="1030" name="Picture 6" descr="Image result for robot soldiers">
            <a:hlinkClick r:id="rId6"/>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4844169" y="2874584"/>
            <a:ext cx="3054104" cy="33728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88601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991331" y="4007474"/>
            <a:ext cx="8915400" cy="2104913"/>
          </a:xfrm>
        </p:spPr>
        <p:txBody>
          <a:bodyPr>
            <a:normAutofit/>
          </a:bodyPr>
          <a:lstStyle/>
          <a:p>
            <a:r>
              <a:rPr lang="en-US" sz="2800" b="1" i="1" dirty="0"/>
              <a:t>In theory, with repurposing “you don’t need to design new drugs,” says Cohen. “With 50 drugs, we can treat everything.”</a:t>
            </a:r>
          </a:p>
        </p:txBody>
      </p:sp>
      <p:pic>
        <p:nvPicPr>
          <p:cNvPr id="4" name="Picture 3"/>
          <p:cNvPicPr>
            <a:picLocks noChangeAspect="1"/>
          </p:cNvPicPr>
          <p:nvPr/>
        </p:nvPicPr>
        <p:blipFill>
          <a:blip r:embed="rId2"/>
          <a:stretch>
            <a:fillRect/>
          </a:stretch>
        </p:blipFill>
        <p:spPr>
          <a:xfrm>
            <a:off x="991331" y="452718"/>
            <a:ext cx="9259644" cy="3126359"/>
          </a:xfrm>
          <a:prstGeom prst="rect">
            <a:avLst/>
          </a:prstGeom>
          <a:ln>
            <a:solidFill>
              <a:schemeClr val="tx1"/>
            </a:solidFill>
          </a:ln>
        </p:spPr>
      </p:pic>
    </p:spTree>
    <p:extLst>
      <p:ext uri="{BB962C8B-B14F-4D97-AF65-F5344CB8AC3E}">
        <p14:creationId xmlns:p14="http://schemas.microsoft.com/office/powerpoint/2010/main" val="8426692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171297" y="4893718"/>
            <a:ext cx="9929094" cy="1253162"/>
          </a:xfrm>
        </p:spPr>
        <p:txBody>
          <a:bodyPr>
            <a:noAutofit/>
          </a:bodyPr>
          <a:lstStyle/>
          <a:p>
            <a:r>
              <a:rPr lang="en-US" sz="2400" dirty="0"/>
              <a:t>PATHWAYS: To help find therapies, A.I.-driven startups build maps that show how genes, proteins, and the body interact as diseases progress. This illustration depicts </a:t>
            </a:r>
            <a:r>
              <a:rPr lang="en-US" sz="2400" dirty="0" err="1"/>
              <a:t>Pharnext’s</a:t>
            </a:r>
            <a:r>
              <a:rPr lang="en-US" sz="2400" dirty="0"/>
              <a:t> map for CMT, a neurodegenerative condition.</a:t>
            </a:r>
          </a:p>
        </p:txBody>
      </p:sp>
      <p:pic>
        <p:nvPicPr>
          <p:cNvPr id="3074" name="Picture 2" descr="PATHWAYS: To help find therapies, A.I.-driven startups build maps that show how genes, proteins, and the body interact as diseases progress. This illustration depicts Pharnextâs map for CMT, a neurodegenerative condi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4943" y="197655"/>
            <a:ext cx="6654016" cy="44339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38092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122" name="Picture 2" descr="https://imagesvc.timeincapp.com/v3/mm/image?url=https%3A%2F%2Ffortunedotcom.files.wordpress.com%2F2019%2F03%2Fbio_graphic-e1552924690951.png&amp;w=700&amp;q=8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9212" y="495488"/>
            <a:ext cx="6126891" cy="596059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47319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Ethical concerns</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646867" y="1338574"/>
            <a:ext cx="8143903" cy="5216735"/>
          </a:xfrm>
          <a:prstGeom prst="rect">
            <a:avLst/>
          </a:prstGeom>
        </p:spPr>
      </p:pic>
    </p:spTree>
    <p:extLst>
      <p:ext uri="{BB962C8B-B14F-4D97-AF65-F5344CB8AC3E}">
        <p14:creationId xmlns:p14="http://schemas.microsoft.com/office/powerpoint/2010/main" val="3416576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ANN</a:t>
            </a:r>
          </a:p>
        </p:txBody>
      </p:sp>
      <p:sp>
        <p:nvSpPr>
          <p:cNvPr id="3" name="Content Placeholder 2"/>
          <p:cNvSpPr>
            <a:spLocks noGrp="1"/>
          </p:cNvSpPr>
          <p:nvPr>
            <p:ph idx="1"/>
          </p:nvPr>
        </p:nvSpPr>
        <p:spPr>
          <a:xfrm>
            <a:off x="1103312" y="1653436"/>
            <a:ext cx="9701046" cy="4594963"/>
          </a:xfrm>
        </p:spPr>
        <p:txBody>
          <a:bodyPr>
            <a:normAutofit/>
          </a:bodyPr>
          <a:lstStyle/>
          <a:p>
            <a:r>
              <a:rPr lang="en-US" sz="2400" dirty="0">
                <a:solidFill>
                  <a:srgbClr val="FFC000"/>
                </a:solidFill>
              </a:rPr>
              <a:t>Convolutional NN</a:t>
            </a:r>
          </a:p>
          <a:p>
            <a:pPr lvl="1"/>
            <a:r>
              <a:rPr lang="en-US" sz="2400" dirty="0"/>
              <a:t>Traditional; </a:t>
            </a:r>
            <a:r>
              <a:rPr lang="en-US" sz="2400" u="sng" dirty="0"/>
              <a:t>this is what we will focus on</a:t>
            </a:r>
          </a:p>
          <a:p>
            <a:pPr lvl="1"/>
            <a:r>
              <a:rPr lang="en-US" sz="2400" dirty="0"/>
              <a:t>Forward-feed: pass signals along the network in a single direction</a:t>
            </a:r>
          </a:p>
          <a:p>
            <a:pPr lvl="1"/>
            <a:r>
              <a:rPr lang="en-US" sz="2400" dirty="0"/>
              <a:t>Used by Google to develop computer vision; identify unlabeled static images extracted from YouTube.</a:t>
            </a:r>
          </a:p>
          <a:p>
            <a:r>
              <a:rPr lang="en-US" sz="2400" dirty="0">
                <a:solidFill>
                  <a:srgbClr val="FFC000"/>
                </a:solidFill>
              </a:rPr>
              <a:t>Recurrent NN</a:t>
            </a:r>
          </a:p>
          <a:p>
            <a:pPr lvl="1"/>
            <a:r>
              <a:rPr lang="en-US" sz="2400" dirty="0"/>
              <a:t>Operate over sequences of vectors</a:t>
            </a:r>
          </a:p>
          <a:p>
            <a:pPr lvl="1"/>
            <a:r>
              <a:rPr lang="en-US" sz="2400" dirty="0"/>
              <a:t>Used for handwriting recognition &amp; speech recognition</a:t>
            </a:r>
          </a:p>
          <a:p>
            <a:endParaRPr lang="en-US" dirty="0"/>
          </a:p>
        </p:txBody>
      </p:sp>
    </p:spTree>
    <p:extLst>
      <p:ext uri="{BB962C8B-B14F-4D97-AF65-F5344CB8AC3E}">
        <p14:creationId xmlns:p14="http://schemas.microsoft.com/office/powerpoint/2010/main" val="18781140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ANN</a:t>
            </a:r>
          </a:p>
        </p:txBody>
      </p:sp>
      <p:sp>
        <p:nvSpPr>
          <p:cNvPr id="3" name="Content Placeholder 2"/>
          <p:cNvSpPr>
            <a:spLocks noGrp="1"/>
          </p:cNvSpPr>
          <p:nvPr>
            <p:ph idx="1"/>
          </p:nvPr>
        </p:nvSpPr>
        <p:spPr>
          <a:xfrm>
            <a:off x="646112" y="1515651"/>
            <a:ext cx="6921751" cy="4969370"/>
          </a:xfrm>
        </p:spPr>
        <p:txBody>
          <a:bodyPr>
            <a:normAutofit/>
          </a:bodyPr>
          <a:lstStyle/>
          <a:p>
            <a:r>
              <a:rPr lang="en-US" sz="2400" dirty="0">
                <a:solidFill>
                  <a:srgbClr val="FFC000"/>
                </a:solidFill>
              </a:rPr>
              <a:t>Reinforcement NN</a:t>
            </a:r>
          </a:p>
          <a:p>
            <a:pPr lvl="1"/>
            <a:r>
              <a:rPr lang="en-US" sz="2400" dirty="0"/>
              <a:t>Relatively new</a:t>
            </a:r>
          </a:p>
          <a:p>
            <a:pPr lvl="1"/>
            <a:r>
              <a:rPr lang="en-US" sz="2400" dirty="0"/>
              <a:t>Inspired by the reinforcement theory in behavioral psychology (S-R model)</a:t>
            </a:r>
          </a:p>
          <a:p>
            <a:pPr lvl="1"/>
            <a:r>
              <a:rPr lang="en-US" sz="2400" dirty="0"/>
              <a:t>automatically determine the ideal behavior or the max. reward based on feedback from the environment</a:t>
            </a:r>
          </a:p>
          <a:p>
            <a:pPr lvl="1"/>
            <a:r>
              <a:rPr lang="en-US" sz="2400" dirty="0"/>
              <a:t>Used in economics and game theory: Your next move depends on how the other acts.</a:t>
            </a:r>
          </a:p>
          <a:p>
            <a:endParaRPr lang="en-US" dirty="0"/>
          </a:p>
        </p:txBody>
      </p:sp>
      <p:pic>
        <p:nvPicPr>
          <p:cNvPr id="5" name="Picture 4"/>
          <p:cNvPicPr>
            <a:picLocks noChangeAspect="1"/>
          </p:cNvPicPr>
          <p:nvPr/>
        </p:nvPicPr>
        <p:blipFill>
          <a:blip r:embed="rId2"/>
          <a:stretch>
            <a:fillRect/>
          </a:stretch>
        </p:blipFill>
        <p:spPr>
          <a:xfrm>
            <a:off x="8025063" y="842211"/>
            <a:ext cx="3488187" cy="4776537"/>
          </a:xfrm>
          <a:prstGeom prst="rect">
            <a:avLst/>
          </a:prstGeom>
        </p:spPr>
      </p:pic>
      <p:sp>
        <p:nvSpPr>
          <p:cNvPr id="6" name="TextBox 5"/>
          <p:cNvSpPr txBox="1"/>
          <p:nvPr/>
        </p:nvSpPr>
        <p:spPr>
          <a:xfrm>
            <a:off x="8025063" y="5799221"/>
            <a:ext cx="2610853" cy="369332"/>
          </a:xfrm>
          <a:prstGeom prst="rect">
            <a:avLst/>
          </a:prstGeom>
          <a:noFill/>
        </p:spPr>
        <p:txBody>
          <a:bodyPr wrap="square" rtlCol="0">
            <a:spAutoFit/>
          </a:bodyPr>
          <a:lstStyle/>
          <a:p>
            <a:r>
              <a:rPr lang="en-US" dirty="0"/>
              <a:t>Source: Wikipedia</a:t>
            </a:r>
          </a:p>
        </p:txBody>
      </p:sp>
    </p:spTree>
    <p:extLst>
      <p:ext uri="{BB962C8B-B14F-4D97-AF65-F5344CB8AC3E}">
        <p14:creationId xmlns:p14="http://schemas.microsoft.com/office/powerpoint/2010/main" val="17850095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ANN</a:t>
            </a:r>
          </a:p>
        </p:txBody>
      </p:sp>
      <p:sp>
        <p:nvSpPr>
          <p:cNvPr id="3" name="Content Placeholder 2"/>
          <p:cNvSpPr>
            <a:spLocks noGrp="1"/>
          </p:cNvSpPr>
          <p:nvPr>
            <p:ph idx="1"/>
          </p:nvPr>
        </p:nvSpPr>
        <p:spPr>
          <a:xfrm>
            <a:off x="646112" y="1515651"/>
            <a:ext cx="6921752" cy="4969370"/>
          </a:xfrm>
        </p:spPr>
        <p:txBody>
          <a:bodyPr>
            <a:normAutofit/>
          </a:bodyPr>
          <a:lstStyle/>
          <a:p>
            <a:r>
              <a:rPr lang="en-US" sz="2400">
                <a:solidFill>
                  <a:srgbClr val="FFC000"/>
                </a:solidFill>
              </a:rPr>
              <a:t>Generative </a:t>
            </a:r>
            <a:r>
              <a:rPr lang="en-US" sz="2400" dirty="0">
                <a:solidFill>
                  <a:srgbClr val="FFC000"/>
                </a:solidFill>
              </a:rPr>
              <a:t>adversarial NN</a:t>
            </a:r>
          </a:p>
          <a:p>
            <a:pPr lvl="1"/>
            <a:r>
              <a:rPr lang="en-US" sz="2200" dirty="0"/>
              <a:t>Very new (</a:t>
            </a:r>
            <a:r>
              <a:rPr lang="en-US" sz="2200" dirty="0" err="1"/>
              <a:t>Goodfellow</a:t>
            </a:r>
            <a:r>
              <a:rPr lang="en-US" sz="2200" dirty="0"/>
              <a:t>, 2014)</a:t>
            </a:r>
          </a:p>
          <a:p>
            <a:pPr lvl="1"/>
            <a:r>
              <a:rPr lang="en-US" sz="2200" dirty="0"/>
              <a:t>Totally unsupervised learning</a:t>
            </a:r>
          </a:p>
          <a:p>
            <a:pPr lvl="1"/>
            <a:r>
              <a:rPr lang="en-US" sz="2200" dirty="0"/>
              <a:t>Generate photos that look real to human viewers</a:t>
            </a:r>
          </a:p>
          <a:p>
            <a:pPr lvl="1"/>
            <a:r>
              <a:rPr lang="en-US" sz="2200" dirty="0"/>
              <a:t>Used by Facebook</a:t>
            </a:r>
          </a:p>
          <a:p>
            <a:pPr lvl="1"/>
            <a:r>
              <a:rPr lang="en-US" sz="2200" dirty="0">
                <a:hlinkClick r:id="rId2"/>
              </a:rPr>
              <a:t>https://code.facebook.com/posts/1587249151575490/a-path-to-unsupervised-learning-through-adversarial-networks/</a:t>
            </a:r>
            <a:r>
              <a:rPr lang="en-US" sz="2200" dirty="0"/>
              <a:t> </a:t>
            </a:r>
          </a:p>
          <a:p>
            <a:endParaRPr lang="en-US" dirty="0"/>
          </a:p>
        </p:txBody>
      </p:sp>
      <p:pic>
        <p:nvPicPr>
          <p:cNvPr id="4" name="Picture 3"/>
          <p:cNvPicPr>
            <a:picLocks noChangeAspect="1"/>
          </p:cNvPicPr>
          <p:nvPr/>
        </p:nvPicPr>
        <p:blipFill>
          <a:blip r:embed="rId3"/>
          <a:stretch>
            <a:fillRect/>
          </a:stretch>
        </p:blipFill>
        <p:spPr>
          <a:xfrm>
            <a:off x="7886194" y="1631645"/>
            <a:ext cx="3731330" cy="2459092"/>
          </a:xfrm>
          <a:prstGeom prst="rect">
            <a:avLst/>
          </a:prstGeom>
        </p:spPr>
      </p:pic>
    </p:spTree>
    <p:extLst>
      <p:ext uri="{BB962C8B-B14F-4D97-AF65-F5344CB8AC3E}">
        <p14:creationId xmlns:p14="http://schemas.microsoft.com/office/powerpoint/2010/main" val="20210764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MIT Technology Review</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418056" y="1404405"/>
            <a:ext cx="6768974" cy="4801144"/>
          </a:xfrm>
          <a:prstGeom prst="rect">
            <a:avLst/>
          </a:prstGeom>
          <a:ln>
            <a:solidFill>
              <a:schemeClr val="tx1"/>
            </a:solidFill>
          </a:ln>
        </p:spPr>
      </p:pic>
    </p:spTree>
    <p:extLst>
      <p:ext uri="{BB962C8B-B14F-4D97-AF65-F5344CB8AC3E}">
        <p14:creationId xmlns:p14="http://schemas.microsoft.com/office/powerpoint/2010/main" val="28702182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6" name="Picture 5"/>
          <p:cNvPicPr>
            <a:picLocks noChangeAspect="1"/>
          </p:cNvPicPr>
          <p:nvPr/>
        </p:nvPicPr>
        <p:blipFill>
          <a:blip r:embed="rId2"/>
          <a:stretch>
            <a:fillRect/>
          </a:stretch>
        </p:blipFill>
        <p:spPr>
          <a:xfrm>
            <a:off x="2991238" y="252809"/>
            <a:ext cx="6209524" cy="6352381"/>
          </a:xfrm>
          <a:prstGeom prst="rect">
            <a:avLst/>
          </a:prstGeom>
          <a:ln>
            <a:solidFill>
              <a:schemeClr val="tx1"/>
            </a:solidFill>
          </a:ln>
        </p:spPr>
      </p:pic>
    </p:spTree>
    <p:extLst>
      <p:ext uri="{BB962C8B-B14F-4D97-AF65-F5344CB8AC3E}">
        <p14:creationId xmlns:p14="http://schemas.microsoft.com/office/powerpoint/2010/main" val="7445318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722005" cy="1400530"/>
          </a:xfrm>
        </p:spPr>
        <p:txBody>
          <a:bodyPr/>
          <a:lstStyle/>
          <a:p>
            <a:r>
              <a:rPr lang="en-US" dirty="0"/>
              <a:t>ANN can go beyond numeric data!</a:t>
            </a:r>
          </a:p>
        </p:txBody>
      </p:sp>
      <p:sp>
        <p:nvSpPr>
          <p:cNvPr id="3" name="Content Placeholder 2"/>
          <p:cNvSpPr>
            <a:spLocks noGrp="1"/>
          </p:cNvSpPr>
          <p:nvPr>
            <p:ph idx="1"/>
          </p:nvPr>
        </p:nvSpPr>
        <p:spPr>
          <a:xfrm>
            <a:off x="646110" y="2052918"/>
            <a:ext cx="10315539" cy="4195481"/>
          </a:xfrm>
        </p:spPr>
        <p:txBody>
          <a:bodyPr>
            <a:normAutofit/>
          </a:bodyPr>
          <a:lstStyle/>
          <a:p>
            <a:r>
              <a:rPr lang="en-US" sz="2400" dirty="0"/>
              <a:t>Computer vision/image recognition</a:t>
            </a:r>
          </a:p>
          <a:p>
            <a:r>
              <a:rPr lang="en-US" sz="2400" dirty="0"/>
              <a:t>Go to: </a:t>
            </a:r>
            <a:r>
              <a:rPr lang="en-US" sz="2400" dirty="0">
                <a:hlinkClick r:id="rId2"/>
              </a:rPr>
              <a:t>https://www.clarifai.com/demo</a:t>
            </a:r>
            <a:endParaRPr lang="en-US" sz="2400" dirty="0"/>
          </a:p>
          <a:p>
            <a:r>
              <a:rPr lang="en-US" sz="2400" dirty="0"/>
              <a:t>Unit 3 folder: </a:t>
            </a:r>
            <a:r>
              <a:rPr lang="en-US" sz="2400" dirty="0" err="1"/>
              <a:t>Images_for_computer</a:t>
            </a:r>
            <a:r>
              <a:rPr lang="en-US" sz="2400" dirty="0"/>
              <a:t> vision</a:t>
            </a:r>
          </a:p>
          <a:p>
            <a:r>
              <a:rPr lang="en-US" sz="2400" dirty="0"/>
              <a:t>Use easy_image.jpg for the first test</a:t>
            </a:r>
          </a:p>
          <a:p>
            <a:r>
              <a:rPr lang="en-US" sz="2400" dirty="0"/>
              <a:t>Use </a:t>
            </a:r>
            <a:r>
              <a:rPr lang="en-US" sz="2400" dirty="0" err="1"/>
              <a:t>complicated_image</a:t>
            </a:r>
            <a:r>
              <a:rPr lang="en-US" sz="2400" dirty="0"/>
              <a:t>, tricky1, and tricky2 for more tests.</a:t>
            </a:r>
          </a:p>
          <a:p>
            <a:r>
              <a:rPr lang="en-US" sz="2400" dirty="0"/>
              <a:t>Ungraded exercise: Use other images or your own images for testing computer vision.</a:t>
            </a:r>
          </a:p>
        </p:txBody>
      </p:sp>
    </p:spTree>
    <p:extLst>
      <p:ext uri="{BB962C8B-B14F-4D97-AF65-F5344CB8AC3E}">
        <p14:creationId xmlns:p14="http://schemas.microsoft.com/office/powerpoint/2010/main" val="40527330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722005" cy="1400530"/>
          </a:xfrm>
        </p:spPr>
        <p:txBody>
          <a:bodyPr/>
          <a:lstStyle/>
          <a:p>
            <a:r>
              <a:rPr lang="en-US" dirty="0"/>
              <a:t>AI: Computer vision</a:t>
            </a:r>
          </a:p>
        </p:txBody>
      </p:sp>
      <p:sp>
        <p:nvSpPr>
          <p:cNvPr id="4" name="Content Placeholder 3"/>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1663901" y="1405054"/>
            <a:ext cx="8704215" cy="5182465"/>
          </a:xfrm>
          <a:prstGeom prst="rect">
            <a:avLst/>
          </a:prstGeom>
        </p:spPr>
      </p:pic>
    </p:spTree>
    <p:extLst>
      <p:ext uri="{BB962C8B-B14F-4D97-AF65-F5344CB8AC3E}">
        <p14:creationId xmlns:p14="http://schemas.microsoft.com/office/powerpoint/2010/main" val="15847342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722005" cy="1400530"/>
          </a:xfrm>
        </p:spPr>
        <p:txBody>
          <a:bodyPr/>
          <a:lstStyle/>
          <a:p>
            <a:r>
              <a:rPr lang="en-US" dirty="0"/>
              <a:t>AI: Computer vision</a:t>
            </a:r>
          </a:p>
        </p:txBody>
      </p:sp>
      <p:sp>
        <p:nvSpPr>
          <p:cNvPr id="4" name="Content Placeholder 3"/>
          <p:cNvSpPr>
            <a:spLocks noGrp="1"/>
          </p:cNvSpPr>
          <p:nvPr>
            <p:ph idx="1"/>
          </p:nvPr>
        </p:nvSpPr>
        <p:spPr>
          <a:xfrm>
            <a:off x="1090786" y="1402916"/>
            <a:ext cx="9669072" cy="4745276"/>
          </a:xfrm>
        </p:spPr>
        <p:txBody>
          <a:bodyPr>
            <a:normAutofit/>
          </a:bodyPr>
          <a:lstStyle/>
          <a:p>
            <a:r>
              <a:rPr lang="en-US" sz="2400" dirty="0"/>
              <a:t>A good CV system can tell that this is a car, not a hot dog.</a:t>
            </a:r>
          </a:p>
        </p:txBody>
      </p:sp>
      <p:pic>
        <p:nvPicPr>
          <p:cNvPr id="3" name="Picture 2">
            <a:extLst>
              <a:ext uri="{FF2B5EF4-FFF2-40B4-BE49-F238E27FC236}">
                <a16:creationId xmlns:a16="http://schemas.microsoft.com/office/drawing/2014/main" xmlns="" id="{CCD45815-D1B9-6145-8659-42C3C1DAB946}"/>
              </a:ext>
            </a:extLst>
          </p:cNvPr>
          <p:cNvPicPr>
            <a:picLocks noChangeAspect="1"/>
          </p:cNvPicPr>
          <p:nvPr/>
        </p:nvPicPr>
        <p:blipFill>
          <a:blip r:embed="rId2"/>
          <a:stretch>
            <a:fillRect/>
          </a:stretch>
        </p:blipFill>
        <p:spPr>
          <a:xfrm>
            <a:off x="1002082" y="2042831"/>
            <a:ext cx="10049853" cy="4660030"/>
          </a:xfrm>
          <a:prstGeom prst="rect">
            <a:avLst/>
          </a:prstGeom>
        </p:spPr>
      </p:pic>
    </p:spTree>
    <p:extLst>
      <p:ext uri="{BB962C8B-B14F-4D97-AF65-F5344CB8AC3E}">
        <p14:creationId xmlns:p14="http://schemas.microsoft.com/office/powerpoint/2010/main" val="30751810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Machine learning is still imperfect</a:t>
            </a:r>
          </a:p>
        </p:txBody>
      </p:sp>
      <p:sp>
        <p:nvSpPr>
          <p:cNvPr id="3" name="Content Placeholder 2"/>
          <p:cNvSpPr>
            <a:spLocks noGrp="1"/>
          </p:cNvSpPr>
          <p:nvPr>
            <p:ph idx="1"/>
          </p:nvPr>
        </p:nvSpPr>
        <p:spPr>
          <a:xfrm>
            <a:off x="646111" y="1464502"/>
            <a:ext cx="10559441" cy="4525963"/>
          </a:xfrm>
        </p:spPr>
        <p:txBody>
          <a:bodyPr>
            <a:normAutofit/>
          </a:bodyPr>
          <a:lstStyle/>
          <a:p>
            <a:r>
              <a:rPr lang="en-US" sz="2400" dirty="0"/>
              <a:t>Image recognition learned from many example but you can still fool an AI system..</a:t>
            </a:r>
          </a:p>
        </p:txBody>
      </p:sp>
      <p:pic>
        <p:nvPicPr>
          <p:cNvPr id="5" name="Picture 4">
            <a:extLst>
              <a:ext uri="{FF2B5EF4-FFF2-40B4-BE49-F238E27FC236}">
                <a16:creationId xmlns:a16="http://schemas.microsoft.com/office/drawing/2014/main" xmlns="" id="{A31FA531-BD25-324B-BE55-1CF3F3812C2A}"/>
              </a:ext>
            </a:extLst>
          </p:cNvPr>
          <p:cNvPicPr>
            <a:picLocks noChangeAspect="1"/>
          </p:cNvPicPr>
          <p:nvPr/>
        </p:nvPicPr>
        <p:blipFill>
          <a:blip r:embed="rId2"/>
          <a:stretch>
            <a:fillRect/>
          </a:stretch>
        </p:blipFill>
        <p:spPr>
          <a:xfrm>
            <a:off x="2136707" y="2403518"/>
            <a:ext cx="7816772" cy="3997282"/>
          </a:xfrm>
          <a:prstGeom prst="rect">
            <a:avLst/>
          </a:prstGeom>
        </p:spPr>
      </p:pic>
    </p:spTree>
    <p:extLst>
      <p:ext uri="{BB962C8B-B14F-4D97-AF65-F5344CB8AC3E}">
        <p14:creationId xmlns:p14="http://schemas.microsoft.com/office/powerpoint/2010/main" val="25809587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Self-drive car depends on computer vision  but AI is not 100% fool-proof</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646111" y="1415441"/>
            <a:ext cx="4950650" cy="5148197"/>
          </a:xfrm>
          <a:prstGeom prst="rect">
            <a:avLst/>
          </a:prstGeom>
        </p:spPr>
      </p:pic>
      <p:pic>
        <p:nvPicPr>
          <p:cNvPr id="5" name="Picture 4"/>
          <p:cNvPicPr>
            <a:picLocks noChangeAspect="1"/>
          </p:cNvPicPr>
          <p:nvPr/>
        </p:nvPicPr>
        <p:blipFill>
          <a:blip r:embed="rId3"/>
          <a:stretch>
            <a:fillRect/>
          </a:stretch>
        </p:blipFill>
        <p:spPr>
          <a:xfrm>
            <a:off x="5957767" y="1377863"/>
            <a:ext cx="4395562" cy="5185776"/>
          </a:xfrm>
          <a:prstGeom prst="rect">
            <a:avLst/>
          </a:prstGeom>
        </p:spPr>
      </p:pic>
    </p:spTree>
    <p:extLst>
      <p:ext uri="{BB962C8B-B14F-4D97-AF65-F5344CB8AC3E}">
        <p14:creationId xmlns:p14="http://schemas.microsoft.com/office/powerpoint/2010/main" val="17791825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Creative way of using AI-based Computer Vision</a:t>
            </a:r>
          </a:p>
        </p:txBody>
      </p:sp>
      <p:sp>
        <p:nvSpPr>
          <p:cNvPr id="3" name="Content Placeholder 2"/>
          <p:cNvSpPr>
            <a:spLocks noGrp="1"/>
          </p:cNvSpPr>
          <p:nvPr>
            <p:ph idx="1"/>
          </p:nvPr>
        </p:nvSpPr>
        <p:spPr>
          <a:xfrm>
            <a:off x="646110" y="2072499"/>
            <a:ext cx="10795921" cy="4195481"/>
          </a:xfrm>
        </p:spPr>
        <p:txBody>
          <a:bodyPr/>
          <a:lstStyle/>
          <a:p>
            <a:r>
              <a:rPr lang="en-US" sz="2400" dirty="0" err="1">
                <a:solidFill>
                  <a:srgbClr val="FFC000"/>
                </a:solidFill>
              </a:rPr>
              <a:t>Wildtrack</a:t>
            </a:r>
            <a:r>
              <a:rPr lang="en-US" sz="2400" dirty="0">
                <a:solidFill>
                  <a:srgbClr val="FFC000"/>
                </a:solidFill>
              </a:rPr>
              <a:t>:</a:t>
            </a:r>
            <a:r>
              <a:rPr lang="en-US" sz="2400" dirty="0"/>
              <a:t> Track the footprints of endangered animals to locate and protect them.</a:t>
            </a:r>
          </a:p>
          <a:p>
            <a:r>
              <a:rPr lang="en-US" sz="2400" dirty="0">
                <a:hlinkClick r:id="rId2"/>
              </a:rPr>
              <a:t>https://www.sas.com/en_us/explore/analytics-in-action/impact/wildtrack.html</a:t>
            </a:r>
            <a:r>
              <a:rPr lang="en-US" sz="2400" dirty="0"/>
              <a:t> </a:t>
            </a:r>
          </a:p>
          <a:p>
            <a:r>
              <a:rPr lang="en-US" sz="2400" dirty="0">
                <a:hlinkClick r:id="rId3"/>
              </a:rPr>
              <a:t>https://www.sas.com/en_us/solutions/ai.html</a:t>
            </a:r>
            <a:endParaRPr lang="en-US" sz="2400" dirty="0"/>
          </a:p>
          <a:p>
            <a:endParaRPr lang="en-US" dirty="0"/>
          </a:p>
        </p:txBody>
      </p:sp>
      <p:pic>
        <p:nvPicPr>
          <p:cNvPr id="4" name="Picture 3"/>
          <p:cNvPicPr>
            <a:picLocks noChangeAspect="1"/>
          </p:cNvPicPr>
          <p:nvPr/>
        </p:nvPicPr>
        <p:blipFill>
          <a:blip r:embed="rId4"/>
          <a:stretch>
            <a:fillRect/>
          </a:stretch>
        </p:blipFill>
        <p:spPr>
          <a:xfrm>
            <a:off x="3946299" y="4472600"/>
            <a:ext cx="5426302" cy="2098852"/>
          </a:xfrm>
          <a:prstGeom prst="rect">
            <a:avLst/>
          </a:prstGeom>
        </p:spPr>
      </p:pic>
    </p:spTree>
    <p:extLst>
      <p:ext uri="{BB962C8B-B14F-4D97-AF65-F5344CB8AC3E}">
        <p14:creationId xmlns:p14="http://schemas.microsoft.com/office/powerpoint/2010/main" val="18757735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Why not regression?</a:t>
            </a:r>
            <a:endParaRPr lang="en-US" dirty="0"/>
          </a:p>
        </p:txBody>
      </p:sp>
      <p:sp>
        <p:nvSpPr>
          <p:cNvPr id="3" name="Content Placeholder 2"/>
          <p:cNvSpPr>
            <a:spLocks noGrp="1"/>
          </p:cNvSpPr>
          <p:nvPr>
            <p:ph idx="1"/>
          </p:nvPr>
        </p:nvSpPr>
        <p:spPr>
          <a:xfrm>
            <a:off x="646111" y="1584505"/>
            <a:ext cx="10201561" cy="4501661"/>
          </a:xfrm>
        </p:spPr>
        <p:txBody>
          <a:bodyPr>
            <a:normAutofit/>
          </a:bodyPr>
          <a:lstStyle/>
          <a:p>
            <a:r>
              <a:rPr lang="en-US" sz="2800" dirty="0"/>
              <a:t>In many cases ANN is better than conventional OLS regression.</a:t>
            </a:r>
          </a:p>
          <a:p>
            <a:r>
              <a:rPr lang="en-US" sz="2800" dirty="0"/>
              <a:t>OLS regression is </a:t>
            </a:r>
            <a:r>
              <a:rPr lang="en-US" sz="2800" dirty="0">
                <a:solidFill>
                  <a:srgbClr val="FFC000"/>
                </a:solidFill>
              </a:rPr>
              <a:t>linear</a:t>
            </a:r>
            <a:r>
              <a:rPr lang="en-US" sz="2800" dirty="0"/>
              <a:t>; it imposes a simple structure on the data.</a:t>
            </a:r>
          </a:p>
          <a:p>
            <a:r>
              <a:rPr lang="en-US" sz="2800" dirty="0"/>
              <a:t>When you have </a:t>
            </a:r>
            <a:r>
              <a:rPr lang="en-US" sz="2800" dirty="0">
                <a:solidFill>
                  <a:srgbClr val="FFC000"/>
                </a:solidFill>
              </a:rPr>
              <a:t>collinear</a:t>
            </a:r>
            <a:r>
              <a:rPr lang="en-US" sz="2800" dirty="0"/>
              <a:t> predictors, you need to “</a:t>
            </a:r>
            <a:r>
              <a:rPr lang="en-US" sz="2800" dirty="0" err="1"/>
              <a:t>orthogonalize</a:t>
            </a:r>
            <a:r>
              <a:rPr lang="en-US" sz="2800" dirty="0"/>
              <a:t>” the problematic variables (e.g. Gram-Schmidt method).</a:t>
            </a:r>
          </a:p>
          <a:p>
            <a:r>
              <a:rPr lang="en-US" sz="2800" dirty="0"/>
              <a:t>Non-linear regression may </a:t>
            </a:r>
            <a:r>
              <a:rPr lang="en-US" sz="2800" dirty="0" err="1">
                <a:solidFill>
                  <a:srgbClr val="FFC000"/>
                </a:solidFill>
              </a:rPr>
              <a:t>overfit</a:t>
            </a:r>
            <a:r>
              <a:rPr lang="en-US" sz="2800" dirty="0"/>
              <a:t> the data if it is not done properly. </a:t>
            </a:r>
          </a:p>
        </p:txBody>
      </p:sp>
    </p:spTree>
    <p:extLst>
      <p:ext uri="{BB962C8B-B14F-4D97-AF65-F5344CB8AC3E}">
        <p14:creationId xmlns:p14="http://schemas.microsoft.com/office/powerpoint/2010/main" val="10367643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ANN? Advantages</a:t>
            </a:r>
          </a:p>
        </p:txBody>
      </p:sp>
      <p:sp>
        <p:nvSpPr>
          <p:cNvPr id="3" name="Content Placeholder 2"/>
          <p:cNvSpPr>
            <a:spLocks noGrp="1"/>
          </p:cNvSpPr>
          <p:nvPr>
            <p:ph idx="1"/>
          </p:nvPr>
        </p:nvSpPr>
        <p:spPr>
          <a:xfrm>
            <a:off x="789273" y="1665172"/>
            <a:ext cx="8595360" cy="4583228"/>
          </a:xfrm>
        </p:spPr>
        <p:txBody>
          <a:bodyPr>
            <a:normAutofit fontScale="85000" lnSpcReduction="20000"/>
          </a:bodyPr>
          <a:lstStyle/>
          <a:p>
            <a:r>
              <a:rPr lang="en-US" sz="2800" dirty="0"/>
              <a:t>Can handle </a:t>
            </a:r>
            <a:r>
              <a:rPr lang="en-US" sz="2800" dirty="0">
                <a:solidFill>
                  <a:srgbClr val="FFC000"/>
                </a:solidFill>
              </a:rPr>
              <a:t>different data types </a:t>
            </a:r>
            <a:r>
              <a:rPr lang="en-US" sz="2800" dirty="0"/>
              <a:t>(nominal, ordinal, continuous). </a:t>
            </a:r>
          </a:p>
          <a:p>
            <a:r>
              <a:rPr lang="en-US" sz="2800" dirty="0"/>
              <a:t>Immune to </a:t>
            </a:r>
            <a:r>
              <a:rPr lang="en-US" sz="2800" dirty="0">
                <a:solidFill>
                  <a:srgbClr val="FFC000"/>
                </a:solidFill>
              </a:rPr>
              <a:t>outliers</a:t>
            </a:r>
            <a:r>
              <a:rPr lang="en-US" sz="2800" dirty="0"/>
              <a:t>.</a:t>
            </a:r>
          </a:p>
          <a:p>
            <a:r>
              <a:rPr lang="en-US" sz="2800" dirty="0"/>
              <a:t>Perform data </a:t>
            </a:r>
            <a:r>
              <a:rPr lang="en-US" sz="2800" dirty="0">
                <a:solidFill>
                  <a:srgbClr val="FFC000"/>
                </a:solidFill>
              </a:rPr>
              <a:t>transformation</a:t>
            </a:r>
            <a:r>
              <a:rPr lang="en-US" sz="2800" dirty="0"/>
              <a:t> for you. Artificial neural network can estimate ANY nonlinear functions no matter how many inputs and layers are entailed.</a:t>
            </a:r>
          </a:p>
          <a:p>
            <a:r>
              <a:rPr lang="en-US" sz="2800" dirty="0">
                <a:solidFill>
                  <a:srgbClr val="FFC000"/>
                </a:solidFill>
              </a:rPr>
              <a:t>Learn and improve</a:t>
            </a:r>
            <a:r>
              <a:rPr lang="en-US" sz="2800" dirty="0"/>
              <a:t>: ANN has stopping rules to prevent overfitting.</a:t>
            </a:r>
          </a:p>
          <a:p>
            <a:r>
              <a:rPr lang="en-US" sz="2800" dirty="0"/>
              <a:t>Researchers can </a:t>
            </a:r>
            <a:r>
              <a:rPr lang="en-US" sz="2800" dirty="0">
                <a:solidFill>
                  <a:srgbClr val="FFC000"/>
                </a:solidFill>
              </a:rPr>
              <a:t>go beyond numeric data </a:t>
            </a:r>
            <a:r>
              <a:rPr lang="en-US" sz="2800" dirty="0"/>
              <a:t>by using image recognition, speech recognition</a:t>
            </a:r>
            <a:r>
              <a:rPr lang="mr-IN" sz="2800" dirty="0"/>
              <a:t>…</a:t>
            </a:r>
            <a:r>
              <a:rPr lang="en-US" sz="2800" dirty="0"/>
              <a:t>etc.  </a:t>
            </a:r>
          </a:p>
          <a:p>
            <a:r>
              <a:rPr lang="en-US" sz="2800" dirty="0"/>
              <a:t>In the future an AI system might analyze a YouTube movie!</a:t>
            </a:r>
          </a:p>
        </p:txBody>
      </p:sp>
      <p:pic>
        <p:nvPicPr>
          <p:cNvPr id="4"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459590" y="1665172"/>
            <a:ext cx="2202700" cy="2191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459590" y="4031752"/>
            <a:ext cx="2240811" cy="2216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31365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30085" y="1485065"/>
            <a:ext cx="4800600" cy="4876800"/>
          </a:xfrm>
        </p:spPr>
        <p:txBody>
          <a:bodyPr>
            <a:normAutofit fontScale="92500" lnSpcReduction="10000"/>
          </a:bodyPr>
          <a:lstStyle/>
          <a:p>
            <a:r>
              <a:rPr lang="en-US" sz="2400" dirty="0"/>
              <a:t>A typical neural network is composed of three types of layers</a:t>
            </a:r>
          </a:p>
          <a:p>
            <a:pPr lvl="1"/>
            <a:r>
              <a:rPr lang="en-US" sz="2400" dirty="0">
                <a:solidFill>
                  <a:srgbClr val="FFC000"/>
                </a:solidFill>
              </a:rPr>
              <a:t>input layer</a:t>
            </a:r>
            <a:r>
              <a:rPr lang="en-US" sz="2400" dirty="0"/>
              <a:t>: data</a:t>
            </a:r>
          </a:p>
          <a:p>
            <a:pPr lvl="1"/>
            <a:r>
              <a:rPr lang="en-US" sz="2400" dirty="0">
                <a:solidFill>
                  <a:srgbClr val="FFC000"/>
                </a:solidFill>
              </a:rPr>
              <a:t>hidden layer</a:t>
            </a:r>
            <a:r>
              <a:rPr lang="en-US" sz="2400" dirty="0"/>
              <a:t>: data transformation and manipulation</a:t>
            </a:r>
          </a:p>
          <a:p>
            <a:pPr lvl="1"/>
            <a:r>
              <a:rPr lang="en-US" sz="2400" dirty="0">
                <a:solidFill>
                  <a:srgbClr val="FFC000"/>
                </a:solidFill>
              </a:rPr>
              <a:t>output layer </a:t>
            </a:r>
          </a:p>
          <a:p>
            <a:r>
              <a:rPr lang="en-US" sz="2400" dirty="0"/>
              <a:t>If there are multiple hidden layers, it is called </a:t>
            </a:r>
            <a:r>
              <a:rPr lang="en-US" sz="2400" dirty="0">
                <a:solidFill>
                  <a:srgbClr val="FFC000"/>
                </a:solidFill>
              </a:rPr>
              <a:t>deep learning</a:t>
            </a:r>
            <a:r>
              <a:rPr lang="en-US" sz="2400" dirty="0"/>
              <a:t>.</a:t>
            </a:r>
          </a:p>
          <a:p>
            <a:r>
              <a:rPr lang="en-US" sz="2400" dirty="0"/>
              <a:t>Data transformation? We were there before!</a:t>
            </a:r>
          </a:p>
          <a:p>
            <a:endParaRPr lang="en-US" dirty="0"/>
          </a:p>
        </p:txBody>
      </p:sp>
      <p:pic>
        <p:nvPicPr>
          <p:cNvPr id="2" name="Picture 1"/>
          <p:cNvPicPr>
            <a:picLocks noChangeAspect="1"/>
          </p:cNvPicPr>
          <p:nvPr/>
        </p:nvPicPr>
        <p:blipFill>
          <a:blip r:embed="rId2"/>
          <a:stretch>
            <a:fillRect/>
          </a:stretch>
        </p:blipFill>
        <p:spPr>
          <a:xfrm>
            <a:off x="6513563" y="1454046"/>
            <a:ext cx="4572649" cy="4062262"/>
          </a:xfrm>
          <a:prstGeom prst="rect">
            <a:avLst/>
          </a:prstGeom>
        </p:spPr>
      </p:pic>
      <p:sp>
        <p:nvSpPr>
          <p:cNvPr id="4" name="Title 1"/>
          <p:cNvSpPr>
            <a:spLocks noGrp="1"/>
          </p:cNvSpPr>
          <p:nvPr>
            <p:ph type="title"/>
          </p:nvPr>
        </p:nvSpPr>
        <p:spPr>
          <a:xfrm>
            <a:off x="646111" y="452718"/>
            <a:ext cx="9404723" cy="1400530"/>
          </a:xfrm>
        </p:spPr>
        <p:txBody>
          <a:bodyPr/>
          <a:lstStyle/>
          <a:p>
            <a:r>
              <a:rPr lang="en-US" dirty="0"/>
              <a:t>Structure of ANN</a:t>
            </a:r>
          </a:p>
        </p:txBody>
      </p:sp>
    </p:spTree>
    <p:extLst>
      <p:ext uri="{BB962C8B-B14F-4D97-AF65-F5344CB8AC3E}">
        <p14:creationId xmlns:p14="http://schemas.microsoft.com/office/powerpoint/2010/main" val="18652720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220914" y="311151"/>
            <a:ext cx="7750175" cy="6234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14856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1</a:t>
            </a:r>
          </a:p>
        </p:txBody>
      </p:sp>
      <p:sp>
        <p:nvSpPr>
          <p:cNvPr id="3" name="Content Placeholder 2"/>
          <p:cNvSpPr>
            <a:spLocks noGrp="1"/>
          </p:cNvSpPr>
          <p:nvPr>
            <p:ph sz="quarter" idx="1"/>
          </p:nvPr>
        </p:nvSpPr>
        <p:spPr>
          <a:xfrm>
            <a:off x="875201" y="1698957"/>
            <a:ext cx="9861625" cy="4195481"/>
          </a:xfrm>
        </p:spPr>
        <p:txBody>
          <a:bodyPr>
            <a:noAutofit/>
          </a:bodyPr>
          <a:lstStyle/>
          <a:p>
            <a:r>
              <a:rPr lang="en-US" sz="2400" dirty="0"/>
              <a:t>In the first example we start with ONE input variable only.</a:t>
            </a:r>
          </a:p>
          <a:p>
            <a:r>
              <a:rPr lang="en-US" sz="2400" dirty="0"/>
              <a:t>Conventional statistical procedures often show unrealistic linear structure when the real world is often </a:t>
            </a:r>
            <a:r>
              <a:rPr lang="en-US" sz="2400" dirty="0">
                <a:solidFill>
                  <a:srgbClr val="FFC000"/>
                </a:solidFill>
              </a:rPr>
              <a:t>curvilinear</a:t>
            </a:r>
            <a:r>
              <a:rPr lang="en-US" sz="2400" dirty="0"/>
              <a:t>.</a:t>
            </a:r>
          </a:p>
          <a:p>
            <a:r>
              <a:rPr lang="en-US" sz="2400" dirty="0"/>
              <a:t>Self-efficacy in science and self-report readiness to learn are correlated with test performance in a nonlinear fashion. </a:t>
            </a:r>
          </a:p>
          <a:p>
            <a:pPr lvl="1"/>
            <a:r>
              <a:rPr lang="en-US" sz="2400" dirty="0"/>
              <a:t>Data sets collected from 2015 </a:t>
            </a:r>
            <a:r>
              <a:rPr lang="en-US" sz="2400" dirty="0" err="1"/>
              <a:t>Programme</a:t>
            </a:r>
            <a:r>
              <a:rPr lang="en-US" sz="2400" dirty="0"/>
              <a:t> for International Student Assessment (PISA) </a:t>
            </a:r>
          </a:p>
          <a:p>
            <a:pPr lvl="1"/>
            <a:r>
              <a:rPr lang="en-US" sz="2400" dirty="0"/>
              <a:t>2016 </a:t>
            </a:r>
            <a:r>
              <a:rPr lang="en-US" sz="2400" dirty="0" err="1"/>
              <a:t>Programme</a:t>
            </a:r>
            <a:r>
              <a:rPr lang="en-US" sz="2400" dirty="0"/>
              <a:t> for International Assessment of Adult Competencies (PIAAC)</a:t>
            </a:r>
          </a:p>
        </p:txBody>
      </p:sp>
    </p:spTree>
    <p:extLst>
      <p:ext uri="{BB962C8B-B14F-4D97-AF65-F5344CB8AC3E}">
        <p14:creationId xmlns:p14="http://schemas.microsoft.com/office/powerpoint/2010/main" val="21919312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Limitations of Linear Models</a:t>
            </a:r>
          </a:p>
        </p:txBody>
      </p:sp>
      <p:sp>
        <p:nvSpPr>
          <p:cNvPr id="3" name="Content Placeholder 2"/>
          <p:cNvSpPr>
            <a:spLocks noGrp="1"/>
          </p:cNvSpPr>
          <p:nvPr>
            <p:ph sz="quarter" idx="1"/>
          </p:nvPr>
        </p:nvSpPr>
        <p:spPr>
          <a:xfrm>
            <a:off x="875201" y="1595718"/>
            <a:ext cx="9832128" cy="4195481"/>
          </a:xfrm>
        </p:spPr>
        <p:txBody>
          <a:bodyPr>
            <a:noAutofit/>
          </a:bodyPr>
          <a:lstStyle/>
          <a:p>
            <a:r>
              <a:rPr lang="en-US" sz="2800" dirty="0">
                <a:solidFill>
                  <a:srgbClr val="FFC000"/>
                </a:solidFill>
              </a:rPr>
              <a:t>“All models are wrong but some are useful” </a:t>
            </a:r>
            <a:r>
              <a:rPr lang="en-US" sz="2800" dirty="0"/>
              <a:t>(George Box, 1987).</a:t>
            </a:r>
          </a:p>
          <a:p>
            <a:pPr lvl="1"/>
            <a:r>
              <a:rPr lang="en-US" sz="2400" dirty="0"/>
              <a:t>A linear model might be wrong in that it oversimplifies a phenomenon, yet it could still have practical applications. </a:t>
            </a:r>
          </a:p>
          <a:p>
            <a:pPr lvl="1"/>
            <a:r>
              <a:rPr lang="en-US" sz="2400" dirty="0"/>
              <a:t>Both a complicated/well-fitted model and a simple model may be appropriate at different times. </a:t>
            </a:r>
          </a:p>
          <a:p>
            <a:r>
              <a:rPr lang="en-US" sz="2800" dirty="0"/>
              <a:t>Psychological researchers should avoid using linear modeling prematurely.</a:t>
            </a:r>
          </a:p>
        </p:txBody>
      </p:sp>
    </p:spTree>
    <p:extLst>
      <p:ext uri="{BB962C8B-B14F-4D97-AF65-F5344CB8AC3E}">
        <p14:creationId xmlns:p14="http://schemas.microsoft.com/office/powerpoint/2010/main" val="37776482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Debate in Self-Efficacy</a:t>
            </a:r>
          </a:p>
        </p:txBody>
      </p:sp>
      <p:sp>
        <p:nvSpPr>
          <p:cNvPr id="3" name="Content Placeholder 2"/>
          <p:cNvSpPr>
            <a:spLocks noGrp="1"/>
          </p:cNvSpPr>
          <p:nvPr>
            <p:ph sz="quarter" idx="1"/>
          </p:nvPr>
        </p:nvSpPr>
        <p:spPr>
          <a:xfrm>
            <a:off x="822862" y="1364816"/>
            <a:ext cx="7377241" cy="4572000"/>
          </a:xfrm>
        </p:spPr>
        <p:txBody>
          <a:bodyPr>
            <a:noAutofit/>
          </a:bodyPr>
          <a:lstStyle/>
          <a:p>
            <a:r>
              <a:rPr lang="en-US" sz="2400" dirty="0"/>
              <a:t>Albert Bandura (1990, 1991, 1995, 1997) stressed the importance of self-efficacy in learning. </a:t>
            </a:r>
          </a:p>
          <a:p>
            <a:pPr lvl="1"/>
            <a:r>
              <a:rPr lang="en-US" sz="2400" dirty="0"/>
              <a:t>One’s belief in one’s own ability can lead to success in accomplishing a task or fulfilling a goal.</a:t>
            </a:r>
          </a:p>
          <a:p>
            <a:r>
              <a:rPr lang="en-US" sz="2400" dirty="0"/>
              <a:t>Many educators boosted learners’ self-images </a:t>
            </a:r>
            <a:r>
              <a:rPr lang="en-US" sz="2400" dirty="0">
                <a:solidFill>
                  <a:srgbClr val="FFC000"/>
                </a:solidFill>
              </a:rPr>
              <a:t>regardless of their performance. </a:t>
            </a:r>
          </a:p>
          <a:p>
            <a:r>
              <a:rPr lang="en-US" sz="2400" dirty="0"/>
              <a:t>The ‘everybody gets a trophy’ mentality does not build true self-esteem (</a:t>
            </a:r>
            <a:r>
              <a:rPr lang="en-US" sz="2400" dirty="0" err="1"/>
              <a:t>Twenge</a:t>
            </a:r>
            <a:r>
              <a:rPr lang="en-US" sz="2400" dirty="0"/>
              <a:t>, 2010). </a:t>
            </a:r>
          </a:p>
          <a:p>
            <a:pPr lvl="1"/>
            <a:r>
              <a:rPr lang="en-US" sz="2400" dirty="0"/>
              <a:t>Ego inflation and a sense of entitlement</a:t>
            </a:r>
          </a:p>
          <a:p>
            <a:r>
              <a:rPr lang="en-US" sz="2400" dirty="0"/>
              <a:t>Perhaps both views are right.</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526228" y="1364816"/>
            <a:ext cx="2540000" cy="3810000"/>
          </a:xfrm>
          <a:prstGeom prst="rect">
            <a:avLst/>
          </a:prstGeom>
        </p:spPr>
      </p:pic>
    </p:spTree>
    <p:extLst>
      <p:ext uri="{BB962C8B-B14F-4D97-AF65-F5344CB8AC3E}">
        <p14:creationId xmlns:p14="http://schemas.microsoft.com/office/powerpoint/2010/main" val="10337733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3896" y="381000"/>
            <a:ext cx="9582589" cy="758952"/>
          </a:xfrm>
        </p:spPr>
        <p:txBody>
          <a:bodyPr>
            <a:normAutofit fontScale="90000"/>
          </a:bodyPr>
          <a:lstStyle/>
          <a:p>
            <a:r>
              <a:rPr lang="en-US" sz="3600" dirty="0"/>
              <a:t>2015 </a:t>
            </a:r>
            <a:r>
              <a:rPr lang="en-US" sz="3600" dirty="0" err="1"/>
              <a:t>Programme</a:t>
            </a:r>
            <a:r>
              <a:rPr lang="en-US" sz="3600" dirty="0"/>
              <a:t> for International Student Assessment (PISA)</a:t>
            </a:r>
            <a:endParaRPr lang="en-US" dirty="0"/>
          </a:p>
        </p:txBody>
      </p:sp>
      <p:sp>
        <p:nvSpPr>
          <p:cNvPr id="3" name="Content Placeholder 2"/>
          <p:cNvSpPr>
            <a:spLocks noGrp="1"/>
          </p:cNvSpPr>
          <p:nvPr>
            <p:ph sz="quarter" idx="1"/>
          </p:nvPr>
        </p:nvSpPr>
        <p:spPr>
          <a:xfrm>
            <a:off x="796413" y="1527048"/>
            <a:ext cx="10707329" cy="4797552"/>
          </a:xfrm>
        </p:spPr>
        <p:txBody>
          <a:bodyPr>
            <a:noAutofit/>
          </a:bodyPr>
          <a:lstStyle/>
          <a:p>
            <a:r>
              <a:rPr lang="en-US" sz="2400" dirty="0"/>
              <a:t>PISA is administered by Organization for Economic Cooperation and Development (OECD) every four years.</a:t>
            </a:r>
          </a:p>
          <a:p>
            <a:r>
              <a:rPr lang="en-US" sz="2400" dirty="0"/>
              <a:t>Assessment of student performance in literacy, math, and science, with a different focus in each round</a:t>
            </a:r>
          </a:p>
          <a:p>
            <a:r>
              <a:rPr lang="en-US" sz="2400" dirty="0"/>
              <a:t>The 2015 focus was on science learning:</a:t>
            </a:r>
          </a:p>
          <a:p>
            <a:pPr lvl="1"/>
            <a:r>
              <a:rPr lang="en-US" sz="2400" dirty="0">
                <a:solidFill>
                  <a:srgbClr val="FFC000"/>
                </a:solidFill>
              </a:rPr>
              <a:t>Science self-efficacy (SSE)</a:t>
            </a:r>
            <a:r>
              <a:rPr lang="en-US" sz="2400" dirty="0"/>
              <a:t>: student’s perception of their ability to successfully complete a science-related academic task</a:t>
            </a:r>
          </a:p>
          <a:p>
            <a:pPr lvl="1"/>
            <a:r>
              <a:rPr lang="en-US" sz="2400" dirty="0">
                <a:solidFill>
                  <a:srgbClr val="FFC000"/>
                </a:solidFill>
              </a:rPr>
              <a:t>Science Self-belief (SSB, aka self-concept)</a:t>
            </a:r>
            <a:r>
              <a:rPr lang="en-US" sz="2400" dirty="0"/>
              <a:t>: self-evaluation of one’s general ability in a domain (Marsh &amp; Martin, 2011). </a:t>
            </a:r>
          </a:p>
          <a:p>
            <a:pPr lvl="1"/>
            <a:r>
              <a:rPr lang="en-US" sz="2400" dirty="0">
                <a:solidFill>
                  <a:srgbClr val="FFC000"/>
                </a:solidFill>
              </a:rPr>
              <a:t>Ambition</a:t>
            </a:r>
            <a:r>
              <a:rPr lang="en-US" sz="2400" b="1" dirty="0"/>
              <a:t>: </a:t>
            </a:r>
            <a:r>
              <a:rPr lang="en-US" sz="2400" dirty="0"/>
              <a:t>measured by the degree to the statement “I see myself as an ambitious person.”</a:t>
            </a:r>
          </a:p>
        </p:txBody>
      </p:sp>
    </p:spTree>
    <p:extLst>
      <p:ext uri="{BB962C8B-B14F-4D97-AF65-F5344CB8AC3E}">
        <p14:creationId xmlns:p14="http://schemas.microsoft.com/office/powerpoint/2010/main" val="39473168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PISA 2015</a:t>
            </a:r>
          </a:p>
        </p:txBody>
      </p:sp>
      <p:sp>
        <p:nvSpPr>
          <p:cNvPr id="3" name="Content Placeholder 2"/>
          <p:cNvSpPr>
            <a:spLocks noGrp="1"/>
          </p:cNvSpPr>
          <p:nvPr>
            <p:ph idx="1"/>
          </p:nvPr>
        </p:nvSpPr>
        <p:spPr>
          <a:xfrm>
            <a:off x="885524" y="1617044"/>
            <a:ext cx="5544152" cy="4631355"/>
          </a:xfrm>
        </p:spPr>
        <p:txBody>
          <a:bodyPr>
            <a:normAutofit lnSpcReduction="10000"/>
          </a:bodyPr>
          <a:lstStyle/>
          <a:p>
            <a:r>
              <a:rPr lang="en-US" dirty="0"/>
              <a:t>Data set: PISA2015 </a:t>
            </a:r>
          </a:p>
          <a:p>
            <a:r>
              <a:rPr lang="en-US" dirty="0"/>
              <a:t>Look at the descriptive statistics first</a:t>
            </a:r>
          </a:p>
          <a:p>
            <a:r>
              <a:rPr lang="en-US" dirty="0">
                <a:solidFill>
                  <a:srgbClr val="FFC000"/>
                </a:solidFill>
              </a:rPr>
              <a:t>Analyze </a:t>
            </a:r>
            <a:r>
              <a:rPr lang="en-US" dirty="0">
                <a:solidFill>
                  <a:srgbClr val="FFC000"/>
                </a:solidFill>
                <a:sym typeface="Wingdings"/>
              </a:rPr>
              <a:t> Tabulate</a:t>
            </a:r>
          </a:p>
          <a:p>
            <a:r>
              <a:rPr lang="en-US" dirty="0">
                <a:sym typeface="Wingdings"/>
              </a:rPr>
              <a:t>Drag Country/region into Y-axis</a:t>
            </a:r>
          </a:p>
          <a:p>
            <a:r>
              <a:rPr lang="en-US" dirty="0">
                <a:sym typeface="Wingdings"/>
              </a:rPr>
              <a:t>Drag Math score, science score, science self-efficacy, self belief and motivation, Ambition into X-axis (top row)</a:t>
            </a:r>
            <a:endParaRPr lang="en-US" dirty="0"/>
          </a:p>
          <a:p>
            <a:r>
              <a:rPr lang="en-US" dirty="0"/>
              <a:t>Drag Mean and Std. Dev on top of summary</a:t>
            </a:r>
          </a:p>
          <a:p>
            <a:r>
              <a:rPr lang="en-US" dirty="0"/>
              <a:t>Set the decimal format</a:t>
            </a:r>
          </a:p>
          <a:p>
            <a:r>
              <a:rPr lang="en-US" dirty="0"/>
              <a:t>Use Save as (Windows) or Export (Mac) to output the table</a:t>
            </a:r>
          </a:p>
        </p:txBody>
      </p:sp>
      <p:pic>
        <p:nvPicPr>
          <p:cNvPr id="4" name="Picture 3"/>
          <p:cNvPicPr>
            <a:picLocks noChangeAspect="1"/>
          </p:cNvPicPr>
          <p:nvPr/>
        </p:nvPicPr>
        <p:blipFill>
          <a:blip r:embed="rId2"/>
          <a:stretch>
            <a:fillRect/>
          </a:stretch>
        </p:blipFill>
        <p:spPr>
          <a:xfrm>
            <a:off x="6718903" y="1557821"/>
            <a:ext cx="4356100" cy="2374900"/>
          </a:xfrm>
          <a:prstGeom prst="rect">
            <a:avLst/>
          </a:prstGeom>
        </p:spPr>
      </p:pic>
      <p:sp>
        <p:nvSpPr>
          <p:cNvPr id="5" name="TextBox 4"/>
          <p:cNvSpPr txBox="1"/>
          <p:nvPr/>
        </p:nvSpPr>
        <p:spPr>
          <a:xfrm>
            <a:off x="6776420" y="4215865"/>
            <a:ext cx="4241066" cy="1938992"/>
          </a:xfrm>
          <a:prstGeom prst="rect">
            <a:avLst/>
          </a:prstGeom>
          <a:noFill/>
        </p:spPr>
        <p:txBody>
          <a:bodyPr wrap="square" rtlCol="0">
            <a:spAutoFit/>
          </a:bodyPr>
          <a:lstStyle/>
          <a:p>
            <a:r>
              <a:rPr lang="en-US" sz="2000" dirty="0"/>
              <a:t>These math and science scores are extracted from </a:t>
            </a:r>
            <a:r>
              <a:rPr lang="en-US" sz="2000" dirty="0">
                <a:solidFill>
                  <a:srgbClr val="FFC000"/>
                </a:solidFill>
              </a:rPr>
              <a:t>plausible values (PV)</a:t>
            </a:r>
          </a:p>
          <a:p>
            <a:r>
              <a:rPr lang="en-US" sz="2000" dirty="0"/>
              <a:t>PV: Each student has a distribution of possible scores (from low to high).</a:t>
            </a:r>
          </a:p>
        </p:txBody>
      </p:sp>
    </p:spTree>
    <p:extLst>
      <p:ext uri="{BB962C8B-B14F-4D97-AF65-F5344CB8AC3E}">
        <p14:creationId xmlns:p14="http://schemas.microsoft.com/office/powerpoint/2010/main" val="8395913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6129" y="426474"/>
            <a:ext cx="8613648" cy="838200"/>
          </a:xfrm>
        </p:spPr>
        <p:txBody>
          <a:bodyPr>
            <a:noAutofit/>
          </a:bodyPr>
          <a:lstStyle/>
          <a:p>
            <a:r>
              <a:rPr lang="en-US" sz="3600" dirty="0"/>
              <a:t>PISA 2015</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3213563061"/>
              </p:ext>
            </p:extLst>
          </p:nvPr>
        </p:nvGraphicFramePr>
        <p:xfrm>
          <a:off x="1106129" y="1445339"/>
          <a:ext cx="10284865" cy="3500286"/>
        </p:xfrm>
        <a:graphic>
          <a:graphicData uri="http://schemas.openxmlformats.org/drawingml/2006/table">
            <a:tbl>
              <a:tblPr>
                <a:tableStyleId>{5C22544A-7EE6-4342-B048-85BDC9FD1C3A}</a:tableStyleId>
              </a:tblPr>
              <a:tblGrid>
                <a:gridCol w="1738708">
                  <a:extLst>
                    <a:ext uri="{9D8B030D-6E8A-4147-A177-3AD203B41FA5}">
                      <a16:colId xmlns:a16="http://schemas.microsoft.com/office/drawing/2014/main" xmlns="" val="20000"/>
                    </a:ext>
                  </a:extLst>
                </a:gridCol>
                <a:gridCol w="767894">
                  <a:extLst>
                    <a:ext uri="{9D8B030D-6E8A-4147-A177-3AD203B41FA5}">
                      <a16:colId xmlns:a16="http://schemas.microsoft.com/office/drawing/2014/main" xmlns="" val="20001"/>
                    </a:ext>
                  </a:extLst>
                </a:gridCol>
                <a:gridCol w="854403">
                  <a:extLst>
                    <a:ext uri="{9D8B030D-6E8A-4147-A177-3AD203B41FA5}">
                      <a16:colId xmlns:a16="http://schemas.microsoft.com/office/drawing/2014/main" xmlns="" val="20002"/>
                    </a:ext>
                  </a:extLst>
                </a:gridCol>
                <a:gridCol w="768962">
                  <a:extLst>
                    <a:ext uri="{9D8B030D-6E8A-4147-A177-3AD203B41FA5}">
                      <a16:colId xmlns:a16="http://schemas.microsoft.com/office/drawing/2014/main" xmlns="" val="20003"/>
                    </a:ext>
                  </a:extLst>
                </a:gridCol>
                <a:gridCol w="961203">
                  <a:extLst>
                    <a:ext uri="{9D8B030D-6E8A-4147-A177-3AD203B41FA5}">
                      <a16:colId xmlns:a16="http://schemas.microsoft.com/office/drawing/2014/main" xmlns="" val="20004"/>
                    </a:ext>
                  </a:extLst>
                </a:gridCol>
                <a:gridCol w="865082">
                  <a:extLst>
                    <a:ext uri="{9D8B030D-6E8A-4147-A177-3AD203B41FA5}">
                      <a16:colId xmlns:a16="http://schemas.microsoft.com/office/drawing/2014/main" xmlns="" val="20005"/>
                    </a:ext>
                  </a:extLst>
                </a:gridCol>
                <a:gridCol w="955862">
                  <a:extLst>
                    <a:ext uri="{9D8B030D-6E8A-4147-A177-3AD203B41FA5}">
                      <a16:colId xmlns:a16="http://schemas.microsoft.com/office/drawing/2014/main" xmlns="" val="20006"/>
                    </a:ext>
                  </a:extLst>
                </a:gridCol>
                <a:gridCol w="966542">
                  <a:extLst>
                    <a:ext uri="{9D8B030D-6E8A-4147-A177-3AD203B41FA5}">
                      <a16:colId xmlns:a16="http://schemas.microsoft.com/office/drawing/2014/main" xmlns="" val="20007"/>
                    </a:ext>
                  </a:extLst>
                </a:gridCol>
                <a:gridCol w="676045">
                  <a:extLst>
                    <a:ext uri="{9D8B030D-6E8A-4147-A177-3AD203B41FA5}">
                      <a16:colId xmlns:a16="http://schemas.microsoft.com/office/drawing/2014/main" xmlns="" val="20008"/>
                    </a:ext>
                  </a:extLst>
                </a:gridCol>
                <a:gridCol w="865082">
                  <a:extLst>
                    <a:ext uri="{9D8B030D-6E8A-4147-A177-3AD203B41FA5}">
                      <a16:colId xmlns:a16="http://schemas.microsoft.com/office/drawing/2014/main" xmlns="" val="20009"/>
                    </a:ext>
                  </a:extLst>
                </a:gridCol>
                <a:gridCol w="865082">
                  <a:extLst>
                    <a:ext uri="{9D8B030D-6E8A-4147-A177-3AD203B41FA5}">
                      <a16:colId xmlns:a16="http://schemas.microsoft.com/office/drawing/2014/main" xmlns="" val="20010"/>
                    </a:ext>
                  </a:extLst>
                </a:gridCol>
              </a:tblGrid>
              <a:tr h="231651">
                <a:tc>
                  <a:txBody>
                    <a:bodyPr/>
                    <a:lstStyle/>
                    <a:p>
                      <a:pPr marL="0" marR="0" algn="ctr">
                        <a:spcBef>
                          <a:spcPts val="0"/>
                        </a:spcBef>
                        <a:spcAft>
                          <a:spcPts val="600"/>
                        </a:spcAft>
                      </a:pPr>
                      <a:r>
                        <a:rPr lang="en-US" sz="1400" dirty="0">
                          <a:effectLst/>
                        </a:rPr>
                        <a:t> </a:t>
                      </a:r>
                      <a:endParaRPr lang="en-US" sz="1400" dirty="0">
                        <a:solidFill>
                          <a:srgbClr val="000000"/>
                        </a:solidFill>
                        <a:effectLst/>
                        <a:latin typeface="Arial"/>
                        <a:ea typeface="Arial"/>
                      </a:endParaRPr>
                    </a:p>
                  </a:txBody>
                  <a:tcPr marL="81915" marR="81915" marT="0" marB="0"/>
                </a:tc>
                <a:tc gridSpan="2">
                  <a:txBody>
                    <a:bodyPr/>
                    <a:lstStyle/>
                    <a:p>
                      <a:pPr marL="0" marR="0" algn="ctr">
                        <a:spcBef>
                          <a:spcPts val="0"/>
                        </a:spcBef>
                        <a:spcAft>
                          <a:spcPts val="600"/>
                        </a:spcAft>
                      </a:pPr>
                      <a:r>
                        <a:rPr lang="en-US" sz="1400">
                          <a:effectLst/>
                        </a:rPr>
                        <a:t>Math scores</a:t>
                      </a:r>
                      <a:endParaRPr lang="en-US" sz="1400">
                        <a:solidFill>
                          <a:srgbClr val="000000"/>
                        </a:solidFill>
                        <a:effectLst/>
                        <a:latin typeface="Arial"/>
                        <a:ea typeface="Arial"/>
                      </a:endParaRPr>
                    </a:p>
                  </a:txBody>
                  <a:tcPr marL="81915" marR="81915" marT="0" marB="0"/>
                </a:tc>
                <a:tc hMerge="1">
                  <a:txBody>
                    <a:bodyPr/>
                    <a:lstStyle/>
                    <a:p>
                      <a:endParaRPr lang="en-US"/>
                    </a:p>
                  </a:txBody>
                  <a:tcPr/>
                </a:tc>
                <a:tc gridSpan="2">
                  <a:txBody>
                    <a:bodyPr/>
                    <a:lstStyle/>
                    <a:p>
                      <a:pPr marL="0" marR="0" algn="ctr">
                        <a:spcBef>
                          <a:spcPts val="0"/>
                        </a:spcBef>
                        <a:spcAft>
                          <a:spcPts val="600"/>
                        </a:spcAft>
                      </a:pPr>
                      <a:r>
                        <a:rPr lang="en-US" sz="1400">
                          <a:effectLst/>
                        </a:rPr>
                        <a:t>Science scores</a:t>
                      </a:r>
                      <a:endParaRPr lang="en-US" sz="1400">
                        <a:solidFill>
                          <a:srgbClr val="000000"/>
                        </a:solidFill>
                        <a:effectLst/>
                        <a:latin typeface="Arial"/>
                        <a:ea typeface="Arial"/>
                      </a:endParaRPr>
                    </a:p>
                  </a:txBody>
                  <a:tcPr marL="81915" marR="81915" marT="0" marB="0"/>
                </a:tc>
                <a:tc hMerge="1">
                  <a:txBody>
                    <a:bodyPr/>
                    <a:lstStyle/>
                    <a:p>
                      <a:endParaRPr lang="en-US"/>
                    </a:p>
                  </a:txBody>
                  <a:tcPr/>
                </a:tc>
                <a:tc gridSpan="2">
                  <a:txBody>
                    <a:bodyPr/>
                    <a:lstStyle/>
                    <a:p>
                      <a:pPr marL="0" marR="0" algn="ctr">
                        <a:spcBef>
                          <a:spcPts val="0"/>
                        </a:spcBef>
                        <a:spcAft>
                          <a:spcPts val="600"/>
                        </a:spcAft>
                      </a:pPr>
                      <a:r>
                        <a:rPr lang="en-US" sz="1400">
                          <a:effectLst/>
                        </a:rPr>
                        <a:t>Self-efficacy</a:t>
                      </a:r>
                      <a:endParaRPr lang="en-US" sz="1400">
                        <a:solidFill>
                          <a:srgbClr val="000000"/>
                        </a:solidFill>
                        <a:effectLst/>
                        <a:latin typeface="Arial"/>
                        <a:ea typeface="Arial"/>
                      </a:endParaRPr>
                    </a:p>
                  </a:txBody>
                  <a:tcPr marL="81915" marR="81915" marT="0" marB="0"/>
                </a:tc>
                <a:tc hMerge="1">
                  <a:txBody>
                    <a:bodyPr/>
                    <a:lstStyle/>
                    <a:p>
                      <a:endParaRPr lang="en-US"/>
                    </a:p>
                  </a:txBody>
                  <a:tcPr/>
                </a:tc>
                <a:tc gridSpan="2">
                  <a:txBody>
                    <a:bodyPr/>
                    <a:lstStyle/>
                    <a:p>
                      <a:pPr marL="0" marR="0" algn="ctr">
                        <a:spcBef>
                          <a:spcPts val="0"/>
                        </a:spcBef>
                        <a:spcAft>
                          <a:spcPts val="600"/>
                        </a:spcAft>
                      </a:pPr>
                      <a:r>
                        <a:rPr lang="en-US" sz="1400">
                          <a:effectLst/>
                        </a:rPr>
                        <a:t>Self-belief</a:t>
                      </a:r>
                      <a:endParaRPr lang="en-US" sz="1400">
                        <a:solidFill>
                          <a:srgbClr val="000000"/>
                        </a:solidFill>
                        <a:effectLst/>
                        <a:latin typeface="Arial"/>
                        <a:ea typeface="Arial"/>
                      </a:endParaRPr>
                    </a:p>
                  </a:txBody>
                  <a:tcPr marL="81915" marR="81915" marT="0" marB="0"/>
                </a:tc>
                <a:tc hMerge="1">
                  <a:txBody>
                    <a:bodyPr/>
                    <a:lstStyle/>
                    <a:p>
                      <a:endParaRPr lang="en-US"/>
                    </a:p>
                  </a:txBody>
                  <a:tcPr/>
                </a:tc>
                <a:tc gridSpan="2">
                  <a:txBody>
                    <a:bodyPr/>
                    <a:lstStyle/>
                    <a:p>
                      <a:pPr marL="0" marR="0" algn="ctr">
                        <a:spcBef>
                          <a:spcPts val="0"/>
                        </a:spcBef>
                        <a:spcAft>
                          <a:spcPts val="600"/>
                        </a:spcAft>
                      </a:pPr>
                      <a:r>
                        <a:rPr lang="en-US" sz="1400">
                          <a:effectLst/>
                        </a:rPr>
                        <a:t>Ambition </a:t>
                      </a:r>
                      <a:endParaRPr lang="en-US" sz="1400">
                        <a:solidFill>
                          <a:srgbClr val="000000"/>
                        </a:solidFill>
                        <a:effectLst/>
                        <a:latin typeface="Arial"/>
                        <a:ea typeface="Arial"/>
                      </a:endParaRPr>
                    </a:p>
                  </a:txBody>
                  <a:tcPr marL="81915" marR="81915" marT="0" marB="0"/>
                </a:tc>
                <a:tc hMerge="1">
                  <a:txBody>
                    <a:bodyPr/>
                    <a:lstStyle/>
                    <a:p>
                      <a:endParaRPr lang="en-US"/>
                    </a:p>
                  </a:txBody>
                  <a:tcPr/>
                </a:tc>
                <a:extLst>
                  <a:ext uri="{0D108BD9-81ED-4DB2-BD59-A6C34878D82A}">
                    <a16:rowId xmlns:a16="http://schemas.microsoft.com/office/drawing/2014/main" xmlns="" val="10000"/>
                  </a:ext>
                </a:extLst>
              </a:tr>
              <a:tr h="228699">
                <a:tc>
                  <a:txBody>
                    <a:bodyPr/>
                    <a:lstStyle/>
                    <a:p>
                      <a:pPr marL="0" marR="0">
                        <a:spcBef>
                          <a:spcPts val="0"/>
                        </a:spcBef>
                        <a:spcAft>
                          <a:spcPts val="600"/>
                        </a:spcAft>
                      </a:pPr>
                      <a:r>
                        <a:rPr lang="en-US" sz="1400" dirty="0">
                          <a:effectLst/>
                        </a:rPr>
                        <a:t>Country/Region</a:t>
                      </a:r>
                      <a:endParaRPr lang="en-US" sz="1400" dirty="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Mean</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SD</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Mean</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SD</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Mean</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SD</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Mean</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SD</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Mean</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SD</a:t>
                      </a:r>
                      <a:endParaRPr lang="en-US" sz="1400">
                        <a:solidFill>
                          <a:srgbClr val="000000"/>
                        </a:solidFill>
                        <a:effectLst/>
                        <a:latin typeface="Arial"/>
                        <a:ea typeface="Arial"/>
                      </a:endParaRPr>
                    </a:p>
                  </a:txBody>
                  <a:tcPr marL="81915" marR="81915" marT="0" marB="0"/>
                </a:tc>
                <a:extLst>
                  <a:ext uri="{0D108BD9-81ED-4DB2-BD59-A6C34878D82A}">
                    <a16:rowId xmlns:a16="http://schemas.microsoft.com/office/drawing/2014/main" xmlns="" val="10001"/>
                  </a:ext>
                </a:extLst>
              </a:tr>
              <a:tr h="379992">
                <a:tc>
                  <a:txBody>
                    <a:bodyPr/>
                    <a:lstStyle/>
                    <a:p>
                      <a:pPr marL="0" marR="0">
                        <a:spcBef>
                          <a:spcPts val="0"/>
                        </a:spcBef>
                        <a:spcAft>
                          <a:spcPts val="600"/>
                        </a:spcAft>
                      </a:pPr>
                      <a:r>
                        <a:rPr lang="en-US" sz="1400" dirty="0">
                          <a:effectLst/>
                        </a:rPr>
                        <a:t>China</a:t>
                      </a:r>
                      <a:endParaRPr lang="en-US" sz="1400" dirty="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541.74</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100.84</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528.34</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98.56</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0.06</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1.17</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0.19</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0.87</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2.98</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0.73</a:t>
                      </a:r>
                      <a:endParaRPr lang="en-US" sz="1400">
                        <a:solidFill>
                          <a:srgbClr val="000000"/>
                        </a:solidFill>
                        <a:effectLst/>
                        <a:latin typeface="Arial"/>
                        <a:ea typeface="Arial"/>
                      </a:endParaRPr>
                    </a:p>
                  </a:txBody>
                  <a:tcPr marL="81915" marR="81915" marT="0" marB="0"/>
                </a:tc>
                <a:extLst>
                  <a:ext uri="{0D108BD9-81ED-4DB2-BD59-A6C34878D82A}">
                    <a16:rowId xmlns:a16="http://schemas.microsoft.com/office/drawing/2014/main" xmlns="" val="10002"/>
                  </a:ext>
                </a:extLst>
              </a:tr>
              <a:tr h="379992">
                <a:tc>
                  <a:txBody>
                    <a:bodyPr/>
                    <a:lstStyle/>
                    <a:p>
                      <a:pPr marL="0" marR="0">
                        <a:spcBef>
                          <a:spcPts val="0"/>
                        </a:spcBef>
                        <a:spcAft>
                          <a:spcPts val="600"/>
                        </a:spcAft>
                      </a:pPr>
                      <a:r>
                        <a:rPr lang="en-US" sz="1400" dirty="0">
                          <a:effectLst/>
                        </a:rPr>
                        <a:t>Hong Kong</a:t>
                      </a:r>
                      <a:endParaRPr lang="en-US" sz="1400" dirty="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550.55</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88.48</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525.60</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79.58</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-0.07</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1.22</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0.21</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0.95</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2.80</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0.80</a:t>
                      </a:r>
                      <a:endParaRPr lang="en-US" sz="1400">
                        <a:solidFill>
                          <a:srgbClr val="000000"/>
                        </a:solidFill>
                        <a:effectLst/>
                        <a:latin typeface="Arial"/>
                        <a:ea typeface="Arial"/>
                      </a:endParaRPr>
                    </a:p>
                  </a:txBody>
                  <a:tcPr marL="81915" marR="81915" marT="0" marB="0"/>
                </a:tc>
                <a:extLst>
                  <a:ext uri="{0D108BD9-81ED-4DB2-BD59-A6C34878D82A}">
                    <a16:rowId xmlns:a16="http://schemas.microsoft.com/office/drawing/2014/main" xmlns="" val="10003"/>
                  </a:ext>
                </a:extLst>
              </a:tr>
              <a:tr h="379992">
                <a:tc>
                  <a:txBody>
                    <a:bodyPr/>
                    <a:lstStyle/>
                    <a:p>
                      <a:pPr marL="0" marR="0">
                        <a:spcBef>
                          <a:spcPts val="0"/>
                        </a:spcBef>
                        <a:spcAft>
                          <a:spcPts val="600"/>
                        </a:spcAft>
                      </a:pPr>
                      <a:r>
                        <a:rPr lang="en-US" sz="1400" dirty="0">
                          <a:effectLst/>
                        </a:rPr>
                        <a:t>Japan</a:t>
                      </a:r>
                      <a:endParaRPr lang="en-US" sz="1400" dirty="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533.30</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88.18</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539.03</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93.28</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dirty="0">
                          <a:effectLst/>
                        </a:rPr>
                        <a:t>-0.46</a:t>
                      </a:r>
                      <a:endParaRPr lang="en-US" sz="1400" dirty="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1.22</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-0.51</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1.02</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2.64</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0.82</a:t>
                      </a:r>
                      <a:endParaRPr lang="en-US" sz="1400">
                        <a:solidFill>
                          <a:srgbClr val="000000"/>
                        </a:solidFill>
                        <a:effectLst/>
                        <a:latin typeface="Arial"/>
                        <a:ea typeface="Arial"/>
                      </a:endParaRPr>
                    </a:p>
                  </a:txBody>
                  <a:tcPr marL="81915" marR="81915" marT="0" marB="0"/>
                </a:tc>
                <a:extLst>
                  <a:ext uri="{0D108BD9-81ED-4DB2-BD59-A6C34878D82A}">
                    <a16:rowId xmlns:a16="http://schemas.microsoft.com/office/drawing/2014/main" xmlns="" val="10004"/>
                  </a:ext>
                </a:extLst>
              </a:tr>
              <a:tr h="379992">
                <a:tc>
                  <a:txBody>
                    <a:bodyPr/>
                    <a:lstStyle/>
                    <a:p>
                      <a:pPr marL="0" marR="0">
                        <a:spcBef>
                          <a:spcPts val="0"/>
                        </a:spcBef>
                        <a:spcAft>
                          <a:spcPts val="600"/>
                        </a:spcAft>
                      </a:pPr>
                      <a:r>
                        <a:rPr lang="en-US" sz="1400" dirty="0">
                          <a:effectLst/>
                        </a:rPr>
                        <a:t>Macau</a:t>
                      </a:r>
                      <a:endParaRPr lang="en-US" sz="1400" dirty="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dirty="0">
                          <a:effectLst/>
                        </a:rPr>
                        <a:t>543.98</a:t>
                      </a:r>
                      <a:endParaRPr lang="en-US" sz="1400" dirty="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79.03</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528.59</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81.84</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-0.03</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1.12</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-0.50</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0.81</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2.63</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0.81</a:t>
                      </a:r>
                      <a:endParaRPr lang="en-US" sz="1400">
                        <a:solidFill>
                          <a:srgbClr val="000000"/>
                        </a:solidFill>
                        <a:effectLst/>
                        <a:latin typeface="Arial"/>
                        <a:ea typeface="Arial"/>
                      </a:endParaRPr>
                    </a:p>
                  </a:txBody>
                  <a:tcPr marL="81915" marR="81915" marT="0" marB="0"/>
                </a:tc>
                <a:extLst>
                  <a:ext uri="{0D108BD9-81ED-4DB2-BD59-A6C34878D82A}">
                    <a16:rowId xmlns:a16="http://schemas.microsoft.com/office/drawing/2014/main" xmlns="" val="10005"/>
                  </a:ext>
                </a:extLst>
              </a:tr>
              <a:tr h="379992">
                <a:tc>
                  <a:txBody>
                    <a:bodyPr/>
                    <a:lstStyle/>
                    <a:p>
                      <a:pPr marL="0" marR="0">
                        <a:spcBef>
                          <a:spcPts val="0"/>
                        </a:spcBef>
                        <a:spcAft>
                          <a:spcPts val="600"/>
                        </a:spcAft>
                      </a:pPr>
                      <a:r>
                        <a:rPr lang="en-US" sz="1400">
                          <a:effectLst/>
                        </a:rPr>
                        <a:t>S Korea</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dirty="0">
                          <a:effectLst/>
                        </a:rPr>
                        <a:t>523.91</a:t>
                      </a:r>
                      <a:endParaRPr lang="en-US" sz="1400" dirty="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99.97</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514.75</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dirty="0">
                          <a:effectLst/>
                        </a:rPr>
                        <a:t>95.00</a:t>
                      </a:r>
                      <a:endParaRPr lang="en-US" sz="1400" dirty="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-0.02</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1.23</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0.34</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0.98</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2.84</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0.75</a:t>
                      </a:r>
                      <a:endParaRPr lang="en-US" sz="1400">
                        <a:solidFill>
                          <a:srgbClr val="000000"/>
                        </a:solidFill>
                        <a:effectLst/>
                        <a:latin typeface="Arial"/>
                        <a:ea typeface="Arial"/>
                      </a:endParaRPr>
                    </a:p>
                  </a:txBody>
                  <a:tcPr marL="81915" marR="81915" marT="0" marB="0"/>
                </a:tc>
                <a:extLst>
                  <a:ext uri="{0D108BD9-81ED-4DB2-BD59-A6C34878D82A}">
                    <a16:rowId xmlns:a16="http://schemas.microsoft.com/office/drawing/2014/main" xmlns="" val="10006"/>
                  </a:ext>
                </a:extLst>
              </a:tr>
              <a:tr h="379992">
                <a:tc>
                  <a:txBody>
                    <a:bodyPr/>
                    <a:lstStyle/>
                    <a:p>
                      <a:pPr marL="0" marR="0">
                        <a:spcBef>
                          <a:spcPts val="0"/>
                        </a:spcBef>
                        <a:spcAft>
                          <a:spcPts val="600"/>
                        </a:spcAft>
                      </a:pPr>
                      <a:r>
                        <a:rPr lang="en-US" sz="1400">
                          <a:effectLst/>
                        </a:rPr>
                        <a:t>Singapore</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dirty="0">
                          <a:effectLst/>
                        </a:rPr>
                        <a:t>557.08</a:t>
                      </a:r>
                      <a:endParaRPr lang="en-US" sz="1400" dirty="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dirty="0">
                          <a:effectLst/>
                        </a:rPr>
                        <a:t>95.75</a:t>
                      </a:r>
                      <a:endParaRPr lang="en-US" sz="1400" dirty="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545.95</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104.60</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0.07</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1.14</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0.42</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0.94</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3.00</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0.79</a:t>
                      </a:r>
                      <a:endParaRPr lang="en-US" sz="1400">
                        <a:solidFill>
                          <a:srgbClr val="000000"/>
                        </a:solidFill>
                        <a:effectLst/>
                        <a:latin typeface="Arial"/>
                        <a:ea typeface="Arial"/>
                      </a:endParaRPr>
                    </a:p>
                  </a:txBody>
                  <a:tcPr marL="81915" marR="81915" marT="0" marB="0"/>
                </a:tc>
                <a:extLst>
                  <a:ext uri="{0D108BD9-81ED-4DB2-BD59-A6C34878D82A}">
                    <a16:rowId xmlns:a16="http://schemas.microsoft.com/office/drawing/2014/main" xmlns="" val="10007"/>
                  </a:ext>
                </a:extLst>
              </a:tr>
              <a:tr h="379992">
                <a:tc>
                  <a:txBody>
                    <a:bodyPr/>
                    <a:lstStyle/>
                    <a:p>
                      <a:pPr marL="0" marR="0">
                        <a:spcBef>
                          <a:spcPts val="0"/>
                        </a:spcBef>
                        <a:spcAft>
                          <a:spcPts val="600"/>
                        </a:spcAft>
                      </a:pPr>
                      <a:r>
                        <a:rPr lang="en-US" sz="1400">
                          <a:effectLst/>
                        </a:rPr>
                        <a:t>Taiwan</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539.20</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dirty="0">
                          <a:effectLst/>
                        </a:rPr>
                        <a:t>103.79</a:t>
                      </a:r>
                      <a:endParaRPr lang="en-US" sz="1400" dirty="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dirty="0">
                          <a:effectLst/>
                        </a:rPr>
                        <a:t>530.85</a:t>
                      </a:r>
                      <a:endParaRPr lang="en-US" sz="1400" dirty="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99.85</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0.19</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1.19</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-0.01</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0.89</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2.92</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0.76</a:t>
                      </a:r>
                      <a:endParaRPr lang="en-US" sz="1400">
                        <a:solidFill>
                          <a:srgbClr val="000000"/>
                        </a:solidFill>
                        <a:effectLst/>
                        <a:latin typeface="Arial"/>
                        <a:ea typeface="Arial"/>
                      </a:endParaRPr>
                    </a:p>
                  </a:txBody>
                  <a:tcPr marL="81915" marR="81915" marT="0" marB="0"/>
                </a:tc>
                <a:extLst>
                  <a:ext uri="{0D108BD9-81ED-4DB2-BD59-A6C34878D82A}">
                    <a16:rowId xmlns:a16="http://schemas.microsoft.com/office/drawing/2014/main" xmlns="" val="10008"/>
                  </a:ext>
                </a:extLst>
              </a:tr>
              <a:tr h="379992">
                <a:tc>
                  <a:txBody>
                    <a:bodyPr/>
                    <a:lstStyle/>
                    <a:p>
                      <a:pPr marL="0" marR="0">
                        <a:spcBef>
                          <a:spcPts val="0"/>
                        </a:spcBef>
                        <a:spcAft>
                          <a:spcPts val="600"/>
                        </a:spcAft>
                      </a:pPr>
                      <a:r>
                        <a:rPr lang="en-US" sz="1400">
                          <a:effectLst/>
                        </a:rPr>
                        <a:t>USA</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dirty="0">
                          <a:solidFill>
                            <a:srgbClr val="FF0000"/>
                          </a:solidFill>
                          <a:effectLst/>
                        </a:rPr>
                        <a:t>474.35</a:t>
                      </a:r>
                      <a:endParaRPr lang="en-US" sz="1400" dirty="0">
                        <a:solidFill>
                          <a:srgbClr val="FF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87.92</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dirty="0">
                          <a:solidFill>
                            <a:srgbClr val="FF0000"/>
                          </a:solidFill>
                          <a:effectLst/>
                        </a:rPr>
                        <a:t>502.60</a:t>
                      </a:r>
                      <a:endParaRPr lang="en-US" sz="1400" dirty="0">
                        <a:solidFill>
                          <a:srgbClr val="FF0000"/>
                        </a:solidFill>
                        <a:effectLst/>
                        <a:latin typeface="Arial"/>
                        <a:ea typeface="Arial"/>
                      </a:endParaRPr>
                    </a:p>
                  </a:txBody>
                  <a:tcPr marL="81915" marR="81915" marT="0" marB="0"/>
                </a:tc>
                <a:tc>
                  <a:txBody>
                    <a:bodyPr/>
                    <a:lstStyle/>
                    <a:p>
                      <a:pPr marL="0" marR="0" algn="r">
                        <a:spcBef>
                          <a:spcPts val="0"/>
                        </a:spcBef>
                        <a:spcAft>
                          <a:spcPts val="600"/>
                        </a:spcAft>
                      </a:pPr>
                      <a:r>
                        <a:rPr lang="en-US" sz="1400" dirty="0">
                          <a:effectLst/>
                        </a:rPr>
                        <a:t>98.04</a:t>
                      </a:r>
                      <a:endParaRPr lang="en-US" sz="1400" dirty="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dirty="0">
                          <a:solidFill>
                            <a:srgbClr val="FF0000"/>
                          </a:solidFill>
                          <a:effectLst/>
                        </a:rPr>
                        <a:t>0.29</a:t>
                      </a:r>
                      <a:endParaRPr lang="en-US" sz="1400" dirty="0">
                        <a:solidFill>
                          <a:srgbClr val="FF0000"/>
                        </a:solidFill>
                        <a:effectLst/>
                        <a:latin typeface="Arial"/>
                        <a:ea typeface="Arial"/>
                      </a:endParaRPr>
                    </a:p>
                  </a:txBody>
                  <a:tcPr marL="81915" marR="81915" marT="0" marB="0"/>
                </a:tc>
                <a:tc>
                  <a:txBody>
                    <a:bodyPr/>
                    <a:lstStyle/>
                    <a:p>
                      <a:pPr marL="0" marR="0" algn="r">
                        <a:spcBef>
                          <a:spcPts val="0"/>
                        </a:spcBef>
                        <a:spcAft>
                          <a:spcPts val="600"/>
                        </a:spcAft>
                      </a:pPr>
                      <a:r>
                        <a:rPr lang="en-US" sz="1400" dirty="0">
                          <a:effectLst/>
                        </a:rPr>
                        <a:t>1.29</a:t>
                      </a:r>
                      <a:endParaRPr lang="en-US" sz="1400" dirty="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dirty="0">
                          <a:solidFill>
                            <a:srgbClr val="FF0000"/>
                          </a:solidFill>
                          <a:effectLst/>
                        </a:rPr>
                        <a:t>0.65</a:t>
                      </a:r>
                      <a:endParaRPr lang="en-US" sz="1400" dirty="0">
                        <a:solidFill>
                          <a:srgbClr val="FF0000"/>
                        </a:solidFill>
                        <a:effectLst/>
                        <a:latin typeface="Arial"/>
                        <a:ea typeface="Arial"/>
                      </a:endParaRPr>
                    </a:p>
                  </a:txBody>
                  <a:tcPr marL="81915" marR="81915" marT="0" marB="0"/>
                </a:tc>
                <a:tc>
                  <a:txBody>
                    <a:bodyPr/>
                    <a:lstStyle/>
                    <a:p>
                      <a:pPr marL="0" marR="0" algn="r">
                        <a:spcBef>
                          <a:spcPts val="0"/>
                        </a:spcBef>
                        <a:spcAft>
                          <a:spcPts val="600"/>
                        </a:spcAft>
                      </a:pPr>
                      <a:r>
                        <a:rPr lang="en-US" sz="1400" dirty="0">
                          <a:effectLst/>
                        </a:rPr>
                        <a:t>0.95</a:t>
                      </a:r>
                      <a:endParaRPr lang="en-US" sz="1400" dirty="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dirty="0">
                          <a:solidFill>
                            <a:srgbClr val="FF0000"/>
                          </a:solidFill>
                          <a:effectLst/>
                        </a:rPr>
                        <a:t>3.25</a:t>
                      </a:r>
                      <a:endParaRPr lang="en-US" sz="1400" dirty="0">
                        <a:solidFill>
                          <a:srgbClr val="FF0000"/>
                        </a:solidFill>
                        <a:effectLst/>
                        <a:latin typeface="Arial"/>
                        <a:ea typeface="Arial"/>
                      </a:endParaRPr>
                    </a:p>
                  </a:txBody>
                  <a:tcPr marL="81915" marR="81915" marT="0" marB="0"/>
                </a:tc>
                <a:tc>
                  <a:txBody>
                    <a:bodyPr/>
                    <a:lstStyle/>
                    <a:p>
                      <a:pPr marL="0" marR="0" algn="r">
                        <a:spcBef>
                          <a:spcPts val="0"/>
                        </a:spcBef>
                        <a:spcAft>
                          <a:spcPts val="600"/>
                        </a:spcAft>
                      </a:pPr>
                      <a:r>
                        <a:rPr lang="en-US" sz="1400" dirty="0">
                          <a:effectLst/>
                        </a:rPr>
                        <a:t>0.72</a:t>
                      </a:r>
                      <a:endParaRPr lang="en-US" sz="1400" dirty="0">
                        <a:solidFill>
                          <a:srgbClr val="000000"/>
                        </a:solidFill>
                        <a:effectLst/>
                        <a:latin typeface="Arial"/>
                        <a:ea typeface="Arial"/>
                      </a:endParaRPr>
                    </a:p>
                  </a:txBody>
                  <a:tcPr marL="81915" marR="81915" marT="0" marB="0"/>
                </a:tc>
                <a:extLst>
                  <a:ext uri="{0D108BD9-81ED-4DB2-BD59-A6C34878D82A}">
                    <a16:rowId xmlns:a16="http://schemas.microsoft.com/office/drawing/2014/main" xmlns="" val="10009"/>
                  </a:ext>
                </a:extLst>
              </a:tr>
            </a:tbl>
          </a:graphicData>
        </a:graphic>
      </p:graphicFrame>
      <p:sp>
        <p:nvSpPr>
          <p:cNvPr id="5" name="TextBox 4"/>
          <p:cNvSpPr txBox="1"/>
          <p:nvPr/>
        </p:nvSpPr>
        <p:spPr>
          <a:xfrm>
            <a:off x="1106129" y="5063610"/>
            <a:ext cx="10284865" cy="1200329"/>
          </a:xfrm>
          <a:prstGeom prst="rect">
            <a:avLst/>
          </a:prstGeom>
          <a:noFill/>
        </p:spPr>
        <p:txBody>
          <a:bodyPr wrap="square" rtlCol="0">
            <a:spAutoFit/>
          </a:bodyPr>
          <a:lstStyle/>
          <a:p>
            <a:r>
              <a:rPr lang="en-US" sz="2400" dirty="0"/>
              <a:t>Students in the U.S. have the lowest math and science scores but the highest scores in self efficacy in science, self-belief, and ambition. </a:t>
            </a:r>
          </a:p>
        </p:txBody>
      </p:sp>
    </p:spTree>
    <p:extLst>
      <p:ext uri="{BB962C8B-B14F-4D97-AF65-F5344CB8AC3E}">
        <p14:creationId xmlns:p14="http://schemas.microsoft.com/office/powerpoint/2010/main" val="7641743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OLS Regression</a:t>
            </a:r>
          </a:p>
        </p:txBody>
      </p:sp>
      <p:sp>
        <p:nvSpPr>
          <p:cNvPr id="3" name="Content Placeholder 2"/>
          <p:cNvSpPr>
            <a:spLocks noGrp="1"/>
          </p:cNvSpPr>
          <p:nvPr>
            <p:ph sz="quarter" idx="1"/>
          </p:nvPr>
        </p:nvSpPr>
        <p:spPr>
          <a:xfrm>
            <a:off x="1104293" y="1580970"/>
            <a:ext cx="10060236" cy="4195481"/>
          </a:xfrm>
        </p:spPr>
        <p:txBody>
          <a:bodyPr>
            <a:normAutofit/>
          </a:bodyPr>
          <a:lstStyle/>
          <a:p>
            <a:r>
              <a:rPr lang="en-US" sz="2800" dirty="0"/>
              <a:t>The regression line is perfectly straight but this is misleading.</a:t>
            </a:r>
          </a:p>
        </p:txBody>
      </p:sp>
      <p:pic>
        <p:nvPicPr>
          <p:cNvPr id="4" name="image19.png"/>
          <p:cNvPicPr/>
          <p:nvPr/>
        </p:nvPicPr>
        <p:blipFill>
          <a:blip r:embed="rId2"/>
          <a:srcRect/>
          <a:stretch>
            <a:fillRect/>
          </a:stretch>
        </p:blipFill>
        <p:spPr>
          <a:xfrm>
            <a:off x="1509252" y="2884904"/>
            <a:ext cx="5249545" cy="3458210"/>
          </a:xfrm>
          <a:prstGeom prst="rect">
            <a:avLst/>
          </a:prstGeom>
          <a:ln>
            <a:solidFill>
              <a:schemeClr val="tx1"/>
            </a:solidFill>
          </a:ln>
        </p:spPr>
      </p:pic>
      <p:sp>
        <p:nvSpPr>
          <p:cNvPr id="5" name="TextBox 4"/>
          <p:cNvSpPr txBox="1"/>
          <p:nvPr/>
        </p:nvSpPr>
        <p:spPr>
          <a:xfrm>
            <a:off x="7216978" y="2859683"/>
            <a:ext cx="3829564" cy="2092881"/>
          </a:xfrm>
          <a:prstGeom prst="rect">
            <a:avLst/>
          </a:prstGeom>
          <a:noFill/>
        </p:spPr>
        <p:txBody>
          <a:bodyPr wrap="square" rtlCol="0">
            <a:spAutoFit/>
          </a:bodyPr>
          <a:lstStyle/>
          <a:p>
            <a:r>
              <a:rPr lang="en-US" sz="2800" dirty="0"/>
              <a:t>Due to </a:t>
            </a:r>
            <a:r>
              <a:rPr lang="en-US" sz="2800" dirty="0" err="1">
                <a:solidFill>
                  <a:srgbClr val="FFC000"/>
                </a:solidFill>
              </a:rPr>
              <a:t>overplotting</a:t>
            </a:r>
            <a:r>
              <a:rPr lang="en-US" sz="2800" dirty="0"/>
              <a:t> (too many data), we cannot detect the real pattern. </a:t>
            </a:r>
          </a:p>
          <a:p>
            <a:endParaRPr lang="en-US" dirty="0"/>
          </a:p>
        </p:txBody>
      </p:sp>
    </p:spTree>
    <p:extLst>
      <p:ext uri="{BB962C8B-B14F-4D97-AF65-F5344CB8AC3E}">
        <p14:creationId xmlns:p14="http://schemas.microsoft.com/office/powerpoint/2010/main" val="20888518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0444676" cy="1400530"/>
          </a:xfrm>
        </p:spPr>
        <p:txBody>
          <a:bodyPr/>
          <a:lstStyle/>
          <a:p>
            <a:r>
              <a:rPr lang="en-US" dirty="0"/>
              <a:t>Lambda Smoothing: </a:t>
            </a:r>
            <a:br>
              <a:rPr lang="en-US" dirty="0"/>
            </a:br>
            <a:r>
              <a:rPr lang="en-US" dirty="0"/>
              <a:t>Over-Complicated</a:t>
            </a:r>
          </a:p>
        </p:txBody>
      </p:sp>
      <p:sp>
        <p:nvSpPr>
          <p:cNvPr id="3" name="Content Placeholder 2"/>
          <p:cNvSpPr>
            <a:spLocks noGrp="1"/>
          </p:cNvSpPr>
          <p:nvPr>
            <p:ph sz="quarter" idx="1"/>
          </p:nvPr>
        </p:nvSpPr>
        <p:spPr>
          <a:xfrm>
            <a:off x="771833" y="2394746"/>
            <a:ext cx="4404851" cy="3962399"/>
          </a:xfrm>
        </p:spPr>
        <p:txBody>
          <a:bodyPr>
            <a:normAutofit/>
          </a:bodyPr>
          <a:lstStyle/>
          <a:p>
            <a:pPr>
              <a:buFont typeface="Georgia" panose="02040502050405020303" pitchFamily="18" charset="0"/>
              <a:buChar char="●"/>
            </a:pPr>
            <a:r>
              <a:rPr lang="en-US" sz="2800" dirty="0"/>
              <a:t>Graphic</a:t>
            </a:r>
            <a:r>
              <a:rPr lang="en-US" sz="2800" b="1" dirty="0"/>
              <a:t> </a:t>
            </a:r>
            <a:r>
              <a:rPr lang="en-US" sz="2800" dirty="0"/>
              <a:t>Builder</a:t>
            </a:r>
            <a:r>
              <a:rPr lang="en-US" sz="2800" b="1" dirty="0"/>
              <a:t> </a:t>
            </a:r>
            <a:r>
              <a:rPr lang="en-US" sz="2800" dirty="0">
                <a:sym typeface="Wingdings" panose="05000000000000000000" pitchFamily="2" charset="2"/>
              </a:rPr>
              <a:t> </a:t>
            </a:r>
            <a:r>
              <a:rPr lang="en-US" sz="2800" dirty="0">
                <a:solidFill>
                  <a:srgbClr val="FFC000"/>
                </a:solidFill>
              </a:rPr>
              <a:t>Lambda</a:t>
            </a:r>
            <a:r>
              <a:rPr lang="en-US" sz="2800" b="1" dirty="0">
                <a:solidFill>
                  <a:srgbClr val="FFC000"/>
                </a:solidFill>
              </a:rPr>
              <a:t> </a:t>
            </a:r>
            <a:r>
              <a:rPr lang="en-US" sz="2800" dirty="0">
                <a:solidFill>
                  <a:srgbClr val="FFC000"/>
                </a:solidFill>
              </a:rPr>
              <a:t>smoother </a:t>
            </a:r>
          </a:p>
          <a:p>
            <a:r>
              <a:rPr lang="en-US" sz="2800" dirty="0"/>
              <a:t>Default = Middle</a:t>
            </a:r>
          </a:p>
          <a:p>
            <a:r>
              <a:rPr lang="en-US" sz="2800" dirty="0"/>
              <a:t>Too complicated</a:t>
            </a:r>
          </a:p>
          <a:p>
            <a:endParaRPr lang="en-US" dirty="0"/>
          </a:p>
        </p:txBody>
      </p:sp>
      <p:pic>
        <p:nvPicPr>
          <p:cNvPr id="4" name="image24.png"/>
          <p:cNvPicPr/>
          <p:nvPr/>
        </p:nvPicPr>
        <p:blipFill>
          <a:blip r:embed="rId3"/>
          <a:srcRect/>
          <a:stretch>
            <a:fillRect/>
          </a:stretch>
        </p:blipFill>
        <p:spPr>
          <a:xfrm>
            <a:off x="5663919" y="2280445"/>
            <a:ext cx="6123305" cy="4191000"/>
          </a:xfrm>
          <a:prstGeom prst="rect">
            <a:avLst/>
          </a:prstGeom>
          <a:ln/>
        </p:spPr>
      </p:pic>
      <p:sp>
        <p:nvSpPr>
          <p:cNvPr id="6" name="Content Placeholder 2"/>
          <p:cNvSpPr txBox="1">
            <a:spLocks/>
          </p:cNvSpPr>
          <p:nvPr/>
        </p:nvSpPr>
        <p:spPr>
          <a:xfrm>
            <a:off x="646111" y="1756582"/>
            <a:ext cx="8503920" cy="4572000"/>
          </a:xfrm>
          <a:prstGeom prst="rect">
            <a:avLst/>
          </a:prstGeom>
        </p:spPr>
        <p:txBody>
          <a:bodyPr vert="horz">
            <a:normAutofit/>
          </a:bodyPr>
          <a:lst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a:buFont typeface="Georgia" panose="02040502050405020303" pitchFamily="18" charset="0"/>
              <a:buChar char="●"/>
            </a:pPr>
            <a:endParaRPr lang="en-US" dirty="0"/>
          </a:p>
        </p:txBody>
      </p:sp>
    </p:spTree>
    <p:extLst>
      <p:ext uri="{BB962C8B-B14F-4D97-AF65-F5344CB8AC3E}">
        <p14:creationId xmlns:p14="http://schemas.microsoft.com/office/powerpoint/2010/main" val="25418468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Lambda Smoothing: Over-Simplistic</a:t>
            </a:r>
          </a:p>
        </p:txBody>
      </p:sp>
      <p:pic>
        <p:nvPicPr>
          <p:cNvPr id="4" name="image20.png"/>
          <p:cNvPicPr>
            <a:picLocks noGrp="1"/>
          </p:cNvPicPr>
          <p:nvPr>
            <p:ph sz="quarter" idx="1"/>
          </p:nvPr>
        </p:nvPicPr>
        <p:blipFill>
          <a:blip r:embed="rId2"/>
          <a:srcRect/>
          <a:stretch>
            <a:fillRect/>
          </a:stretch>
        </p:blipFill>
        <p:spPr>
          <a:xfrm>
            <a:off x="4756355" y="1808733"/>
            <a:ext cx="6096000" cy="4190999"/>
          </a:xfrm>
          <a:prstGeom prst="rect">
            <a:avLst/>
          </a:prstGeom>
          <a:ln/>
        </p:spPr>
      </p:pic>
      <p:sp>
        <p:nvSpPr>
          <p:cNvPr id="6" name="TextBox 5"/>
          <p:cNvSpPr txBox="1"/>
          <p:nvPr/>
        </p:nvSpPr>
        <p:spPr>
          <a:xfrm>
            <a:off x="835742" y="1808734"/>
            <a:ext cx="3367548" cy="2677656"/>
          </a:xfrm>
          <a:prstGeom prst="rect">
            <a:avLst/>
          </a:prstGeom>
          <a:noFill/>
        </p:spPr>
        <p:txBody>
          <a:bodyPr wrap="square" rtlCol="0">
            <a:spAutoFit/>
          </a:bodyPr>
          <a:lstStyle/>
          <a:p>
            <a:pPr marL="457200" indent="-457200">
              <a:buClr>
                <a:schemeClr val="accent1"/>
              </a:buClr>
              <a:buFont typeface="Georgia" panose="02040502050405020303" pitchFamily="18" charset="0"/>
              <a:buChar char="●"/>
            </a:pPr>
            <a:r>
              <a:rPr lang="en-US" sz="2700" dirty="0"/>
              <a:t>F</a:t>
            </a:r>
            <a:r>
              <a:rPr lang="en-US" sz="2800" dirty="0"/>
              <a:t>arthest Right: Shows all countries as perfectly straight</a:t>
            </a:r>
          </a:p>
          <a:p>
            <a:pPr marL="457200" indent="-457200">
              <a:buClr>
                <a:schemeClr val="accent1"/>
              </a:buClr>
              <a:buFont typeface="Georgia" panose="02040502050405020303" pitchFamily="18" charset="0"/>
              <a:buChar char="●"/>
            </a:pPr>
            <a:r>
              <a:rPr lang="en-US" sz="2800" dirty="0">
                <a:solidFill>
                  <a:srgbClr val="FFC000"/>
                </a:solidFill>
              </a:rPr>
              <a:t>Too simplistic</a:t>
            </a:r>
          </a:p>
        </p:txBody>
      </p:sp>
    </p:spTree>
    <p:extLst>
      <p:ext uri="{BB962C8B-B14F-4D97-AF65-F5344CB8AC3E}">
        <p14:creationId xmlns:p14="http://schemas.microsoft.com/office/powerpoint/2010/main" val="25339562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Lambda Smoothing: Non-Linear</a:t>
            </a:r>
          </a:p>
        </p:txBody>
      </p:sp>
      <p:sp>
        <p:nvSpPr>
          <p:cNvPr id="3" name="Content Placeholder 2"/>
          <p:cNvSpPr>
            <a:spLocks noGrp="1"/>
          </p:cNvSpPr>
          <p:nvPr>
            <p:ph sz="quarter" idx="1"/>
          </p:nvPr>
        </p:nvSpPr>
        <p:spPr>
          <a:xfrm>
            <a:off x="867108" y="1527047"/>
            <a:ext cx="4412815" cy="4574029"/>
          </a:xfrm>
        </p:spPr>
        <p:txBody>
          <a:bodyPr>
            <a:noAutofit/>
          </a:bodyPr>
          <a:lstStyle/>
          <a:p>
            <a:r>
              <a:rPr lang="en-US" sz="2400" dirty="0"/>
              <a:t>Curvilinear relationship between science test performance and science self-efficacy</a:t>
            </a:r>
          </a:p>
          <a:p>
            <a:r>
              <a:rPr lang="en-US" sz="2400" dirty="0"/>
              <a:t>As self-efficacy improves, science test scores increase</a:t>
            </a:r>
          </a:p>
          <a:p>
            <a:r>
              <a:rPr lang="en-US" sz="2400" dirty="0"/>
              <a:t>After science self-efficacy passes a certain threshold, science test performance is reduced. </a:t>
            </a:r>
          </a:p>
        </p:txBody>
      </p:sp>
      <p:pic>
        <p:nvPicPr>
          <p:cNvPr id="4" name="image26.png"/>
          <p:cNvPicPr/>
          <p:nvPr/>
        </p:nvPicPr>
        <p:blipFill>
          <a:blip r:embed="rId2" cstate="screen">
            <a:extLst>
              <a:ext uri="{28A0092B-C50C-407E-A947-70E740481C1C}">
                <a14:useLocalDpi xmlns:a14="http://schemas.microsoft.com/office/drawing/2010/main"/>
              </a:ext>
            </a:extLst>
          </a:blip>
          <a:srcRect/>
          <a:stretch>
            <a:fillRect/>
          </a:stretch>
        </p:blipFill>
        <p:spPr>
          <a:xfrm>
            <a:off x="5628947" y="1600787"/>
            <a:ext cx="5690020" cy="3738716"/>
          </a:xfrm>
          <a:prstGeom prst="rect">
            <a:avLst/>
          </a:prstGeom>
          <a:ln>
            <a:solidFill>
              <a:schemeClr val="accent1"/>
            </a:solidFill>
          </a:ln>
        </p:spPr>
      </p:pic>
    </p:spTree>
    <p:extLst>
      <p:ext uri="{BB962C8B-B14F-4D97-AF65-F5344CB8AC3E}">
        <p14:creationId xmlns:p14="http://schemas.microsoft.com/office/powerpoint/2010/main" val="36300867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Benefits of Non-Linear</a:t>
            </a:r>
          </a:p>
        </p:txBody>
      </p:sp>
      <p:sp>
        <p:nvSpPr>
          <p:cNvPr id="3" name="Content Placeholder 2"/>
          <p:cNvSpPr>
            <a:spLocks noGrp="1"/>
          </p:cNvSpPr>
          <p:nvPr>
            <p:ph sz="quarter" idx="1"/>
          </p:nvPr>
        </p:nvSpPr>
        <p:spPr>
          <a:xfrm>
            <a:off x="816430" y="1621972"/>
            <a:ext cx="7674428" cy="4626428"/>
          </a:xfrm>
        </p:spPr>
        <p:txBody>
          <a:bodyPr/>
          <a:lstStyle/>
          <a:p>
            <a:pPr marL="457200" lvl="1" indent="-457200">
              <a:buClr>
                <a:schemeClr val="accent1"/>
              </a:buClr>
              <a:buSzPct val="85000"/>
            </a:pPr>
            <a:r>
              <a:rPr lang="en-US" sz="2700" dirty="0"/>
              <a:t>Useful in two ways:</a:t>
            </a:r>
          </a:p>
          <a:p>
            <a:pPr marL="731520" lvl="2" indent="-457200">
              <a:buClr>
                <a:schemeClr val="accent2"/>
              </a:buClr>
              <a:buSzPct val="85000"/>
              <a:buFont typeface="Courier New" panose="02070309020205020404" pitchFamily="49" charset="0"/>
              <a:buChar char="o"/>
            </a:pPr>
            <a:r>
              <a:rPr lang="en-US" sz="2500" dirty="0"/>
              <a:t>It explains why educators implementing </a:t>
            </a:r>
            <a:r>
              <a:rPr lang="en-US" sz="2500" dirty="0">
                <a:solidFill>
                  <a:srgbClr val="FFC000"/>
                </a:solidFill>
              </a:rPr>
              <a:t>Bandura’s theory </a:t>
            </a:r>
            <a:r>
              <a:rPr lang="en-US" sz="2500" dirty="0"/>
              <a:t>did not produce expected results </a:t>
            </a:r>
          </a:p>
          <a:p>
            <a:pPr marL="731520" lvl="2" indent="-457200">
              <a:buClr>
                <a:schemeClr val="accent2"/>
              </a:buClr>
              <a:buSzPct val="85000"/>
              <a:buFont typeface="Courier New" panose="02070309020205020404" pitchFamily="49" charset="0"/>
              <a:buChar char="o"/>
            </a:pPr>
            <a:r>
              <a:rPr lang="en-US" sz="2500" dirty="0"/>
              <a:t>Necessitates a reform in our pedagogical approaches</a:t>
            </a:r>
          </a:p>
          <a:p>
            <a:pPr marL="457200" lvl="1" indent="-457200">
              <a:buClr>
                <a:schemeClr val="accent2"/>
              </a:buClr>
              <a:buSzPct val="85000"/>
            </a:pPr>
            <a:r>
              <a:rPr lang="en-US" sz="2700" dirty="0"/>
              <a:t>But one may argue the preceding models are based on subject </a:t>
            </a:r>
            <a:r>
              <a:rPr lang="en-US" sz="2700" dirty="0">
                <a:solidFill>
                  <a:srgbClr val="FFC000"/>
                </a:solidFill>
              </a:rPr>
              <a:t>human judgment</a:t>
            </a:r>
            <a:r>
              <a:rPr lang="en-US" sz="2700" dirty="0"/>
              <a:t>.</a:t>
            </a:r>
          </a:p>
          <a:p>
            <a:pPr marL="457200" lvl="1" indent="-457200">
              <a:buClr>
                <a:schemeClr val="accent2"/>
              </a:buClr>
              <a:buSzPct val="85000"/>
            </a:pPr>
            <a:r>
              <a:rPr lang="en-US" sz="2700" dirty="0"/>
              <a:t>Let’s turn to machine learning</a:t>
            </a:r>
          </a:p>
          <a:p>
            <a:endParaRPr lang="en-US" sz="2300" dirty="0"/>
          </a:p>
        </p:txBody>
      </p:sp>
      <p:pic>
        <p:nvPicPr>
          <p:cNvPr id="1026" name="Picture 2" descr="Related image"/>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766175" y="2131794"/>
            <a:ext cx="1945368" cy="28174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47148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ANN</a:t>
            </a:r>
          </a:p>
        </p:txBody>
      </p:sp>
      <p:sp>
        <p:nvSpPr>
          <p:cNvPr id="3" name="Content Placeholder 2"/>
          <p:cNvSpPr>
            <a:spLocks noGrp="1"/>
          </p:cNvSpPr>
          <p:nvPr>
            <p:ph idx="1"/>
          </p:nvPr>
        </p:nvSpPr>
        <p:spPr>
          <a:xfrm>
            <a:off x="744084" y="1717324"/>
            <a:ext cx="4372202" cy="4195481"/>
          </a:xfrm>
        </p:spPr>
        <p:txBody>
          <a:bodyPr>
            <a:normAutofit lnSpcReduction="10000"/>
          </a:bodyPr>
          <a:lstStyle/>
          <a:p>
            <a:r>
              <a:rPr lang="en-US" sz="2800" dirty="0"/>
              <a:t>Analyze </a:t>
            </a:r>
            <a:r>
              <a:rPr lang="en-US" sz="2800" dirty="0">
                <a:sym typeface="Wingdings" panose="05000000000000000000" pitchFamily="2" charset="2"/>
              </a:rPr>
              <a:t> Predictive Modeling  Neural</a:t>
            </a:r>
          </a:p>
          <a:p>
            <a:r>
              <a:rPr lang="en-US" sz="2800" dirty="0">
                <a:sym typeface="Wingdings" panose="05000000000000000000" pitchFamily="2" charset="2"/>
              </a:rPr>
              <a:t>Run separate ANNs by </a:t>
            </a:r>
            <a:r>
              <a:rPr lang="en-US" sz="2800" dirty="0">
                <a:solidFill>
                  <a:srgbClr val="FFC000"/>
                </a:solidFill>
                <a:sym typeface="Wingdings" panose="05000000000000000000" pitchFamily="2" charset="2"/>
              </a:rPr>
              <a:t>Country/region</a:t>
            </a:r>
          </a:p>
          <a:p>
            <a:r>
              <a:rPr lang="en-US" sz="2800" dirty="0">
                <a:sym typeface="Wingdings" panose="05000000000000000000" pitchFamily="2" charset="2"/>
              </a:rPr>
              <a:t>Accept all default settings and press Go</a:t>
            </a:r>
          </a:p>
          <a:p>
            <a:r>
              <a:rPr lang="en-US" sz="2800" dirty="0">
                <a:sym typeface="Wingdings" panose="05000000000000000000" pitchFamily="2" charset="2"/>
              </a:rPr>
              <a:t>Select </a:t>
            </a:r>
            <a:r>
              <a:rPr lang="en-US" sz="2800" dirty="0">
                <a:solidFill>
                  <a:srgbClr val="FFC000"/>
                </a:solidFill>
                <a:sym typeface="Wingdings" panose="05000000000000000000" pitchFamily="2" charset="2"/>
              </a:rPr>
              <a:t>Profiler </a:t>
            </a:r>
            <a:r>
              <a:rPr lang="en-US" sz="2800" dirty="0">
                <a:sym typeface="Wingdings" panose="05000000000000000000" pitchFamily="2" charset="2"/>
              </a:rPr>
              <a:t>from the second inverted triangle in each ANN</a:t>
            </a:r>
            <a:endParaRPr lang="en-US" dirty="0">
              <a:sym typeface="Wingdings" panose="05000000000000000000" pitchFamily="2" charset="2"/>
            </a:endParaRPr>
          </a:p>
          <a:p>
            <a:endParaRPr lang="en-US" dirty="0"/>
          </a:p>
        </p:txBody>
      </p:sp>
      <p:pic>
        <p:nvPicPr>
          <p:cNvPr id="4" name="Picture 3"/>
          <p:cNvPicPr>
            <a:picLocks noChangeAspect="1"/>
          </p:cNvPicPr>
          <p:nvPr/>
        </p:nvPicPr>
        <p:blipFill>
          <a:blip r:embed="rId2"/>
          <a:stretch>
            <a:fillRect/>
          </a:stretch>
        </p:blipFill>
        <p:spPr>
          <a:xfrm>
            <a:off x="5348472" y="1381730"/>
            <a:ext cx="6123809" cy="4866667"/>
          </a:xfrm>
          <a:prstGeom prst="rect">
            <a:avLst/>
          </a:prstGeom>
        </p:spPr>
      </p:pic>
    </p:spTree>
    <p:extLst>
      <p:ext uri="{BB962C8B-B14F-4D97-AF65-F5344CB8AC3E}">
        <p14:creationId xmlns:p14="http://schemas.microsoft.com/office/powerpoint/2010/main" val="597260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ANN</a:t>
            </a:r>
          </a:p>
        </p:txBody>
      </p:sp>
      <p:pic>
        <p:nvPicPr>
          <p:cNvPr id="4" name="image25.png"/>
          <p:cNvPicPr/>
          <p:nvPr/>
        </p:nvPicPr>
        <p:blipFill>
          <a:blip r:embed="rId3"/>
          <a:srcRect/>
          <a:stretch>
            <a:fillRect/>
          </a:stretch>
        </p:blipFill>
        <p:spPr>
          <a:xfrm>
            <a:off x="2362201" y="3048000"/>
            <a:ext cx="3216415" cy="3256820"/>
          </a:xfrm>
          <a:prstGeom prst="rect">
            <a:avLst/>
          </a:prstGeom>
          <a:ln/>
        </p:spPr>
      </p:pic>
      <p:pic>
        <p:nvPicPr>
          <p:cNvPr id="5" name="image28.png"/>
          <p:cNvPicPr/>
          <p:nvPr/>
        </p:nvPicPr>
        <p:blipFill>
          <a:blip r:embed="rId4"/>
          <a:srcRect/>
          <a:stretch>
            <a:fillRect/>
          </a:stretch>
        </p:blipFill>
        <p:spPr>
          <a:xfrm>
            <a:off x="6186890" y="3048001"/>
            <a:ext cx="3331562" cy="3256819"/>
          </a:xfrm>
          <a:prstGeom prst="rect">
            <a:avLst/>
          </a:prstGeom>
          <a:ln/>
        </p:spPr>
      </p:pic>
      <p:sp>
        <p:nvSpPr>
          <p:cNvPr id="10" name="Content Placeholder 9"/>
          <p:cNvSpPr>
            <a:spLocks noGrp="1"/>
          </p:cNvSpPr>
          <p:nvPr>
            <p:ph sz="quarter" idx="1"/>
          </p:nvPr>
        </p:nvSpPr>
        <p:spPr>
          <a:xfrm>
            <a:off x="811774" y="1376517"/>
            <a:ext cx="8503920" cy="4572000"/>
          </a:xfrm>
        </p:spPr>
        <p:txBody>
          <a:bodyPr>
            <a:normAutofit/>
          </a:bodyPr>
          <a:lstStyle/>
          <a:p>
            <a:r>
              <a:rPr lang="en-US" sz="2200" dirty="0"/>
              <a:t>ANN suggests that while enhancing self-efficacy can improve performance initially, inflating one’s self-efficacy could drag down one’s actual performance. </a:t>
            </a:r>
          </a:p>
          <a:p>
            <a:r>
              <a:rPr lang="en-US" sz="2400" dirty="0"/>
              <a:t>Smoothing the nonlinear curves </a:t>
            </a:r>
            <a:r>
              <a:rPr lang="en-US" sz="2400" dirty="0">
                <a:solidFill>
                  <a:srgbClr val="FFC000"/>
                </a:solidFill>
              </a:rPr>
              <a:t>is not subjective</a:t>
            </a:r>
          </a:p>
          <a:p>
            <a:pPr marL="0" indent="0">
              <a:buNone/>
            </a:pPr>
            <a:endParaRPr lang="en-US" dirty="0"/>
          </a:p>
        </p:txBody>
      </p:sp>
    </p:spTree>
    <p:extLst>
      <p:ext uri="{BB962C8B-B14F-4D97-AF65-F5344CB8AC3E}">
        <p14:creationId xmlns:p14="http://schemas.microsoft.com/office/powerpoint/2010/main" val="16843468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a:t>
            </a:r>
          </a:p>
        </p:txBody>
      </p:sp>
      <p:sp>
        <p:nvSpPr>
          <p:cNvPr id="3" name="Content Placeholder 2"/>
          <p:cNvSpPr>
            <a:spLocks noGrp="1"/>
          </p:cNvSpPr>
          <p:nvPr>
            <p:ph idx="1"/>
          </p:nvPr>
        </p:nvSpPr>
        <p:spPr>
          <a:xfrm>
            <a:off x="744083" y="1404257"/>
            <a:ext cx="10696803" cy="4887685"/>
          </a:xfrm>
        </p:spPr>
        <p:txBody>
          <a:bodyPr>
            <a:normAutofit lnSpcReduction="10000"/>
          </a:bodyPr>
          <a:lstStyle/>
          <a:p>
            <a:r>
              <a:rPr lang="en-US" sz="2400" dirty="0"/>
              <a:t>Use PIAAC2016.</a:t>
            </a:r>
          </a:p>
          <a:p>
            <a:r>
              <a:rPr lang="en-US" sz="2400" dirty="0"/>
              <a:t>Open </a:t>
            </a:r>
            <a:r>
              <a:rPr lang="en-US" sz="2400" dirty="0">
                <a:solidFill>
                  <a:srgbClr val="FFC000"/>
                </a:solidFill>
              </a:rPr>
              <a:t>Graph Builder</a:t>
            </a:r>
            <a:r>
              <a:rPr lang="en-US" sz="2400" dirty="0"/>
              <a:t>.</a:t>
            </a:r>
          </a:p>
          <a:p>
            <a:r>
              <a:rPr lang="en-US" sz="2400" dirty="0"/>
              <a:t>Put composite score into Y and readiness to learn into X.</a:t>
            </a:r>
          </a:p>
          <a:p>
            <a:r>
              <a:rPr lang="en-US" sz="2400" dirty="0"/>
              <a:t>Open </a:t>
            </a:r>
            <a:r>
              <a:rPr lang="en-US" sz="2400" dirty="0">
                <a:solidFill>
                  <a:srgbClr val="FFC000"/>
                </a:solidFill>
              </a:rPr>
              <a:t>Local data filter </a:t>
            </a:r>
            <a:r>
              <a:rPr lang="en-US" sz="2400" dirty="0"/>
              <a:t>and add Country/region. Select a particular country.</a:t>
            </a:r>
          </a:p>
          <a:p>
            <a:r>
              <a:rPr lang="en-US" sz="2400" dirty="0"/>
              <a:t>Use </a:t>
            </a:r>
            <a:r>
              <a:rPr lang="en-US" sz="2400" dirty="0">
                <a:solidFill>
                  <a:srgbClr val="FFC000"/>
                </a:solidFill>
              </a:rPr>
              <a:t>Lambda smoother</a:t>
            </a:r>
            <a:r>
              <a:rPr lang="en-US" sz="2400" dirty="0"/>
              <a:t> to smooth the curve.</a:t>
            </a:r>
          </a:p>
          <a:p>
            <a:r>
              <a:rPr lang="en-US" sz="2400" dirty="0"/>
              <a:t>Run </a:t>
            </a:r>
            <a:r>
              <a:rPr lang="en-US" sz="2400" dirty="0">
                <a:solidFill>
                  <a:srgbClr val="FFC000"/>
                </a:solidFill>
              </a:rPr>
              <a:t>ANN</a:t>
            </a:r>
            <a:r>
              <a:rPr lang="en-US" sz="2400" dirty="0"/>
              <a:t> by putting composite score into Y, readiness to learn into X, and Country/region into By</a:t>
            </a:r>
          </a:p>
          <a:p>
            <a:r>
              <a:rPr lang="en-US" sz="2400" dirty="0"/>
              <a:t>Click </a:t>
            </a:r>
            <a:r>
              <a:rPr lang="en-US" sz="2400" dirty="0">
                <a:solidFill>
                  <a:srgbClr val="FFC000"/>
                </a:solidFill>
              </a:rPr>
              <a:t>Go</a:t>
            </a:r>
            <a:r>
              <a:rPr lang="en-US" sz="2400" dirty="0"/>
              <a:t> in the </a:t>
            </a:r>
            <a:r>
              <a:rPr lang="en-US" sz="2400"/>
              <a:t>same country.</a:t>
            </a:r>
            <a:endParaRPr lang="en-US" sz="2400" dirty="0"/>
          </a:p>
          <a:p>
            <a:r>
              <a:rPr lang="en-US" sz="2400" dirty="0"/>
              <a:t>Show </a:t>
            </a:r>
            <a:r>
              <a:rPr lang="en-US" sz="2400" dirty="0">
                <a:solidFill>
                  <a:srgbClr val="FFC000"/>
                </a:solidFill>
              </a:rPr>
              <a:t>Profiler</a:t>
            </a:r>
          </a:p>
          <a:p>
            <a:r>
              <a:rPr lang="en-US" sz="2400" dirty="0"/>
              <a:t>Compare the results of manual smoothing and automated ANN.</a:t>
            </a:r>
          </a:p>
          <a:p>
            <a:endParaRPr lang="en-US" dirty="0"/>
          </a:p>
          <a:p>
            <a:endParaRPr lang="en-US" dirty="0"/>
          </a:p>
        </p:txBody>
      </p:sp>
    </p:spTree>
    <p:extLst>
      <p:ext uri="{BB962C8B-B14F-4D97-AF65-F5344CB8AC3E}">
        <p14:creationId xmlns:p14="http://schemas.microsoft.com/office/powerpoint/2010/main" val="31948350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2: 2016 PIAAC</a:t>
            </a:r>
          </a:p>
        </p:txBody>
      </p:sp>
      <p:pic>
        <p:nvPicPr>
          <p:cNvPr id="4" name="image33.png"/>
          <p:cNvPicPr/>
          <p:nvPr/>
        </p:nvPicPr>
        <p:blipFill>
          <a:blip r:embed="rId2"/>
          <a:srcRect/>
          <a:stretch>
            <a:fillRect/>
          </a:stretch>
        </p:blipFill>
        <p:spPr>
          <a:xfrm>
            <a:off x="1726458" y="2362201"/>
            <a:ext cx="3138054" cy="1774965"/>
          </a:xfrm>
          <a:prstGeom prst="rect">
            <a:avLst/>
          </a:prstGeom>
          <a:ln/>
        </p:spPr>
      </p:pic>
      <p:pic>
        <p:nvPicPr>
          <p:cNvPr id="5" name="image31.png"/>
          <p:cNvPicPr>
            <a:picLocks noGrp="1"/>
          </p:cNvPicPr>
          <p:nvPr>
            <p:ph sz="quarter" idx="1"/>
          </p:nvPr>
        </p:nvPicPr>
        <p:blipFill>
          <a:blip r:embed="rId3"/>
          <a:srcRect/>
          <a:stretch>
            <a:fillRect/>
          </a:stretch>
        </p:blipFill>
        <p:spPr>
          <a:xfrm>
            <a:off x="4901129" y="2362201"/>
            <a:ext cx="2935184" cy="1774965"/>
          </a:xfrm>
          <a:prstGeom prst="rect">
            <a:avLst/>
          </a:prstGeom>
          <a:ln/>
        </p:spPr>
      </p:pic>
      <p:pic>
        <p:nvPicPr>
          <p:cNvPr id="6" name="image32.png"/>
          <p:cNvPicPr/>
          <p:nvPr/>
        </p:nvPicPr>
        <p:blipFill>
          <a:blip r:embed="rId4"/>
          <a:srcRect/>
          <a:stretch>
            <a:fillRect/>
          </a:stretch>
        </p:blipFill>
        <p:spPr>
          <a:xfrm>
            <a:off x="1740312" y="4504707"/>
            <a:ext cx="3124200" cy="1738170"/>
          </a:xfrm>
          <a:prstGeom prst="rect">
            <a:avLst/>
          </a:prstGeom>
          <a:ln/>
        </p:spPr>
      </p:pic>
      <p:pic>
        <p:nvPicPr>
          <p:cNvPr id="7" name="image34.png"/>
          <p:cNvPicPr/>
          <p:nvPr/>
        </p:nvPicPr>
        <p:blipFill>
          <a:blip r:embed="rId5"/>
          <a:srcRect/>
          <a:stretch>
            <a:fillRect/>
          </a:stretch>
        </p:blipFill>
        <p:spPr>
          <a:xfrm>
            <a:off x="4901128" y="4500749"/>
            <a:ext cx="2935184" cy="1742128"/>
          </a:xfrm>
          <a:prstGeom prst="rect">
            <a:avLst/>
          </a:prstGeom>
          <a:ln/>
        </p:spPr>
      </p:pic>
      <p:sp>
        <p:nvSpPr>
          <p:cNvPr id="16" name="TextBox 15"/>
          <p:cNvSpPr txBox="1"/>
          <p:nvPr/>
        </p:nvSpPr>
        <p:spPr>
          <a:xfrm>
            <a:off x="1804060" y="6247250"/>
            <a:ext cx="3185556" cy="553998"/>
          </a:xfrm>
          <a:prstGeom prst="rect">
            <a:avLst/>
          </a:prstGeom>
          <a:noFill/>
        </p:spPr>
        <p:txBody>
          <a:bodyPr wrap="square" rtlCol="0">
            <a:spAutoFit/>
          </a:bodyPr>
          <a:lstStyle/>
          <a:p>
            <a:r>
              <a:rPr lang="en-US" sz="1200" i="1" dirty="0"/>
              <a:t>Distribution of RTL of South Korea.</a:t>
            </a:r>
            <a:endParaRPr lang="en-US" sz="1200" i="1" dirty="0">
              <a:solidFill>
                <a:srgbClr val="000000"/>
              </a:solidFill>
              <a:latin typeface="Arial"/>
              <a:ea typeface="Arial"/>
            </a:endParaRPr>
          </a:p>
          <a:p>
            <a:endParaRPr lang="en-US" dirty="0"/>
          </a:p>
        </p:txBody>
      </p:sp>
      <p:sp>
        <p:nvSpPr>
          <p:cNvPr id="17" name="Rectangle 16"/>
          <p:cNvSpPr/>
          <p:nvPr/>
        </p:nvSpPr>
        <p:spPr>
          <a:xfrm>
            <a:off x="4953000" y="6290793"/>
            <a:ext cx="2971800" cy="276999"/>
          </a:xfrm>
          <a:prstGeom prst="rect">
            <a:avLst/>
          </a:prstGeom>
        </p:spPr>
        <p:txBody>
          <a:bodyPr wrap="square">
            <a:spAutoFit/>
          </a:bodyPr>
          <a:lstStyle/>
          <a:p>
            <a:pPr>
              <a:spcAft>
                <a:spcPts val="600"/>
              </a:spcAft>
            </a:pPr>
            <a:r>
              <a:rPr lang="en-US" sz="1200" i="1" dirty="0"/>
              <a:t>Distribution of RTL of USA.</a:t>
            </a:r>
            <a:endParaRPr lang="en-US" sz="1200" i="1" dirty="0">
              <a:solidFill>
                <a:srgbClr val="000000"/>
              </a:solidFill>
              <a:latin typeface="Arial"/>
              <a:ea typeface="Arial"/>
            </a:endParaRPr>
          </a:p>
        </p:txBody>
      </p:sp>
      <p:sp>
        <p:nvSpPr>
          <p:cNvPr id="18" name="Rectangle 17"/>
          <p:cNvSpPr/>
          <p:nvPr/>
        </p:nvSpPr>
        <p:spPr>
          <a:xfrm>
            <a:off x="4829943" y="4137166"/>
            <a:ext cx="3468584" cy="276999"/>
          </a:xfrm>
          <a:prstGeom prst="rect">
            <a:avLst/>
          </a:prstGeom>
        </p:spPr>
        <p:txBody>
          <a:bodyPr wrap="square">
            <a:spAutoFit/>
          </a:bodyPr>
          <a:lstStyle/>
          <a:p>
            <a:pPr>
              <a:spcAft>
                <a:spcPts val="600"/>
              </a:spcAft>
            </a:pPr>
            <a:r>
              <a:rPr lang="en-US" sz="1200" i="1" dirty="0"/>
              <a:t>Distribution of RTL of Singapore</a:t>
            </a:r>
            <a:endParaRPr lang="en-US" sz="1200" i="1" dirty="0">
              <a:solidFill>
                <a:srgbClr val="000000"/>
              </a:solidFill>
              <a:latin typeface="Arial"/>
              <a:ea typeface="Arial"/>
            </a:endParaRPr>
          </a:p>
        </p:txBody>
      </p:sp>
      <p:sp>
        <p:nvSpPr>
          <p:cNvPr id="19" name="TextBox 18"/>
          <p:cNvSpPr txBox="1"/>
          <p:nvPr/>
        </p:nvSpPr>
        <p:spPr>
          <a:xfrm>
            <a:off x="1828801" y="4155969"/>
            <a:ext cx="2222083" cy="461665"/>
          </a:xfrm>
          <a:prstGeom prst="rect">
            <a:avLst/>
          </a:prstGeom>
          <a:noFill/>
        </p:spPr>
        <p:txBody>
          <a:bodyPr wrap="none" rtlCol="0">
            <a:spAutoFit/>
          </a:bodyPr>
          <a:lstStyle/>
          <a:p>
            <a:r>
              <a:rPr lang="en-US" sz="1200" i="1" dirty="0"/>
              <a:t> Distribution of RTL of Japan</a:t>
            </a:r>
            <a:endParaRPr lang="en-US" sz="1200" i="1" dirty="0">
              <a:solidFill>
                <a:srgbClr val="000000"/>
              </a:solidFill>
              <a:latin typeface="Arial"/>
              <a:ea typeface="Arial"/>
            </a:endParaRPr>
          </a:p>
          <a:p>
            <a:endParaRPr lang="en-US" sz="1200" dirty="0"/>
          </a:p>
        </p:txBody>
      </p:sp>
      <p:sp>
        <p:nvSpPr>
          <p:cNvPr id="20" name="TextBox 19"/>
          <p:cNvSpPr txBox="1"/>
          <p:nvPr/>
        </p:nvSpPr>
        <p:spPr>
          <a:xfrm>
            <a:off x="912917" y="1282224"/>
            <a:ext cx="8153400" cy="1320361"/>
          </a:xfrm>
          <a:prstGeom prst="rect">
            <a:avLst/>
          </a:prstGeom>
          <a:noFill/>
        </p:spPr>
        <p:txBody>
          <a:bodyPr wrap="square" rtlCol="0">
            <a:spAutoFit/>
          </a:bodyPr>
          <a:lstStyle/>
          <a:p>
            <a:pPr marL="274320" indent="-274320">
              <a:spcBef>
                <a:spcPct val="20000"/>
              </a:spcBef>
              <a:buClr>
                <a:schemeClr val="accent1"/>
              </a:buClr>
              <a:buSzPct val="85000"/>
              <a:buFont typeface="Wingdings 2"/>
              <a:buChar char=""/>
            </a:pPr>
            <a:r>
              <a:rPr lang="en-US" sz="2400" b="1" dirty="0"/>
              <a:t>Japan and South Korea: </a:t>
            </a:r>
            <a:r>
              <a:rPr lang="en-US" sz="2400" dirty="0"/>
              <a:t>Fairly normal</a:t>
            </a:r>
          </a:p>
          <a:p>
            <a:pPr marL="274320" indent="-274320">
              <a:spcBef>
                <a:spcPct val="20000"/>
              </a:spcBef>
              <a:buClr>
                <a:schemeClr val="accent1"/>
              </a:buClr>
              <a:buSzPct val="85000"/>
              <a:buFont typeface="Wingdings 2"/>
              <a:buChar char=""/>
            </a:pPr>
            <a:r>
              <a:rPr lang="en-US" sz="2400" b="1" dirty="0"/>
              <a:t>Singapore: </a:t>
            </a:r>
            <a:r>
              <a:rPr lang="en-US" sz="2400" dirty="0"/>
              <a:t>Slightly skewed. </a:t>
            </a:r>
          </a:p>
          <a:p>
            <a:endParaRPr lang="en-US" sz="2700" dirty="0"/>
          </a:p>
        </p:txBody>
      </p:sp>
      <p:sp>
        <p:nvSpPr>
          <p:cNvPr id="21" name="TextBox 20"/>
          <p:cNvSpPr txBox="1"/>
          <p:nvPr/>
        </p:nvSpPr>
        <p:spPr>
          <a:xfrm>
            <a:off x="7924800" y="2352898"/>
            <a:ext cx="3136490" cy="4062651"/>
          </a:xfrm>
          <a:prstGeom prst="rect">
            <a:avLst/>
          </a:prstGeom>
          <a:noFill/>
        </p:spPr>
        <p:txBody>
          <a:bodyPr wrap="square" rtlCol="0">
            <a:spAutoFit/>
          </a:bodyPr>
          <a:lstStyle/>
          <a:p>
            <a:pPr marL="342900" lvl="1" indent="-342900">
              <a:buClr>
                <a:schemeClr val="accent1"/>
              </a:buClr>
              <a:buFont typeface="Arial" panose="020B0604020202020204" pitchFamily="34" charset="0"/>
              <a:buChar char="•"/>
            </a:pPr>
            <a:r>
              <a:rPr lang="en-US" sz="2400" dirty="0"/>
              <a:t>U.S.: Skewed towards high RTL values, </a:t>
            </a:r>
          </a:p>
          <a:p>
            <a:pPr marL="342900" lvl="1" indent="-342900">
              <a:buClr>
                <a:schemeClr val="accent2"/>
              </a:buClr>
              <a:buFont typeface="Arial" panose="020B0604020202020204" pitchFamily="34" charset="0"/>
              <a:buChar char="•"/>
            </a:pPr>
            <a:r>
              <a:rPr lang="en-US" sz="2400" dirty="0">
                <a:solidFill>
                  <a:schemeClr val="tx2"/>
                </a:solidFill>
              </a:rPr>
              <a:t>The mode is 5, meaning that most of the U.S participants view themselves as being extremely ready to learn</a:t>
            </a:r>
            <a:r>
              <a:rPr lang="en-US" sz="2400" dirty="0"/>
              <a:t>.</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2066608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Lambda Smoothing</a:t>
            </a:r>
          </a:p>
        </p:txBody>
      </p:sp>
      <p:sp>
        <p:nvSpPr>
          <p:cNvPr id="3" name="Content Placeholder 2"/>
          <p:cNvSpPr>
            <a:spLocks noGrp="1"/>
          </p:cNvSpPr>
          <p:nvPr>
            <p:ph sz="quarter" idx="1"/>
          </p:nvPr>
        </p:nvSpPr>
        <p:spPr>
          <a:xfrm>
            <a:off x="875201" y="1403989"/>
            <a:ext cx="9551909" cy="4195481"/>
          </a:xfrm>
        </p:spPr>
        <p:txBody>
          <a:bodyPr>
            <a:normAutofit/>
          </a:bodyPr>
          <a:lstStyle/>
          <a:p>
            <a:r>
              <a:rPr lang="en-US" sz="2400" dirty="0"/>
              <a:t>Curvilinear association between numeracy and RTL across all countries in the data set. </a:t>
            </a:r>
          </a:p>
          <a:p>
            <a:r>
              <a:rPr lang="en-US" sz="2400" dirty="0"/>
              <a:t>Increasing perceived RTL has less adverse effect on individual’s performance. </a:t>
            </a:r>
          </a:p>
          <a:p>
            <a:endParaRPr lang="en-US" dirty="0"/>
          </a:p>
        </p:txBody>
      </p:sp>
      <p:pic>
        <p:nvPicPr>
          <p:cNvPr id="4" name="image35.png"/>
          <p:cNvPicPr/>
          <p:nvPr/>
        </p:nvPicPr>
        <p:blipFill>
          <a:blip r:embed="rId3" cstate="screen">
            <a:extLst>
              <a:ext uri="{28A0092B-C50C-407E-A947-70E740481C1C}">
                <a14:useLocalDpi xmlns:a14="http://schemas.microsoft.com/office/drawing/2010/main"/>
              </a:ext>
            </a:extLst>
          </a:blip>
          <a:srcRect/>
          <a:stretch>
            <a:fillRect/>
          </a:stretch>
        </p:blipFill>
        <p:spPr>
          <a:xfrm>
            <a:off x="5478834" y="2954593"/>
            <a:ext cx="5403856" cy="3475703"/>
          </a:xfrm>
          <a:prstGeom prst="rect">
            <a:avLst/>
          </a:prstGeom>
          <a:ln>
            <a:solidFill>
              <a:schemeClr val="tx1"/>
            </a:solidFill>
          </a:ln>
        </p:spPr>
      </p:pic>
    </p:spTree>
    <p:extLst>
      <p:ext uri="{BB962C8B-B14F-4D97-AF65-F5344CB8AC3E}">
        <p14:creationId xmlns:p14="http://schemas.microsoft.com/office/powerpoint/2010/main" val="31940485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Cross-validation</a:t>
            </a:r>
          </a:p>
        </p:txBody>
      </p:sp>
      <p:sp>
        <p:nvSpPr>
          <p:cNvPr id="3" name="Content Placeholder 2"/>
          <p:cNvSpPr>
            <a:spLocks noGrp="1"/>
          </p:cNvSpPr>
          <p:nvPr>
            <p:ph idx="1"/>
          </p:nvPr>
        </p:nvSpPr>
        <p:spPr>
          <a:xfrm>
            <a:off x="646111" y="1372870"/>
            <a:ext cx="5696937" cy="4526280"/>
          </a:xfrm>
        </p:spPr>
        <p:txBody>
          <a:bodyPr>
            <a:normAutofit/>
          </a:bodyPr>
          <a:lstStyle/>
          <a:p>
            <a:r>
              <a:rPr lang="en-US" sz="2800" dirty="0"/>
              <a:t>For </a:t>
            </a:r>
            <a:r>
              <a:rPr lang="en-US" sz="2800" dirty="0">
                <a:solidFill>
                  <a:srgbClr val="FFC000"/>
                </a:solidFill>
              </a:rPr>
              <a:t>cross-validation (CV) </a:t>
            </a:r>
            <a:r>
              <a:rPr lang="en-US" sz="2800" dirty="0"/>
              <a:t>you can </a:t>
            </a:r>
            <a:r>
              <a:rPr lang="en-US" sz="2800" dirty="0">
                <a:solidFill>
                  <a:srgbClr val="FFC000"/>
                </a:solidFill>
              </a:rPr>
              <a:t>hold back </a:t>
            </a:r>
            <a:r>
              <a:rPr lang="en-US" sz="2800" dirty="0"/>
              <a:t>a certain portion of the data (usually 33% for validation and all the rest for training) </a:t>
            </a:r>
          </a:p>
          <a:p>
            <a:r>
              <a:rPr lang="en-US" sz="2800" dirty="0"/>
              <a:t>Or choose </a:t>
            </a:r>
            <a:r>
              <a:rPr lang="en-US" sz="2800" dirty="0">
                <a:solidFill>
                  <a:srgbClr val="FFC000"/>
                </a:solidFill>
              </a:rPr>
              <a:t>K-fold</a:t>
            </a:r>
            <a:r>
              <a:rPr lang="en-US" sz="2800" dirty="0"/>
              <a:t> (Number of subsets and replications). </a:t>
            </a:r>
          </a:p>
        </p:txBody>
      </p:sp>
      <p:pic>
        <p:nvPicPr>
          <p:cNvPr id="4" name="Picture 3"/>
          <p:cNvPicPr>
            <a:picLocks noChangeAspect="1"/>
          </p:cNvPicPr>
          <p:nvPr/>
        </p:nvPicPr>
        <p:blipFill>
          <a:blip r:embed="rId2"/>
          <a:stretch>
            <a:fillRect/>
          </a:stretch>
        </p:blipFill>
        <p:spPr>
          <a:xfrm>
            <a:off x="2052157" y="5043170"/>
            <a:ext cx="3378200" cy="1282700"/>
          </a:xfrm>
          <a:prstGeom prst="rect">
            <a:avLst/>
          </a:prstGeom>
          <a:ln>
            <a:solidFill>
              <a:schemeClr val="bg1"/>
            </a:solidFill>
          </a:ln>
        </p:spPr>
      </p:pic>
      <p:pic>
        <p:nvPicPr>
          <p:cNvPr id="5" name="Picture 4"/>
          <p:cNvPicPr>
            <a:picLocks noChangeAspect="1"/>
          </p:cNvPicPr>
          <p:nvPr/>
        </p:nvPicPr>
        <p:blipFill>
          <a:blip r:embed="rId3"/>
          <a:stretch>
            <a:fillRect/>
          </a:stretch>
        </p:blipFill>
        <p:spPr>
          <a:xfrm>
            <a:off x="6705600" y="1372870"/>
            <a:ext cx="3477276" cy="4953000"/>
          </a:xfrm>
          <a:prstGeom prst="rect">
            <a:avLst/>
          </a:prstGeom>
          <a:ln>
            <a:solidFill>
              <a:schemeClr val="bg1"/>
            </a:solidFill>
          </a:ln>
        </p:spPr>
      </p:pic>
      <p:cxnSp>
        <p:nvCxnSpPr>
          <p:cNvPr id="7" name="Straight Arrow Connector 6"/>
          <p:cNvCxnSpPr/>
          <p:nvPr/>
        </p:nvCxnSpPr>
        <p:spPr>
          <a:xfrm>
            <a:off x="6248400" y="1722120"/>
            <a:ext cx="914400" cy="5334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rot="10800000" flipV="1">
            <a:off x="5001178" y="5216008"/>
            <a:ext cx="1066800" cy="3810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275517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Create constant subsets</a:t>
            </a:r>
          </a:p>
        </p:txBody>
      </p:sp>
      <p:sp>
        <p:nvSpPr>
          <p:cNvPr id="3" name="Content Placeholder 2"/>
          <p:cNvSpPr>
            <a:spLocks noGrp="1"/>
          </p:cNvSpPr>
          <p:nvPr>
            <p:ph idx="1"/>
          </p:nvPr>
        </p:nvSpPr>
        <p:spPr>
          <a:xfrm>
            <a:off x="802522" y="1554940"/>
            <a:ext cx="6207877" cy="4551946"/>
          </a:xfrm>
        </p:spPr>
        <p:txBody>
          <a:bodyPr>
            <a:noAutofit/>
          </a:bodyPr>
          <a:lstStyle/>
          <a:p>
            <a:r>
              <a:rPr lang="en-US" sz="2400" dirty="0"/>
              <a:t>The previous methods allow the computer randomly select observations to create subsets. But when you re-run the procedure, you have different subsets.</a:t>
            </a:r>
          </a:p>
          <a:p>
            <a:r>
              <a:rPr lang="en-US" sz="2400" dirty="0"/>
              <a:t>You can randomly assign each observation to </a:t>
            </a:r>
            <a:r>
              <a:rPr lang="en-US" sz="2400" dirty="0">
                <a:solidFill>
                  <a:srgbClr val="FFC000"/>
                </a:solidFill>
              </a:rPr>
              <a:t>fixed groups</a:t>
            </a:r>
            <a:r>
              <a:rPr lang="en-US" sz="2400" dirty="0"/>
              <a:t>. Next time when you re-run the procedure, you have the same subsets.</a:t>
            </a:r>
          </a:p>
          <a:p>
            <a:r>
              <a:rPr lang="en-US" sz="2400" dirty="0"/>
              <a:t>Create a </a:t>
            </a:r>
            <a:r>
              <a:rPr lang="en-US" sz="2400" dirty="0">
                <a:solidFill>
                  <a:srgbClr val="FFC000"/>
                </a:solidFill>
              </a:rPr>
              <a:t>validation</a:t>
            </a:r>
            <a:r>
              <a:rPr lang="en-US" sz="2400" dirty="0"/>
              <a:t> variable using </a:t>
            </a:r>
            <a:r>
              <a:rPr lang="en-US" sz="2400" dirty="0">
                <a:solidFill>
                  <a:srgbClr val="FFC000"/>
                </a:solidFill>
              </a:rPr>
              <a:t>Random Uniform </a:t>
            </a:r>
            <a:r>
              <a:rPr lang="en-US" sz="2400" dirty="0"/>
              <a:t>(50% for training and 50% validation sets)</a:t>
            </a:r>
          </a:p>
        </p:txBody>
      </p:sp>
      <p:pic>
        <p:nvPicPr>
          <p:cNvPr id="4" name="Picture 3"/>
          <p:cNvPicPr>
            <a:picLocks noChangeAspect="1"/>
          </p:cNvPicPr>
          <p:nvPr/>
        </p:nvPicPr>
        <p:blipFill>
          <a:blip r:embed="rId2"/>
          <a:stretch>
            <a:fillRect/>
          </a:stretch>
        </p:blipFill>
        <p:spPr>
          <a:xfrm>
            <a:off x="7243897" y="1554940"/>
            <a:ext cx="4447619" cy="3714286"/>
          </a:xfrm>
          <a:prstGeom prst="rect">
            <a:avLst/>
          </a:prstGeom>
        </p:spPr>
      </p:pic>
    </p:spTree>
    <p:extLst>
      <p:ext uri="{BB962C8B-B14F-4D97-AF65-F5344CB8AC3E}">
        <p14:creationId xmlns:p14="http://schemas.microsoft.com/office/powerpoint/2010/main" val="26742013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Create constant subsets</a:t>
            </a:r>
          </a:p>
        </p:txBody>
      </p:sp>
      <p:sp>
        <p:nvSpPr>
          <p:cNvPr id="3" name="Content Placeholder 2"/>
          <p:cNvSpPr>
            <a:spLocks noGrp="1"/>
          </p:cNvSpPr>
          <p:nvPr>
            <p:ph idx="1"/>
          </p:nvPr>
        </p:nvSpPr>
        <p:spPr>
          <a:xfrm>
            <a:off x="802522" y="1853248"/>
            <a:ext cx="5010449" cy="4253638"/>
          </a:xfrm>
        </p:spPr>
        <p:txBody>
          <a:bodyPr>
            <a:noAutofit/>
          </a:bodyPr>
          <a:lstStyle/>
          <a:p>
            <a:r>
              <a:rPr lang="en-US" sz="2400" dirty="0"/>
              <a:t>Create three subsets (training, validation, and testing) by </a:t>
            </a:r>
            <a:r>
              <a:rPr lang="en-US" sz="2400" dirty="0">
                <a:solidFill>
                  <a:srgbClr val="FFC000"/>
                </a:solidFill>
              </a:rPr>
              <a:t>Random Indicator</a:t>
            </a:r>
            <a:r>
              <a:rPr lang="en-US" sz="2400" dirty="0"/>
              <a:t>.</a:t>
            </a:r>
          </a:p>
          <a:p>
            <a:r>
              <a:rPr lang="en-US" sz="2400" dirty="0"/>
              <a:t>Assign the </a:t>
            </a:r>
            <a:r>
              <a:rPr lang="en-US" sz="2400" dirty="0">
                <a:solidFill>
                  <a:srgbClr val="FFC000"/>
                </a:solidFill>
              </a:rPr>
              <a:t>proportion</a:t>
            </a:r>
            <a:r>
              <a:rPr lang="en-US" sz="2400" dirty="0"/>
              <a:t> to each subset.</a:t>
            </a:r>
          </a:p>
          <a:p>
            <a:r>
              <a:rPr lang="en-US" sz="2400" dirty="0"/>
              <a:t>There is no universal rule.</a:t>
            </a:r>
          </a:p>
          <a:p>
            <a:r>
              <a:rPr lang="en-US" sz="2400" dirty="0"/>
              <a:t>Usually more data are needed for training (e.g. 40%)</a:t>
            </a:r>
          </a:p>
        </p:txBody>
      </p:sp>
      <p:pic>
        <p:nvPicPr>
          <p:cNvPr id="5" name="Picture 4"/>
          <p:cNvPicPr>
            <a:picLocks noChangeAspect="1"/>
          </p:cNvPicPr>
          <p:nvPr/>
        </p:nvPicPr>
        <p:blipFill>
          <a:blip r:embed="rId2"/>
          <a:stretch>
            <a:fillRect/>
          </a:stretch>
        </p:blipFill>
        <p:spPr>
          <a:xfrm>
            <a:off x="5952782" y="1944018"/>
            <a:ext cx="5380952" cy="3819048"/>
          </a:xfrm>
          <a:prstGeom prst="rect">
            <a:avLst/>
          </a:prstGeom>
        </p:spPr>
      </p:pic>
    </p:spTree>
    <p:extLst>
      <p:ext uri="{BB962C8B-B14F-4D97-AF65-F5344CB8AC3E}">
        <p14:creationId xmlns:p14="http://schemas.microsoft.com/office/powerpoint/2010/main" val="33492140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Create constant subsets</a:t>
            </a:r>
          </a:p>
        </p:txBody>
      </p:sp>
      <p:sp>
        <p:nvSpPr>
          <p:cNvPr id="3" name="Content Placeholder 2"/>
          <p:cNvSpPr>
            <a:spLocks noGrp="1"/>
          </p:cNvSpPr>
          <p:nvPr>
            <p:ph idx="1"/>
          </p:nvPr>
        </p:nvSpPr>
        <p:spPr>
          <a:xfrm>
            <a:off x="802523" y="2054391"/>
            <a:ext cx="4139592" cy="3927066"/>
          </a:xfrm>
        </p:spPr>
        <p:txBody>
          <a:bodyPr>
            <a:noAutofit/>
          </a:bodyPr>
          <a:lstStyle/>
          <a:p>
            <a:r>
              <a:rPr lang="en-US" sz="2400" dirty="0"/>
              <a:t>When you run data analysis, put the validation variable into </a:t>
            </a:r>
            <a:r>
              <a:rPr lang="en-US" sz="2400" dirty="0">
                <a:solidFill>
                  <a:srgbClr val="FFC000"/>
                </a:solidFill>
              </a:rPr>
              <a:t>Validation</a:t>
            </a:r>
            <a:r>
              <a:rPr lang="en-US" sz="2400" dirty="0"/>
              <a:t>.</a:t>
            </a:r>
          </a:p>
        </p:txBody>
      </p:sp>
      <p:pic>
        <p:nvPicPr>
          <p:cNvPr id="5" name="Picture 4"/>
          <p:cNvPicPr>
            <a:picLocks noChangeAspect="1"/>
          </p:cNvPicPr>
          <p:nvPr/>
        </p:nvPicPr>
        <p:blipFill>
          <a:blip r:embed="rId2"/>
          <a:stretch>
            <a:fillRect/>
          </a:stretch>
        </p:blipFill>
        <p:spPr>
          <a:xfrm>
            <a:off x="5243895" y="2141962"/>
            <a:ext cx="6123809" cy="3161905"/>
          </a:xfrm>
          <a:prstGeom prst="rect">
            <a:avLst/>
          </a:prstGeom>
        </p:spPr>
      </p:pic>
    </p:spTree>
    <p:extLst>
      <p:ext uri="{BB962C8B-B14F-4D97-AF65-F5344CB8AC3E}">
        <p14:creationId xmlns:p14="http://schemas.microsoft.com/office/powerpoint/2010/main" val="10181381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Artificial Neural Network</a:t>
            </a:r>
          </a:p>
        </p:txBody>
      </p:sp>
      <p:sp>
        <p:nvSpPr>
          <p:cNvPr id="3" name="Content Placeholder 2"/>
          <p:cNvSpPr>
            <a:spLocks noGrp="1"/>
          </p:cNvSpPr>
          <p:nvPr>
            <p:ph sz="quarter" idx="1"/>
          </p:nvPr>
        </p:nvSpPr>
        <p:spPr>
          <a:xfrm>
            <a:off x="740245" y="1420107"/>
            <a:ext cx="10055574" cy="4195481"/>
          </a:xfrm>
        </p:spPr>
        <p:txBody>
          <a:bodyPr>
            <a:normAutofit/>
          </a:bodyPr>
          <a:lstStyle/>
          <a:p>
            <a:r>
              <a:rPr lang="en-US" sz="2400" dirty="0"/>
              <a:t>The findings of Lambda smoothing and ANN were congruent to each other. </a:t>
            </a:r>
          </a:p>
        </p:txBody>
      </p:sp>
      <p:pic>
        <p:nvPicPr>
          <p:cNvPr id="4" name="Picture 16"/>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133600" y="2420026"/>
            <a:ext cx="2320142" cy="192045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129641" y="4456331"/>
            <a:ext cx="2324100" cy="18764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7"/>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407299" y="2442041"/>
            <a:ext cx="2324100" cy="18764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9"/>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380580" y="4456330"/>
            <a:ext cx="2324100" cy="187642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4547876" y="2456019"/>
            <a:ext cx="1460168" cy="830997"/>
          </a:xfrm>
          <a:prstGeom prst="rect">
            <a:avLst/>
          </a:prstGeom>
          <a:noFill/>
        </p:spPr>
        <p:txBody>
          <a:bodyPr wrap="square" rtlCol="0">
            <a:spAutoFit/>
          </a:bodyPr>
          <a:lstStyle/>
          <a:p>
            <a:r>
              <a:rPr lang="en-US" sz="1500" i="1" dirty="0"/>
              <a:t>ANN of Japan</a:t>
            </a:r>
            <a:endParaRPr lang="en-US" sz="1500" i="1" dirty="0">
              <a:solidFill>
                <a:srgbClr val="000000"/>
              </a:solidFill>
              <a:latin typeface="Arial"/>
              <a:ea typeface="Arial"/>
            </a:endParaRPr>
          </a:p>
          <a:p>
            <a:endParaRPr lang="en-US" dirty="0"/>
          </a:p>
        </p:txBody>
      </p:sp>
      <p:sp>
        <p:nvSpPr>
          <p:cNvPr id="10" name="TextBox 9"/>
          <p:cNvSpPr txBox="1"/>
          <p:nvPr/>
        </p:nvSpPr>
        <p:spPr>
          <a:xfrm>
            <a:off x="8735357" y="2456019"/>
            <a:ext cx="1638300" cy="830997"/>
          </a:xfrm>
          <a:prstGeom prst="rect">
            <a:avLst/>
          </a:prstGeom>
          <a:noFill/>
        </p:spPr>
        <p:txBody>
          <a:bodyPr wrap="square" rtlCol="0">
            <a:spAutoFit/>
          </a:bodyPr>
          <a:lstStyle/>
          <a:p>
            <a:r>
              <a:rPr lang="en-US" sz="1500" i="1" dirty="0"/>
              <a:t>ANN of Singapore</a:t>
            </a:r>
          </a:p>
          <a:p>
            <a:endParaRPr lang="en-US" dirty="0"/>
          </a:p>
        </p:txBody>
      </p:sp>
      <p:sp>
        <p:nvSpPr>
          <p:cNvPr id="11" name="TextBox 10"/>
          <p:cNvSpPr txBox="1"/>
          <p:nvPr/>
        </p:nvSpPr>
        <p:spPr>
          <a:xfrm>
            <a:off x="4464629" y="4456329"/>
            <a:ext cx="2012372" cy="784830"/>
          </a:xfrm>
          <a:prstGeom prst="rect">
            <a:avLst/>
          </a:prstGeom>
          <a:noFill/>
        </p:spPr>
        <p:txBody>
          <a:bodyPr wrap="square" rtlCol="0">
            <a:spAutoFit/>
          </a:bodyPr>
          <a:lstStyle/>
          <a:p>
            <a:r>
              <a:rPr lang="en-US" sz="1500" i="1" dirty="0"/>
              <a:t>ANN of South Korea</a:t>
            </a:r>
            <a:endParaRPr lang="en-US" sz="1500" i="1" dirty="0">
              <a:solidFill>
                <a:srgbClr val="000000"/>
              </a:solidFill>
              <a:latin typeface="Arial"/>
              <a:ea typeface="Arial"/>
            </a:endParaRPr>
          </a:p>
          <a:p>
            <a:endParaRPr lang="en-US" sz="1500" i="1" dirty="0"/>
          </a:p>
        </p:txBody>
      </p:sp>
      <p:sp>
        <p:nvSpPr>
          <p:cNvPr id="12" name="Rectangle 11"/>
          <p:cNvSpPr/>
          <p:nvPr/>
        </p:nvSpPr>
        <p:spPr>
          <a:xfrm>
            <a:off x="8735357" y="4456330"/>
            <a:ext cx="1638301" cy="323165"/>
          </a:xfrm>
          <a:prstGeom prst="rect">
            <a:avLst/>
          </a:prstGeom>
        </p:spPr>
        <p:txBody>
          <a:bodyPr wrap="square">
            <a:spAutoFit/>
          </a:bodyPr>
          <a:lstStyle/>
          <a:p>
            <a:pPr>
              <a:spcAft>
                <a:spcPts val="600"/>
              </a:spcAft>
            </a:pPr>
            <a:r>
              <a:rPr lang="en-US" sz="1500" i="1" dirty="0"/>
              <a:t>ANN of USA</a:t>
            </a:r>
          </a:p>
        </p:txBody>
      </p:sp>
    </p:spTree>
    <p:extLst>
      <p:ext uri="{BB962C8B-B14F-4D97-AF65-F5344CB8AC3E}">
        <p14:creationId xmlns:p14="http://schemas.microsoft.com/office/powerpoint/2010/main" val="387474235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Cross-validation</a:t>
            </a:r>
          </a:p>
        </p:txBody>
      </p:sp>
      <p:sp>
        <p:nvSpPr>
          <p:cNvPr id="3" name="Content Placeholder 2"/>
          <p:cNvSpPr>
            <a:spLocks noGrp="1"/>
          </p:cNvSpPr>
          <p:nvPr>
            <p:ph idx="1"/>
          </p:nvPr>
        </p:nvSpPr>
        <p:spPr>
          <a:xfrm>
            <a:off x="7427797" y="3049047"/>
            <a:ext cx="2191431" cy="556451"/>
          </a:xfrm>
        </p:spPr>
        <p:txBody>
          <a:bodyPr>
            <a:normAutofit/>
          </a:bodyPr>
          <a:lstStyle/>
          <a:p>
            <a:r>
              <a:rPr lang="en-US" dirty="0"/>
              <a:t>2 subsets</a:t>
            </a:r>
          </a:p>
          <a:p>
            <a:endParaRPr lang="en-US" dirty="0"/>
          </a:p>
        </p:txBody>
      </p:sp>
      <p:pic>
        <p:nvPicPr>
          <p:cNvPr id="4" name="Picture 3"/>
          <p:cNvPicPr>
            <a:picLocks noChangeAspect="1"/>
          </p:cNvPicPr>
          <p:nvPr/>
        </p:nvPicPr>
        <p:blipFill>
          <a:blip r:embed="rId2"/>
          <a:stretch>
            <a:fillRect/>
          </a:stretch>
        </p:blipFill>
        <p:spPr>
          <a:xfrm>
            <a:off x="6756847" y="724676"/>
            <a:ext cx="3580952" cy="2257143"/>
          </a:xfrm>
          <a:prstGeom prst="rect">
            <a:avLst/>
          </a:prstGeom>
        </p:spPr>
      </p:pic>
      <p:pic>
        <p:nvPicPr>
          <p:cNvPr id="5" name="Picture 4"/>
          <p:cNvPicPr>
            <a:picLocks noChangeAspect="1"/>
          </p:cNvPicPr>
          <p:nvPr/>
        </p:nvPicPr>
        <p:blipFill>
          <a:blip r:embed="rId3"/>
          <a:stretch>
            <a:fillRect/>
          </a:stretch>
        </p:blipFill>
        <p:spPr>
          <a:xfrm>
            <a:off x="1020527" y="2611341"/>
            <a:ext cx="5361905" cy="2171429"/>
          </a:xfrm>
          <a:prstGeom prst="rect">
            <a:avLst/>
          </a:prstGeom>
        </p:spPr>
      </p:pic>
      <p:pic>
        <p:nvPicPr>
          <p:cNvPr id="6" name="Picture 5"/>
          <p:cNvPicPr>
            <a:picLocks noChangeAspect="1"/>
          </p:cNvPicPr>
          <p:nvPr/>
        </p:nvPicPr>
        <p:blipFill>
          <a:blip r:embed="rId4"/>
          <a:stretch>
            <a:fillRect/>
          </a:stretch>
        </p:blipFill>
        <p:spPr>
          <a:xfrm>
            <a:off x="6709228" y="3697056"/>
            <a:ext cx="3628571" cy="2114286"/>
          </a:xfrm>
          <a:prstGeom prst="rect">
            <a:avLst/>
          </a:prstGeom>
        </p:spPr>
      </p:pic>
      <p:sp>
        <p:nvSpPr>
          <p:cNvPr id="7" name="Content Placeholder 2"/>
          <p:cNvSpPr txBox="1">
            <a:spLocks/>
          </p:cNvSpPr>
          <p:nvPr/>
        </p:nvSpPr>
        <p:spPr>
          <a:xfrm>
            <a:off x="2605763" y="4984412"/>
            <a:ext cx="2191431" cy="55645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en-US" dirty="0"/>
              <a:t>3 subsets</a:t>
            </a:r>
          </a:p>
          <a:p>
            <a:endParaRPr lang="en-US" dirty="0"/>
          </a:p>
        </p:txBody>
      </p:sp>
      <p:sp>
        <p:nvSpPr>
          <p:cNvPr id="8" name="Content Placeholder 2"/>
          <p:cNvSpPr txBox="1">
            <a:spLocks/>
          </p:cNvSpPr>
          <p:nvPr/>
        </p:nvSpPr>
        <p:spPr>
          <a:xfrm>
            <a:off x="7580197" y="5992946"/>
            <a:ext cx="2191431" cy="55645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en-US" dirty="0"/>
              <a:t>5 subsets</a:t>
            </a:r>
          </a:p>
          <a:p>
            <a:endParaRPr lang="en-US" dirty="0"/>
          </a:p>
        </p:txBody>
      </p:sp>
    </p:spTree>
    <p:extLst>
      <p:ext uri="{BB962C8B-B14F-4D97-AF65-F5344CB8AC3E}">
        <p14:creationId xmlns:p14="http://schemas.microsoft.com/office/powerpoint/2010/main" val="41742974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Cross-validation</a:t>
            </a:r>
          </a:p>
        </p:txBody>
      </p:sp>
      <p:sp>
        <p:nvSpPr>
          <p:cNvPr id="3" name="Content Placeholder 2"/>
          <p:cNvSpPr>
            <a:spLocks noGrp="1"/>
          </p:cNvSpPr>
          <p:nvPr>
            <p:ph idx="1"/>
          </p:nvPr>
        </p:nvSpPr>
        <p:spPr>
          <a:xfrm>
            <a:off x="1103312" y="2052918"/>
            <a:ext cx="9651774" cy="4195481"/>
          </a:xfrm>
        </p:spPr>
        <p:txBody>
          <a:bodyPr/>
          <a:lstStyle/>
          <a:p>
            <a:r>
              <a:rPr lang="en-US" sz="2800" dirty="0"/>
              <a:t>When you have more and more subsets, it seems that it is getting “worse and worse”.</a:t>
            </a:r>
          </a:p>
          <a:p>
            <a:r>
              <a:rPr lang="en-US" sz="2800" dirty="0"/>
              <a:t>It is a blessing in disguise: The first or the first few may be </a:t>
            </a:r>
            <a:r>
              <a:rPr lang="en-US" sz="2800" dirty="0">
                <a:solidFill>
                  <a:srgbClr val="FFC000"/>
                </a:solidFill>
              </a:rPr>
              <a:t>over-fitted</a:t>
            </a:r>
            <a:r>
              <a:rPr lang="en-US" sz="2800" dirty="0"/>
              <a:t>.</a:t>
            </a:r>
          </a:p>
          <a:p>
            <a:r>
              <a:rPr lang="en-US" sz="2800" dirty="0"/>
              <a:t>The latest model is more </a:t>
            </a:r>
            <a:r>
              <a:rPr lang="en-US" sz="2800" dirty="0">
                <a:solidFill>
                  <a:srgbClr val="FFC000"/>
                </a:solidFill>
              </a:rPr>
              <a:t>realistic</a:t>
            </a:r>
            <a:r>
              <a:rPr lang="en-US" sz="2800" dirty="0"/>
              <a:t>.</a:t>
            </a:r>
          </a:p>
          <a:p>
            <a:endParaRPr lang="en-US" dirty="0"/>
          </a:p>
        </p:txBody>
      </p:sp>
    </p:spTree>
    <p:extLst>
      <p:ext uri="{BB962C8B-B14F-4D97-AF65-F5344CB8AC3E}">
        <p14:creationId xmlns:p14="http://schemas.microsoft.com/office/powerpoint/2010/main" val="40991813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 3.2</a:t>
            </a:r>
          </a:p>
        </p:txBody>
      </p:sp>
      <p:sp>
        <p:nvSpPr>
          <p:cNvPr id="3" name="Content Placeholder 2"/>
          <p:cNvSpPr>
            <a:spLocks noGrp="1"/>
          </p:cNvSpPr>
          <p:nvPr>
            <p:ph idx="1"/>
          </p:nvPr>
        </p:nvSpPr>
        <p:spPr>
          <a:xfrm>
            <a:off x="794658" y="1643744"/>
            <a:ext cx="9255196" cy="4604656"/>
          </a:xfrm>
        </p:spPr>
        <p:txBody>
          <a:bodyPr/>
          <a:lstStyle/>
          <a:p>
            <a:r>
              <a:rPr lang="en-US" dirty="0"/>
              <a:t>Create a validation variable with </a:t>
            </a:r>
            <a:r>
              <a:rPr lang="en-US" dirty="0">
                <a:solidFill>
                  <a:srgbClr val="FFC000"/>
                </a:solidFill>
              </a:rPr>
              <a:t>2 groups</a:t>
            </a:r>
            <a:r>
              <a:rPr lang="en-US" dirty="0"/>
              <a:t>.</a:t>
            </a:r>
          </a:p>
          <a:p>
            <a:r>
              <a:rPr lang="en-US" dirty="0"/>
              <a:t>Create another validation variable with </a:t>
            </a:r>
            <a:r>
              <a:rPr lang="en-US" dirty="0">
                <a:solidFill>
                  <a:srgbClr val="FFC000"/>
                </a:solidFill>
              </a:rPr>
              <a:t>3 groups</a:t>
            </a:r>
            <a:r>
              <a:rPr lang="en-US" dirty="0"/>
              <a:t>. Assign a larger proportion into the training set (the first group).</a:t>
            </a:r>
          </a:p>
          <a:p>
            <a:r>
              <a:rPr lang="en-US" dirty="0"/>
              <a:t>Run </a:t>
            </a:r>
            <a:r>
              <a:rPr lang="en-US" dirty="0">
                <a:solidFill>
                  <a:srgbClr val="FFC000"/>
                </a:solidFill>
              </a:rPr>
              <a:t>ANN</a:t>
            </a:r>
            <a:r>
              <a:rPr lang="en-US" dirty="0"/>
              <a:t> by putting Problem-solving into Y, Self-report readiness to learn into X, Validation 2 groups into Validation, and Country into By.</a:t>
            </a:r>
          </a:p>
          <a:p>
            <a:r>
              <a:rPr lang="en-US" dirty="0"/>
              <a:t>Click </a:t>
            </a:r>
            <a:r>
              <a:rPr lang="en-US" dirty="0">
                <a:solidFill>
                  <a:srgbClr val="FFC000"/>
                </a:solidFill>
              </a:rPr>
              <a:t>Go </a:t>
            </a:r>
            <a:r>
              <a:rPr lang="en-US" dirty="0"/>
              <a:t>in the Japan subset only.</a:t>
            </a:r>
          </a:p>
          <a:p>
            <a:r>
              <a:rPr lang="en-US" dirty="0"/>
              <a:t>Examine the </a:t>
            </a:r>
            <a:r>
              <a:rPr lang="en-US" dirty="0">
                <a:solidFill>
                  <a:srgbClr val="FFC000"/>
                </a:solidFill>
              </a:rPr>
              <a:t>Validation result </a:t>
            </a:r>
            <a:r>
              <a:rPr lang="en-US" dirty="0"/>
              <a:t>(on the right)</a:t>
            </a:r>
          </a:p>
          <a:p>
            <a:r>
              <a:rPr lang="en-US" dirty="0"/>
              <a:t>Open Neural again and Press </a:t>
            </a:r>
            <a:r>
              <a:rPr lang="en-US" dirty="0">
                <a:solidFill>
                  <a:srgbClr val="FFC000"/>
                </a:solidFill>
              </a:rPr>
              <a:t>Recall.</a:t>
            </a:r>
          </a:p>
          <a:p>
            <a:r>
              <a:rPr lang="en-US" dirty="0"/>
              <a:t>Replace Validation 2 groups with Validation 3 groups.</a:t>
            </a:r>
          </a:p>
          <a:p>
            <a:r>
              <a:rPr lang="en-US" dirty="0"/>
              <a:t>Click </a:t>
            </a:r>
            <a:r>
              <a:rPr lang="en-US" dirty="0">
                <a:solidFill>
                  <a:srgbClr val="FFC000"/>
                </a:solidFill>
              </a:rPr>
              <a:t>Go</a:t>
            </a:r>
            <a:r>
              <a:rPr lang="en-US" dirty="0"/>
              <a:t> in the Japan subset only.</a:t>
            </a:r>
          </a:p>
          <a:p>
            <a:r>
              <a:rPr lang="en-US" dirty="0"/>
              <a:t>Examine the </a:t>
            </a:r>
            <a:r>
              <a:rPr lang="en-US" dirty="0">
                <a:solidFill>
                  <a:srgbClr val="FFC000"/>
                </a:solidFill>
              </a:rPr>
              <a:t>Test result</a:t>
            </a:r>
            <a:r>
              <a:rPr lang="en-US" dirty="0"/>
              <a:t>. Is it better or worse?</a:t>
            </a:r>
          </a:p>
          <a:p>
            <a:endParaRPr lang="en-US" dirty="0"/>
          </a:p>
          <a:p>
            <a:endParaRPr lang="en-US" dirty="0"/>
          </a:p>
        </p:txBody>
      </p:sp>
    </p:spTree>
    <p:extLst>
      <p:ext uri="{BB962C8B-B14F-4D97-AF65-F5344CB8AC3E}">
        <p14:creationId xmlns:p14="http://schemas.microsoft.com/office/powerpoint/2010/main" val="35608150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929768"/>
          </a:xfrm>
        </p:spPr>
        <p:txBody>
          <a:bodyPr/>
          <a:lstStyle/>
          <a:p>
            <a:r>
              <a:rPr lang="en-US" dirty="0"/>
              <a:t>Example 3</a:t>
            </a:r>
          </a:p>
        </p:txBody>
      </p:sp>
      <p:sp>
        <p:nvSpPr>
          <p:cNvPr id="3" name="Content Placeholder 2"/>
          <p:cNvSpPr>
            <a:spLocks noGrp="1"/>
          </p:cNvSpPr>
          <p:nvPr>
            <p:ph idx="1"/>
          </p:nvPr>
        </p:nvSpPr>
        <p:spPr>
          <a:xfrm>
            <a:off x="646111" y="1578430"/>
            <a:ext cx="10304918" cy="4669970"/>
          </a:xfrm>
        </p:spPr>
        <p:txBody>
          <a:bodyPr>
            <a:normAutofit lnSpcReduction="10000"/>
          </a:bodyPr>
          <a:lstStyle/>
          <a:p>
            <a:r>
              <a:rPr lang="en-US" sz="2400" dirty="0"/>
              <a:t>Let’s try multiple input variables. There are three sets of potential factors for predicting 2006 science test performance in the US sample.</a:t>
            </a:r>
          </a:p>
          <a:p>
            <a:r>
              <a:rPr lang="en-US" sz="2400" dirty="0">
                <a:solidFill>
                  <a:srgbClr val="FFC000"/>
                </a:solidFill>
              </a:rPr>
              <a:t>Dichotomous dependable variable</a:t>
            </a:r>
            <a:r>
              <a:rPr lang="en-US" sz="2400" dirty="0"/>
              <a:t>: Proficient or not proficient.</a:t>
            </a:r>
          </a:p>
          <a:p>
            <a:r>
              <a:rPr lang="en-US" sz="2400" dirty="0">
                <a:solidFill>
                  <a:srgbClr val="FFC000"/>
                </a:solidFill>
              </a:rPr>
              <a:t>School variables</a:t>
            </a:r>
            <a:r>
              <a:rPr lang="en-US" sz="2400" dirty="0"/>
              <a:t>: How many computers at school? How many computers are used for instructions? How many computers are connected to the Internet?</a:t>
            </a:r>
          </a:p>
          <a:p>
            <a:r>
              <a:rPr lang="en-US" sz="2400" dirty="0">
                <a:solidFill>
                  <a:srgbClr val="FFC000"/>
                </a:solidFill>
              </a:rPr>
              <a:t>Home variables</a:t>
            </a:r>
            <a:r>
              <a:rPr lang="en-US" sz="2400" dirty="0"/>
              <a:t>: Do you have a computer at home? If so, how many? Do you have your own software? Is your home computer connected to the Internet? How many books at home?</a:t>
            </a:r>
          </a:p>
          <a:p>
            <a:r>
              <a:rPr lang="en-US" sz="2400" dirty="0">
                <a:solidFill>
                  <a:srgbClr val="FFC000"/>
                </a:solidFill>
              </a:rPr>
              <a:t>Individual variables</a:t>
            </a:r>
            <a:r>
              <a:rPr lang="en-US" sz="2400" dirty="0"/>
              <a:t>: Do you enjoy science? Is science valuable? Ae you interested in science?</a:t>
            </a:r>
          </a:p>
          <a:p>
            <a:endParaRPr lang="en-US" dirty="0"/>
          </a:p>
        </p:txBody>
      </p:sp>
    </p:spTree>
    <p:extLst>
      <p:ext uri="{BB962C8B-B14F-4D97-AF65-F5344CB8AC3E}">
        <p14:creationId xmlns:p14="http://schemas.microsoft.com/office/powerpoint/2010/main" val="90550575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Overall model adequacy</a:t>
            </a:r>
          </a:p>
        </p:txBody>
      </p:sp>
      <p:sp>
        <p:nvSpPr>
          <p:cNvPr id="3" name="Content Placeholder 2"/>
          <p:cNvSpPr>
            <a:spLocks noGrp="1"/>
          </p:cNvSpPr>
          <p:nvPr>
            <p:ph idx="1"/>
          </p:nvPr>
        </p:nvSpPr>
        <p:spPr>
          <a:xfrm>
            <a:off x="501732" y="2052917"/>
            <a:ext cx="5138672" cy="4195481"/>
          </a:xfrm>
        </p:spPr>
        <p:txBody>
          <a:bodyPr/>
          <a:lstStyle/>
          <a:p>
            <a:r>
              <a:rPr lang="en-US" dirty="0"/>
              <a:t>The </a:t>
            </a:r>
            <a:r>
              <a:rPr lang="en-US" dirty="0">
                <a:solidFill>
                  <a:srgbClr val="FFC000"/>
                </a:solidFill>
              </a:rPr>
              <a:t>confusion rates </a:t>
            </a:r>
            <a:r>
              <a:rPr lang="en-US" dirty="0"/>
              <a:t>tells you the hit rate (accuracy of classifying students into proficient or non-proficient)</a:t>
            </a:r>
          </a:p>
          <a:p>
            <a:r>
              <a:rPr lang="en-US" dirty="0"/>
              <a:t>(0 &amp; 0) or (1 &amp; 1) = Hit</a:t>
            </a:r>
          </a:p>
          <a:p>
            <a:r>
              <a:rPr lang="en-US" dirty="0"/>
              <a:t>(1 &amp; 0) or (0 &amp; 1) = Miss</a:t>
            </a:r>
          </a:p>
          <a:p>
            <a:r>
              <a:rPr lang="en-US" dirty="0"/>
              <a:t>The results of the training set and the validation set are close.</a:t>
            </a:r>
          </a:p>
          <a:p>
            <a:r>
              <a:rPr lang="en-US" dirty="0"/>
              <a:t>Hit rate of predicting not proficient: 67.3%, 64.2%</a:t>
            </a:r>
          </a:p>
          <a:p>
            <a:r>
              <a:rPr lang="en-US" dirty="0"/>
              <a:t>Hit rate of predicting proficient: 63%, 64.1%</a:t>
            </a:r>
          </a:p>
        </p:txBody>
      </p:sp>
      <p:pic>
        <p:nvPicPr>
          <p:cNvPr id="4" name="Picture 3"/>
          <p:cNvPicPr>
            <a:picLocks noChangeAspect="1"/>
          </p:cNvPicPr>
          <p:nvPr/>
        </p:nvPicPr>
        <p:blipFill>
          <a:blip r:embed="rId2"/>
          <a:stretch>
            <a:fillRect/>
          </a:stretch>
        </p:blipFill>
        <p:spPr>
          <a:xfrm>
            <a:off x="5884378" y="2052917"/>
            <a:ext cx="4946175" cy="4084186"/>
          </a:xfrm>
          <a:prstGeom prst="rect">
            <a:avLst/>
          </a:prstGeom>
        </p:spPr>
      </p:pic>
    </p:spTree>
    <p:extLst>
      <p:ext uri="{BB962C8B-B14F-4D97-AF65-F5344CB8AC3E}">
        <p14:creationId xmlns:p14="http://schemas.microsoft.com/office/powerpoint/2010/main" val="105669240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Surface profiler</a:t>
            </a:r>
          </a:p>
        </p:txBody>
      </p:sp>
      <p:sp>
        <p:nvSpPr>
          <p:cNvPr id="3" name="Content Placeholder 2"/>
          <p:cNvSpPr>
            <a:spLocks noGrp="1"/>
          </p:cNvSpPr>
          <p:nvPr>
            <p:ph idx="1"/>
          </p:nvPr>
        </p:nvSpPr>
        <p:spPr>
          <a:xfrm>
            <a:off x="750073" y="1340649"/>
            <a:ext cx="9183199" cy="844287"/>
          </a:xfrm>
        </p:spPr>
        <p:txBody>
          <a:bodyPr>
            <a:noAutofit/>
          </a:bodyPr>
          <a:lstStyle/>
          <a:p>
            <a:r>
              <a:rPr lang="en-US" dirty="0"/>
              <a:t>From the second inverted red triangle, go to </a:t>
            </a:r>
            <a:r>
              <a:rPr lang="en-US" dirty="0">
                <a:solidFill>
                  <a:srgbClr val="FFC000"/>
                </a:solidFill>
              </a:rPr>
              <a:t>Surface Profiler</a:t>
            </a:r>
            <a:r>
              <a:rPr lang="en-US" dirty="0"/>
              <a:t>. </a:t>
            </a:r>
          </a:p>
          <a:p>
            <a:r>
              <a:rPr lang="en-US" dirty="0"/>
              <a:t>You can explore the inter-relationships among many variables in a single panel.</a:t>
            </a:r>
          </a:p>
        </p:txBody>
      </p:sp>
      <p:pic>
        <p:nvPicPr>
          <p:cNvPr id="5" name="Picture 4"/>
          <p:cNvPicPr>
            <a:picLocks noChangeAspect="1"/>
          </p:cNvPicPr>
          <p:nvPr/>
        </p:nvPicPr>
        <p:blipFill>
          <a:blip r:embed="rId2"/>
          <a:stretch>
            <a:fillRect/>
          </a:stretch>
        </p:blipFill>
        <p:spPr>
          <a:xfrm>
            <a:off x="1122412" y="2643338"/>
            <a:ext cx="8229897" cy="3747836"/>
          </a:xfrm>
          <a:prstGeom prst="rect">
            <a:avLst/>
          </a:prstGeom>
        </p:spPr>
      </p:pic>
    </p:spTree>
    <p:extLst>
      <p:ext uri="{BB962C8B-B14F-4D97-AF65-F5344CB8AC3E}">
        <p14:creationId xmlns:p14="http://schemas.microsoft.com/office/powerpoint/2010/main" val="659580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Categorical profiler</a:t>
            </a:r>
          </a:p>
        </p:txBody>
      </p:sp>
      <p:sp>
        <p:nvSpPr>
          <p:cNvPr id="3" name="Content Placeholder 2"/>
          <p:cNvSpPr>
            <a:spLocks noGrp="1"/>
          </p:cNvSpPr>
          <p:nvPr>
            <p:ph idx="1"/>
          </p:nvPr>
        </p:nvSpPr>
        <p:spPr>
          <a:xfrm>
            <a:off x="646111" y="1809705"/>
            <a:ext cx="11066918" cy="1978524"/>
          </a:xfrm>
        </p:spPr>
        <p:txBody>
          <a:bodyPr>
            <a:normAutofit fontScale="92500" lnSpcReduction="10000"/>
          </a:bodyPr>
          <a:lstStyle/>
          <a:p>
            <a:r>
              <a:rPr lang="en-US" sz="2800" dirty="0"/>
              <a:t>Ask </a:t>
            </a:r>
            <a:r>
              <a:rPr lang="en-US" sz="2800" dirty="0">
                <a:solidFill>
                  <a:srgbClr val="FFC000"/>
                </a:solidFill>
              </a:rPr>
              <a:t>what-if questions</a:t>
            </a:r>
          </a:p>
          <a:p>
            <a:r>
              <a:rPr lang="en-US" sz="2800" dirty="0"/>
              <a:t>What if we put more computing resources at school?</a:t>
            </a:r>
          </a:p>
          <a:p>
            <a:r>
              <a:rPr lang="en-US" sz="2800" dirty="0"/>
              <a:t>What if we put more resources at home?</a:t>
            </a:r>
          </a:p>
          <a:p>
            <a:r>
              <a:rPr lang="en-US" sz="2800" dirty="0"/>
              <a:t>What if learners like science?</a:t>
            </a:r>
          </a:p>
        </p:txBody>
      </p:sp>
      <p:pic>
        <p:nvPicPr>
          <p:cNvPr id="4" name="Picture 3"/>
          <p:cNvPicPr>
            <a:picLocks noChangeAspect="1"/>
          </p:cNvPicPr>
          <p:nvPr/>
        </p:nvPicPr>
        <p:blipFill>
          <a:blip r:embed="rId2"/>
          <a:stretch>
            <a:fillRect/>
          </a:stretch>
        </p:blipFill>
        <p:spPr>
          <a:xfrm>
            <a:off x="381714" y="4067981"/>
            <a:ext cx="11428571" cy="2009524"/>
          </a:xfrm>
          <a:prstGeom prst="rect">
            <a:avLst/>
          </a:prstGeom>
        </p:spPr>
      </p:pic>
    </p:spTree>
    <p:extLst>
      <p:ext uri="{BB962C8B-B14F-4D97-AF65-F5344CB8AC3E}">
        <p14:creationId xmlns:p14="http://schemas.microsoft.com/office/powerpoint/2010/main" val="238888161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675179" cy="1400530"/>
          </a:xfrm>
        </p:spPr>
        <p:txBody>
          <a:bodyPr/>
          <a:lstStyle/>
          <a:p>
            <a:r>
              <a:rPr lang="en-US" dirty="0"/>
              <a:t>From JMP to Python</a:t>
            </a:r>
          </a:p>
        </p:txBody>
      </p:sp>
      <p:sp>
        <p:nvSpPr>
          <p:cNvPr id="3" name="Content Placeholder 2"/>
          <p:cNvSpPr>
            <a:spLocks noGrp="1"/>
          </p:cNvSpPr>
          <p:nvPr>
            <p:ph idx="1"/>
          </p:nvPr>
        </p:nvSpPr>
        <p:spPr>
          <a:xfrm>
            <a:off x="822961" y="2052918"/>
            <a:ext cx="6092190" cy="4195481"/>
          </a:xfrm>
        </p:spPr>
        <p:txBody>
          <a:bodyPr>
            <a:normAutofit/>
          </a:bodyPr>
          <a:lstStyle/>
          <a:p>
            <a:r>
              <a:rPr lang="en-US" sz="2800" dirty="0"/>
              <a:t>You can create the predictive model in </a:t>
            </a:r>
            <a:r>
              <a:rPr lang="en-US" sz="2800" dirty="0">
                <a:solidFill>
                  <a:srgbClr val="FFC000"/>
                </a:solidFill>
              </a:rPr>
              <a:t>Python</a:t>
            </a:r>
            <a:r>
              <a:rPr lang="en-US" sz="2800" dirty="0"/>
              <a:t> after running ANN in JMP.</a:t>
            </a:r>
          </a:p>
          <a:p>
            <a:r>
              <a:rPr lang="en-US" sz="2800" dirty="0"/>
              <a:t>In the JMP’s ANN output, select </a:t>
            </a:r>
            <a:r>
              <a:rPr lang="en-US" sz="2800" dirty="0">
                <a:solidFill>
                  <a:srgbClr val="FFC000"/>
                </a:solidFill>
              </a:rPr>
              <a:t>Publish Prediction Formula </a:t>
            </a:r>
            <a:r>
              <a:rPr lang="en-US" sz="2800" dirty="0"/>
              <a:t>from </a:t>
            </a:r>
            <a:r>
              <a:rPr lang="en-US" sz="2800" dirty="0">
                <a:solidFill>
                  <a:srgbClr val="FFC000"/>
                </a:solidFill>
              </a:rPr>
              <a:t>Model</a:t>
            </a:r>
            <a:r>
              <a:rPr lang="en-US" sz="2800" dirty="0"/>
              <a:t>.</a:t>
            </a:r>
          </a:p>
        </p:txBody>
      </p:sp>
      <p:pic>
        <p:nvPicPr>
          <p:cNvPr id="4" name="Picture 3"/>
          <p:cNvPicPr>
            <a:picLocks noChangeAspect="1"/>
          </p:cNvPicPr>
          <p:nvPr/>
        </p:nvPicPr>
        <p:blipFill>
          <a:blip r:embed="rId2"/>
          <a:stretch>
            <a:fillRect/>
          </a:stretch>
        </p:blipFill>
        <p:spPr>
          <a:xfrm>
            <a:off x="7278316" y="2052918"/>
            <a:ext cx="4219048" cy="4190476"/>
          </a:xfrm>
          <a:prstGeom prst="rect">
            <a:avLst/>
          </a:prstGeom>
          <a:ln>
            <a:solidFill>
              <a:schemeClr val="bg1"/>
            </a:solidFill>
          </a:ln>
        </p:spPr>
      </p:pic>
    </p:spTree>
    <p:extLst>
      <p:ext uri="{BB962C8B-B14F-4D97-AF65-F5344CB8AC3E}">
        <p14:creationId xmlns:p14="http://schemas.microsoft.com/office/powerpoint/2010/main" val="4496290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675179" cy="1400530"/>
          </a:xfrm>
        </p:spPr>
        <p:txBody>
          <a:bodyPr/>
          <a:lstStyle/>
          <a:p>
            <a:r>
              <a:rPr lang="en-US" dirty="0"/>
              <a:t>From JMP to Python</a:t>
            </a:r>
          </a:p>
        </p:txBody>
      </p:sp>
      <p:sp>
        <p:nvSpPr>
          <p:cNvPr id="3" name="Content Placeholder 2"/>
          <p:cNvSpPr>
            <a:spLocks noGrp="1"/>
          </p:cNvSpPr>
          <p:nvPr>
            <p:ph idx="1"/>
          </p:nvPr>
        </p:nvSpPr>
        <p:spPr>
          <a:xfrm>
            <a:off x="822961" y="1680211"/>
            <a:ext cx="4503419" cy="4499262"/>
          </a:xfrm>
        </p:spPr>
        <p:txBody>
          <a:bodyPr>
            <a:normAutofit lnSpcReduction="10000"/>
          </a:bodyPr>
          <a:lstStyle/>
          <a:p>
            <a:r>
              <a:rPr lang="en-US" sz="2800" dirty="0"/>
              <a:t>The previous step creates the </a:t>
            </a:r>
            <a:r>
              <a:rPr lang="en-US" sz="2800" dirty="0">
                <a:solidFill>
                  <a:srgbClr val="FFC000"/>
                </a:solidFill>
              </a:rPr>
              <a:t>Formula Depot</a:t>
            </a:r>
            <a:r>
              <a:rPr lang="en-US" sz="2800" dirty="0"/>
              <a:t>.</a:t>
            </a:r>
          </a:p>
          <a:p>
            <a:r>
              <a:rPr lang="en-US" sz="2800" dirty="0"/>
              <a:t>From Formula Depot choose </a:t>
            </a:r>
            <a:r>
              <a:rPr lang="en-US" sz="2800" dirty="0">
                <a:solidFill>
                  <a:srgbClr val="FFC000"/>
                </a:solidFill>
              </a:rPr>
              <a:t>Generate Python code</a:t>
            </a:r>
            <a:r>
              <a:rPr lang="en-US" sz="2800" dirty="0"/>
              <a:t>.</a:t>
            </a:r>
          </a:p>
          <a:p>
            <a:r>
              <a:rPr lang="en-US" sz="2800" dirty="0"/>
              <a:t>You can also generate the same program in JavaScript, SAS, and C (You can cheat!)</a:t>
            </a:r>
          </a:p>
        </p:txBody>
      </p:sp>
      <p:pic>
        <p:nvPicPr>
          <p:cNvPr id="5" name="Picture 4"/>
          <p:cNvPicPr>
            <a:picLocks noChangeAspect="1"/>
          </p:cNvPicPr>
          <p:nvPr/>
        </p:nvPicPr>
        <p:blipFill>
          <a:blip r:embed="rId2"/>
          <a:stretch>
            <a:fillRect/>
          </a:stretch>
        </p:blipFill>
        <p:spPr>
          <a:xfrm>
            <a:off x="5630597" y="1915066"/>
            <a:ext cx="5914286" cy="4333333"/>
          </a:xfrm>
          <a:prstGeom prst="rect">
            <a:avLst/>
          </a:prstGeom>
        </p:spPr>
      </p:pic>
    </p:spTree>
    <p:extLst>
      <p:ext uri="{BB962C8B-B14F-4D97-AF65-F5344CB8AC3E}">
        <p14:creationId xmlns:p14="http://schemas.microsoft.com/office/powerpoint/2010/main" val="218333576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647028"/>
            <a:ext cx="4190790" cy="1400530"/>
          </a:xfrm>
        </p:spPr>
        <p:txBody>
          <a:bodyPr/>
          <a:lstStyle/>
          <a:p>
            <a:r>
              <a:rPr lang="en-US" dirty="0"/>
              <a:t>From JMP to Python</a:t>
            </a:r>
          </a:p>
        </p:txBody>
      </p:sp>
      <p:sp>
        <p:nvSpPr>
          <p:cNvPr id="3" name="Content Placeholder 2"/>
          <p:cNvSpPr>
            <a:spLocks noGrp="1"/>
          </p:cNvSpPr>
          <p:nvPr>
            <p:ph idx="1"/>
          </p:nvPr>
        </p:nvSpPr>
        <p:spPr>
          <a:xfrm>
            <a:off x="532818" y="3252051"/>
            <a:ext cx="4005898" cy="2108620"/>
          </a:xfrm>
        </p:spPr>
        <p:txBody>
          <a:bodyPr>
            <a:normAutofit/>
          </a:bodyPr>
          <a:lstStyle/>
          <a:p>
            <a:r>
              <a:rPr lang="en-US" sz="2800" dirty="0"/>
              <a:t>You can tell your boss, “I spent three hours to write the Python program!”</a:t>
            </a:r>
          </a:p>
        </p:txBody>
      </p:sp>
      <p:pic>
        <p:nvPicPr>
          <p:cNvPr id="4" name="Picture 3"/>
          <p:cNvPicPr>
            <a:picLocks noChangeAspect="1"/>
          </p:cNvPicPr>
          <p:nvPr/>
        </p:nvPicPr>
        <p:blipFill>
          <a:blip r:embed="rId2"/>
          <a:stretch>
            <a:fillRect/>
          </a:stretch>
        </p:blipFill>
        <p:spPr>
          <a:xfrm>
            <a:off x="4836901" y="422910"/>
            <a:ext cx="6707253" cy="6057900"/>
          </a:xfrm>
          <a:prstGeom prst="rect">
            <a:avLst/>
          </a:prstGeom>
        </p:spPr>
      </p:pic>
    </p:spTree>
    <p:extLst>
      <p:ext uri="{BB962C8B-B14F-4D97-AF65-F5344CB8AC3E}">
        <p14:creationId xmlns:p14="http://schemas.microsoft.com/office/powerpoint/2010/main" val="307078737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 3.3</a:t>
            </a:r>
          </a:p>
        </p:txBody>
      </p:sp>
      <p:sp>
        <p:nvSpPr>
          <p:cNvPr id="3" name="Content Placeholder 2"/>
          <p:cNvSpPr>
            <a:spLocks noGrp="1"/>
          </p:cNvSpPr>
          <p:nvPr>
            <p:ph idx="1"/>
          </p:nvPr>
        </p:nvSpPr>
        <p:spPr/>
        <p:txBody>
          <a:bodyPr>
            <a:normAutofit/>
          </a:bodyPr>
          <a:lstStyle/>
          <a:p>
            <a:r>
              <a:rPr lang="en-US" sz="2400" dirty="0"/>
              <a:t>Download the data set ‘PISA2006_USA.jmp’</a:t>
            </a:r>
          </a:p>
          <a:p>
            <a:r>
              <a:rPr lang="en-US" sz="2400" dirty="0"/>
              <a:t>Run a neural network.</a:t>
            </a:r>
          </a:p>
          <a:p>
            <a:r>
              <a:rPr lang="en-US" sz="2400" dirty="0"/>
              <a:t>Use </a:t>
            </a:r>
            <a:r>
              <a:rPr lang="en-US" sz="2400" dirty="0">
                <a:solidFill>
                  <a:srgbClr val="FFC000"/>
                </a:solidFill>
              </a:rPr>
              <a:t>ability</a:t>
            </a:r>
            <a:r>
              <a:rPr lang="en-US" sz="2400" dirty="0"/>
              <a:t> as Y, use all school variables, home variables, and individual variables as Xs.</a:t>
            </a:r>
          </a:p>
          <a:p>
            <a:r>
              <a:rPr lang="en-US" sz="2400" dirty="0"/>
              <a:t>Open Profiler.</a:t>
            </a:r>
          </a:p>
          <a:p>
            <a:r>
              <a:rPr lang="en-US" sz="2400" dirty="0"/>
              <a:t>Are the curves linear or nonlinear?</a:t>
            </a:r>
          </a:p>
          <a:p>
            <a:r>
              <a:rPr lang="en-US" sz="2400" dirty="0"/>
              <a:t>Are the slopes steep or flat?</a:t>
            </a:r>
          </a:p>
          <a:p>
            <a:r>
              <a:rPr lang="en-US" sz="2400" dirty="0"/>
              <a:t>Why?</a:t>
            </a:r>
          </a:p>
          <a:p>
            <a:endParaRPr lang="en-US" sz="2400" dirty="0"/>
          </a:p>
          <a:p>
            <a:endParaRPr lang="en-US" dirty="0"/>
          </a:p>
          <a:p>
            <a:endParaRPr lang="en-US" dirty="0"/>
          </a:p>
        </p:txBody>
      </p:sp>
    </p:spTree>
    <p:extLst>
      <p:ext uri="{BB962C8B-B14F-4D97-AF65-F5344CB8AC3E}">
        <p14:creationId xmlns:p14="http://schemas.microsoft.com/office/powerpoint/2010/main" val="194126762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ANN in IBM SPSS Modeler</a:t>
            </a:r>
          </a:p>
        </p:txBody>
      </p:sp>
      <p:sp>
        <p:nvSpPr>
          <p:cNvPr id="3" name="Content Placeholder 2"/>
          <p:cNvSpPr>
            <a:spLocks noGrp="1"/>
          </p:cNvSpPr>
          <p:nvPr>
            <p:ph idx="1"/>
          </p:nvPr>
        </p:nvSpPr>
        <p:spPr>
          <a:xfrm>
            <a:off x="646111" y="1482380"/>
            <a:ext cx="3566660" cy="4778829"/>
          </a:xfrm>
        </p:spPr>
        <p:txBody>
          <a:bodyPr>
            <a:normAutofit lnSpcReduction="10000"/>
          </a:bodyPr>
          <a:lstStyle/>
          <a:p>
            <a:r>
              <a:rPr lang="en-US" sz="2400" dirty="0"/>
              <a:t>Use a </a:t>
            </a:r>
            <a:r>
              <a:rPr lang="en-US" sz="2400" dirty="0">
                <a:solidFill>
                  <a:srgbClr val="FFC000"/>
                </a:solidFill>
              </a:rPr>
              <a:t>flowchart </a:t>
            </a:r>
            <a:r>
              <a:rPr lang="en-US" sz="2400" dirty="0"/>
              <a:t>interface</a:t>
            </a:r>
          </a:p>
          <a:p>
            <a:r>
              <a:rPr lang="en-US" sz="2400" dirty="0"/>
              <a:t>The trail (steps) is automatically documented.</a:t>
            </a:r>
          </a:p>
          <a:p>
            <a:r>
              <a:rPr lang="en-US" sz="2400" dirty="0"/>
              <a:t>You can go back to revise a step or certain steps</a:t>
            </a:r>
          </a:p>
          <a:p>
            <a:r>
              <a:rPr lang="en-US" sz="2400" dirty="0"/>
              <a:t>You can also create </a:t>
            </a:r>
            <a:r>
              <a:rPr lang="en-US" sz="2400" dirty="0">
                <a:solidFill>
                  <a:srgbClr val="FFC000"/>
                </a:solidFill>
              </a:rPr>
              <a:t>alternate models </a:t>
            </a:r>
            <a:r>
              <a:rPr lang="en-US" sz="2400" dirty="0"/>
              <a:t>and compare them side by side</a:t>
            </a:r>
          </a:p>
        </p:txBody>
      </p:sp>
      <p:pic>
        <p:nvPicPr>
          <p:cNvPr id="4" name="Picture 3">
            <a:extLst>
              <a:ext uri="{FF2B5EF4-FFF2-40B4-BE49-F238E27FC236}">
                <a16:creationId xmlns:a16="http://schemas.microsoft.com/office/drawing/2014/main" xmlns="" id="{D242B857-4A74-9D44-8B8D-6C977519DF5A}"/>
              </a:ext>
            </a:extLst>
          </p:cNvPr>
          <p:cNvPicPr>
            <a:picLocks noChangeAspect="1"/>
          </p:cNvPicPr>
          <p:nvPr/>
        </p:nvPicPr>
        <p:blipFill>
          <a:blip r:embed="rId2"/>
          <a:stretch>
            <a:fillRect/>
          </a:stretch>
        </p:blipFill>
        <p:spPr>
          <a:xfrm>
            <a:off x="4537100" y="1578279"/>
            <a:ext cx="7353968" cy="4459266"/>
          </a:xfrm>
          <a:prstGeom prst="rect">
            <a:avLst/>
          </a:prstGeom>
        </p:spPr>
      </p:pic>
    </p:spTree>
    <p:extLst>
      <p:ext uri="{BB962C8B-B14F-4D97-AF65-F5344CB8AC3E}">
        <p14:creationId xmlns:p14="http://schemas.microsoft.com/office/powerpoint/2010/main" val="141927190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ANN in IBM SPSS Modeler</a:t>
            </a:r>
          </a:p>
        </p:txBody>
      </p:sp>
      <p:sp>
        <p:nvSpPr>
          <p:cNvPr id="3" name="Content Placeholder 2"/>
          <p:cNvSpPr>
            <a:spLocks noGrp="1"/>
          </p:cNvSpPr>
          <p:nvPr>
            <p:ph idx="1"/>
          </p:nvPr>
        </p:nvSpPr>
        <p:spPr>
          <a:xfrm>
            <a:off x="646111" y="1486856"/>
            <a:ext cx="2804660" cy="4195481"/>
          </a:xfrm>
        </p:spPr>
        <p:txBody>
          <a:bodyPr>
            <a:normAutofit/>
          </a:bodyPr>
          <a:lstStyle/>
          <a:p>
            <a:r>
              <a:rPr lang="en-US" sz="2800" dirty="0">
                <a:solidFill>
                  <a:srgbClr val="FFC000"/>
                </a:solidFill>
              </a:rPr>
              <a:t>Sources </a:t>
            </a:r>
            <a:r>
              <a:rPr lang="en-US" sz="2800" dirty="0">
                <a:solidFill>
                  <a:srgbClr val="FFC000"/>
                </a:solidFill>
                <a:sym typeface="Wingdings" panose="05000000000000000000" pitchFamily="2" charset="2"/>
              </a:rPr>
              <a:t> Statistics File</a:t>
            </a:r>
          </a:p>
          <a:p>
            <a:r>
              <a:rPr lang="en-US" sz="2800" dirty="0">
                <a:sym typeface="Wingdings" panose="05000000000000000000" pitchFamily="2" charset="2"/>
              </a:rPr>
              <a:t>Double click to </a:t>
            </a:r>
            <a:r>
              <a:rPr lang="en-US" sz="2800" dirty="0">
                <a:solidFill>
                  <a:srgbClr val="FFC000"/>
                </a:solidFill>
                <a:sym typeface="Wingdings" panose="05000000000000000000" pitchFamily="2" charset="2"/>
              </a:rPr>
              <a:t>Edit</a:t>
            </a:r>
          </a:p>
          <a:p>
            <a:r>
              <a:rPr lang="en-US" sz="2800" dirty="0">
                <a:sym typeface="Wingdings" panose="05000000000000000000" pitchFamily="2" charset="2"/>
              </a:rPr>
              <a:t>Double on the icon “…” and select the data file.</a:t>
            </a:r>
            <a:endParaRPr lang="en-US" sz="2800" dirty="0"/>
          </a:p>
        </p:txBody>
      </p:sp>
      <p:pic>
        <p:nvPicPr>
          <p:cNvPr id="6" name="Picture 5">
            <a:extLst>
              <a:ext uri="{FF2B5EF4-FFF2-40B4-BE49-F238E27FC236}">
                <a16:creationId xmlns:a16="http://schemas.microsoft.com/office/drawing/2014/main" xmlns="" id="{68088115-ACD6-BD47-8DB8-625DA3749883}"/>
              </a:ext>
            </a:extLst>
          </p:cNvPr>
          <p:cNvPicPr>
            <a:picLocks noChangeAspect="1"/>
          </p:cNvPicPr>
          <p:nvPr/>
        </p:nvPicPr>
        <p:blipFill>
          <a:blip r:embed="rId2"/>
          <a:stretch>
            <a:fillRect/>
          </a:stretch>
        </p:blipFill>
        <p:spPr>
          <a:xfrm>
            <a:off x="3876356" y="1486856"/>
            <a:ext cx="6926460" cy="4749764"/>
          </a:xfrm>
          <a:prstGeom prst="rect">
            <a:avLst/>
          </a:prstGeom>
        </p:spPr>
      </p:pic>
    </p:spTree>
    <p:extLst>
      <p:ext uri="{BB962C8B-B14F-4D97-AF65-F5344CB8AC3E}">
        <p14:creationId xmlns:p14="http://schemas.microsoft.com/office/powerpoint/2010/main" val="194009504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ANN in IBM SPSS Modeler</a:t>
            </a:r>
          </a:p>
        </p:txBody>
      </p:sp>
      <p:sp>
        <p:nvSpPr>
          <p:cNvPr id="3" name="Content Placeholder 2"/>
          <p:cNvSpPr>
            <a:spLocks noGrp="1"/>
          </p:cNvSpPr>
          <p:nvPr>
            <p:ph idx="1"/>
          </p:nvPr>
        </p:nvSpPr>
        <p:spPr>
          <a:xfrm>
            <a:off x="754970" y="1715461"/>
            <a:ext cx="2804660" cy="4195481"/>
          </a:xfrm>
        </p:spPr>
        <p:txBody>
          <a:bodyPr>
            <a:normAutofit/>
          </a:bodyPr>
          <a:lstStyle/>
          <a:p>
            <a:r>
              <a:rPr lang="en-US" sz="2400" dirty="0">
                <a:solidFill>
                  <a:srgbClr val="FFC000"/>
                </a:solidFill>
              </a:rPr>
              <a:t>Field Operator </a:t>
            </a:r>
            <a:r>
              <a:rPr lang="en-US" sz="2400" dirty="0">
                <a:solidFill>
                  <a:srgbClr val="FFC000"/>
                </a:solidFill>
                <a:sym typeface="Wingdings" panose="05000000000000000000" pitchFamily="2" charset="2"/>
              </a:rPr>
              <a:t> Type</a:t>
            </a:r>
          </a:p>
          <a:p>
            <a:r>
              <a:rPr lang="en-US" sz="2400" dirty="0">
                <a:sym typeface="Wingdings" panose="05000000000000000000" pitchFamily="2" charset="2"/>
              </a:rPr>
              <a:t>Right click the data file to </a:t>
            </a:r>
            <a:r>
              <a:rPr lang="en-US" sz="2400" dirty="0">
                <a:solidFill>
                  <a:srgbClr val="FFC000"/>
                </a:solidFill>
                <a:sym typeface="Wingdings" panose="05000000000000000000" pitchFamily="2" charset="2"/>
              </a:rPr>
              <a:t>Connect</a:t>
            </a:r>
          </a:p>
          <a:p>
            <a:r>
              <a:rPr lang="en-US" sz="2400" dirty="0">
                <a:sym typeface="Wingdings" panose="05000000000000000000" pitchFamily="2" charset="2"/>
              </a:rPr>
              <a:t>Double click Type to </a:t>
            </a:r>
            <a:r>
              <a:rPr lang="en-US" sz="2400" dirty="0">
                <a:solidFill>
                  <a:srgbClr val="FFC000"/>
                </a:solidFill>
                <a:sym typeface="Wingdings" panose="05000000000000000000" pitchFamily="2" charset="2"/>
              </a:rPr>
              <a:t>Edit</a:t>
            </a:r>
          </a:p>
          <a:p>
            <a:r>
              <a:rPr lang="en-US" sz="2400" dirty="0">
                <a:sym typeface="Wingdings" panose="05000000000000000000" pitchFamily="2" charset="2"/>
              </a:rPr>
              <a:t>Make proficiency into </a:t>
            </a:r>
            <a:r>
              <a:rPr lang="en-US" sz="2400" dirty="0">
                <a:solidFill>
                  <a:srgbClr val="FFC000"/>
                </a:solidFill>
                <a:sym typeface="Wingdings" panose="05000000000000000000" pitchFamily="2" charset="2"/>
              </a:rPr>
              <a:t>Target</a:t>
            </a:r>
            <a:endParaRPr lang="en-US" sz="2400" dirty="0">
              <a:solidFill>
                <a:srgbClr val="FFC000"/>
              </a:solidFill>
            </a:endParaRPr>
          </a:p>
        </p:txBody>
      </p:sp>
      <p:pic>
        <p:nvPicPr>
          <p:cNvPr id="4" name="Picture 3">
            <a:extLst>
              <a:ext uri="{FF2B5EF4-FFF2-40B4-BE49-F238E27FC236}">
                <a16:creationId xmlns:a16="http://schemas.microsoft.com/office/drawing/2014/main" xmlns="" id="{8C0BAFBA-F533-4540-B39C-42857D369FA3}"/>
              </a:ext>
            </a:extLst>
          </p:cNvPr>
          <p:cNvPicPr>
            <a:picLocks noChangeAspect="1"/>
          </p:cNvPicPr>
          <p:nvPr/>
        </p:nvPicPr>
        <p:blipFill>
          <a:blip r:embed="rId2"/>
          <a:stretch>
            <a:fillRect/>
          </a:stretch>
        </p:blipFill>
        <p:spPr>
          <a:xfrm>
            <a:off x="3882333" y="1853248"/>
            <a:ext cx="7265831" cy="4383757"/>
          </a:xfrm>
          <a:prstGeom prst="rect">
            <a:avLst/>
          </a:prstGeom>
        </p:spPr>
      </p:pic>
    </p:spTree>
    <p:extLst>
      <p:ext uri="{BB962C8B-B14F-4D97-AF65-F5344CB8AC3E}">
        <p14:creationId xmlns:p14="http://schemas.microsoft.com/office/powerpoint/2010/main" val="272717870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ANN in IBM SPSS Modeler</a:t>
            </a:r>
          </a:p>
        </p:txBody>
      </p:sp>
      <p:sp>
        <p:nvSpPr>
          <p:cNvPr id="3" name="Content Placeholder 2"/>
          <p:cNvSpPr>
            <a:spLocks noGrp="1"/>
          </p:cNvSpPr>
          <p:nvPr>
            <p:ph idx="1"/>
          </p:nvPr>
        </p:nvSpPr>
        <p:spPr>
          <a:xfrm>
            <a:off x="754969" y="1507888"/>
            <a:ext cx="3207431" cy="4195481"/>
          </a:xfrm>
        </p:spPr>
        <p:txBody>
          <a:bodyPr>
            <a:normAutofit/>
          </a:bodyPr>
          <a:lstStyle/>
          <a:p>
            <a:r>
              <a:rPr lang="en-US" sz="2400" dirty="0">
                <a:solidFill>
                  <a:srgbClr val="FFC000"/>
                </a:solidFill>
              </a:rPr>
              <a:t>Modeling</a:t>
            </a:r>
            <a:r>
              <a:rPr lang="en-US" sz="2400" dirty="0">
                <a:solidFill>
                  <a:srgbClr val="FFC000"/>
                </a:solidFill>
                <a:sym typeface="Wingdings" panose="05000000000000000000" pitchFamily="2" charset="2"/>
              </a:rPr>
              <a:t> Neural Net</a:t>
            </a:r>
          </a:p>
          <a:p>
            <a:r>
              <a:rPr lang="en-US" sz="2400" dirty="0">
                <a:solidFill>
                  <a:srgbClr val="FFC000"/>
                </a:solidFill>
                <a:sym typeface="Wingdings" panose="05000000000000000000" pitchFamily="2" charset="2"/>
              </a:rPr>
              <a:t>Connect </a:t>
            </a:r>
            <a:r>
              <a:rPr lang="en-US" sz="2400" dirty="0">
                <a:sym typeface="Wingdings" panose="05000000000000000000" pitchFamily="2" charset="2"/>
              </a:rPr>
              <a:t>Type and Proficiency</a:t>
            </a:r>
          </a:p>
          <a:p>
            <a:r>
              <a:rPr lang="en-US" sz="2400" dirty="0">
                <a:sym typeface="Wingdings" panose="05000000000000000000" pitchFamily="2" charset="2"/>
              </a:rPr>
              <a:t>Double click Proficiency to </a:t>
            </a:r>
            <a:r>
              <a:rPr lang="en-US" sz="2400" dirty="0">
                <a:solidFill>
                  <a:srgbClr val="FFC000"/>
                </a:solidFill>
                <a:sym typeface="Wingdings" panose="05000000000000000000" pitchFamily="2" charset="2"/>
              </a:rPr>
              <a:t>Edit</a:t>
            </a:r>
          </a:p>
          <a:p>
            <a:r>
              <a:rPr lang="en-US" sz="2400" dirty="0">
                <a:sym typeface="Wingdings" panose="05000000000000000000" pitchFamily="2" charset="2"/>
              </a:rPr>
              <a:t>The DV and IVs are automatically assigned but remove ability</a:t>
            </a:r>
            <a:endParaRPr lang="en-US" sz="2400" dirty="0">
              <a:solidFill>
                <a:srgbClr val="FFC000"/>
              </a:solidFill>
            </a:endParaRPr>
          </a:p>
        </p:txBody>
      </p:sp>
      <p:pic>
        <p:nvPicPr>
          <p:cNvPr id="4" name="Picture 3">
            <a:extLst>
              <a:ext uri="{FF2B5EF4-FFF2-40B4-BE49-F238E27FC236}">
                <a16:creationId xmlns:a16="http://schemas.microsoft.com/office/drawing/2014/main" xmlns="" id="{32B5DCFE-8880-3C43-A41C-0E5AF8F99072}"/>
              </a:ext>
            </a:extLst>
          </p:cNvPr>
          <p:cNvPicPr>
            <a:picLocks noChangeAspect="1"/>
          </p:cNvPicPr>
          <p:nvPr/>
        </p:nvPicPr>
        <p:blipFill>
          <a:blip r:embed="rId2"/>
          <a:stretch>
            <a:fillRect/>
          </a:stretch>
        </p:blipFill>
        <p:spPr>
          <a:xfrm>
            <a:off x="4173081" y="1507888"/>
            <a:ext cx="7826853" cy="4745372"/>
          </a:xfrm>
          <a:prstGeom prst="rect">
            <a:avLst/>
          </a:prstGeom>
        </p:spPr>
      </p:pic>
    </p:spTree>
    <p:extLst>
      <p:ext uri="{BB962C8B-B14F-4D97-AF65-F5344CB8AC3E}">
        <p14:creationId xmlns:p14="http://schemas.microsoft.com/office/powerpoint/2010/main" val="39936341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ANN in IBM SPSS Modeler</a:t>
            </a:r>
          </a:p>
        </p:txBody>
      </p:sp>
      <p:sp>
        <p:nvSpPr>
          <p:cNvPr id="3" name="Content Placeholder 2"/>
          <p:cNvSpPr>
            <a:spLocks noGrp="1"/>
          </p:cNvSpPr>
          <p:nvPr>
            <p:ph idx="1"/>
          </p:nvPr>
        </p:nvSpPr>
        <p:spPr>
          <a:xfrm>
            <a:off x="754969" y="1326718"/>
            <a:ext cx="4198031" cy="4195481"/>
          </a:xfrm>
        </p:spPr>
        <p:txBody>
          <a:bodyPr>
            <a:normAutofit fontScale="92500" lnSpcReduction="10000"/>
          </a:bodyPr>
          <a:lstStyle/>
          <a:p>
            <a:r>
              <a:rPr lang="en-US" sz="2400" dirty="0">
                <a:sym typeface="Wingdings" panose="05000000000000000000" pitchFamily="2" charset="2"/>
              </a:rPr>
              <a:t>Go to </a:t>
            </a:r>
            <a:r>
              <a:rPr lang="en-US" sz="2400" dirty="0">
                <a:solidFill>
                  <a:srgbClr val="FFC000"/>
                </a:solidFill>
                <a:sym typeface="Wingdings" panose="05000000000000000000" pitchFamily="2" charset="2"/>
              </a:rPr>
              <a:t>Build Options</a:t>
            </a:r>
            <a:r>
              <a:rPr lang="en-US" sz="2400" dirty="0">
                <a:sym typeface="Wingdings" panose="05000000000000000000" pitchFamily="2" charset="2"/>
              </a:rPr>
              <a:t>  </a:t>
            </a:r>
            <a:r>
              <a:rPr lang="en-US" sz="2400" dirty="0">
                <a:solidFill>
                  <a:srgbClr val="FFC000"/>
                </a:solidFill>
                <a:sym typeface="Wingdings" panose="05000000000000000000" pitchFamily="2" charset="2"/>
              </a:rPr>
              <a:t>Advanced</a:t>
            </a:r>
          </a:p>
          <a:p>
            <a:r>
              <a:rPr lang="en-US" sz="2400" dirty="0">
                <a:solidFill>
                  <a:srgbClr val="FFC000"/>
                </a:solidFill>
                <a:sym typeface="Wingdings" panose="05000000000000000000" pitchFamily="2" charset="2"/>
              </a:rPr>
              <a:t>Partition</a:t>
            </a:r>
            <a:r>
              <a:rPr lang="en-US" sz="2400" dirty="0">
                <a:sym typeface="Wingdings" panose="05000000000000000000" pitchFamily="2" charset="2"/>
              </a:rPr>
              <a:t> the sample into training set and validation set to avoid overfitting</a:t>
            </a:r>
          </a:p>
          <a:p>
            <a:r>
              <a:rPr lang="en-US" sz="2400" dirty="0">
                <a:sym typeface="Wingdings" panose="05000000000000000000" pitchFamily="2" charset="2"/>
              </a:rPr>
              <a:t>Put aside </a:t>
            </a:r>
            <a:r>
              <a:rPr lang="en-US" sz="2400" dirty="0">
                <a:solidFill>
                  <a:srgbClr val="FFC000"/>
                </a:solidFill>
                <a:sym typeface="Wingdings" panose="05000000000000000000" pitchFamily="2" charset="2"/>
              </a:rPr>
              <a:t>33%</a:t>
            </a:r>
            <a:r>
              <a:rPr lang="en-US" sz="2400" dirty="0">
                <a:sym typeface="Wingdings" panose="05000000000000000000" pitchFamily="2" charset="2"/>
              </a:rPr>
              <a:t> of the data for validation</a:t>
            </a:r>
          </a:p>
          <a:p>
            <a:r>
              <a:rPr lang="en-US" sz="2400" dirty="0">
                <a:sym typeface="Wingdings" panose="05000000000000000000" pitchFamily="2" charset="2"/>
              </a:rPr>
              <a:t>Enter 12345 for </a:t>
            </a:r>
            <a:r>
              <a:rPr lang="en-US" sz="2400" dirty="0">
                <a:solidFill>
                  <a:srgbClr val="FFC000"/>
                </a:solidFill>
                <a:sym typeface="Wingdings" panose="05000000000000000000" pitchFamily="2" charset="2"/>
              </a:rPr>
              <a:t>random seed</a:t>
            </a:r>
          </a:p>
          <a:p>
            <a:r>
              <a:rPr lang="en-US" sz="2400" dirty="0">
                <a:solidFill>
                  <a:srgbClr val="FFC000"/>
                </a:solidFill>
                <a:sym typeface="Wingdings" panose="05000000000000000000" pitchFamily="2" charset="2"/>
              </a:rPr>
              <a:t>Impute</a:t>
            </a:r>
            <a:r>
              <a:rPr lang="en-US" sz="2400" dirty="0">
                <a:sym typeface="Wingdings" panose="05000000000000000000" pitchFamily="2" charset="2"/>
              </a:rPr>
              <a:t> missing data</a:t>
            </a:r>
          </a:p>
          <a:p>
            <a:r>
              <a:rPr lang="en-US" sz="2400" dirty="0">
                <a:sym typeface="Wingdings" panose="05000000000000000000" pitchFamily="2" charset="2"/>
              </a:rPr>
              <a:t>Click </a:t>
            </a:r>
            <a:r>
              <a:rPr lang="en-US" sz="2400" dirty="0">
                <a:solidFill>
                  <a:srgbClr val="FFC000"/>
                </a:solidFill>
                <a:sym typeface="Wingdings" panose="05000000000000000000" pitchFamily="2" charset="2"/>
              </a:rPr>
              <a:t>Run</a:t>
            </a:r>
            <a:endParaRPr lang="en-US" sz="2400" dirty="0">
              <a:solidFill>
                <a:srgbClr val="FFC000"/>
              </a:solidFill>
            </a:endParaRPr>
          </a:p>
        </p:txBody>
      </p:sp>
      <p:pic>
        <p:nvPicPr>
          <p:cNvPr id="6" name="Picture 5">
            <a:extLst>
              <a:ext uri="{FF2B5EF4-FFF2-40B4-BE49-F238E27FC236}">
                <a16:creationId xmlns:a16="http://schemas.microsoft.com/office/drawing/2014/main" xmlns="" id="{B2911508-438F-574D-9918-C61C9884FB26}"/>
              </a:ext>
            </a:extLst>
          </p:cNvPr>
          <p:cNvPicPr>
            <a:picLocks noChangeAspect="1"/>
          </p:cNvPicPr>
          <p:nvPr/>
        </p:nvPicPr>
        <p:blipFill>
          <a:blip r:embed="rId2"/>
          <a:stretch>
            <a:fillRect/>
          </a:stretch>
        </p:blipFill>
        <p:spPr>
          <a:xfrm>
            <a:off x="4953000" y="1326718"/>
            <a:ext cx="6223000" cy="3833143"/>
          </a:xfrm>
          <a:prstGeom prst="rect">
            <a:avLst/>
          </a:prstGeom>
        </p:spPr>
      </p:pic>
    </p:spTree>
    <p:extLst>
      <p:ext uri="{BB962C8B-B14F-4D97-AF65-F5344CB8AC3E}">
        <p14:creationId xmlns:p14="http://schemas.microsoft.com/office/powerpoint/2010/main" val="404617067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326988"/>
            <a:ext cx="9404723" cy="964602"/>
          </a:xfrm>
        </p:spPr>
        <p:txBody>
          <a:bodyPr/>
          <a:lstStyle/>
          <a:p>
            <a:r>
              <a:rPr lang="en-US" dirty="0"/>
              <a:t>SPSS’s ANN output</a:t>
            </a:r>
          </a:p>
        </p:txBody>
      </p:sp>
      <p:sp>
        <p:nvSpPr>
          <p:cNvPr id="3" name="Content Placeholder 2"/>
          <p:cNvSpPr>
            <a:spLocks noGrp="1"/>
          </p:cNvSpPr>
          <p:nvPr>
            <p:ph idx="1"/>
          </p:nvPr>
        </p:nvSpPr>
        <p:spPr>
          <a:xfrm>
            <a:off x="646111" y="1291590"/>
            <a:ext cx="8946541" cy="4195481"/>
          </a:xfrm>
        </p:spPr>
        <p:txBody>
          <a:bodyPr>
            <a:normAutofit/>
          </a:bodyPr>
          <a:lstStyle/>
          <a:p>
            <a:r>
              <a:rPr lang="en-US" sz="2400" dirty="0"/>
              <a:t>Drawback; No dynamic graph; no linking and brushing</a:t>
            </a:r>
          </a:p>
        </p:txBody>
      </p:sp>
      <p:pic>
        <p:nvPicPr>
          <p:cNvPr id="4" name="Picture 3"/>
          <p:cNvPicPr>
            <a:picLocks noChangeAspect="1"/>
          </p:cNvPicPr>
          <p:nvPr/>
        </p:nvPicPr>
        <p:blipFill>
          <a:blip r:embed="rId2"/>
          <a:stretch>
            <a:fillRect/>
          </a:stretch>
        </p:blipFill>
        <p:spPr>
          <a:xfrm>
            <a:off x="2248870" y="2010630"/>
            <a:ext cx="8358170" cy="4600096"/>
          </a:xfrm>
          <a:prstGeom prst="rect">
            <a:avLst/>
          </a:prstGeom>
        </p:spPr>
      </p:pic>
    </p:spTree>
    <p:extLst>
      <p:ext uri="{BB962C8B-B14F-4D97-AF65-F5344CB8AC3E}">
        <p14:creationId xmlns:p14="http://schemas.microsoft.com/office/powerpoint/2010/main" val="278734406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ANN output</a:t>
            </a:r>
          </a:p>
        </p:txBody>
      </p:sp>
      <p:sp>
        <p:nvSpPr>
          <p:cNvPr id="3" name="Content Placeholder 2"/>
          <p:cNvSpPr>
            <a:spLocks noGrp="1"/>
          </p:cNvSpPr>
          <p:nvPr>
            <p:ph idx="1"/>
          </p:nvPr>
        </p:nvSpPr>
        <p:spPr>
          <a:xfrm>
            <a:off x="5693756" y="5590776"/>
            <a:ext cx="5014459" cy="603196"/>
          </a:xfrm>
        </p:spPr>
        <p:txBody>
          <a:bodyPr/>
          <a:lstStyle/>
          <a:p>
            <a:r>
              <a:rPr lang="en-US" dirty="0"/>
              <a:t>Same as Confusion Matrix in JMP</a:t>
            </a:r>
          </a:p>
        </p:txBody>
      </p:sp>
      <p:pic>
        <p:nvPicPr>
          <p:cNvPr id="5" name="Picture 4"/>
          <p:cNvPicPr>
            <a:picLocks noChangeAspect="1"/>
          </p:cNvPicPr>
          <p:nvPr/>
        </p:nvPicPr>
        <p:blipFill>
          <a:blip r:embed="rId2"/>
          <a:stretch>
            <a:fillRect/>
          </a:stretch>
        </p:blipFill>
        <p:spPr>
          <a:xfrm>
            <a:off x="5683385" y="1621971"/>
            <a:ext cx="5024830" cy="3761905"/>
          </a:xfrm>
          <a:prstGeom prst="rect">
            <a:avLst/>
          </a:prstGeom>
        </p:spPr>
      </p:pic>
      <p:pic>
        <p:nvPicPr>
          <p:cNvPr id="6" name="Picture 5"/>
          <p:cNvPicPr>
            <a:picLocks noChangeAspect="1"/>
          </p:cNvPicPr>
          <p:nvPr/>
        </p:nvPicPr>
        <p:blipFill>
          <a:blip r:embed="rId3"/>
          <a:stretch>
            <a:fillRect/>
          </a:stretch>
        </p:blipFill>
        <p:spPr>
          <a:xfrm>
            <a:off x="1081107" y="1621972"/>
            <a:ext cx="4057143" cy="3761905"/>
          </a:xfrm>
          <a:prstGeom prst="rect">
            <a:avLst/>
          </a:prstGeom>
        </p:spPr>
      </p:pic>
    </p:spTree>
    <p:extLst>
      <p:ext uri="{BB962C8B-B14F-4D97-AF65-F5344CB8AC3E}">
        <p14:creationId xmlns:p14="http://schemas.microsoft.com/office/powerpoint/2010/main" val="244225555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 3.4</a:t>
            </a:r>
          </a:p>
        </p:txBody>
      </p:sp>
      <p:sp>
        <p:nvSpPr>
          <p:cNvPr id="3" name="Content Placeholder 2"/>
          <p:cNvSpPr>
            <a:spLocks noGrp="1"/>
          </p:cNvSpPr>
          <p:nvPr>
            <p:ph idx="1"/>
          </p:nvPr>
        </p:nvSpPr>
        <p:spPr>
          <a:xfrm>
            <a:off x="646112" y="1508760"/>
            <a:ext cx="10463848" cy="4739640"/>
          </a:xfrm>
        </p:spPr>
        <p:txBody>
          <a:bodyPr>
            <a:noAutofit/>
          </a:bodyPr>
          <a:lstStyle/>
          <a:p>
            <a:r>
              <a:rPr lang="en-US" sz="2400" dirty="0"/>
              <a:t>Open IBM Modeler</a:t>
            </a:r>
          </a:p>
          <a:p>
            <a:r>
              <a:rPr lang="en-US" sz="2400" dirty="0"/>
              <a:t>Use </a:t>
            </a:r>
            <a:r>
              <a:rPr lang="en-US" sz="2400" dirty="0">
                <a:solidFill>
                  <a:srgbClr val="FFC000"/>
                </a:solidFill>
              </a:rPr>
              <a:t>Sources </a:t>
            </a:r>
            <a:r>
              <a:rPr lang="en-US" sz="2400" dirty="0">
                <a:solidFill>
                  <a:srgbClr val="FFC000"/>
                </a:solidFill>
                <a:sym typeface="Wingdings" panose="05000000000000000000" pitchFamily="2" charset="2"/>
              </a:rPr>
              <a:t> Statistics </a:t>
            </a:r>
            <a:r>
              <a:rPr lang="en-US" sz="2400" dirty="0">
                <a:sym typeface="Wingdings" panose="05000000000000000000" pitchFamily="2" charset="2"/>
              </a:rPr>
              <a:t>to import PISA2006_USA</a:t>
            </a:r>
          </a:p>
          <a:p>
            <a:r>
              <a:rPr lang="en-US" sz="2400" dirty="0">
                <a:sym typeface="Wingdings" panose="05000000000000000000" pitchFamily="2" charset="2"/>
              </a:rPr>
              <a:t>Drag </a:t>
            </a:r>
            <a:r>
              <a:rPr lang="en-US" sz="2400" dirty="0">
                <a:solidFill>
                  <a:srgbClr val="FFC000"/>
                </a:solidFill>
                <a:sym typeface="Wingdings" panose="05000000000000000000" pitchFamily="2" charset="2"/>
              </a:rPr>
              <a:t>Field Ops  Type </a:t>
            </a:r>
            <a:r>
              <a:rPr lang="en-US" sz="2400" dirty="0">
                <a:sym typeface="Wingdings" panose="05000000000000000000" pitchFamily="2" charset="2"/>
              </a:rPr>
              <a:t>into the canvas</a:t>
            </a:r>
          </a:p>
          <a:p>
            <a:r>
              <a:rPr lang="en-US" sz="2400" dirty="0">
                <a:solidFill>
                  <a:srgbClr val="FFC000"/>
                </a:solidFill>
                <a:sym typeface="Wingdings" panose="05000000000000000000" pitchFamily="2" charset="2"/>
              </a:rPr>
              <a:t>Connect</a:t>
            </a:r>
            <a:r>
              <a:rPr lang="en-US" sz="2400" dirty="0">
                <a:sym typeface="Wingdings" panose="05000000000000000000" pitchFamily="2" charset="2"/>
              </a:rPr>
              <a:t> the two icons</a:t>
            </a:r>
          </a:p>
          <a:p>
            <a:r>
              <a:rPr lang="en-US" sz="2400" dirty="0">
                <a:sym typeface="Wingdings" panose="05000000000000000000" pitchFamily="2" charset="2"/>
              </a:rPr>
              <a:t>Edit type, assign ability as the </a:t>
            </a:r>
            <a:r>
              <a:rPr lang="en-US" sz="2400" dirty="0">
                <a:solidFill>
                  <a:srgbClr val="FFC000"/>
                </a:solidFill>
                <a:sym typeface="Wingdings" panose="05000000000000000000" pitchFamily="2" charset="2"/>
              </a:rPr>
              <a:t>target</a:t>
            </a:r>
          </a:p>
          <a:p>
            <a:r>
              <a:rPr lang="en-US" sz="2400" dirty="0">
                <a:sym typeface="Wingdings" panose="05000000000000000000" pitchFamily="2" charset="2"/>
              </a:rPr>
              <a:t>Create a </a:t>
            </a:r>
            <a:r>
              <a:rPr lang="en-US" sz="2400" dirty="0">
                <a:solidFill>
                  <a:srgbClr val="FFC000"/>
                </a:solidFill>
                <a:sym typeface="Wingdings" panose="05000000000000000000" pitchFamily="2" charset="2"/>
              </a:rPr>
              <a:t>Neural Net </a:t>
            </a:r>
            <a:r>
              <a:rPr lang="en-US" sz="2400" dirty="0">
                <a:sym typeface="Wingdings" panose="05000000000000000000" pitchFamily="2" charset="2"/>
              </a:rPr>
              <a:t>from </a:t>
            </a:r>
            <a:r>
              <a:rPr lang="en-US" sz="2400" dirty="0">
                <a:solidFill>
                  <a:srgbClr val="FFC000"/>
                </a:solidFill>
                <a:sym typeface="Wingdings" panose="05000000000000000000" pitchFamily="2" charset="2"/>
              </a:rPr>
              <a:t>Modeling</a:t>
            </a:r>
            <a:endParaRPr lang="en-US" sz="2400" dirty="0">
              <a:sym typeface="Wingdings" panose="05000000000000000000" pitchFamily="2" charset="2"/>
            </a:endParaRPr>
          </a:p>
          <a:p>
            <a:r>
              <a:rPr lang="en-US" sz="2400" dirty="0">
                <a:sym typeface="Wingdings" panose="05000000000000000000" pitchFamily="2" charset="2"/>
              </a:rPr>
              <a:t>Go to </a:t>
            </a:r>
            <a:r>
              <a:rPr lang="en-US" sz="2400" dirty="0">
                <a:solidFill>
                  <a:srgbClr val="FFC000"/>
                </a:solidFill>
                <a:sym typeface="Wingdings" panose="05000000000000000000" pitchFamily="2" charset="2"/>
              </a:rPr>
              <a:t>Build Options  Advanced</a:t>
            </a:r>
            <a:r>
              <a:rPr lang="en-US" sz="2400" dirty="0">
                <a:sym typeface="Wingdings" panose="05000000000000000000" pitchFamily="2" charset="2"/>
              </a:rPr>
              <a:t>, select impute missing data</a:t>
            </a:r>
          </a:p>
          <a:p>
            <a:r>
              <a:rPr lang="en-US" sz="2400" dirty="0">
                <a:solidFill>
                  <a:srgbClr val="FFC000"/>
                </a:solidFill>
                <a:sym typeface="Wingdings" panose="05000000000000000000" pitchFamily="2" charset="2"/>
              </a:rPr>
              <a:t>Run</a:t>
            </a:r>
            <a:r>
              <a:rPr lang="en-US" sz="2400" dirty="0">
                <a:sym typeface="Wingdings" panose="05000000000000000000" pitchFamily="2" charset="2"/>
              </a:rPr>
              <a:t> the model</a:t>
            </a:r>
          </a:p>
          <a:p>
            <a:r>
              <a:rPr lang="en-US" sz="2400" dirty="0">
                <a:sym typeface="Wingdings" panose="05000000000000000000" pitchFamily="2" charset="2"/>
              </a:rPr>
              <a:t>Examine the output. Is the predictive power better or worse than using proficiency? Why? </a:t>
            </a:r>
            <a:endParaRPr lang="en-US" sz="2400" dirty="0"/>
          </a:p>
        </p:txBody>
      </p:sp>
    </p:spTree>
    <p:extLst>
      <p:ext uri="{BB962C8B-B14F-4D97-AF65-F5344CB8AC3E}">
        <p14:creationId xmlns:p14="http://schemas.microsoft.com/office/powerpoint/2010/main" val="407848823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 is more</a:t>
            </a:r>
          </a:p>
        </p:txBody>
      </p:sp>
      <p:sp>
        <p:nvSpPr>
          <p:cNvPr id="3" name="Content Placeholder 2"/>
          <p:cNvSpPr>
            <a:spLocks noGrp="1"/>
          </p:cNvSpPr>
          <p:nvPr>
            <p:ph idx="1"/>
          </p:nvPr>
        </p:nvSpPr>
        <p:spPr>
          <a:xfrm>
            <a:off x="785446" y="2052918"/>
            <a:ext cx="9264407" cy="4195481"/>
          </a:xfrm>
        </p:spPr>
        <p:txBody>
          <a:bodyPr>
            <a:normAutofit/>
          </a:bodyPr>
          <a:lstStyle/>
          <a:p>
            <a:r>
              <a:rPr lang="en-US" sz="2800" dirty="0"/>
              <a:t>In Unit 2 we discussed using domain knowledge to understand the data. For example, we can use age groups instead of age in spite of losing precision.</a:t>
            </a:r>
          </a:p>
          <a:p>
            <a:r>
              <a:rPr lang="en-US" sz="2800" dirty="0"/>
              <a:t>Ability is continuous-scaled and proficiency is dichotomous. Is higher precision always better than lower precision? Why or why not?</a:t>
            </a:r>
          </a:p>
        </p:txBody>
      </p:sp>
    </p:spTree>
    <p:extLst>
      <p:ext uri="{BB962C8B-B14F-4D97-AF65-F5344CB8AC3E}">
        <p14:creationId xmlns:p14="http://schemas.microsoft.com/office/powerpoint/2010/main" val="147544315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effectLst/>
              </a:rPr>
              <a:t>Drawbacks</a:t>
            </a:r>
            <a:endParaRPr lang="en-US" dirty="0"/>
          </a:p>
        </p:txBody>
      </p:sp>
      <p:sp>
        <p:nvSpPr>
          <p:cNvPr id="3" name="Content Placeholder 2"/>
          <p:cNvSpPr>
            <a:spLocks noGrp="1"/>
          </p:cNvSpPr>
          <p:nvPr>
            <p:ph idx="1"/>
          </p:nvPr>
        </p:nvSpPr>
        <p:spPr/>
        <p:txBody>
          <a:bodyPr>
            <a:normAutofit/>
          </a:bodyPr>
          <a:lstStyle/>
          <a:p>
            <a:r>
              <a:rPr lang="en-US" sz="2800" dirty="0"/>
              <a:t>There are three types of layers, not three layers, in the network. There may be more than one hidden layer and it depends on how complex the researcher wants the model to be. </a:t>
            </a:r>
          </a:p>
          <a:p>
            <a:r>
              <a:rPr lang="en-US" sz="2800" dirty="0"/>
              <a:t>Because the input and the output are mediated by the hidden layer, neural networks are commonly seen as a </a:t>
            </a:r>
            <a:r>
              <a:rPr lang="en-US" sz="2800" dirty="0">
                <a:solidFill>
                  <a:srgbClr val="FFC000"/>
                </a:solidFill>
              </a:rPr>
              <a:t>“black box.”</a:t>
            </a:r>
          </a:p>
          <a:p>
            <a:r>
              <a:rPr lang="en-US" sz="2800" dirty="0"/>
              <a:t>Harder to interpret and understand</a:t>
            </a:r>
          </a:p>
          <a:p>
            <a:endParaRPr lang="en-US" dirty="0"/>
          </a:p>
        </p:txBody>
      </p:sp>
    </p:spTree>
    <p:extLst>
      <p:ext uri="{BB962C8B-B14F-4D97-AF65-F5344CB8AC3E}">
        <p14:creationId xmlns:p14="http://schemas.microsoft.com/office/powerpoint/2010/main" val="90154480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effectLst/>
              </a:rPr>
              <a:t>Recommendations</a:t>
            </a:r>
            <a:endParaRPr lang="en-US" dirty="0"/>
          </a:p>
        </p:txBody>
      </p:sp>
      <p:sp>
        <p:nvSpPr>
          <p:cNvPr id="3" name="Content Placeholder 2"/>
          <p:cNvSpPr>
            <a:spLocks noGrp="1"/>
          </p:cNvSpPr>
          <p:nvPr>
            <p:ph idx="1"/>
          </p:nvPr>
        </p:nvSpPr>
        <p:spPr/>
        <p:txBody>
          <a:bodyPr/>
          <a:lstStyle/>
          <a:p>
            <a:r>
              <a:rPr lang="en-US" sz="2800" dirty="0"/>
              <a:t>Use it when </a:t>
            </a:r>
            <a:r>
              <a:rPr lang="en-US" sz="2800" dirty="0">
                <a:solidFill>
                  <a:srgbClr val="FFC000"/>
                </a:solidFill>
              </a:rPr>
              <a:t>predictive accuracy </a:t>
            </a:r>
            <a:r>
              <a:rPr lang="en-US" sz="2800" dirty="0"/>
              <a:t>is the most important objective</a:t>
            </a:r>
          </a:p>
          <a:p>
            <a:r>
              <a:rPr lang="en-US" sz="2800" dirty="0"/>
              <a:t>When you need a non-linear fit but do not want over-fitting and want to avoid the tedious work of </a:t>
            </a:r>
            <a:r>
              <a:rPr lang="en-US" sz="2800" dirty="0" err="1"/>
              <a:t>orthogonalization</a:t>
            </a:r>
            <a:endParaRPr lang="en-US" sz="2800" dirty="0"/>
          </a:p>
          <a:p>
            <a:r>
              <a:rPr lang="en-US" sz="2800" dirty="0"/>
              <a:t>When you have mixed data type, such as nominal, ordinal, and continuous, but want to avoid the laborious data transformation</a:t>
            </a:r>
          </a:p>
          <a:p>
            <a:endParaRPr lang="en-US" dirty="0"/>
          </a:p>
        </p:txBody>
      </p:sp>
    </p:spTree>
    <p:extLst>
      <p:ext uri="{BB962C8B-B14F-4D97-AF65-F5344CB8AC3E}">
        <p14:creationId xmlns:p14="http://schemas.microsoft.com/office/powerpoint/2010/main" val="17663240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1200</TotalTime>
  <Words>3720</Words>
  <Application>Microsoft Office PowerPoint</Application>
  <PresentationFormat>Widescreen</PresentationFormat>
  <Paragraphs>499</Paragraphs>
  <Slides>84</Slides>
  <Notes>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84</vt:i4>
      </vt:variant>
    </vt:vector>
  </HeadingPairs>
  <TitlesOfParts>
    <vt:vector size="95" baseType="lpstr">
      <vt:lpstr>Arial</vt:lpstr>
      <vt:lpstr>Calibri</vt:lpstr>
      <vt:lpstr>Century Gothic</vt:lpstr>
      <vt:lpstr>Courier New</vt:lpstr>
      <vt:lpstr>Georgia</vt:lpstr>
      <vt:lpstr>Mangal</vt:lpstr>
      <vt:lpstr>Times New Roman</vt:lpstr>
      <vt:lpstr>Wingdings</vt:lpstr>
      <vt:lpstr>Wingdings 2</vt:lpstr>
      <vt:lpstr>Wingdings 3</vt:lpstr>
      <vt:lpstr>Ion</vt:lpstr>
      <vt:lpstr>Artificial Intelligence (AI) and Machine Learning</vt:lpstr>
      <vt:lpstr>Outline</vt:lpstr>
      <vt:lpstr>What is the most crucial technology?</vt:lpstr>
      <vt:lpstr>US might ban exporting AI to China</vt:lpstr>
      <vt:lpstr>US might ban exporting AI to China</vt:lpstr>
      <vt:lpstr>What is machine learning?</vt:lpstr>
      <vt:lpstr>PowerPoint Presentation</vt:lpstr>
      <vt:lpstr>Five schools of machine learning</vt:lpstr>
      <vt:lpstr>Neuropathway</vt:lpstr>
      <vt:lpstr>Neuroscience and AI</vt:lpstr>
      <vt:lpstr>PowerPoint Presentation</vt:lpstr>
      <vt:lpstr>PowerPoint Presentation</vt:lpstr>
      <vt:lpstr>PowerPoint Presentation</vt:lpstr>
      <vt:lpstr>Machine learning</vt:lpstr>
      <vt:lpstr>Examples of  unsupervised machine learning</vt:lpstr>
      <vt:lpstr>Example of supervised learning</vt:lpstr>
      <vt:lpstr>Machine learning: Validation</vt:lpstr>
      <vt:lpstr>Big data is not the same as machine leaning, but related.</vt:lpstr>
      <vt:lpstr>AI and Machine learning</vt:lpstr>
      <vt:lpstr>Many nations have a national task force on AI and machine learning</vt:lpstr>
      <vt:lpstr>US banned exporting top AI software to rival nations</vt:lpstr>
      <vt:lpstr>AI and Machine learning</vt:lpstr>
      <vt:lpstr>PowerPoint Presentation</vt:lpstr>
      <vt:lpstr>PowerPoint Presentation</vt:lpstr>
      <vt:lpstr>PowerPoint Presentation</vt:lpstr>
      <vt:lpstr>Ethical concerns</vt:lpstr>
      <vt:lpstr>Types of ANN</vt:lpstr>
      <vt:lpstr>Types of ANN</vt:lpstr>
      <vt:lpstr>Types of ANN</vt:lpstr>
      <vt:lpstr>MIT Technology Review</vt:lpstr>
      <vt:lpstr>PowerPoint Presentation</vt:lpstr>
      <vt:lpstr>ANN can go beyond numeric data!</vt:lpstr>
      <vt:lpstr>AI: Computer vision</vt:lpstr>
      <vt:lpstr>AI: Computer vision</vt:lpstr>
      <vt:lpstr>Machine learning is still imperfect</vt:lpstr>
      <vt:lpstr>Self-drive car depends on computer vision  but AI is not 100% fool-proof</vt:lpstr>
      <vt:lpstr>Creative way of using AI-based Computer Vision</vt:lpstr>
      <vt:lpstr>Why not regression?</vt:lpstr>
      <vt:lpstr>Why ANN? Advantages</vt:lpstr>
      <vt:lpstr>Structure of ANN</vt:lpstr>
      <vt:lpstr>PowerPoint Presentation</vt:lpstr>
      <vt:lpstr>Example 1</vt:lpstr>
      <vt:lpstr>Limitations of Linear Models</vt:lpstr>
      <vt:lpstr>Debate in Self-Efficacy</vt:lpstr>
      <vt:lpstr>2015 Programme for International Student Assessment (PISA)</vt:lpstr>
      <vt:lpstr>PISA 2015</vt:lpstr>
      <vt:lpstr>PISA 2015</vt:lpstr>
      <vt:lpstr>OLS Regression</vt:lpstr>
      <vt:lpstr>Lambda Smoothing:  Over-Complicated</vt:lpstr>
      <vt:lpstr>Lambda Smoothing: Over-Simplistic</vt:lpstr>
      <vt:lpstr>Lambda Smoothing: Non-Linear</vt:lpstr>
      <vt:lpstr>Benefits of Non-Linear</vt:lpstr>
      <vt:lpstr>ANN</vt:lpstr>
      <vt:lpstr>ANN</vt:lpstr>
      <vt:lpstr>Assignment</vt:lpstr>
      <vt:lpstr>Example 2: 2016 PIAAC</vt:lpstr>
      <vt:lpstr>Lambda Smoothing</vt:lpstr>
      <vt:lpstr>Cross-validation</vt:lpstr>
      <vt:lpstr>Create constant subsets</vt:lpstr>
      <vt:lpstr>Create constant subsets</vt:lpstr>
      <vt:lpstr>Create constant subsets</vt:lpstr>
      <vt:lpstr>Artificial Neural Network</vt:lpstr>
      <vt:lpstr>Cross-validation</vt:lpstr>
      <vt:lpstr>Cross-validation</vt:lpstr>
      <vt:lpstr>Assignment 3.2</vt:lpstr>
      <vt:lpstr>Example 3</vt:lpstr>
      <vt:lpstr>Overall model adequacy</vt:lpstr>
      <vt:lpstr>Surface profiler</vt:lpstr>
      <vt:lpstr>Categorical profiler</vt:lpstr>
      <vt:lpstr>From JMP to Python</vt:lpstr>
      <vt:lpstr>From JMP to Python</vt:lpstr>
      <vt:lpstr>From JMP to Python</vt:lpstr>
      <vt:lpstr>Assignment 3.3</vt:lpstr>
      <vt:lpstr>ANN in IBM SPSS Modeler</vt:lpstr>
      <vt:lpstr>ANN in IBM SPSS Modeler</vt:lpstr>
      <vt:lpstr>ANN in IBM SPSS Modeler</vt:lpstr>
      <vt:lpstr>ANN in IBM SPSS Modeler</vt:lpstr>
      <vt:lpstr>ANN in IBM SPSS Modeler</vt:lpstr>
      <vt:lpstr>SPSS’s ANN output</vt:lpstr>
      <vt:lpstr>ANN output</vt:lpstr>
      <vt:lpstr>Assignment 3.4</vt:lpstr>
      <vt:lpstr>Less is more</vt:lpstr>
      <vt:lpstr>Drawbacks</vt:lpstr>
      <vt:lpstr>Recommendations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Chong Ho Yu</cp:lastModifiedBy>
  <cp:revision>173</cp:revision>
  <dcterms:created xsi:type="dcterms:W3CDTF">2018-04-04T20:24:13Z</dcterms:created>
  <dcterms:modified xsi:type="dcterms:W3CDTF">2021-02-16T22:34:00Z</dcterms:modified>
</cp:coreProperties>
</file>