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0"/>
  </p:notesMasterIdLst>
  <p:sldIdLst>
    <p:sldId id="256" r:id="rId2"/>
    <p:sldId id="257" r:id="rId3"/>
    <p:sldId id="258" r:id="rId4"/>
    <p:sldId id="259" r:id="rId5"/>
    <p:sldId id="260" r:id="rId6"/>
    <p:sldId id="261" r:id="rId7"/>
    <p:sldId id="262" r:id="rId8"/>
    <p:sldId id="263" r:id="rId9"/>
    <p:sldId id="295" r:id="rId10"/>
    <p:sldId id="296" r:id="rId11"/>
    <p:sldId id="264" r:id="rId12"/>
    <p:sldId id="265" r:id="rId13"/>
    <p:sldId id="266" r:id="rId14"/>
    <p:sldId id="267" r:id="rId15"/>
    <p:sldId id="268" r:id="rId16"/>
    <p:sldId id="286" r:id="rId17"/>
    <p:sldId id="287" r:id="rId18"/>
    <p:sldId id="269" r:id="rId19"/>
    <p:sldId id="305" r:id="rId20"/>
    <p:sldId id="288" r:id="rId21"/>
    <p:sldId id="270" r:id="rId22"/>
    <p:sldId id="271" r:id="rId23"/>
    <p:sldId id="283" r:id="rId24"/>
    <p:sldId id="284" r:id="rId25"/>
    <p:sldId id="285" r:id="rId26"/>
    <p:sldId id="278" r:id="rId27"/>
    <p:sldId id="300" r:id="rId28"/>
    <p:sldId id="279" r:id="rId29"/>
    <p:sldId id="272" r:id="rId30"/>
    <p:sldId id="292" r:id="rId31"/>
    <p:sldId id="273" r:id="rId32"/>
    <p:sldId id="291" r:id="rId33"/>
    <p:sldId id="293" r:id="rId34"/>
    <p:sldId id="294" r:id="rId35"/>
    <p:sldId id="301" r:id="rId36"/>
    <p:sldId id="302" r:id="rId37"/>
    <p:sldId id="303" r:id="rId38"/>
    <p:sldId id="304" r:id="rId39"/>
    <p:sldId id="275" r:id="rId40"/>
    <p:sldId id="274" r:id="rId41"/>
    <p:sldId id="297" r:id="rId42"/>
    <p:sldId id="298" r:id="rId43"/>
    <p:sldId id="299" r:id="rId44"/>
    <p:sldId id="276" r:id="rId45"/>
    <p:sldId id="290" r:id="rId46"/>
    <p:sldId id="306" r:id="rId47"/>
    <p:sldId id="277" r:id="rId48"/>
    <p:sldId id="289" r:id="rId4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349"/>
    <p:restoredTop sz="92954"/>
  </p:normalViewPr>
  <p:slideViewPr>
    <p:cSldViewPr snapToGrid="0" snapToObjects="1">
      <p:cViewPr varScale="1">
        <p:scale>
          <a:sx n="81" d="100"/>
          <a:sy n="81" d="100"/>
        </p:scale>
        <p:origin x="108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4702F3-6153-2946-987F-BEF8CEE5D375}" type="datetimeFigureOut">
              <a:rPr lang="en-US" smtClean="0"/>
              <a:t>3/4/2021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5340BB-2058-684F-8038-E7088E8824F5}" type="slidenum">
              <a:rPr lang="en-US" smtClean="0"/>
              <a:t>‹#›</a:t>
            </a:fld>
            <a:endParaRPr lang="en-US"/>
          </a:p>
        </p:txBody>
      </p:sp>
    </p:spTree>
    <p:extLst>
      <p:ext uri="{BB962C8B-B14F-4D97-AF65-F5344CB8AC3E}">
        <p14:creationId xmlns:p14="http://schemas.microsoft.com/office/powerpoint/2010/main" val="1397473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DA3AB33-922B-4D38-881A-AB856AE2174E}" type="slidenum">
              <a:rPr lang="en-US" altLang="en-US"/>
              <a:pPr/>
              <a:t>2</a:t>
            </a:fld>
            <a:endParaRPr lang="en-US" altLang="en-US"/>
          </a:p>
        </p:txBody>
      </p:sp>
      <p:sp>
        <p:nvSpPr>
          <p:cNvPr id="31745"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6"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082319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EF83C2A-05FC-4E5C-BC11-27BE7DF41D92}" type="slidenum">
              <a:rPr lang="en-US" altLang="en-US"/>
              <a:pPr/>
              <a:t>3</a:t>
            </a:fld>
            <a:endParaRPr lang="en-US" altLang="en-US"/>
          </a:p>
        </p:txBody>
      </p:sp>
      <p:sp>
        <p:nvSpPr>
          <p:cNvPr id="32769"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2770"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391668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D622601-8514-4EB2-989D-9D5A0BF581AE}" type="slidenum">
              <a:rPr lang="en-US" altLang="en-US"/>
              <a:pPr/>
              <a:t>4</a:t>
            </a:fld>
            <a:endParaRPr lang="en-US" altLang="en-US"/>
          </a:p>
        </p:txBody>
      </p:sp>
      <p:sp>
        <p:nvSpPr>
          <p:cNvPr id="33793"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794"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0586530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D8275B2-44A0-4758-B9AB-90E8BF8C8245}" type="slidenum">
              <a:rPr lang="en-US" altLang="en-US"/>
              <a:pPr/>
              <a:t>5</a:t>
            </a:fld>
            <a:endParaRPr lang="en-US" altLang="en-US"/>
          </a:p>
        </p:txBody>
      </p:sp>
      <p:sp>
        <p:nvSpPr>
          <p:cNvPr id="34817"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18"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758338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02FD200-6553-4142-96FE-E329B0F89E6E}" type="slidenum">
              <a:rPr lang="en-US" altLang="en-US"/>
              <a:pPr/>
              <a:t>6</a:t>
            </a:fld>
            <a:endParaRPr lang="en-US" altLang="en-US"/>
          </a:p>
        </p:txBody>
      </p:sp>
      <p:sp>
        <p:nvSpPr>
          <p:cNvPr id="35841"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5842"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6265523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67CDA65-48BE-497E-BF5D-C1D9A54E4F3B}" type="slidenum">
              <a:rPr lang="en-US" altLang="en-US"/>
              <a:pPr/>
              <a:t>7</a:t>
            </a:fld>
            <a:endParaRPr lang="en-US" altLang="en-US"/>
          </a:p>
        </p:txBody>
      </p:sp>
      <p:sp>
        <p:nvSpPr>
          <p:cNvPr id="36865"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6"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533945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BDD06B2-B0AA-43D9-8F77-F21DCD7E5A18}" type="slidenum">
              <a:rPr lang="en-US" altLang="en-US"/>
              <a:pPr/>
              <a:t>8</a:t>
            </a:fld>
            <a:endParaRPr lang="en-US" altLang="en-US"/>
          </a:p>
        </p:txBody>
      </p:sp>
      <p:sp>
        <p:nvSpPr>
          <p:cNvPr id="37889"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7890"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0977565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4D4CC5D-8596-4694-88ED-4749A7C2630A}" type="slidenum">
              <a:rPr lang="en-US" altLang="en-US"/>
              <a:pPr/>
              <a:t>11</a:t>
            </a:fld>
            <a:endParaRPr lang="en-US" altLang="en-US"/>
          </a:p>
        </p:txBody>
      </p:sp>
      <p:sp>
        <p:nvSpPr>
          <p:cNvPr id="38913"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4"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0585642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B0D2A59-C642-47D2-865A-9E0394296095}" type="slidenum">
              <a:rPr lang="en-US" altLang="en-US"/>
              <a:pPr/>
              <a:t>12</a:t>
            </a:fld>
            <a:endParaRPr lang="en-US" altLang="en-US"/>
          </a:p>
        </p:txBody>
      </p:sp>
      <p:sp>
        <p:nvSpPr>
          <p:cNvPr id="39937"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9938"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8443404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BC4A729-0515-464D-AB32-0F0AEE838F1B}" type="slidenum">
              <a:rPr lang="en-US" altLang="en-US"/>
              <a:pPr/>
              <a:t>13</a:t>
            </a:fld>
            <a:endParaRPr lang="en-US" altLang="en-US"/>
          </a:p>
        </p:txBody>
      </p:sp>
      <p:sp>
        <p:nvSpPr>
          <p:cNvPr id="40961"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2"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017939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2F73C41-5048-4567-85CF-BA1FA811059E}" type="slidenum">
              <a:rPr lang="en-US" altLang="en-US"/>
              <a:pPr/>
              <a:t>14</a:t>
            </a:fld>
            <a:endParaRPr lang="en-US" altLang="en-US"/>
          </a:p>
        </p:txBody>
      </p:sp>
      <p:sp>
        <p:nvSpPr>
          <p:cNvPr id="41985"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6"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753599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23564B7-E5BE-4685-8557-B9AF5A31E0B0}" type="slidenum">
              <a:rPr lang="en-US" altLang="en-US"/>
              <a:pPr/>
              <a:t>15</a:t>
            </a:fld>
            <a:endParaRPr lang="en-US" altLang="en-US"/>
          </a:p>
        </p:txBody>
      </p:sp>
      <p:sp>
        <p:nvSpPr>
          <p:cNvPr id="43009"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0"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5706080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3188BC9-0448-4183-86E4-D37CE124871F}" type="slidenum">
              <a:rPr lang="en-US" altLang="en-US"/>
              <a:pPr/>
              <a:t>18</a:t>
            </a:fld>
            <a:endParaRPr lang="en-US" altLang="en-US"/>
          </a:p>
        </p:txBody>
      </p:sp>
      <p:sp>
        <p:nvSpPr>
          <p:cNvPr id="44033"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034"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655654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3188BC9-0448-4183-86E4-D37CE124871F}" type="slidenum">
              <a:rPr lang="en-US" altLang="en-US"/>
              <a:pPr/>
              <a:t>19</a:t>
            </a:fld>
            <a:endParaRPr lang="en-US" altLang="en-US"/>
          </a:p>
        </p:txBody>
      </p:sp>
      <p:sp>
        <p:nvSpPr>
          <p:cNvPr id="44033"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034"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065557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DFE235C-5185-4548-8F9D-657F073779E3}" type="slidenum">
              <a:rPr lang="en-US" altLang="en-US"/>
              <a:pPr/>
              <a:t>21</a:t>
            </a:fld>
            <a:endParaRPr lang="en-US" altLang="en-US"/>
          </a:p>
        </p:txBody>
      </p:sp>
      <p:sp>
        <p:nvSpPr>
          <p:cNvPr id="45057"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58"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0234382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39057B4-5B35-40FF-B2A5-21A457D21B60}" type="slidenum">
              <a:rPr lang="en-US" altLang="en-US"/>
              <a:pPr/>
              <a:t>22</a:t>
            </a:fld>
            <a:endParaRPr lang="en-US" altLang="en-US"/>
          </a:p>
        </p:txBody>
      </p:sp>
      <p:sp>
        <p:nvSpPr>
          <p:cNvPr id="46081"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6082"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8424556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3BF2506-7CBD-41D6-BC90-2517BD47EA7E}" type="slidenum">
              <a:rPr lang="en-US" altLang="en-US"/>
              <a:pPr/>
              <a:t>26</a:t>
            </a:fld>
            <a:endParaRPr lang="en-US" altLang="en-US"/>
          </a:p>
        </p:txBody>
      </p:sp>
      <p:sp>
        <p:nvSpPr>
          <p:cNvPr id="47105"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6"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711243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3BF2506-7CBD-41D6-BC90-2517BD47EA7E}" type="slidenum">
              <a:rPr lang="en-US" altLang="en-US"/>
              <a:pPr/>
              <a:t>27</a:t>
            </a:fld>
            <a:endParaRPr lang="en-US" altLang="en-US"/>
          </a:p>
        </p:txBody>
      </p:sp>
      <p:sp>
        <p:nvSpPr>
          <p:cNvPr id="47105"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6"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8861094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3BF2506-7CBD-41D6-BC90-2517BD47EA7E}" type="slidenum">
              <a:rPr lang="en-US" altLang="en-US"/>
              <a:pPr/>
              <a:t>29</a:t>
            </a:fld>
            <a:endParaRPr lang="en-US" altLang="en-US"/>
          </a:p>
        </p:txBody>
      </p:sp>
      <p:sp>
        <p:nvSpPr>
          <p:cNvPr id="47105"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6"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7791022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2A4301F-6778-47B2-AB51-616EEB942957}" type="slidenum">
              <a:rPr lang="en-US" altLang="en-US"/>
              <a:pPr/>
              <a:t>31</a:t>
            </a:fld>
            <a:endParaRPr lang="en-US" altLang="en-US"/>
          </a:p>
        </p:txBody>
      </p:sp>
      <p:sp>
        <p:nvSpPr>
          <p:cNvPr id="48129"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8130"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0766247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2A4301F-6778-47B2-AB51-616EEB942957}" type="slidenum">
              <a:rPr lang="en-US" altLang="en-US"/>
              <a:pPr/>
              <a:t>32</a:t>
            </a:fld>
            <a:endParaRPr lang="en-US" altLang="en-US"/>
          </a:p>
        </p:txBody>
      </p:sp>
      <p:sp>
        <p:nvSpPr>
          <p:cNvPr id="48129"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8130"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4378918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0F6D432-E9D9-462B-ADD4-CA9C7988F0A4}" type="slidenum">
              <a:rPr lang="en-US" altLang="en-US"/>
              <a:pPr/>
              <a:t>39</a:t>
            </a:fld>
            <a:endParaRPr lang="en-US" altLang="en-US"/>
          </a:p>
        </p:txBody>
      </p:sp>
      <p:sp>
        <p:nvSpPr>
          <p:cNvPr id="50177"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0178"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8121620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AE750E7-6FD1-4D00-B1DF-A364C2E9E324}" type="slidenum">
              <a:rPr lang="en-US" altLang="en-US"/>
              <a:pPr/>
              <a:t>40</a:t>
            </a:fld>
            <a:endParaRPr lang="en-US" altLang="en-US"/>
          </a:p>
        </p:txBody>
      </p:sp>
      <p:sp>
        <p:nvSpPr>
          <p:cNvPr id="49153"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4"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5002593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AE750E7-6FD1-4D00-B1DF-A364C2E9E324}" type="slidenum">
              <a:rPr lang="en-US" altLang="en-US"/>
              <a:pPr/>
              <a:t>41</a:t>
            </a:fld>
            <a:endParaRPr lang="en-US" altLang="en-US"/>
          </a:p>
        </p:txBody>
      </p:sp>
      <p:sp>
        <p:nvSpPr>
          <p:cNvPr id="49153"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4"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427750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0712921-DA71-4298-9F7E-A177A68B039D}" type="slidenum">
              <a:rPr lang="en-US" altLang="en-US"/>
              <a:pPr/>
              <a:t>44</a:t>
            </a:fld>
            <a:endParaRPr lang="en-US" altLang="en-US"/>
          </a:p>
        </p:txBody>
      </p:sp>
      <p:sp>
        <p:nvSpPr>
          <p:cNvPr id="51201"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2"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9726579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0712921-DA71-4298-9F7E-A177A68B039D}" type="slidenum">
              <a:rPr lang="en-US" altLang="en-US"/>
              <a:pPr/>
              <a:t>45</a:t>
            </a:fld>
            <a:endParaRPr lang="en-US" altLang="en-US"/>
          </a:p>
        </p:txBody>
      </p:sp>
      <p:sp>
        <p:nvSpPr>
          <p:cNvPr id="51201"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2"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1189341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1E69379-BEA5-4451-ADB2-8092EDC06C84}" type="slidenum">
              <a:rPr lang="en-US" altLang="en-US"/>
              <a:pPr/>
              <a:t>47</a:t>
            </a:fld>
            <a:endParaRPr lang="en-US" altLang="en-US"/>
          </a:p>
        </p:txBody>
      </p:sp>
      <p:sp>
        <p:nvSpPr>
          <p:cNvPr id="52225"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2226"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3691720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3/4/2021</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3/4/2021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3/4/2021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3/4/2021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3/4/2021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3/4/2021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Drag picture to placeholder or click icon to add</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3/4/2021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Drag picture to placeholder or click icon to add</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Drag picture to placeholder or click icon to add</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Drag picture to placeholder or click icon to add</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3/4/2021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3/4/2021</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www.verywellhealth.com/the-dangers-of-high-cholesterol-and-diabetes-3571713"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doi.org/10.1093/pm/pnab069"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11882" y="1076326"/>
            <a:ext cx="8791575" cy="2387600"/>
          </a:xfrm>
        </p:spPr>
        <p:txBody>
          <a:bodyPr/>
          <a:lstStyle/>
          <a:p>
            <a:r>
              <a:rPr lang="en-US" altLang="en-US" dirty="0"/>
              <a:t>From OLS to </a:t>
            </a:r>
            <a:r>
              <a:rPr lang="en-US" altLang="en-US" dirty="0" smtClean="0"/>
              <a:t/>
            </a:r>
            <a:br>
              <a:rPr lang="en-US" altLang="en-US" dirty="0" smtClean="0"/>
            </a:br>
            <a:r>
              <a:rPr lang="en-US" altLang="en-US" dirty="0" smtClean="0"/>
              <a:t>Generalized </a:t>
            </a:r>
            <a:r>
              <a:rPr lang="en-US" altLang="en-US" dirty="0"/>
              <a:t>Regression</a:t>
            </a:r>
            <a:endParaRPr lang="en-US" dirty="0"/>
          </a:p>
        </p:txBody>
      </p:sp>
      <p:sp>
        <p:nvSpPr>
          <p:cNvPr id="3" name="Subtitle 2"/>
          <p:cNvSpPr>
            <a:spLocks noGrp="1"/>
          </p:cNvSpPr>
          <p:nvPr>
            <p:ph type="subTitle" idx="1"/>
          </p:nvPr>
        </p:nvSpPr>
        <p:spPr>
          <a:xfrm>
            <a:off x="850706" y="3713355"/>
            <a:ext cx="8791575" cy="1655762"/>
          </a:xfrm>
        </p:spPr>
        <p:txBody>
          <a:bodyPr/>
          <a:lstStyle/>
          <a:p>
            <a:pPr algn="r">
              <a:spcAft>
                <a:spcPct val="0"/>
              </a:spcAft>
              <a:tabLst>
                <a:tab pos="723900" algn="l"/>
                <a:tab pos="1447800" algn="l"/>
                <a:tab pos="2171700" algn="l"/>
                <a:tab pos="2895600" algn="l"/>
                <a:tab pos="3619500" algn="l"/>
                <a:tab pos="4343400" algn="l"/>
              </a:tabLst>
            </a:pPr>
            <a:r>
              <a:rPr lang="en-US" altLang="en-US" sz="2800" dirty="0">
                <a:solidFill>
                  <a:srgbClr val="280099"/>
                </a:solidFill>
              </a:rPr>
              <a:t>Chong Ho Yu </a:t>
            </a:r>
          </a:p>
          <a:p>
            <a:pPr algn="r">
              <a:spcAft>
                <a:spcPct val="0"/>
              </a:spcAft>
              <a:tabLst>
                <a:tab pos="723900" algn="l"/>
                <a:tab pos="1447800" algn="l"/>
                <a:tab pos="2171700" algn="l"/>
                <a:tab pos="2895600" algn="l"/>
                <a:tab pos="3619500" algn="l"/>
                <a:tab pos="4343400" algn="l"/>
              </a:tabLst>
            </a:pPr>
            <a:r>
              <a:rPr lang="en-US" altLang="en-US" sz="2800" dirty="0">
                <a:solidFill>
                  <a:srgbClr val="280099"/>
                </a:solidFill>
              </a:rPr>
              <a:t>(I am regressing)</a:t>
            </a:r>
          </a:p>
          <a:p>
            <a:endParaRPr lang="en-US" dirty="0"/>
          </a:p>
        </p:txBody>
      </p:sp>
      <p:pic>
        <p:nvPicPr>
          <p:cNvPr id="4" name="Picture 4"/>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903661" y="3463926"/>
            <a:ext cx="2368550" cy="29606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610395" y="1074752"/>
            <a:ext cx="2986124" cy="238917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10460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idx="4294967295"/>
          </p:nvPr>
        </p:nvSpPr>
        <p:spPr>
          <a:xfrm>
            <a:off x="2021813" y="498293"/>
            <a:ext cx="4686252" cy="1800189"/>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Lst>
            </a:pPr>
            <a:r>
              <a:rPr lang="en-US" altLang="en-US"/>
              <a:t>OLS regression has a long history</a:t>
            </a:r>
          </a:p>
        </p:txBody>
      </p:sp>
      <p:sp>
        <p:nvSpPr>
          <p:cNvPr id="9218" name="Rectangle 2"/>
          <p:cNvSpPr>
            <a:spLocks noGrp="1" noChangeArrowheads="1"/>
          </p:cNvSpPr>
          <p:nvPr>
            <p:ph type="body" idx="4294967295"/>
          </p:nvPr>
        </p:nvSpPr>
        <p:spPr>
          <a:xfrm>
            <a:off x="2021813" y="2381199"/>
            <a:ext cx="4656008" cy="3755914"/>
          </a:xfrm>
          <a:ln/>
        </p:spPr>
        <p:txBody>
          <a:bodyPr>
            <a:normAutofit/>
          </a:bodyPr>
          <a:lstStyle/>
          <a:p>
            <a:pPr marL="97932" indent="0">
              <a:buClr>
                <a:srgbClr val="FF6633"/>
              </a:buClr>
              <a:buSzPct val="45000"/>
              <a:buNone/>
              <a:tabLst>
                <a:tab pos="656722" algn="l"/>
                <a:tab pos="1313444" algn="l"/>
                <a:tab pos="1970166" algn="l"/>
                <a:tab pos="2626888" algn="l"/>
                <a:tab pos="3283610" algn="l"/>
                <a:tab pos="3940332" algn="l"/>
                <a:tab pos="4597055" algn="l"/>
              </a:tabLst>
            </a:pPr>
            <a:r>
              <a:rPr lang="en-US" altLang="en-US" sz="2800" dirty="0">
                <a:solidFill>
                  <a:srgbClr val="FFC000"/>
                </a:solidFill>
              </a:rPr>
              <a:t>Ordinal least squares </a:t>
            </a:r>
            <a:r>
              <a:rPr lang="en-US" altLang="en-US" sz="2800" dirty="0"/>
              <a:t>(OLS) regression, also known as </a:t>
            </a:r>
            <a:r>
              <a:rPr lang="en-US" altLang="en-US" sz="2800" dirty="0">
                <a:solidFill>
                  <a:srgbClr val="FFC000"/>
                </a:solidFill>
              </a:rPr>
              <a:t>standard least squares </a:t>
            </a:r>
            <a:r>
              <a:rPr lang="en-US" altLang="en-US" sz="2800" dirty="0"/>
              <a:t>(SLS) regression, was discovered by Legendre (1805) and Gauss (1809) when our great grandparents were born. </a:t>
            </a:r>
          </a:p>
        </p:txBody>
      </p:sp>
      <p:pic>
        <p:nvPicPr>
          <p:cNvPr id="9219"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302848" y="580382"/>
            <a:ext cx="2184709" cy="3276344"/>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pic>
        <p:nvPicPr>
          <p:cNvPr id="9220" name="Picture 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915447" y="4072748"/>
            <a:ext cx="2996955" cy="2397852"/>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spTree>
    <p:extLst>
      <p:ext uri="{BB962C8B-B14F-4D97-AF65-F5344CB8AC3E}">
        <p14:creationId xmlns:p14="http://schemas.microsoft.com/office/powerpoint/2010/main" val="59806157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idx="4294967295"/>
          </p:nvPr>
        </p:nvSpPr>
        <p:spPr>
          <a:xfrm>
            <a:off x="1980049" y="273629"/>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OLS regression</a:t>
            </a:r>
          </a:p>
        </p:txBody>
      </p:sp>
      <p:sp>
        <p:nvSpPr>
          <p:cNvPr id="10242" name="Rectangle 2"/>
          <p:cNvSpPr>
            <a:spLocks noGrp="1" noChangeArrowheads="1"/>
          </p:cNvSpPr>
          <p:nvPr>
            <p:ph type="body" idx="4294967295"/>
          </p:nvPr>
        </p:nvSpPr>
        <p:spPr>
          <a:xfrm>
            <a:off x="1851346" y="1326743"/>
            <a:ext cx="8033163" cy="3755914"/>
          </a:xfrm>
          <a:ln/>
        </p:spPr>
        <p:txBody>
          <a:bodyPr>
            <a:norm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Least square = least square of </a:t>
            </a:r>
            <a:r>
              <a:rPr lang="en-US" altLang="en-US" sz="2800" dirty="0">
                <a:solidFill>
                  <a:srgbClr val="FFC000"/>
                </a:solidFill>
              </a:rPr>
              <a:t>residuals</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Residual = distance between actual and predicted</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Best fit</a:t>
            </a:r>
          </a:p>
        </p:txBody>
      </p:sp>
      <p:pic>
        <p:nvPicPr>
          <p:cNvPr id="10243"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426865" y="2975353"/>
            <a:ext cx="5518659" cy="332819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72404557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idx="4294967295"/>
          </p:nvPr>
        </p:nvSpPr>
        <p:spPr>
          <a:xfrm>
            <a:off x="1980049" y="273630"/>
            <a:ext cx="8229024" cy="805045"/>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R square</a:t>
            </a:r>
          </a:p>
        </p:txBody>
      </p:sp>
      <p:sp>
        <p:nvSpPr>
          <p:cNvPr id="11266" name="Rectangle 2"/>
          <p:cNvSpPr>
            <a:spLocks noGrp="1" noChangeArrowheads="1"/>
          </p:cNvSpPr>
          <p:nvPr>
            <p:ph type="body" idx="4294967295"/>
          </p:nvPr>
        </p:nvSpPr>
        <p:spPr>
          <a:xfrm>
            <a:off x="1928203" y="995146"/>
            <a:ext cx="9179769" cy="3755914"/>
          </a:xfrm>
          <a:ln/>
        </p:spPr>
        <p:txBody>
          <a:bodyPr>
            <a:norm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The purpose of simple regression is to </a:t>
            </a:r>
            <a:r>
              <a:rPr lang="en-US" altLang="en-US" sz="2800" dirty="0">
                <a:solidFill>
                  <a:srgbClr val="FFC000"/>
                </a:solidFill>
              </a:rPr>
              <a:t>find a relationship </a:t>
            </a:r>
            <a:r>
              <a:rPr lang="en-US" altLang="en-US" sz="2800" dirty="0"/>
              <a:t>(but not the one in the picture below).</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When there are multiple predictors, the multiple-relationship is denoted by the </a:t>
            </a:r>
            <a:r>
              <a:rPr lang="en-US" altLang="en-US" sz="2800" dirty="0">
                <a:solidFill>
                  <a:srgbClr val="FFC000"/>
                </a:solidFill>
              </a:rPr>
              <a:t>R-square (variance explained)</a:t>
            </a:r>
            <a:r>
              <a:rPr lang="en-US" altLang="en-US" sz="2800" dirty="0"/>
              <a:t>. </a:t>
            </a:r>
          </a:p>
        </p:txBody>
      </p:sp>
      <p:pic>
        <p:nvPicPr>
          <p:cNvPr id="1126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950546" y="3318109"/>
            <a:ext cx="4242685" cy="2819816"/>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spTree>
    <p:extLst>
      <p:ext uri="{BB962C8B-B14F-4D97-AF65-F5344CB8AC3E}">
        <p14:creationId xmlns:p14="http://schemas.microsoft.com/office/powerpoint/2010/main" val="153206328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idx="4294967295"/>
          </p:nvPr>
        </p:nvSpPr>
        <p:spPr>
          <a:xfrm>
            <a:off x="1980049" y="273629"/>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Inflated variance explained</a:t>
            </a:r>
          </a:p>
        </p:txBody>
      </p:sp>
      <p:sp>
        <p:nvSpPr>
          <p:cNvPr id="12290" name="Rectangle 2"/>
          <p:cNvSpPr>
            <a:spLocks noGrp="1" noChangeArrowheads="1"/>
          </p:cNvSpPr>
          <p:nvPr>
            <p:ph type="body" idx="4294967295"/>
          </p:nvPr>
        </p:nvSpPr>
        <p:spPr>
          <a:xfrm>
            <a:off x="2116863" y="1493438"/>
            <a:ext cx="5277850" cy="4298851"/>
          </a:xfrm>
          <a:ln/>
        </p:spPr>
        <p:txBody>
          <a:bodyPr>
            <a:no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800" dirty="0"/>
              <a:t>Picture that the overlapping area between Y and </a:t>
            </a:r>
            <a:r>
              <a:rPr lang="en-US" altLang="en-US" sz="2800" dirty="0" err="1"/>
              <a:t>Xs</a:t>
            </a:r>
            <a:r>
              <a:rPr lang="en-US" altLang="en-US" sz="2800" dirty="0"/>
              <a:t> is the variance explained (multiple-relationship).</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800" dirty="0"/>
              <a:t>When you put more and more </a:t>
            </a:r>
            <a:r>
              <a:rPr lang="en-US" altLang="en-US" sz="2800" dirty="0" err="1"/>
              <a:t>Xs</a:t>
            </a:r>
            <a:r>
              <a:rPr lang="en-US" altLang="en-US" sz="2800" dirty="0"/>
              <a:t> on Y, the circle of Y is almost fully covered. R-square = .89! Wow! Voila! </a:t>
            </a:r>
            <a:r>
              <a:rPr lang="en-US" altLang="en-US" sz="2800" dirty="0" err="1"/>
              <a:t>Allelujah</a:t>
            </a:r>
            <a:r>
              <a:rPr lang="en-US" altLang="en-US" sz="2800" dirty="0"/>
              <a:t>!</a:t>
            </a:r>
          </a:p>
        </p:txBody>
      </p:sp>
      <p:pic>
        <p:nvPicPr>
          <p:cNvPr id="12291"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805993" y="1493438"/>
            <a:ext cx="2819816" cy="281981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87969511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title" idx="4294967295"/>
          </p:nvPr>
        </p:nvSpPr>
        <p:spPr>
          <a:xfrm>
            <a:off x="1892410" y="273629"/>
            <a:ext cx="8316663"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Useless model</a:t>
            </a:r>
          </a:p>
        </p:txBody>
      </p:sp>
      <p:sp>
        <p:nvSpPr>
          <p:cNvPr id="13314" name="Rectangle 2"/>
          <p:cNvSpPr>
            <a:spLocks noGrp="1" noChangeArrowheads="1"/>
          </p:cNvSpPr>
          <p:nvPr>
            <p:ph type="body" idx="4294967295"/>
          </p:nvPr>
        </p:nvSpPr>
        <p:spPr>
          <a:xfrm>
            <a:off x="1486894" y="1427191"/>
            <a:ext cx="9462052" cy="4712175"/>
          </a:xfrm>
          <a:ln/>
        </p:spPr>
        <p:txBody>
          <a:bodyPr>
            <a:no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A student asked me how he could improve his grade. I told him that my fifty-variable regression model could predict almost 89% of test performance: study long hours, earn more money, buy a reliable car, watch less TV, browse more often on the Web, exercise more often, attend church more often, pray more often, go to fewer movies, play fewer video games, cut your hair more often, drink more milk and coffee...etc.</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This </a:t>
            </a:r>
            <a:r>
              <a:rPr lang="en-US" altLang="en-US" sz="2800" dirty="0">
                <a:solidFill>
                  <a:srgbClr val="FFC000"/>
                </a:solidFill>
              </a:rPr>
              <a:t>complicated</a:t>
            </a:r>
            <a:r>
              <a:rPr lang="en-US" altLang="en-US" sz="2800" dirty="0"/>
              <a:t> model is </a:t>
            </a:r>
            <a:r>
              <a:rPr lang="en-US" altLang="en-US" sz="2800" dirty="0">
                <a:solidFill>
                  <a:srgbClr val="FFC000"/>
                </a:solidFill>
              </a:rPr>
              <a:t>useless</a:t>
            </a:r>
            <a:r>
              <a:rPr lang="en-US" altLang="en-US" sz="2800" dirty="0"/>
              <a:t>!</a:t>
            </a:r>
          </a:p>
        </p:txBody>
      </p:sp>
    </p:spTree>
    <p:extLst>
      <p:ext uri="{BB962C8B-B14F-4D97-AF65-F5344CB8AC3E}">
        <p14:creationId xmlns:p14="http://schemas.microsoft.com/office/powerpoint/2010/main" val="86838373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idx="4294967295"/>
          </p:nvPr>
        </p:nvSpPr>
        <p:spPr>
          <a:xfrm>
            <a:off x="1582310" y="182057"/>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Fitness</a:t>
            </a:r>
          </a:p>
        </p:txBody>
      </p:sp>
      <p:sp>
        <p:nvSpPr>
          <p:cNvPr id="14338" name="Rectangle 2"/>
          <p:cNvSpPr>
            <a:spLocks noGrp="1" noChangeArrowheads="1"/>
          </p:cNvSpPr>
          <p:nvPr>
            <p:ph type="body" idx="4294967295"/>
          </p:nvPr>
        </p:nvSpPr>
        <p:spPr>
          <a:xfrm>
            <a:off x="1186525" y="1185710"/>
            <a:ext cx="8491145" cy="3755914"/>
          </a:xfrm>
          <a:ln/>
        </p:spPr>
        <p:txBody>
          <a:bodyPr>
            <a:norm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In this example I want to use six variables </a:t>
            </a:r>
            <a:r>
              <a:rPr lang="en-US" altLang="en-US" sz="2800" dirty="0" smtClean="0"/>
              <a:t>in Fitness data (JMP sample library) to </a:t>
            </a:r>
            <a:r>
              <a:rPr lang="en-US" altLang="en-US" sz="2800" dirty="0"/>
              <a:t>predict weight. The method is OLS regression.</a:t>
            </a:r>
          </a:p>
        </p:txBody>
      </p:sp>
      <p:pic>
        <p:nvPicPr>
          <p:cNvPr id="14339"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696822" y="2503985"/>
            <a:ext cx="5527300" cy="399497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5262184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idx="4294967295"/>
          </p:nvPr>
        </p:nvSpPr>
        <p:spPr>
          <a:xfrm>
            <a:off x="1980049" y="273629"/>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Negative adjusted R-square!</a:t>
            </a:r>
          </a:p>
        </p:txBody>
      </p:sp>
      <p:sp>
        <p:nvSpPr>
          <p:cNvPr id="15362" name="Rectangle 2"/>
          <p:cNvSpPr>
            <a:spLocks noGrp="1" noChangeArrowheads="1"/>
          </p:cNvSpPr>
          <p:nvPr>
            <p:ph type="body" idx="4294967295"/>
          </p:nvPr>
        </p:nvSpPr>
        <p:spPr>
          <a:xfrm>
            <a:off x="1192696" y="1493438"/>
            <a:ext cx="5802464" cy="4874911"/>
          </a:xfrm>
          <a:ln/>
        </p:spPr>
        <p:txBody>
          <a:bodyPr>
            <a:no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800" dirty="0"/>
              <a:t>The R-square is .199. Not bad! This model can explain 20% of the weight variance.</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800" dirty="0"/>
              <a:t>But when many predictors are used, the program used </a:t>
            </a:r>
            <a:r>
              <a:rPr lang="en-US" altLang="en-US" sz="2800" dirty="0">
                <a:solidFill>
                  <a:srgbClr val="FFC000"/>
                </a:solidFill>
              </a:rPr>
              <a:t>adjusted R-square</a:t>
            </a:r>
            <a:r>
              <a:rPr lang="en-US" altLang="en-US" sz="2800" dirty="0"/>
              <a:t> to adjust the inflated R-square</a:t>
            </a:r>
            <a:r>
              <a:rPr lang="en-US" altLang="en-US" sz="2800" dirty="0" smtClean="0"/>
              <a:t>.</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800" dirty="0" smtClean="0"/>
              <a:t>It </a:t>
            </a:r>
            <a:r>
              <a:rPr lang="en-US" altLang="en-US" sz="2800" dirty="0"/>
              <a:t>is </a:t>
            </a:r>
            <a:r>
              <a:rPr lang="en-US" altLang="en-US" sz="2800" dirty="0">
                <a:solidFill>
                  <a:srgbClr val="FFC000"/>
                </a:solidFill>
              </a:rPr>
              <a:t>negative</a:t>
            </a:r>
            <a:r>
              <a:rPr lang="en-US" altLang="en-US" sz="2800" dirty="0"/>
              <a:t>! R-squared is r * r. It should not be negative. </a:t>
            </a:r>
            <a:r>
              <a:rPr lang="en-US" altLang="en-US" sz="2800" dirty="0" smtClean="0"/>
              <a:t>What is happening?</a:t>
            </a:r>
            <a:endParaRPr lang="en-US" altLang="en-US" sz="2800" dirty="0"/>
          </a:p>
        </p:txBody>
      </p:sp>
      <p:pic>
        <p:nvPicPr>
          <p:cNvPr id="15363"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164120" y="1636012"/>
            <a:ext cx="3934493" cy="458976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4204581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Regression in SPSS</a:t>
            </a:r>
            <a:endParaRPr lang="en-US" dirty="0"/>
          </a:p>
        </p:txBody>
      </p:sp>
      <p:sp>
        <p:nvSpPr>
          <p:cNvPr id="3" name="Content Placeholder 2"/>
          <p:cNvSpPr>
            <a:spLocks noGrp="1"/>
          </p:cNvSpPr>
          <p:nvPr>
            <p:ph idx="1"/>
          </p:nvPr>
        </p:nvSpPr>
        <p:spPr>
          <a:xfrm>
            <a:off x="1141412" y="2249487"/>
            <a:ext cx="5419407" cy="3541714"/>
          </a:xfrm>
        </p:spPr>
        <p:txBody>
          <a:bodyPr>
            <a:normAutofit fontScale="92500" lnSpcReduction="10000"/>
          </a:bodyPr>
          <a:lstStyle/>
          <a:p>
            <a:r>
              <a:rPr lang="en-US" sz="2800" dirty="0" smtClean="0"/>
              <a:t>If you run the same regression analysis in SPSS, </a:t>
            </a:r>
            <a:r>
              <a:rPr lang="en-US" sz="2800" dirty="0"/>
              <a:t>r = .</a:t>
            </a:r>
            <a:r>
              <a:rPr lang="en-US" sz="2800" dirty="0" smtClean="0"/>
              <a:t>447, R = .2, and the adjusted R-squared is 0.</a:t>
            </a:r>
          </a:p>
          <a:p>
            <a:r>
              <a:rPr lang="en-US" sz="2800" dirty="0" smtClean="0"/>
              <a:t>Zero means no variance is explained, but at least it is not negative.</a:t>
            </a:r>
          </a:p>
          <a:p>
            <a:r>
              <a:rPr lang="en-US" sz="2800" dirty="0" smtClean="0"/>
              <a:t>Which one should I trust? SPSS or SAS (JMP)?</a:t>
            </a:r>
          </a:p>
          <a:p>
            <a:endParaRPr lang="en-US" dirty="0"/>
          </a:p>
        </p:txBody>
      </p:sp>
      <p:pic>
        <p:nvPicPr>
          <p:cNvPr id="4" name="Picture 3"/>
          <p:cNvPicPr>
            <a:picLocks noChangeAspect="1"/>
          </p:cNvPicPr>
          <p:nvPr/>
        </p:nvPicPr>
        <p:blipFill>
          <a:blip r:embed="rId2"/>
          <a:stretch>
            <a:fillRect/>
          </a:stretch>
        </p:blipFill>
        <p:spPr>
          <a:xfrm>
            <a:off x="6824935" y="2249487"/>
            <a:ext cx="4371429" cy="1514286"/>
          </a:xfrm>
          <a:prstGeom prst="rect">
            <a:avLst/>
          </a:prstGeom>
        </p:spPr>
      </p:pic>
    </p:spTree>
    <p:extLst>
      <p:ext uri="{BB962C8B-B14F-4D97-AF65-F5344CB8AC3E}">
        <p14:creationId xmlns:p14="http://schemas.microsoft.com/office/powerpoint/2010/main" val="10903394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Negative R-squared</a:t>
            </a:r>
            <a:endParaRPr lang="en-US" dirty="0"/>
          </a:p>
        </p:txBody>
      </p:sp>
      <p:sp>
        <p:nvSpPr>
          <p:cNvPr id="3" name="Content Placeholder 2"/>
          <p:cNvSpPr>
            <a:spLocks noGrp="1"/>
          </p:cNvSpPr>
          <p:nvPr>
            <p:ph idx="1"/>
          </p:nvPr>
        </p:nvSpPr>
        <p:spPr>
          <a:xfrm>
            <a:off x="1015683" y="1963737"/>
            <a:ext cx="8162608" cy="3541714"/>
          </a:xfrm>
        </p:spPr>
        <p:txBody>
          <a:bodyPr>
            <a:noAutofit/>
          </a:bodyPr>
          <a:lstStyle/>
          <a:p>
            <a:r>
              <a:rPr lang="en-US" dirty="0" smtClean="0"/>
              <a:t>Zero is no variance explained.</a:t>
            </a:r>
          </a:p>
          <a:p>
            <a:r>
              <a:rPr lang="en-US" dirty="0" smtClean="0"/>
              <a:t>If you fit a line to the data, the line is flat (horizontal). </a:t>
            </a:r>
          </a:p>
          <a:p>
            <a:r>
              <a:rPr lang="en-US" dirty="0" smtClean="0"/>
              <a:t>If the model is worse than a horizontal line and </a:t>
            </a:r>
            <a:r>
              <a:rPr lang="en-US" dirty="0" smtClean="0">
                <a:solidFill>
                  <a:srgbClr val="FFC000"/>
                </a:solidFill>
              </a:rPr>
              <a:t>contradicted with the data pattern</a:t>
            </a:r>
            <a:r>
              <a:rPr lang="en-US" dirty="0" smtClean="0"/>
              <a:t>, the adjusted R-squared can be negative.</a:t>
            </a:r>
          </a:p>
          <a:p>
            <a:r>
              <a:rPr lang="en-US" dirty="0" smtClean="0"/>
              <a:t>There are too many predictors in the model. </a:t>
            </a:r>
            <a:r>
              <a:rPr lang="en-US" dirty="0" smtClean="0">
                <a:solidFill>
                  <a:srgbClr val="FFC000"/>
                </a:solidFill>
              </a:rPr>
              <a:t>The model could be worse than no model</a:t>
            </a:r>
            <a:r>
              <a:rPr lang="en-US" dirty="0" smtClean="0"/>
              <a:t>.</a:t>
            </a:r>
          </a:p>
          <a:p>
            <a:r>
              <a:rPr lang="en-US" dirty="0" smtClean="0"/>
              <a:t>Metaphor: if you are sick and take the wrong drug or the fake medicine, it is worse than no drug at all. </a:t>
            </a:r>
            <a:endParaRPr lang="en-US" dirty="0"/>
          </a:p>
        </p:txBody>
      </p:sp>
      <p:pic>
        <p:nvPicPr>
          <p:cNvPr id="4" name="Picture 3"/>
          <p:cNvPicPr>
            <a:picLocks noChangeAspect="1"/>
          </p:cNvPicPr>
          <p:nvPr/>
        </p:nvPicPr>
        <p:blipFill>
          <a:blip r:embed="rId2"/>
          <a:stretch>
            <a:fillRect/>
          </a:stretch>
        </p:blipFill>
        <p:spPr>
          <a:xfrm>
            <a:off x="9224011" y="1553642"/>
            <a:ext cx="2657143" cy="2180952"/>
          </a:xfrm>
          <a:prstGeom prst="rect">
            <a:avLst/>
          </a:prstGeom>
        </p:spPr>
      </p:pic>
      <p:pic>
        <p:nvPicPr>
          <p:cNvPr id="5" name="Picture 4"/>
          <p:cNvPicPr>
            <a:picLocks noChangeAspect="1"/>
          </p:cNvPicPr>
          <p:nvPr/>
        </p:nvPicPr>
        <p:blipFill>
          <a:blip r:embed="rId3"/>
          <a:stretch>
            <a:fillRect/>
          </a:stretch>
        </p:blipFill>
        <p:spPr>
          <a:xfrm>
            <a:off x="9224011" y="4053206"/>
            <a:ext cx="2657428" cy="2053213"/>
          </a:xfrm>
          <a:prstGeom prst="rect">
            <a:avLst/>
          </a:prstGeom>
        </p:spPr>
      </p:pic>
    </p:spTree>
    <p:extLst>
      <p:ext uri="{BB962C8B-B14F-4D97-AF65-F5344CB8AC3E}">
        <p14:creationId xmlns:p14="http://schemas.microsoft.com/office/powerpoint/2010/main" val="13001861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idx="4294967295"/>
          </p:nvPr>
        </p:nvSpPr>
        <p:spPr>
          <a:xfrm>
            <a:off x="1980049" y="273629"/>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How about all possible interactions?</a:t>
            </a:r>
          </a:p>
        </p:txBody>
      </p:sp>
      <p:sp>
        <p:nvSpPr>
          <p:cNvPr id="16386" name="Rectangle 2"/>
          <p:cNvSpPr>
            <a:spLocks noGrp="1" noChangeArrowheads="1"/>
          </p:cNvSpPr>
          <p:nvPr>
            <p:ph type="body" idx="4294967295"/>
          </p:nvPr>
        </p:nvSpPr>
        <p:spPr>
          <a:xfrm>
            <a:off x="2177350" y="1795870"/>
            <a:ext cx="8033163" cy="3755914"/>
          </a:xfrm>
          <a:ln/>
        </p:spPr>
        <p:txBody>
          <a:bodyPr/>
          <a:lstStyle/>
          <a:p>
            <a:endParaRPr lang="en-US" altLang="en-US"/>
          </a:p>
        </p:txBody>
      </p:sp>
      <p:pic>
        <p:nvPicPr>
          <p:cNvPr id="1638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698684" y="1418550"/>
            <a:ext cx="6833518" cy="496852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75489968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idx="4294967295"/>
          </p:nvPr>
        </p:nvSpPr>
        <p:spPr>
          <a:xfrm>
            <a:off x="1282819" y="846089"/>
            <a:ext cx="3254891"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smtClean="0"/>
              <a:t>Biased or Zeroed out?</a:t>
            </a:r>
            <a:endParaRPr lang="en-US" altLang="en-US" dirty="0"/>
          </a:p>
        </p:txBody>
      </p:sp>
      <p:sp>
        <p:nvSpPr>
          <p:cNvPr id="17410" name="Rectangle 2"/>
          <p:cNvSpPr>
            <a:spLocks noGrp="1" noChangeArrowheads="1"/>
          </p:cNvSpPr>
          <p:nvPr>
            <p:ph type="body" idx="4294967295"/>
          </p:nvPr>
        </p:nvSpPr>
        <p:spPr>
          <a:xfrm>
            <a:off x="1063985" y="2642088"/>
            <a:ext cx="3130826" cy="3755914"/>
          </a:xfrm>
          <a:ln/>
        </p:spPr>
        <p:txBody>
          <a:bodyPr vert="horz" lIns="91440" tIns="22403" rIns="91440" bIns="45720" rtlCol="0">
            <a:norm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smtClean="0"/>
              <a:t>Every parameter </a:t>
            </a:r>
            <a:r>
              <a:rPr lang="en-US" altLang="en-US" sz="2800" dirty="0"/>
              <a:t>estimate is </a:t>
            </a:r>
            <a:r>
              <a:rPr lang="en-US" altLang="en-US" sz="2800" dirty="0" smtClean="0"/>
              <a:t>either biased or zeroed out. </a:t>
            </a:r>
            <a:r>
              <a:rPr lang="en-US" altLang="en-US" sz="2800" dirty="0"/>
              <a:t>What is happening?</a:t>
            </a:r>
          </a:p>
        </p:txBody>
      </p:sp>
      <p:pic>
        <p:nvPicPr>
          <p:cNvPr id="2" name="Picture 1"/>
          <p:cNvPicPr>
            <a:picLocks noChangeAspect="1"/>
          </p:cNvPicPr>
          <p:nvPr/>
        </p:nvPicPr>
        <p:blipFill>
          <a:blip r:embed="rId3"/>
          <a:stretch>
            <a:fillRect/>
          </a:stretch>
        </p:blipFill>
        <p:spPr>
          <a:xfrm>
            <a:off x="4654342" y="273629"/>
            <a:ext cx="6838095" cy="6295238"/>
          </a:xfrm>
          <a:prstGeom prst="rect">
            <a:avLst/>
          </a:prstGeom>
        </p:spPr>
      </p:pic>
    </p:spTree>
    <p:extLst>
      <p:ext uri="{BB962C8B-B14F-4D97-AF65-F5344CB8AC3E}">
        <p14:creationId xmlns:p14="http://schemas.microsoft.com/office/powerpoint/2010/main" val="153537263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ChangeArrowheads="1"/>
          </p:cNvSpPr>
          <p:nvPr>
            <p:ph type="title" idx="4294967295"/>
          </p:nvPr>
        </p:nvSpPr>
        <p:spPr>
          <a:xfrm>
            <a:off x="1980049" y="273629"/>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Problems of OLS regression</a:t>
            </a:r>
          </a:p>
        </p:txBody>
      </p:sp>
      <p:sp>
        <p:nvSpPr>
          <p:cNvPr id="18434" name="Rectangle 2"/>
          <p:cNvSpPr>
            <a:spLocks noGrp="1" noChangeArrowheads="1"/>
          </p:cNvSpPr>
          <p:nvPr>
            <p:ph type="body" idx="4294967295"/>
          </p:nvPr>
        </p:nvSpPr>
        <p:spPr>
          <a:xfrm>
            <a:off x="1140031" y="1418550"/>
            <a:ext cx="10070275" cy="5029751"/>
          </a:xfrm>
          <a:ln/>
        </p:spPr>
        <p:txBody>
          <a:bodyPr>
            <a:no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Too many </a:t>
            </a:r>
            <a:r>
              <a:rPr lang="en-US" altLang="en-US" sz="2800" dirty="0">
                <a:solidFill>
                  <a:srgbClr val="FFC000"/>
                </a:solidFill>
              </a:rPr>
              <a:t>assumptions</a:t>
            </a:r>
            <a:r>
              <a:rPr lang="en-US" altLang="en-US" sz="2800" dirty="0"/>
              <a:t> about the residuals and the predictors</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It tends to </a:t>
            </a:r>
            <a:r>
              <a:rPr lang="en-US" altLang="en-US" sz="2800" dirty="0" err="1">
                <a:solidFill>
                  <a:srgbClr val="FFC000"/>
                </a:solidFill>
              </a:rPr>
              <a:t>overfit</a:t>
            </a:r>
            <a:r>
              <a:rPr lang="en-US" altLang="en-US" sz="2800" dirty="0"/>
              <a:t> to the </a:t>
            </a:r>
            <a:r>
              <a:rPr lang="en-US" altLang="en-US" sz="2800" dirty="0" smtClean="0"/>
              <a:t>data.</a:t>
            </a:r>
            <a:endParaRPr lang="en-US" altLang="en-US" sz="2800" dirty="0"/>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The model is unstable when some predictors are strongly correlated (</a:t>
            </a:r>
            <a:r>
              <a:rPr lang="en-US" altLang="en-US" sz="2800" dirty="0">
                <a:solidFill>
                  <a:srgbClr val="FFC000"/>
                </a:solidFill>
              </a:rPr>
              <a:t>collinearity</a:t>
            </a:r>
            <a:r>
              <a:rPr lang="en-US" altLang="en-US" sz="2800" dirty="0"/>
              <a:t>)</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There is </a:t>
            </a:r>
            <a:r>
              <a:rPr lang="en-US" altLang="en-US" sz="2800" dirty="0">
                <a:solidFill>
                  <a:srgbClr val="FFC000"/>
                </a:solidFill>
              </a:rPr>
              <a:t>no unique solution </a:t>
            </a:r>
            <a:r>
              <a:rPr lang="en-US" altLang="en-US" sz="2800" dirty="0"/>
              <a:t>with a large data set</a:t>
            </a:r>
            <a:r>
              <a:rPr lang="en-US" altLang="en-US" sz="2800" dirty="0" smtClean="0"/>
              <a:t>.</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smtClean="0"/>
              <a:t>For sample size, the conventional rule of thumb is 1(predictor): 10 (observations); impossible to run OLS regression if p </a:t>
            </a:r>
            <a:r>
              <a:rPr lang="en-US" altLang="en-US" sz="2800" smtClean="0"/>
              <a:t>&gt; n. </a:t>
            </a:r>
            <a:endParaRPr lang="en-US" altLang="en-US" sz="2800" dirty="0"/>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It must be a </a:t>
            </a:r>
            <a:r>
              <a:rPr lang="en-US" altLang="en-US" sz="2800" dirty="0">
                <a:solidFill>
                  <a:srgbClr val="FFC000"/>
                </a:solidFill>
              </a:rPr>
              <a:t>linear</a:t>
            </a:r>
            <a:r>
              <a:rPr lang="en-US" altLang="en-US" sz="2800" dirty="0"/>
              <a:t> model. </a:t>
            </a:r>
          </a:p>
        </p:txBody>
      </p:sp>
    </p:spTree>
    <p:extLst>
      <p:ext uri="{BB962C8B-B14F-4D97-AF65-F5344CB8AC3E}">
        <p14:creationId xmlns:p14="http://schemas.microsoft.com/office/powerpoint/2010/main" val="25849117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idx="4294967295"/>
          </p:nvPr>
        </p:nvSpPr>
        <p:spPr>
          <a:xfrm>
            <a:off x="1749461" y="178214"/>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Generalized regression</a:t>
            </a:r>
          </a:p>
        </p:txBody>
      </p:sp>
      <p:sp>
        <p:nvSpPr>
          <p:cNvPr id="19458" name="Rectangle 2"/>
          <p:cNvSpPr>
            <a:spLocks noGrp="1" noChangeArrowheads="1"/>
          </p:cNvSpPr>
          <p:nvPr>
            <p:ph type="body" idx="4294967295"/>
          </p:nvPr>
        </p:nvSpPr>
        <p:spPr>
          <a:xfrm>
            <a:off x="1200647" y="1085408"/>
            <a:ext cx="10177670" cy="5113976"/>
          </a:xfrm>
          <a:ln/>
        </p:spPr>
        <p:txBody>
          <a:bodyPr>
            <a:no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smtClean="0"/>
              <a:t>Introduced </a:t>
            </a:r>
            <a:r>
              <a:rPr lang="en-US" altLang="en-US" sz="2800" dirty="0"/>
              <a:t>by Friedman (2008)</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Similar to </a:t>
            </a:r>
            <a:r>
              <a:rPr lang="en-US" altLang="en-US" sz="2800" dirty="0">
                <a:solidFill>
                  <a:srgbClr val="FFC000"/>
                </a:solidFill>
              </a:rPr>
              <a:t>abduction</a:t>
            </a:r>
            <a:r>
              <a:rPr lang="en-US" altLang="en-US" sz="2800" dirty="0"/>
              <a:t> or </a:t>
            </a:r>
            <a:r>
              <a:rPr lang="en-US" altLang="en-US" sz="2800" dirty="0">
                <a:solidFill>
                  <a:srgbClr val="FFC000"/>
                </a:solidFill>
              </a:rPr>
              <a:t>IBE</a:t>
            </a:r>
            <a:r>
              <a:rPr lang="en-US" altLang="en-US" sz="2800" dirty="0"/>
              <a:t>: don't fix on one single answer, consider a few.</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There may be many solutions to solve the problem. Why not explore different </a:t>
            </a:r>
            <a:r>
              <a:rPr lang="en-US" altLang="en-US" sz="2800" dirty="0">
                <a:solidFill>
                  <a:srgbClr val="FFC000"/>
                </a:solidFill>
              </a:rPr>
              <a:t>paths</a:t>
            </a:r>
            <a:r>
              <a:rPr lang="en-US" altLang="en-US" sz="2800" dirty="0"/>
              <a:t>?</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Start with no modeling or zero-coefficient.</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Try out a series of models. The solution is </a:t>
            </a:r>
            <a:r>
              <a:rPr lang="en-US" altLang="en-US" sz="2800" dirty="0">
                <a:solidFill>
                  <a:srgbClr val="FFC000"/>
                </a:solidFill>
              </a:rPr>
              <a:t>elastic</a:t>
            </a:r>
            <a:r>
              <a:rPr lang="en-US" altLang="en-US" sz="2800" dirty="0"/>
              <a:t> (changeable).  </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Pick the best (by the algorithm, not by you)!</a:t>
            </a:r>
          </a:p>
        </p:txBody>
      </p:sp>
    </p:spTree>
    <p:extLst>
      <p:ext uri="{BB962C8B-B14F-4D97-AF65-F5344CB8AC3E}">
        <p14:creationId xmlns:p14="http://schemas.microsoft.com/office/powerpoint/2010/main" val="145406909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title" idx="4294967295"/>
          </p:nvPr>
        </p:nvSpPr>
        <p:spPr>
          <a:xfrm>
            <a:off x="1980049" y="273629"/>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smtClean="0"/>
              <a:t>KISS!</a:t>
            </a:r>
            <a:endParaRPr lang="en-US" altLang="en-US" dirty="0"/>
          </a:p>
        </p:txBody>
      </p:sp>
      <p:sp>
        <p:nvSpPr>
          <p:cNvPr id="20482" name="Rectangle 2"/>
          <p:cNvSpPr>
            <a:spLocks noGrp="1" noChangeArrowheads="1"/>
          </p:cNvSpPr>
          <p:nvPr>
            <p:ph type="body" idx="4294967295"/>
          </p:nvPr>
        </p:nvSpPr>
        <p:spPr>
          <a:xfrm>
            <a:off x="1555558" y="1808660"/>
            <a:ext cx="5000689" cy="3755914"/>
          </a:xfrm>
          <a:ln/>
        </p:spPr>
        <p:txBody>
          <a:bodyPr>
            <a:normAutofit fontScale="92500" lnSpcReduction="20000"/>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Also known as </a:t>
            </a:r>
            <a:r>
              <a:rPr lang="en-US" altLang="en-US" sz="2800" dirty="0">
                <a:solidFill>
                  <a:srgbClr val="FFC000"/>
                </a:solidFill>
              </a:rPr>
              <a:t>regularized regression </a:t>
            </a:r>
            <a:r>
              <a:rPr lang="en-US" altLang="en-US" sz="2800" dirty="0" smtClean="0"/>
              <a:t>(In SPSS).</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A</a:t>
            </a:r>
            <a:r>
              <a:rPr lang="en-US" altLang="en-US" sz="2800" dirty="0" smtClean="0"/>
              <a:t>lso known as </a:t>
            </a:r>
            <a:r>
              <a:rPr lang="en-US" altLang="en-US" sz="2800" dirty="0" smtClean="0">
                <a:solidFill>
                  <a:srgbClr val="FFC000"/>
                </a:solidFill>
              </a:rPr>
              <a:t>Penalized regression</a:t>
            </a:r>
            <a:r>
              <a:rPr lang="en-US" altLang="en-US" sz="2800" dirty="0" smtClean="0"/>
              <a:t> </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G</a:t>
            </a:r>
            <a:r>
              <a:rPr lang="en-US" altLang="en-US" sz="2800" dirty="0" smtClean="0"/>
              <a:t>ive </a:t>
            </a:r>
            <a:r>
              <a:rPr lang="en-US" altLang="en-US" sz="2800" dirty="0"/>
              <a:t>the model a penalty if it is too complicated or the fitness is inflated → </a:t>
            </a:r>
            <a:r>
              <a:rPr lang="en-US" altLang="en-US" sz="2800" dirty="0">
                <a:solidFill>
                  <a:srgbClr val="FFC000"/>
                </a:solidFill>
              </a:rPr>
              <a:t>Keep it simple, stupid </a:t>
            </a:r>
            <a:r>
              <a:rPr lang="en-US" altLang="en-US" sz="2800" dirty="0">
                <a:solidFill>
                  <a:srgbClr val="FF0000"/>
                </a:solidFill>
              </a:rPr>
              <a:t>(KISS</a:t>
            </a:r>
            <a:r>
              <a:rPr lang="en-US" altLang="en-US" sz="2800" dirty="0" smtClean="0">
                <a:solidFill>
                  <a:srgbClr val="FF0000"/>
                </a:solidFill>
              </a:rPr>
              <a:t>)</a:t>
            </a:r>
            <a:r>
              <a:rPr lang="en-US" altLang="en-US" sz="2800" dirty="0" smtClean="0"/>
              <a:t>!</a:t>
            </a:r>
            <a:endParaRPr lang="en-US" altLang="en-US" sz="2800" dirty="0"/>
          </a:p>
        </p:txBody>
      </p:sp>
      <p:pic>
        <p:nvPicPr>
          <p:cNvPr id="20483"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52022" y="3840004"/>
            <a:ext cx="3764556" cy="2322964"/>
          </a:xfrm>
          <a:prstGeom prst="rect">
            <a:avLst/>
          </a:prstGeom>
          <a:noFill/>
          <a:ln>
            <a:noFill/>
          </a:ln>
          <a:effectLst>
            <a:outerShdw blurRad="279400" dist="203200" dir="2700000" sx="88000" sy="88000" algn="ctr" rotWithShape="0">
              <a:schemeClr val="bg1"/>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pic>
        <p:nvPicPr>
          <p:cNvPr id="2" name="Picture 1"/>
          <p:cNvPicPr>
            <a:picLocks noChangeAspect="1"/>
          </p:cNvPicPr>
          <p:nvPr/>
        </p:nvPicPr>
        <p:blipFill>
          <a:blip r:embed="rId4"/>
          <a:stretch>
            <a:fillRect/>
          </a:stretch>
        </p:blipFill>
        <p:spPr>
          <a:xfrm>
            <a:off x="6852022" y="599385"/>
            <a:ext cx="3764556" cy="2784137"/>
          </a:xfrm>
          <a:prstGeom prst="rect">
            <a:avLst/>
          </a:prstGeom>
        </p:spPr>
      </p:pic>
    </p:spTree>
    <p:extLst>
      <p:ext uri="{BB962C8B-B14F-4D97-AF65-F5344CB8AC3E}">
        <p14:creationId xmlns:p14="http://schemas.microsoft.com/office/powerpoint/2010/main" val="927922702"/>
      </p:ext>
    </p:extLst>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Options of model optimization</a:t>
            </a:r>
            <a:endParaRPr lang="en-US" dirty="0"/>
          </a:p>
        </p:txBody>
      </p:sp>
      <p:sp>
        <p:nvSpPr>
          <p:cNvPr id="3" name="Content Placeholder 2"/>
          <p:cNvSpPr>
            <a:spLocks noGrp="1"/>
          </p:cNvSpPr>
          <p:nvPr>
            <p:ph idx="1"/>
          </p:nvPr>
        </p:nvSpPr>
        <p:spPr>
          <a:xfrm>
            <a:off x="1141412" y="1971923"/>
            <a:ext cx="9905999" cy="3819278"/>
          </a:xfrm>
        </p:spPr>
        <p:txBody>
          <a:bodyPr>
            <a:normAutofit/>
          </a:bodyPr>
          <a:lstStyle/>
          <a:p>
            <a:r>
              <a:rPr lang="en-US" sz="2800" dirty="0" smtClean="0"/>
              <a:t>Most people </a:t>
            </a:r>
            <a:r>
              <a:rPr lang="en-US" sz="2800" smtClean="0"/>
              <a:t>ran Standard Least Squares and stopped!</a:t>
            </a:r>
            <a:endParaRPr lang="en-US" sz="2800" dirty="0"/>
          </a:p>
        </p:txBody>
      </p:sp>
      <p:pic>
        <p:nvPicPr>
          <p:cNvPr id="4" name="Picture 3"/>
          <p:cNvPicPr>
            <a:picLocks noChangeAspect="1"/>
          </p:cNvPicPr>
          <p:nvPr/>
        </p:nvPicPr>
        <p:blipFill>
          <a:blip r:embed="rId2"/>
          <a:stretch>
            <a:fillRect/>
          </a:stretch>
        </p:blipFill>
        <p:spPr>
          <a:xfrm>
            <a:off x="1394217" y="3025847"/>
            <a:ext cx="8940800" cy="3175000"/>
          </a:xfrm>
          <a:prstGeom prst="rect">
            <a:avLst/>
          </a:prstGeom>
          <a:ln>
            <a:solidFill>
              <a:schemeClr val="bg1"/>
            </a:solidFill>
          </a:ln>
          <a:effectLst>
            <a:glow rad="101600">
              <a:schemeClr val="bg1">
                <a:alpha val="40000"/>
              </a:schemeClr>
            </a:glow>
            <a:outerShdw blurRad="177800" dist="774700" dir="1740000" sx="53000" sy="53000" algn="ctr" rotWithShape="0">
              <a:srgbClr val="000000">
                <a:alpha val="78000"/>
              </a:srgbClr>
            </a:outerShdw>
          </a:effectLst>
        </p:spPr>
      </p:pic>
    </p:spTree>
    <p:extLst>
      <p:ext uri="{BB962C8B-B14F-4D97-AF65-F5344CB8AC3E}">
        <p14:creationId xmlns:p14="http://schemas.microsoft.com/office/powerpoint/2010/main" val="8930302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Dantzig</a:t>
            </a:r>
            <a:r>
              <a:rPr lang="en-US" dirty="0" smtClean="0"/>
              <a:t> selector</a:t>
            </a:r>
            <a:endParaRPr lang="en-US" dirty="0"/>
          </a:p>
        </p:txBody>
      </p:sp>
      <p:sp>
        <p:nvSpPr>
          <p:cNvPr id="3" name="Content Placeholder 2"/>
          <p:cNvSpPr>
            <a:spLocks noGrp="1"/>
          </p:cNvSpPr>
          <p:nvPr>
            <p:ph idx="1"/>
          </p:nvPr>
        </p:nvSpPr>
        <p:spPr>
          <a:xfrm>
            <a:off x="1141413" y="2249487"/>
            <a:ext cx="5634292" cy="3541714"/>
          </a:xfrm>
        </p:spPr>
        <p:txBody>
          <a:bodyPr/>
          <a:lstStyle/>
          <a:p>
            <a:r>
              <a:rPr lang="en-US" sz="2800" dirty="0" smtClean="0"/>
              <a:t>Only can work when the specified distribution is </a:t>
            </a:r>
            <a:r>
              <a:rPr lang="en-US" sz="2800" dirty="0" smtClean="0">
                <a:solidFill>
                  <a:srgbClr val="FFC000"/>
                </a:solidFill>
              </a:rPr>
              <a:t>normal</a:t>
            </a:r>
            <a:r>
              <a:rPr lang="en-US" sz="2800" dirty="0" smtClean="0"/>
              <a:t> and </a:t>
            </a:r>
            <a:r>
              <a:rPr lang="en-US" sz="2800" dirty="0" smtClean="0">
                <a:solidFill>
                  <a:srgbClr val="FFC000"/>
                </a:solidFill>
              </a:rPr>
              <a:t>no</a:t>
            </a:r>
            <a:r>
              <a:rPr lang="en-US" sz="2800" dirty="0" smtClean="0"/>
              <a:t> </a:t>
            </a:r>
            <a:r>
              <a:rPr lang="en-US" sz="2800" dirty="0" smtClean="0">
                <a:solidFill>
                  <a:srgbClr val="FFC000"/>
                </a:solidFill>
              </a:rPr>
              <a:t>intercept</a:t>
            </a:r>
            <a:r>
              <a:rPr lang="en-US" sz="2800" dirty="0" smtClean="0"/>
              <a:t> option is NOT selected.</a:t>
            </a:r>
          </a:p>
          <a:p>
            <a:r>
              <a:rPr lang="en-US" sz="2800" dirty="0" smtClean="0"/>
              <a:t>Penalizes the sum of </a:t>
            </a:r>
            <a:r>
              <a:rPr lang="en-US" sz="2800" dirty="0" smtClean="0">
                <a:solidFill>
                  <a:srgbClr val="FFC000"/>
                </a:solidFill>
              </a:rPr>
              <a:t>absolute values </a:t>
            </a:r>
            <a:r>
              <a:rPr lang="en-US" sz="2800" dirty="0" smtClean="0"/>
              <a:t>of the regression coefficients.</a:t>
            </a:r>
          </a:p>
          <a:p>
            <a:endParaRPr lang="en-US"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91528" y="2450592"/>
            <a:ext cx="4401312" cy="2640787"/>
          </a:xfrm>
          <a:prstGeom prst="rect">
            <a:avLst/>
          </a:prstGeom>
          <a:ln>
            <a:solidFill>
              <a:schemeClr val="bg1"/>
            </a:solidFill>
          </a:ln>
        </p:spPr>
      </p:pic>
    </p:spTree>
    <p:extLst>
      <p:ext uri="{BB962C8B-B14F-4D97-AF65-F5344CB8AC3E}">
        <p14:creationId xmlns:p14="http://schemas.microsoft.com/office/powerpoint/2010/main" val="13478679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Grp="1" noChangeArrowheads="1"/>
          </p:cNvSpPr>
          <p:nvPr>
            <p:ph type="title" idx="4294967295"/>
          </p:nvPr>
        </p:nvSpPr>
        <p:spPr>
          <a:xfrm>
            <a:off x="1566581" y="289532"/>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a:t>Lasso</a:t>
            </a:r>
          </a:p>
        </p:txBody>
      </p:sp>
      <p:sp>
        <p:nvSpPr>
          <p:cNvPr id="21506" name="Rectangle 2"/>
          <p:cNvSpPr>
            <a:spLocks noGrp="1" noChangeArrowheads="1"/>
          </p:cNvSpPr>
          <p:nvPr>
            <p:ph type="body" idx="4294967295"/>
          </p:nvPr>
        </p:nvSpPr>
        <p:spPr>
          <a:xfrm>
            <a:off x="843149" y="1362141"/>
            <a:ext cx="7521624" cy="5039089"/>
          </a:xfrm>
          <a:ln/>
        </p:spPr>
        <p:txBody>
          <a:bodyPr vert="horz" lIns="91440" tIns="22403" rIns="91440" bIns="45720" rtlCol="0">
            <a:no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Lst>
            </a:pPr>
            <a:r>
              <a:rPr lang="en-US" altLang="en-US" sz="2800" dirty="0"/>
              <a:t>Will </a:t>
            </a:r>
            <a:r>
              <a:rPr lang="en-US" altLang="en-US" sz="2800" dirty="0">
                <a:solidFill>
                  <a:srgbClr val="FFC000"/>
                </a:solidFill>
              </a:rPr>
              <a:t>zero out </a:t>
            </a:r>
            <a:r>
              <a:rPr lang="en-US" altLang="en-US" sz="2800" dirty="0"/>
              <a:t>the regression coefficient → select variables by dropping some out.</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Lst>
            </a:pPr>
            <a:r>
              <a:rPr lang="en-US" altLang="en-US" sz="2800" dirty="0" smtClean="0"/>
              <a:t>Not good for wide data structure: If </a:t>
            </a:r>
            <a:r>
              <a:rPr lang="en-US" altLang="en-US" sz="2800" dirty="0"/>
              <a:t>there are too many predictors and too few observations (high p, low n), LASSO will </a:t>
            </a:r>
            <a:r>
              <a:rPr lang="en-US" altLang="en-US" sz="2800" dirty="0">
                <a:solidFill>
                  <a:srgbClr val="FFC000"/>
                </a:solidFill>
              </a:rPr>
              <a:t>saturate</a:t>
            </a:r>
            <a:r>
              <a:rPr lang="en-US" altLang="en-US" sz="2800" dirty="0"/>
              <a:t> very fast (stop further selection of variables).</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Lst>
            </a:pPr>
            <a:r>
              <a:rPr lang="en-US" altLang="en-US" sz="2800" dirty="0"/>
              <a:t>When there are too many collinear predictors, LASSO select just one and </a:t>
            </a:r>
            <a:r>
              <a:rPr lang="en-US" altLang="en-US" sz="2800" dirty="0">
                <a:solidFill>
                  <a:srgbClr val="FFC000"/>
                </a:solidFill>
              </a:rPr>
              <a:t>ignore</a:t>
            </a:r>
            <a:r>
              <a:rPr lang="en-US" altLang="en-US" sz="2800" dirty="0"/>
              <a:t> others. </a:t>
            </a:r>
          </a:p>
        </p:txBody>
      </p:sp>
      <p:pic>
        <p:nvPicPr>
          <p:cNvPr id="21507"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500118" y="1434453"/>
            <a:ext cx="2998395" cy="2572110"/>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spTree>
    <p:extLst>
      <p:ext uri="{BB962C8B-B14F-4D97-AF65-F5344CB8AC3E}">
        <p14:creationId xmlns:p14="http://schemas.microsoft.com/office/powerpoint/2010/main" val="169417214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Grp="1" noChangeArrowheads="1"/>
          </p:cNvSpPr>
          <p:nvPr>
            <p:ph type="title" idx="4294967295"/>
          </p:nvPr>
        </p:nvSpPr>
        <p:spPr>
          <a:xfrm>
            <a:off x="1566581" y="289532"/>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a:t>Lasso</a:t>
            </a:r>
          </a:p>
        </p:txBody>
      </p:sp>
      <p:sp>
        <p:nvSpPr>
          <p:cNvPr id="21506" name="Rectangle 2"/>
          <p:cNvSpPr>
            <a:spLocks noGrp="1" noChangeArrowheads="1"/>
          </p:cNvSpPr>
          <p:nvPr>
            <p:ph type="body" idx="4294967295"/>
          </p:nvPr>
        </p:nvSpPr>
        <p:spPr>
          <a:xfrm>
            <a:off x="843149" y="1362141"/>
            <a:ext cx="7521624" cy="5039089"/>
          </a:xfrm>
          <a:ln/>
        </p:spPr>
        <p:txBody>
          <a:bodyPr vert="horz" lIns="91440" tIns="22403" rIns="91440" bIns="45720" rtlCol="0">
            <a:no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Lst>
            </a:pPr>
            <a:r>
              <a:rPr lang="en-US" altLang="en-US" sz="2800" dirty="0" smtClean="0"/>
              <a:t>May not have the oracle property because of its bias problem.</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Lst>
            </a:pPr>
            <a:r>
              <a:rPr lang="en-US" altLang="en-US" sz="2800" dirty="0"/>
              <a:t>An oracle knows the </a:t>
            </a:r>
            <a:r>
              <a:rPr lang="en-US" altLang="en-US" sz="2800" dirty="0" smtClean="0"/>
              <a:t>truth: The </a:t>
            </a:r>
            <a:r>
              <a:rPr lang="en-US" altLang="en-US" sz="2800" dirty="0"/>
              <a:t>true subset </a:t>
            </a:r>
            <a:r>
              <a:rPr lang="en-US" altLang="en-US" sz="2800" dirty="0" smtClean="0"/>
              <a:t>of variables. Oracle property: The </a:t>
            </a:r>
            <a:r>
              <a:rPr lang="en-US" altLang="en-US" sz="2800" dirty="0"/>
              <a:t>asymptotic distribution of the estimator is the same as the asymptotic distribution of the </a:t>
            </a:r>
            <a:r>
              <a:rPr lang="en-US" altLang="en-US" sz="2800" dirty="0" smtClean="0"/>
              <a:t>Max. Likelihood Estimator (MLE).  </a:t>
            </a:r>
            <a:endParaRPr lang="en-US" altLang="en-US" sz="2800" dirty="0"/>
          </a:p>
        </p:txBody>
      </p:sp>
      <p:pic>
        <p:nvPicPr>
          <p:cNvPr id="21507"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500118" y="1434453"/>
            <a:ext cx="2998395" cy="2572110"/>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spTree>
    <p:extLst>
      <p:ext uri="{BB962C8B-B14F-4D97-AF65-F5344CB8AC3E}">
        <p14:creationId xmlns:p14="http://schemas.microsoft.com/office/powerpoint/2010/main" val="12843754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9905998" cy="855440"/>
          </a:xfrm>
        </p:spPr>
        <p:txBody>
          <a:bodyPr/>
          <a:lstStyle/>
          <a:p>
            <a:r>
              <a:rPr lang="en-US" dirty="0" smtClean="0"/>
              <a:t>Double Lasso</a:t>
            </a:r>
            <a:endParaRPr lang="en-US" dirty="0"/>
          </a:p>
        </p:txBody>
      </p:sp>
      <p:sp>
        <p:nvSpPr>
          <p:cNvPr id="3" name="Content Placeholder 2"/>
          <p:cNvSpPr>
            <a:spLocks noGrp="1"/>
          </p:cNvSpPr>
          <p:nvPr>
            <p:ph idx="1"/>
          </p:nvPr>
        </p:nvSpPr>
        <p:spPr>
          <a:xfrm>
            <a:off x="1141412" y="1665027"/>
            <a:ext cx="10186230" cy="4585648"/>
          </a:xfrm>
        </p:spPr>
        <p:txBody>
          <a:bodyPr>
            <a:normAutofit/>
          </a:bodyPr>
          <a:lstStyle/>
          <a:p>
            <a:r>
              <a:rPr lang="en-US" sz="2800" dirty="0" smtClean="0"/>
              <a:t>Two stages</a:t>
            </a:r>
          </a:p>
          <a:p>
            <a:pPr lvl="1"/>
            <a:r>
              <a:rPr lang="en-US" sz="2800" dirty="0" smtClean="0"/>
              <a:t>Stage 1: A model is fit to generate the terms (the predictors and their slope estimates) for Stage 2.</a:t>
            </a:r>
          </a:p>
          <a:p>
            <a:pPr lvl="1"/>
            <a:r>
              <a:rPr lang="en-US" sz="2800" dirty="0" smtClean="0"/>
              <a:t>Stage 2: Use the terms in Stage 1 and make adjustment.</a:t>
            </a:r>
          </a:p>
          <a:p>
            <a:r>
              <a:rPr lang="en-US" sz="2800" dirty="0" smtClean="0"/>
              <a:t>It is useful for </a:t>
            </a:r>
            <a:r>
              <a:rPr lang="en-US" sz="2800" dirty="0" smtClean="0">
                <a:solidFill>
                  <a:srgbClr val="FFC000"/>
                </a:solidFill>
              </a:rPr>
              <a:t>wide </a:t>
            </a:r>
            <a:r>
              <a:rPr lang="en-US" sz="2800" dirty="0">
                <a:solidFill>
                  <a:srgbClr val="FFC000"/>
                </a:solidFill>
              </a:rPr>
              <a:t>data </a:t>
            </a:r>
            <a:r>
              <a:rPr lang="en-US" sz="2800" dirty="0" smtClean="0">
                <a:solidFill>
                  <a:srgbClr val="FFC000"/>
                </a:solidFill>
              </a:rPr>
              <a:t>structure</a:t>
            </a:r>
            <a:r>
              <a:rPr lang="en-US" sz="2800" dirty="0" smtClean="0"/>
              <a:t>: When the sample size is smaller than the number of predictors.</a:t>
            </a:r>
          </a:p>
          <a:p>
            <a:r>
              <a:rPr lang="en-US" sz="2800" dirty="0" smtClean="0"/>
              <a:t>Stage 2 </a:t>
            </a:r>
            <a:r>
              <a:rPr lang="en-US" sz="2800" dirty="0" smtClean="0">
                <a:solidFill>
                  <a:srgbClr val="FFC000"/>
                </a:solidFill>
              </a:rPr>
              <a:t>would NOT overly penalize the terms that should be included.</a:t>
            </a:r>
          </a:p>
          <a:p>
            <a:endParaRPr lang="en-US" dirty="0">
              <a:solidFill>
                <a:srgbClr val="FFC000"/>
              </a:solidFill>
            </a:endParaRPr>
          </a:p>
        </p:txBody>
      </p:sp>
    </p:spTree>
    <p:extLst>
      <p:ext uri="{BB962C8B-B14F-4D97-AF65-F5344CB8AC3E}">
        <p14:creationId xmlns:p14="http://schemas.microsoft.com/office/powerpoint/2010/main" val="6537277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Grp="1" noChangeArrowheads="1"/>
          </p:cNvSpPr>
          <p:nvPr>
            <p:ph type="title" idx="4294967295"/>
          </p:nvPr>
        </p:nvSpPr>
        <p:spPr>
          <a:xfrm>
            <a:off x="1590435" y="233873"/>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Ridge</a:t>
            </a:r>
          </a:p>
        </p:txBody>
      </p:sp>
      <p:sp>
        <p:nvSpPr>
          <p:cNvPr id="22530" name="Rectangle 2"/>
          <p:cNvSpPr>
            <a:spLocks noGrp="1" noChangeArrowheads="1"/>
          </p:cNvSpPr>
          <p:nvPr>
            <p:ph type="body" idx="4294967295"/>
          </p:nvPr>
        </p:nvSpPr>
        <p:spPr>
          <a:xfrm>
            <a:off x="1068780" y="1222465"/>
            <a:ext cx="5866410" cy="4893634"/>
          </a:xfrm>
          <a:ln/>
        </p:spPr>
        <p:txBody>
          <a:bodyPr vert="horz" lIns="91440" tIns="22403" rIns="91440" bIns="45720" rtlCol="0">
            <a:no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800" dirty="0" smtClean="0"/>
              <a:t>Counter-measure </a:t>
            </a:r>
            <a:r>
              <a:rPr lang="en-US" altLang="en-US" sz="2800" dirty="0"/>
              <a:t>against collinearity &amp; variance inflation: </a:t>
            </a:r>
            <a:r>
              <a:rPr lang="en-US" altLang="en-US" sz="2800" dirty="0">
                <a:solidFill>
                  <a:srgbClr val="FFC000"/>
                </a:solidFill>
              </a:rPr>
              <a:t>Shrinking</a:t>
            </a:r>
            <a:r>
              <a:rPr lang="en-US" altLang="en-US" sz="2800" dirty="0"/>
              <a:t> the regression coefficients towards zero.</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800" dirty="0"/>
              <a:t>But regression coefficients will not be </a:t>
            </a:r>
            <a:r>
              <a:rPr lang="en-US" altLang="en-US" sz="2800" dirty="0" smtClean="0"/>
              <a:t>exactly zero</a:t>
            </a:r>
            <a:r>
              <a:rPr lang="en-US" altLang="en-US" sz="2800" dirty="0"/>
              <a:t>. You may end up with all the coefficients or none. </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800" dirty="0">
                <a:solidFill>
                  <a:srgbClr val="FFC000"/>
                </a:solidFill>
              </a:rPr>
              <a:t>It controls the cancer cell, but won't remove it. </a:t>
            </a:r>
          </a:p>
        </p:txBody>
      </p:sp>
      <p:pic>
        <p:nvPicPr>
          <p:cNvPr id="22531"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154196" y="1378794"/>
            <a:ext cx="4134675" cy="2986874"/>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spTree>
    <p:extLst>
      <p:ext uri="{BB962C8B-B14F-4D97-AF65-F5344CB8AC3E}">
        <p14:creationId xmlns:p14="http://schemas.microsoft.com/office/powerpoint/2010/main" val="147545767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Grp="1" noChangeArrowheads="1"/>
          </p:cNvSpPr>
          <p:nvPr>
            <p:ph type="title" idx="4294967295"/>
          </p:nvPr>
        </p:nvSpPr>
        <p:spPr>
          <a:xfrm>
            <a:off x="1980049" y="273629"/>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smtClean="0"/>
              <a:t>Elastic NET</a:t>
            </a:r>
            <a:endParaRPr lang="en-US" altLang="en-US" dirty="0"/>
          </a:p>
        </p:txBody>
      </p:sp>
      <p:sp>
        <p:nvSpPr>
          <p:cNvPr id="23554" name="Rectangle 2"/>
          <p:cNvSpPr>
            <a:spLocks noGrp="1" noChangeArrowheads="1"/>
          </p:cNvSpPr>
          <p:nvPr>
            <p:ph type="body" idx="4294967295"/>
          </p:nvPr>
        </p:nvSpPr>
        <p:spPr>
          <a:xfrm>
            <a:off x="1448790" y="1418550"/>
            <a:ext cx="6460176" cy="4839746"/>
          </a:xfrm>
          <a:ln/>
        </p:spPr>
        <p:txBody>
          <a:bodyPr>
            <a:norm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800" dirty="0"/>
              <a:t>Adaptive, versatile</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800" dirty="0"/>
              <a:t>It combines the penalties of the lasso and ridge approaches</a:t>
            </a:r>
            <a:r>
              <a:rPr lang="en-US" altLang="en-US" sz="2800" dirty="0" smtClean="0"/>
              <a:t>.</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800" dirty="0" smtClean="0"/>
              <a:t>Why </a:t>
            </a:r>
            <a:r>
              <a:rPr lang="en-US" altLang="en-US" sz="2800" dirty="0"/>
              <a:t>not use the best </a:t>
            </a:r>
            <a:r>
              <a:rPr lang="en-US" altLang="en-US" sz="2800" dirty="0" smtClean="0"/>
              <a:t>of both </a:t>
            </a:r>
            <a:r>
              <a:rPr lang="en-US" altLang="en-US" sz="2800" dirty="0"/>
              <a:t>only</a:t>
            </a:r>
            <a:r>
              <a:rPr lang="en-US" altLang="en-US" sz="2800" dirty="0" smtClean="0"/>
              <a:t>?</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800" dirty="0"/>
              <a:t>It can be used for ultra-high dimensional data (p &gt; n</a:t>
            </a:r>
            <a:r>
              <a:rPr lang="en-US" altLang="en-US" sz="2800" dirty="0" smtClean="0"/>
              <a:t>).</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800" dirty="0" smtClean="0"/>
              <a:t>A small increase in </a:t>
            </a:r>
            <a:r>
              <a:rPr lang="en-US" altLang="en-US" sz="2800" dirty="0" smtClean="0">
                <a:solidFill>
                  <a:srgbClr val="FFC000"/>
                </a:solidFill>
              </a:rPr>
              <a:t>bias</a:t>
            </a:r>
            <a:r>
              <a:rPr lang="en-US" altLang="en-US" sz="2800" dirty="0" smtClean="0"/>
              <a:t> but a substantial decrease in </a:t>
            </a:r>
            <a:r>
              <a:rPr lang="en-US" altLang="en-US" sz="2800" dirty="0" smtClean="0">
                <a:solidFill>
                  <a:srgbClr val="FFC000"/>
                </a:solidFill>
              </a:rPr>
              <a:t>variance</a:t>
            </a:r>
            <a:r>
              <a:rPr lang="en-US" altLang="en-US" sz="2800" dirty="0" smtClean="0"/>
              <a:t>.</a:t>
            </a:r>
            <a:endParaRPr lang="en-US" altLang="en-US" sz="2800" dirty="0"/>
          </a:p>
        </p:txBody>
      </p:sp>
      <p:pic>
        <p:nvPicPr>
          <p:cNvPr id="23555"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224755" y="1418550"/>
            <a:ext cx="2780932" cy="415627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72933219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993" y="535394"/>
            <a:ext cx="9905998" cy="1478570"/>
          </a:xfrm>
        </p:spPr>
        <p:txBody>
          <a:bodyPr/>
          <a:lstStyle/>
          <a:p>
            <a:r>
              <a:rPr lang="en-US" dirty="0" smtClean="0"/>
              <a:t>Penalize complexity against overfitting</a:t>
            </a:r>
            <a:endParaRPr lang="en-US" dirty="0"/>
          </a:p>
        </p:txBody>
      </p:sp>
      <p:sp>
        <p:nvSpPr>
          <p:cNvPr id="3" name="Content Placeholder 2"/>
          <p:cNvSpPr>
            <a:spLocks noGrp="1"/>
          </p:cNvSpPr>
          <p:nvPr>
            <p:ph idx="1"/>
          </p:nvPr>
        </p:nvSpPr>
        <p:spPr>
          <a:xfrm>
            <a:off x="922352" y="1876302"/>
            <a:ext cx="10241280" cy="4246202"/>
          </a:xfrm>
        </p:spPr>
        <p:txBody>
          <a:bodyPr>
            <a:normAutofit/>
          </a:bodyPr>
          <a:lstStyle/>
          <a:p>
            <a:r>
              <a:rPr lang="en-US" dirty="0" err="1"/>
              <a:t>Akaike's</a:t>
            </a:r>
            <a:r>
              <a:rPr lang="en-US" dirty="0"/>
              <a:t> information </a:t>
            </a:r>
            <a:r>
              <a:rPr lang="en-US" dirty="0" smtClean="0"/>
              <a:t>criterion (AIC): used in comparison, </a:t>
            </a:r>
            <a:r>
              <a:rPr lang="en-US" dirty="0" smtClean="0">
                <a:solidFill>
                  <a:srgbClr val="FFC000"/>
                </a:solidFill>
              </a:rPr>
              <a:t>no cut-off</a:t>
            </a:r>
            <a:r>
              <a:rPr lang="en-US" dirty="0" smtClean="0"/>
              <a:t>.</a:t>
            </a:r>
          </a:p>
          <a:p>
            <a:r>
              <a:rPr lang="en-US" dirty="0"/>
              <a:t>Given all things being equal, the </a:t>
            </a:r>
            <a:r>
              <a:rPr lang="en-US" dirty="0">
                <a:solidFill>
                  <a:srgbClr val="FFC000"/>
                </a:solidFill>
              </a:rPr>
              <a:t>simplest</a:t>
            </a:r>
            <a:r>
              <a:rPr lang="en-US" dirty="0"/>
              <a:t> model tends to be the best </a:t>
            </a:r>
            <a:r>
              <a:rPr lang="en-US" dirty="0" smtClean="0"/>
              <a:t>one</a:t>
            </a:r>
          </a:p>
          <a:p>
            <a:r>
              <a:rPr lang="en-US" dirty="0" smtClean="0"/>
              <a:t>Simplicity </a:t>
            </a:r>
            <a:r>
              <a:rPr lang="en-US" dirty="0"/>
              <a:t>is a function of the number of </a:t>
            </a:r>
            <a:r>
              <a:rPr lang="en-US" dirty="0">
                <a:solidFill>
                  <a:srgbClr val="FFC000"/>
                </a:solidFill>
              </a:rPr>
              <a:t>adjustable </a:t>
            </a:r>
            <a:r>
              <a:rPr lang="en-US" dirty="0" smtClean="0">
                <a:solidFill>
                  <a:srgbClr val="FFC000"/>
                </a:solidFill>
              </a:rPr>
              <a:t>parameters</a:t>
            </a:r>
            <a:r>
              <a:rPr lang="en-US" dirty="0" smtClean="0"/>
              <a:t>.</a:t>
            </a:r>
          </a:p>
          <a:p>
            <a:r>
              <a:rPr lang="en-US" dirty="0" smtClean="0"/>
              <a:t>AIC </a:t>
            </a:r>
            <a:r>
              <a:rPr lang="en-US" dirty="0"/>
              <a:t>= 2k – 2lnL where k is the number of parameters and L is the </a:t>
            </a:r>
            <a:r>
              <a:rPr lang="en-US" dirty="0">
                <a:solidFill>
                  <a:srgbClr val="FFC000"/>
                </a:solidFill>
              </a:rPr>
              <a:t>likelihood function</a:t>
            </a:r>
            <a:r>
              <a:rPr lang="en-US" dirty="0"/>
              <a:t> of the estimated </a:t>
            </a:r>
            <a:r>
              <a:rPr lang="en-US" dirty="0" smtClean="0"/>
              <a:t>parameters.</a:t>
            </a:r>
          </a:p>
          <a:p>
            <a:r>
              <a:rPr lang="en-US" dirty="0"/>
              <a:t>AIC does not necessarily change by adding variables. </a:t>
            </a:r>
            <a:r>
              <a:rPr lang="en-US" dirty="0" smtClean="0"/>
              <a:t>It varies </a:t>
            </a:r>
            <a:r>
              <a:rPr lang="en-US" dirty="0"/>
              <a:t>based upon the composition of the predictors and thus it is a better indicator of the model </a:t>
            </a:r>
            <a:r>
              <a:rPr lang="en-US" dirty="0" smtClean="0"/>
              <a:t>quality.</a:t>
            </a:r>
            <a:endParaRPr lang="en-US" dirty="0"/>
          </a:p>
          <a:p>
            <a:endParaRPr lang="en-US" dirty="0"/>
          </a:p>
        </p:txBody>
      </p:sp>
    </p:spTree>
    <p:extLst>
      <p:ext uri="{BB962C8B-B14F-4D97-AF65-F5344CB8AC3E}">
        <p14:creationId xmlns:p14="http://schemas.microsoft.com/office/powerpoint/2010/main" val="12973734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993" y="392886"/>
            <a:ext cx="9905998" cy="1478570"/>
          </a:xfrm>
        </p:spPr>
        <p:txBody>
          <a:bodyPr/>
          <a:lstStyle/>
          <a:p>
            <a:r>
              <a:rPr lang="en-US" dirty="0" smtClean="0"/>
              <a:t>Penalize complexity against overfitting</a:t>
            </a:r>
            <a:endParaRPr lang="en-US" dirty="0"/>
          </a:p>
        </p:txBody>
      </p:sp>
      <p:sp>
        <p:nvSpPr>
          <p:cNvPr id="3" name="Content Placeholder 2"/>
          <p:cNvSpPr>
            <a:spLocks noGrp="1"/>
          </p:cNvSpPr>
          <p:nvPr>
            <p:ph idx="1"/>
          </p:nvPr>
        </p:nvSpPr>
        <p:spPr>
          <a:xfrm>
            <a:off x="922351" y="1633949"/>
            <a:ext cx="10561087" cy="4251047"/>
          </a:xfrm>
        </p:spPr>
        <p:txBody>
          <a:bodyPr>
            <a:noAutofit/>
          </a:bodyPr>
          <a:lstStyle/>
          <a:p>
            <a:r>
              <a:rPr lang="en-US" sz="2800" dirty="0" err="1" smtClean="0">
                <a:solidFill>
                  <a:srgbClr val="FFC000"/>
                </a:solidFill>
              </a:rPr>
              <a:t>AICc</a:t>
            </a:r>
            <a:r>
              <a:rPr lang="en-US" sz="2800" dirty="0" smtClean="0">
                <a:solidFill>
                  <a:srgbClr val="FFC000"/>
                </a:solidFill>
              </a:rPr>
              <a:t> (correction) </a:t>
            </a:r>
            <a:r>
              <a:rPr lang="en-US" sz="2800" dirty="0" smtClean="0"/>
              <a:t>imposes </a:t>
            </a:r>
            <a:r>
              <a:rPr lang="en-US" sz="2800" dirty="0"/>
              <a:t>a greater penalty for additional parameters. </a:t>
            </a:r>
            <a:endParaRPr lang="en-US" sz="2800" dirty="0" smtClean="0"/>
          </a:p>
          <a:p>
            <a:r>
              <a:rPr lang="en-US" sz="2800" dirty="0" err="1" smtClean="0"/>
              <a:t>AICc</a:t>
            </a:r>
            <a:r>
              <a:rPr lang="en-US" sz="2800" dirty="0" smtClean="0"/>
              <a:t> </a:t>
            </a:r>
            <a:r>
              <a:rPr lang="en-US" sz="2800" dirty="0"/>
              <a:t>= AIC + (2K(K+1)/(n-k-1</a:t>
            </a:r>
            <a:r>
              <a:rPr lang="en-US" sz="2800" dirty="0" smtClean="0"/>
              <a:t>)) where </a:t>
            </a:r>
            <a:r>
              <a:rPr lang="en-US" sz="2800" dirty="0"/>
              <a:t>n = sample size and k = the number of </a:t>
            </a:r>
            <a:r>
              <a:rPr lang="en-US" sz="2800" dirty="0" smtClean="0"/>
              <a:t>parameters.</a:t>
            </a:r>
          </a:p>
          <a:p>
            <a:r>
              <a:rPr lang="en-US" sz="2800" dirty="0" smtClean="0"/>
              <a:t>Burnham &amp; </a:t>
            </a:r>
            <a:r>
              <a:rPr lang="en-US" sz="2800" dirty="0"/>
              <a:t>Anderson (2002) recommend </a:t>
            </a:r>
            <a:r>
              <a:rPr lang="en-US" sz="2800" dirty="0" smtClean="0"/>
              <a:t>using </a:t>
            </a:r>
            <a:r>
              <a:rPr lang="en-US" sz="2800" dirty="0" err="1" smtClean="0"/>
              <a:t>AICc</a:t>
            </a:r>
            <a:r>
              <a:rPr lang="en-US" sz="2800" dirty="0"/>
              <a:t>, especially when the </a:t>
            </a:r>
            <a:r>
              <a:rPr lang="en-US" sz="2800" dirty="0" smtClean="0"/>
              <a:t>n is </a:t>
            </a:r>
            <a:r>
              <a:rPr lang="en-US" sz="2800" dirty="0"/>
              <a:t>small and the </a:t>
            </a:r>
            <a:r>
              <a:rPr lang="en-US" sz="2800" dirty="0" smtClean="0"/>
              <a:t>k is </a:t>
            </a:r>
            <a:r>
              <a:rPr lang="en-US" sz="2800" dirty="0"/>
              <a:t>large. </a:t>
            </a:r>
            <a:endParaRPr lang="en-US" sz="2800" dirty="0" smtClean="0"/>
          </a:p>
          <a:p>
            <a:r>
              <a:rPr lang="en-US" sz="2800" dirty="0" err="1" smtClean="0"/>
              <a:t>AICc</a:t>
            </a:r>
            <a:r>
              <a:rPr lang="en-US" sz="2800" dirty="0" smtClean="0"/>
              <a:t> </a:t>
            </a:r>
            <a:r>
              <a:rPr lang="en-US" sz="2800" dirty="0"/>
              <a:t>converges to AIC as the </a:t>
            </a:r>
            <a:r>
              <a:rPr lang="en-US" sz="2800" dirty="0" smtClean="0"/>
              <a:t>n is </a:t>
            </a:r>
            <a:r>
              <a:rPr lang="en-US" sz="2800" dirty="0"/>
              <a:t>getting larger and larger. </a:t>
            </a:r>
            <a:endParaRPr lang="en-US" sz="2800" dirty="0" smtClean="0"/>
          </a:p>
          <a:p>
            <a:r>
              <a:rPr lang="en-US" sz="2800" dirty="0" err="1" smtClean="0"/>
              <a:t>AICc</a:t>
            </a:r>
            <a:r>
              <a:rPr lang="en-US" sz="2800" dirty="0" smtClean="0"/>
              <a:t> </a:t>
            </a:r>
            <a:r>
              <a:rPr lang="en-US" sz="2800" dirty="0"/>
              <a:t>should be used regardless of </a:t>
            </a:r>
            <a:r>
              <a:rPr lang="en-US" sz="2800" dirty="0" smtClean="0"/>
              <a:t>n and k.</a:t>
            </a:r>
            <a:endParaRPr lang="en-US" sz="2800" dirty="0"/>
          </a:p>
        </p:txBody>
      </p:sp>
    </p:spTree>
    <p:extLst>
      <p:ext uri="{BB962C8B-B14F-4D97-AF65-F5344CB8AC3E}">
        <p14:creationId xmlns:p14="http://schemas.microsoft.com/office/powerpoint/2010/main" val="13665928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0161" y="297884"/>
            <a:ext cx="9905998" cy="1478570"/>
          </a:xfrm>
        </p:spPr>
        <p:txBody>
          <a:bodyPr/>
          <a:lstStyle/>
          <a:p>
            <a:r>
              <a:rPr lang="en-US" dirty="0" smtClean="0"/>
              <a:t>Penalize complexity against overfitting</a:t>
            </a:r>
            <a:endParaRPr lang="en-US" dirty="0"/>
          </a:p>
        </p:txBody>
      </p:sp>
      <p:sp>
        <p:nvSpPr>
          <p:cNvPr id="3" name="Content Placeholder 2"/>
          <p:cNvSpPr>
            <a:spLocks noGrp="1"/>
          </p:cNvSpPr>
          <p:nvPr>
            <p:ph idx="1"/>
          </p:nvPr>
        </p:nvSpPr>
        <p:spPr>
          <a:xfrm>
            <a:off x="922351" y="1579418"/>
            <a:ext cx="10525461" cy="4762006"/>
          </a:xfrm>
        </p:spPr>
        <p:txBody>
          <a:bodyPr>
            <a:noAutofit/>
          </a:bodyPr>
          <a:lstStyle/>
          <a:p>
            <a:r>
              <a:rPr lang="en-US" sz="2800" dirty="0"/>
              <a:t>Bayesian information criterion (BIC) </a:t>
            </a:r>
            <a:r>
              <a:rPr lang="en-US" sz="2800" dirty="0" smtClean="0"/>
              <a:t>imposes heavier penalty. </a:t>
            </a:r>
          </a:p>
          <a:p>
            <a:r>
              <a:rPr lang="en-US" sz="2800" dirty="0" smtClean="0"/>
              <a:t>But AIC </a:t>
            </a:r>
            <a:r>
              <a:rPr lang="en-US" sz="2800" dirty="0"/>
              <a:t>and </a:t>
            </a:r>
            <a:r>
              <a:rPr lang="en-US" sz="2800" dirty="0" err="1"/>
              <a:t>AICc</a:t>
            </a:r>
            <a:r>
              <a:rPr lang="en-US" sz="2800" dirty="0"/>
              <a:t> are superior to BIC </a:t>
            </a:r>
            <a:r>
              <a:rPr lang="en-US" sz="2800" dirty="0" smtClean="0"/>
              <a:t>.</a:t>
            </a:r>
          </a:p>
          <a:p>
            <a:r>
              <a:rPr lang="en-US" sz="2800" dirty="0" smtClean="0"/>
              <a:t>AIC </a:t>
            </a:r>
            <a:r>
              <a:rPr lang="en-US" sz="2800" dirty="0"/>
              <a:t>and </a:t>
            </a:r>
            <a:r>
              <a:rPr lang="en-US" sz="2800" dirty="0" err="1"/>
              <a:t>AICc</a:t>
            </a:r>
            <a:r>
              <a:rPr lang="en-US" sz="2800" dirty="0"/>
              <a:t> is based on the principle of </a:t>
            </a:r>
            <a:r>
              <a:rPr lang="en-US" sz="2800" dirty="0">
                <a:solidFill>
                  <a:srgbClr val="FFC000"/>
                </a:solidFill>
              </a:rPr>
              <a:t>information gain</a:t>
            </a:r>
            <a:r>
              <a:rPr lang="en-US" sz="2800" dirty="0"/>
              <a:t>. </a:t>
            </a:r>
            <a:endParaRPr lang="en-US" sz="2800" dirty="0" smtClean="0"/>
          </a:p>
          <a:p>
            <a:r>
              <a:rPr lang="en-US" sz="2800" dirty="0"/>
              <a:t>T</a:t>
            </a:r>
            <a:r>
              <a:rPr lang="en-US" sz="2800" dirty="0" smtClean="0"/>
              <a:t>he </a:t>
            </a:r>
            <a:r>
              <a:rPr lang="en-US" sz="2800" dirty="0"/>
              <a:t>Bayesian approach requires a </a:t>
            </a:r>
            <a:r>
              <a:rPr lang="en-US" sz="2800" dirty="0">
                <a:solidFill>
                  <a:srgbClr val="FFC000"/>
                </a:solidFill>
              </a:rPr>
              <a:t>prior</a:t>
            </a:r>
            <a:r>
              <a:rPr lang="en-US" sz="2800" dirty="0"/>
              <a:t> input but usually it is debatable. </a:t>
            </a:r>
            <a:endParaRPr lang="en-US" sz="2800" dirty="0" smtClean="0"/>
          </a:p>
          <a:p>
            <a:r>
              <a:rPr lang="en-US" sz="2800" dirty="0" smtClean="0"/>
              <a:t>AIC </a:t>
            </a:r>
            <a:r>
              <a:rPr lang="en-US" sz="2800" dirty="0"/>
              <a:t>is </a:t>
            </a:r>
            <a:r>
              <a:rPr lang="en-US" sz="2800" dirty="0">
                <a:solidFill>
                  <a:srgbClr val="FFC000"/>
                </a:solidFill>
              </a:rPr>
              <a:t>asymptotically optimal </a:t>
            </a:r>
            <a:r>
              <a:rPr lang="en-US" sz="2800" dirty="0"/>
              <a:t>in model selection in terms of the </a:t>
            </a:r>
            <a:r>
              <a:rPr lang="en-US" sz="2800" dirty="0">
                <a:solidFill>
                  <a:srgbClr val="FFC000"/>
                </a:solidFill>
              </a:rPr>
              <a:t>least squared mean error</a:t>
            </a:r>
            <a:r>
              <a:rPr lang="en-US" sz="2800" dirty="0"/>
              <a:t>, but BIC is not asymptotically optimal (Burnham &amp; Anderson, 2004; Yang, 2005)</a:t>
            </a:r>
          </a:p>
        </p:txBody>
      </p:sp>
    </p:spTree>
    <p:extLst>
      <p:ext uri="{BB962C8B-B14F-4D97-AF65-F5344CB8AC3E}">
        <p14:creationId xmlns:p14="http://schemas.microsoft.com/office/powerpoint/2010/main" val="3914032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Grp="1" noChangeArrowheads="1"/>
          </p:cNvSpPr>
          <p:nvPr>
            <p:ph type="title" idx="4294967295"/>
          </p:nvPr>
        </p:nvSpPr>
        <p:spPr>
          <a:xfrm>
            <a:off x="1297890" y="202067"/>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smtClean="0"/>
              <a:t>Example 1: Diabetics data (JMP library)</a:t>
            </a:r>
            <a:endParaRPr lang="en-US" altLang="en-US" dirty="0"/>
          </a:p>
        </p:txBody>
      </p:sp>
      <p:sp>
        <p:nvSpPr>
          <p:cNvPr id="24578" name="Rectangle 2"/>
          <p:cNvSpPr>
            <a:spLocks noGrp="1" noChangeArrowheads="1"/>
          </p:cNvSpPr>
          <p:nvPr>
            <p:ph type="body" idx="4294967295"/>
          </p:nvPr>
        </p:nvSpPr>
        <p:spPr>
          <a:xfrm>
            <a:off x="922351" y="1117070"/>
            <a:ext cx="9144000" cy="3755914"/>
          </a:xfrm>
          <a:ln/>
        </p:spPr>
        <p:txBody>
          <a:bodyPr>
            <a:norm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Use multiple predictors to predict diabetics progression (Y).</a:t>
            </a:r>
          </a:p>
        </p:txBody>
      </p:sp>
      <p:pic>
        <p:nvPicPr>
          <p:cNvPr id="2" name="Picture 1"/>
          <p:cNvPicPr>
            <a:picLocks noChangeAspect="1"/>
          </p:cNvPicPr>
          <p:nvPr/>
        </p:nvPicPr>
        <p:blipFill>
          <a:blip r:embed="rId3"/>
          <a:stretch>
            <a:fillRect/>
          </a:stretch>
        </p:blipFill>
        <p:spPr>
          <a:xfrm>
            <a:off x="1030026" y="1940121"/>
            <a:ext cx="7183671" cy="4568418"/>
          </a:xfrm>
          <a:prstGeom prst="rect">
            <a:avLst/>
          </a:prstGeom>
        </p:spPr>
      </p:pic>
      <p:pic>
        <p:nvPicPr>
          <p:cNvPr id="3" name="Picture 2"/>
          <p:cNvPicPr>
            <a:picLocks noChangeAspect="1"/>
          </p:cNvPicPr>
          <p:nvPr/>
        </p:nvPicPr>
        <p:blipFill>
          <a:blip r:embed="rId4"/>
          <a:stretch>
            <a:fillRect/>
          </a:stretch>
        </p:blipFill>
        <p:spPr>
          <a:xfrm>
            <a:off x="8459526" y="1940121"/>
            <a:ext cx="2596260" cy="2403944"/>
          </a:xfrm>
          <a:prstGeom prst="rect">
            <a:avLst/>
          </a:prstGeom>
        </p:spPr>
      </p:pic>
    </p:spTree>
    <p:extLst>
      <p:ext uri="{BB962C8B-B14F-4D97-AF65-F5344CB8AC3E}">
        <p14:creationId xmlns:p14="http://schemas.microsoft.com/office/powerpoint/2010/main" val="173441507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Grp="1" noChangeArrowheads="1"/>
          </p:cNvSpPr>
          <p:nvPr>
            <p:ph type="title" idx="4294967295"/>
          </p:nvPr>
        </p:nvSpPr>
        <p:spPr>
          <a:xfrm>
            <a:off x="1297890" y="202067"/>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smtClean="0"/>
              <a:t>Example 1: Diabetics data (JMP library)</a:t>
            </a:r>
            <a:endParaRPr lang="en-US" altLang="en-US" dirty="0"/>
          </a:p>
        </p:txBody>
      </p:sp>
      <p:sp>
        <p:nvSpPr>
          <p:cNvPr id="24578" name="Rectangle 2"/>
          <p:cNvSpPr>
            <a:spLocks noGrp="1" noChangeArrowheads="1"/>
          </p:cNvSpPr>
          <p:nvPr>
            <p:ph type="body" idx="4294967295"/>
          </p:nvPr>
        </p:nvSpPr>
        <p:spPr>
          <a:xfrm>
            <a:off x="922350" y="1117070"/>
            <a:ext cx="10199039" cy="3755914"/>
          </a:xfrm>
          <a:ln/>
        </p:spPr>
        <p:txBody>
          <a:bodyPr>
            <a:norm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smtClean="0"/>
              <a:t>You can also use the validation column for the validation method</a:t>
            </a:r>
            <a:endParaRPr lang="en-US" altLang="en-US" sz="2800" dirty="0"/>
          </a:p>
        </p:txBody>
      </p:sp>
      <p:pic>
        <p:nvPicPr>
          <p:cNvPr id="4" name="Picture 3"/>
          <p:cNvPicPr>
            <a:picLocks noChangeAspect="1"/>
          </p:cNvPicPr>
          <p:nvPr/>
        </p:nvPicPr>
        <p:blipFill>
          <a:blip r:embed="rId3"/>
          <a:stretch>
            <a:fillRect/>
          </a:stretch>
        </p:blipFill>
        <p:spPr>
          <a:xfrm>
            <a:off x="8412628" y="2098536"/>
            <a:ext cx="2228571" cy="2866667"/>
          </a:xfrm>
          <a:prstGeom prst="rect">
            <a:avLst/>
          </a:prstGeom>
        </p:spPr>
      </p:pic>
      <p:pic>
        <p:nvPicPr>
          <p:cNvPr id="5" name="Picture 4"/>
          <p:cNvPicPr>
            <a:picLocks noChangeAspect="1"/>
          </p:cNvPicPr>
          <p:nvPr/>
        </p:nvPicPr>
        <p:blipFill>
          <a:blip r:embed="rId4"/>
          <a:stretch>
            <a:fillRect/>
          </a:stretch>
        </p:blipFill>
        <p:spPr>
          <a:xfrm>
            <a:off x="1110347" y="1837667"/>
            <a:ext cx="7114286" cy="4714286"/>
          </a:xfrm>
          <a:prstGeom prst="rect">
            <a:avLst/>
          </a:prstGeom>
        </p:spPr>
      </p:pic>
    </p:spTree>
    <p:extLst>
      <p:ext uri="{BB962C8B-B14F-4D97-AF65-F5344CB8AC3E}">
        <p14:creationId xmlns:p14="http://schemas.microsoft.com/office/powerpoint/2010/main" val="325852966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Multi-collinearity!</a:t>
            </a:r>
            <a:endParaRPr lang="en-US" dirty="0"/>
          </a:p>
        </p:txBody>
      </p:sp>
      <p:sp>
        <p:nvSpPr>
          <p:cNvPr id="3" name="Content Placeholder 2"/>
          <p:cNvSpPr>
            <a:spLocks noGrp="1"/>
          </p:cNvSpPr>
          <p:nvPr>
            <p:ph idx="1"/>
          </p:nvPr>
        </p:nvSpPr>
        <p:spPr/>
        <p:txBody>
          <a:bodyPr>
            <a:noAutofit/>
          </a:bodyPr>
          <a:lstStyle/>
          <a:p>
            <a:r>
              <a:rPr lang="en-US" sz="2800" dirty="0"/>
              <a:t>Total </a:t>
            </a:r>
            <a:r>
              <a:rPr lang="en-US" sz="2800" dirty="0" smtClean="0"/>
              <a:t>cholesterol</a:t>
            </a:r>
          </a:p>
          <a:p>
            <a:r>
              <a:rPr lang="en-US" sz="2800" dirty="0" smtClean="0"/>
              <a:t>LDL </a:t>
            </a:r>
            <a:r>
              <a:rPr lang="en-US" sz="2800" dirty="0"/>
              <a:t>(low-density lipoprotein </a:t>
            </a:r>
            <a:r>
              <a:rPr lang="en-US" sz="2800" dirty="0" smtClean="0"/>
              <a:t>cholesterol): bad cholesterol</a:t>
            </a:r>
          </a:p>
          <a:p>
            <a:r>
              <a:rPr lang="en-US" sz="2800" dirty="0" smtClean="0"/>
              <a:t>HDL </a:t>
            </a:r>
            <a:r>
              <a:rPr lang="en-US" sz="2800" dirty="0"/>
              <a:t>(high-density lipoprotein </a:t>
            </a:r>
            <a:r>
              <a:rPr lang="en-US" sz="2800" dirty="0" smtClean="0"/>
              <a:t>cholesterol): "</a:t>
            </a:r>
            <a:r>
              <a:rPr lang="en-US" sz="2800" dirty="0"/>
              <a:t>good" cholesterol</a:t>
            </a:r>
            <a:r>
              <a:rPr lang="en-US" sz="2800" dirty="0" smtClean="0"/>
              <a:t>)</a:t>
            </a:r>
          </a:p>
          <a:p>
            <a:r>
              <a:rPr lang="en-US" sz="2800" dirty="0" smtClean="0"/>
              <a:t>TCH (Triglycerides): fats </a:t>
            </a:r>
            <a:r>
              <a:rPr lang="en-US" sz="2800" dirty="0"/>
              <a:t>carried in the blood from the food we eat. Excess calories, alcohol, or sugar </a:t>
            </a:r>
            <a:r>
              <a:rPr lang="en-US" sz="2800" dirty="0" smtClean="0"/>
              <a:t>are </a:t>
            </a:r>
            <a:r>
              <a:rPr lang="en-US" sz="2800" dirty="0"/>
              <a:t>converted into </a:t>
            </a:r>
            <a:r>
              <a:rPr lang="en-US" sz="2800" dirty="0" smtClean="0"/>
              <a:t>TCH </a:t>
            </a:r>
            <a:r>
              <a:rPr lang="en-US" sz="2800" dirty="0"/>
              <a:t>and stored in fat </a:t>
            </a:r>
            <a:r>
              <a:rPr lang="en-US" sz="2800" dirty="0" smtClean="0"/>
              <a:t>cells.</a:t>
            </a:r>
            <a:endParaRPr lang="en-US" sz="2800" dirty="0"/>
          </a:p>
        </p:txBody>
      </p:sp>
    </p:spTree>
    <p:extLst>
      <p:ext uri="{BB962C8B-B14F-4D97-AF65-F5344CB8AC3E}">
        <p14:creationId xmlns:p14="http://schemas.microsoft.com/office/powerpoint/2010/main" val="56354761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Grp="1" noChangeArrowheads="1"/>
          </p:cNvSpPr>
          <p:nvPr>
            <p:ph type="title" idx="4294967295"/>
          </p:nvPr>
        </p:nvSpPr>
        <p:spPr>
          <a:xfrm>
            <a:off x="1926043" y="289531"/>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Example</a:t>
            </a:r>
          </a:p>
        </p:txBody>
      </p:sp>
      <p:sp>
        <p:nvSpPr>
          <p:cNvPr id="24578" name="Rectangle 2"/>
          <p:cNvSpPr>
            <a:spLocks noGrp="1" noChangeArrowheads="1"/>
          </p:cNvSpPr>
          <p:nvPr>
            <p:ph type="body" idx="4294967295"/>
          </p:nvPr>
        </p:nvSpPr>
        <p:spPr>
          <a:xfrm>
            <a:off x="1550504" y="1244291"/>
            <a:ext cx="9144000" cy="3755914"/>
          </a:xfrm>
          <a:ln/>
        </p:spPr>
        <p:txBody>
          <a:bodyPr>
            <a:norm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smtClean="0"/>
              <a:t>Total Cholesterol, LDL, HDL, TCH are collinear.</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OLS regression does NOT consider </a:t>
            </a:r>
            <a:r>
              <a:rPr lang="en-US" altLang="en-US" sz="2800" dirty="0" smtClean="0"/>
              <a:t>any one of those </a:t>
            </a:r>
            <a:r>
              <a:rPr lang="en-US" altLang="en-US" sz="2800" dirty="0"/>
              <a:t>as an important predictor </a:t>
            </a:r>
            <a:r>
              <a:rPr lang="en-US" altLang="en-US" sz="2800" dirty="0" smtClean="0"/>
              <a:t>(Total Cholesterol, almost</a:t>
            </a:r>
            <a:r>
              <a:rPr lang="en-US" altLang="en-US" sz="2800" dirty="0"/>
              <a:t>! </a:t>
            </a:r>
            <a:r>
              <a:rPr lang="en-US" altLang="en-US" sz="2800" i="1" dirty="0"/>
              <a:t>P</a:t>
            </a:r>
            <a:r>
              <a:rPr lang="en-US" altLang="en-US" sz="2800" dirty="0"/>
              <a:t> = .0573).</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endParaRPr lang="en-US" altLang="en-US" sz="2800" dirty="0"/>
          </a:p>
        </p:txBody>
      </p:sp>
      <p:pic>
        <p:nvPicPr>
          <p:cNvPr id="2" name="Picture 1"/>
          <p:cNvPicPr>
            <a:picLocks noChangeAspect="1"/>
          </p:cNvPicPr>
          <p:nvPr/>
        </p:nvPicPr>
        <p:blipFill>
          <a:blip r:embed="rId3"/>
          <a:stretch>
            <a:fillRect/>
          </a:stretch>
        </p:blipFill>
        <p:spPr>
          <a:xfrm>
            <a:off x="1990477" y="3190019"/>
            <a:ext cx="7924800" cy="3149600"/>
          </a:xfrm>
          <a:prstGeom prst="rect">
            <a:avLst/>
          </a:prstGeom>
        </p:spPr>
      </p:pic>
    </p:spTree>
    <p:extLst>
      <p:ext uri="{BB962C8B-B14F-4D97-AF65-F5344CB8AC3E}">
        <p14:creationId xmlns:p14="http://schemas.microsoft.com/office/powerpoint/2010/main" val="79224000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290971"/>
            <a:ext cx="9905998" cy="1478570"/>
          </a:xfrm>
        </p:spPr>
        <p:txBody>
          <a:bodyPr/>
          <a:lstStyle/>
          <a:p>
            <a:r>
              <a:rPr lang="en-US" dirty="0" smtClean="0"/>
              <a:t>You cannot ignore cholesterol!</a:t>
            </a:r>
            <a:endParaRPr lang="en-US" dirty="0"/>
          </a:p>
        </p:txBody>
      </p:sp>
      <p:sp>
        <p:nvSpPr>
          <p:cNvPr id="3" name="Content Placeholder 2"/>
          <p:cNvSpPr>
            <a:spLocks noGrp="1"/>
          </p:cNvSpPr>
          <p:nvPr>
            <p:ph idx="1"/>
          </p:nvPr>
        </p:nvSpPr>
        <p:spPr>
          <a:xfrm>
            <a:off x="900752" y="1610436"/>
            <a:ext cx="10440538" cy="4572000"/>
          </a:xfrm>
        </p:spPr>
        <p:txBody>
          <a:bodyPr>
            <a:normAutofit/>
          </a:bodyPr>
          <a:lstStyle/>
          <a:p>
            <a:r>
              <a:rPr lang="en-US" dirty="0"/>
              <a:t>“People with Type 2 diabetes, regardless of blood sugar control, tend to have increased triglycerides, decreased HDL, and sometimes increased </a:t>
            </a:r>
            <a:r>
              <a:rPr lang="en-US" dirty="0" smtClean="0"/>
              <a:t>LDL</a:t>
            </a:r>
            <a:r>
              <a:rPr lang="mr-IN" dirty="0" smtClean="0"/>
              <a:t>…</a:t>
            </a:r>
            <a:r>
              <a:rPr lang="en-US" dirty="0"/>
              <a:t>The American Diabetes Association recommends checking cholesterol levels at least once a year, or more often if they are high and not controlled by medication. For people with diabetes and no known coronary heart disease, it is recommended that LDL levels in the blood be below 100 milligrams per deciliter (mg/</a:t>
            </a:r>
            <a:r>
              <a:rPr lang="en-US" dirty="0" err="1"/>
              <a:t>dL</a:t>
            </a:r>
            <a:r>
              <a:rPr lang="en-US" dirty="0"/>
              <a:t>), that HDL levels be above 50 mg/</a:t>
            </a:r>
            <a:r>
              <a:rPr lang="en-US" dirty="0" err="1"/>
              <a:t>dL</a:t>
            </a:r>
            <a:r>
              <a:rPr lang="en-US" dirty="0"/>
              <a:t>, and triglycerides below 150 mg/</a:t>
            </a:r>
            <a:r>
              <a:rPr lang="en-US" dirty="0" err="1"/>
              <a:t>dL</a:t>
            </a:r>
            <a:r>
              <a:rPr lang="en-US" dirty="0"/>
              <a:t>. </a:t>
            </a:r>
            <a:r>
              <a:rPr lang="en-US" dirty="0" smtClean="0"/>
              <a:t>“</a:t>
            </a:r>
          </a:p>
          <a:p>
            <a:r>
              <a:rPr lang="en-US" dirty="0"/>
              <a:t>Source: </a:t>
            </a:r>
            <a:r>
              <a:rPr lang="en-US" dirty="0">
                <a:hlinkClick r:id="rId2"/>
              </a:rPr>
              <a:t>https://</a:t>
            </a:r>
            <a:r>
              <a:rPr lang="en-US" dirty="0" smtClean="0">
                <a:hlinkClick r:id="rId2"/>
              </a:rPr>
              <a:t>www.verywellhealth.com/the-dangers-of-high-cholesterol-and-diabetes-3571713</a:t>
            </a:r>
            <a:r>
              <a:rPr lang="en-US" dirty="0" smtClean="0"/>
              <a:t> </a:t>
            </a:r>
            <a:endParaRPr lang="en-US" dirty="0"/>
          </a:p>
        </p:txBody>
      </p:sp>
    </p:spTree>
    <p:extLst>
      <p:ext uri="{BB962C8B-B14F-4D97-AF65-F5344CB8AC3E}">
        <p14:creationId xmlns:p14="http://schemas.microsoft.com/office/powerpoint/2010/main" val="113978477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Grp="1" noChangeArrowheads="1"/>
          </p:cNvSpPr>
          <p:nvPr>
            <p:ph type="title" idx="4294967295"/>
          </p:nvPr>
        </p:nvSpPr>
        <p:spPr>
          <a:xfrm>
            <a:off x="1009991" y="516902"/>
            <a:ext cx="8229024" cy="1144921"/>
          </a:xfrm>
          <a:ln/>
        </p:spPr>
        <p:txBody>
          <a:bodyPr vert="horz" lIns="91440" tIns="32806" rIns="91440" bIns="45720" rtlCol="0" anchor="ctr">
            <a:normAutofit/>
          </a:bodyPr>
          <a:lstStyle/>
          <a:p>
            <a:r>
              <a:rPr lang="en-US" altLang="en-US" dirty="0" smtClean="0"/>
              <a:t>GR output</a:t>
            </a:r>
            <a:endParaRPr lang="en-US" altLang="en-US" dirty="0"/>
          </a:p>
        </p:txBody>
      </p:sp>
      <p:pic>
        <p:nvPicPr>
          <p:cNvPr id="3" name="Picture 2"/>
          <p:cNvPicPr>
            <a:picLocks noChangeAspect="1"/>
          </p:cNvPicPr>
          <p:nvPr/>
        </p:nvPicPr>
        <p:blipFill>
          <a:blip r:embed="rId3"/>
          <a:stretch>
            <a:fillRect/>
          </a:stretch>
        </p:blipFill>
        <p:spPr>
          <a:xfrm>
            <a:off x="3888360" y="1541796"/>
            <a:ext cx="7974481" cy="5014055"/>
          </a:xfrm>
          <a:prstGeom prst="rect">
            <a:avLst/>
          </a:prstGeom>
        </p:spPr>
      </p:pic>
      <p:sp>
        <p:nvSpPr>
          <p:cNvPr id="5" name="TextBox 4"/>
          <p:cNvSpPr txBox="1"/>
          <p:nvPr/>
        </p:nvSpPr>
        <p:spPr>
          <a:xfrm>
            <a:off x="938253" y="1661823"/>
            <a:ext cx="2822713" cy="2246769"/>
          </a:xfrm>
          <a:prstGeom prst="rect">
            <a:avLst/>
          </a:prstGeom>
          <a:noFill/>
        </p:spPr>
        <p:txBody>
          <a:bodyPr wrap="square" rtlCol="0">
            <a:spAutoFit/>
          </a:bodyPr>
          <a:lstStyle/>
          <a:p>
            <a:pPr marL="457200" indent="-457200">
              <a:buFont typeface="Arial" charset="0"/>
              <a:buChar char="•"/>
            </a:pPr>
            <a:r>
              <a:rPr lang="en-US" sz="2800" dirty="0" smtClean="0"/>
              <a:t>OLS regression </a:t>
            </a:r>
            <a:r>
              <a:rPr lang="en-US" sz="2800" dirty="0" err="1" smtClean="0"/>
              <a:t>AICc</a:t>
            </a:r>
            <a:r>
              <a:rPr lang="en-US" sz="2800" dirty="0" smtClean="0"/>
              <a:t>: </a:t>
            </a:r>
            <a:r>
              <a:rPr lang="en-US" sz="2800" dirty="0" smtClean="0">
                <a:solidFill>
                  <a:srgbClr val="FFC000"/>
                </a:solidFill>
              </a:rPr>
              <a:t>4797</a:t>
            </a:r>
          </a:p>
          <a:p>
            <a:pPr marL="457200" indent="-457200">
              <a:buFont typeface="Arial" charset="0"/>
              <a:buChar char="•"/>
            </a:pPr>
            <a:r>
              <a:rPr lang="en-US" sz="2800" dirty="0" smtClean="0"/>
              <a:t>GR </a:t>
            </a:r>
            <a:r>
              <a:rPr lang="en-US" sz="2800" dirty="0" err="1" smtClean="0"/>
              <a:t>AICc</a:t>
            </a:r>
            <a:r>
              <a:rPr lang="en-US" sz="2800" dirty="0" smtClean="0"/>
              <a:t>: </a:t>
            </a:r>
            <a:r>
              <a:rPr lang="en-US" sz="2800" dirty="0" smtClean="0">
                <a:solidFill>
                  <a:srgbClr val="FFC000"/>
                </a:solidFill>
              </a:rPr>
              <a:t>4793</a:t>
            </a:r>
          </a:p>
          <a:p>
            <a:pPr marL="457200" indent="-457200">
              <a:buFont typeface="Arial" charset="0"/>
              <a:buChar char="•"/>
            </a:pPr>
            <a:r>
              <a:rPr lang="en-US" sz="2800" dirty="0" smtClean="0"/>
              <a:t>Smaller is better</a:t>
            </a:r>
            <a:endParaRPr lang="en-US" sz="2800" dirty="0"/>
          </a:p>
        </p:txBody>
      </p:sp>
      <p:pic>
        <p:nvPicPr>
          <p:cNvPr id="2" name="Picture 1"/>
          <p:cNvPicPr>
            <a:picLocks noChangeAspect="1"/>
          </p:cNvPicPr>
          <p:nvPr/>
        </p:nvPicPr>
        <p:blipFill>
          <a:blip r:embed="rId4"/>
          <a:stretch>
            <a:fillRect/>
          </a:stretch>
        </p:blipFill>
        <p:spPr>
          <a:xfrm>
            <a:off x="3888360" y="281044"/>
            <a:ext cx="7053246" cy="1079125"/>
          </a:xfrm>
          <a:prstGeom prst="rect">
            <a:avLst/>
          </a:prstGeom>
        </p:spPr>
      </p:pic>
    </p:spTree>
    <p:extLst>
      <p:ext uri="{BB962C8B-B14F-4D97-AF65-F5344CB8AC3E}">
        <p14:creationId xmlns:p14="http://schemas.microsoft.com/office/powerpoint/2010/main" val="116311493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Grp="1" noChangeArrowheads="1"/>
          </p:cNvSpPr>
          <p:nvPr>
            <p:ph type="title" idx="4294967295"/>
          </p:nvPr>
        </p:nvSpPr>
        <p:spPr>
          <a:xfrm>
            <a:off x="1567553" y="372226"/>
            <a:ext cx="3405891" cy="2308497"/>
          </a:xfrm>
          <a:ln/>
        </p:spPr>
        <p:txBody>
          <a:bodyPr vert="horz" lIns="91440" tIns="32806" rIns="91440" bIns="45720" rtlCol="0" anchor="ctr">
            <a:normAutofit/>
          </a:bodyPr>
          <a:lstStyle/>
          <a:p>
            <a:r>
              <a:rPr lang="en-US" altLang="en-US" dirty="0" smtClean="0"/>
              <a:t>Why coefficient is 0 and p is 1?</a:t>
            </a:r>
            <a:endParaRPr lang="en-US" altLang="en-US" dirty="0"/>
          </a:p>
        </p:txBody>
      </p:sp>
      <p:pic>
        <p:nvPicPr>
          <p:cNvPr id="3" name="Picture 2"/>
          <p:cNvPicPr>
            <a:picLocks noChangeAspect="1"/>
          </p:cNvPicPr>
          <p:nvPr/>
        </p:nvPicPr>
        <p:blipFill rotWithShape="1">
          <a:blip r:embed="rId3"/>
          <a:srcRect l="1442" t="55408" r="27941" b="556"/>
          <a:stretch/>
        </p:blipFill>
        <p:spPr>
          <a:xfrm>
            <a:off x="5164051" y="472781"/>
            <a:ext cx="5631366" cy="2207942"/>
          </a:xfrm>
          <a:prstGeom prst="rect">
            <a:avLst/>
          </a:prstGeom>
        </p:spPr>
      </p:pic>
      <p:cxnSp>
        <p:nvCxnSpPr>
          <p:cNvPr id="8" name="Straight Arrow Connector 7"/>
          <p:cNvCxnSpPr/>
          <p:nvPr/>
        </p:nvCxnSpPr>
        <p:spPr>
          <a:xfrm flipH="1">
            <a:off x="9144001" y="859226"/>
            <a:ext cx="2297151" cy="379141"/>
          </a:xfrm>
          <a:prstGeom prst="straightConnector1">
            <a:avLst/>
          </a:prstGeom>
          <a:ln w="69850">
            <a:tailEnd type="triangle"/>
          </a:ln>
        </p:spPr>
        <p:style>
          <a:lnRef idx="3">
            <a:schemeClr val="accent3"/>
          </a:lnRef>
          <a:fillRef idx="0">
            <a:schemeClr val="accent3"/>
          </a:fillRef>
          <a:effectRef idx="2">
            <a:schemeClr val="accent3"/>
          </a:effectRef>
          <a:fontRef idx="minor">
            <a:schemeClr val="tx1"/>
          </a:fontRef>
        </p:style>
      </p:cxnSp>
      <p:sp>
        <p:nvSpPr>
          <p:cNvPr id="10" name="TextBox 9"/>
          <p:cNvSpPr txBox="1"/>
          <p:nvPr/>
        </p:nvSpPr>
        <p:spPr>
          <a:xfrm>
            <a:off x="1043445" y="2978250"/>
            <a:ext cx="10286194" cy="3539430"/>
          </a:xfrm>
          <a:prstGeom prst="rect">
            <a:avLst/>
          </a:prstGeom>
          <a:noFill/>
        </p:spPr>
        <p:txBody>
          <a:bodyPr wrap="square" rtlCol="0">
            <a:spAutoFit/>
          </a:bodyPr>
          <a:lstStyle/>
          <a:p>
            <a:pPr marL="457200" indent="-457200">
              <a:buFont typeface="Arial" charset="0"/>
              <a:buChar char="•"/>
            </a:pPr>
            <a:r>
              <a:rPr lang="en-US" sz="2800" dirty="0"/>
              <a:t>In traditional statistics, </a:t>
            </a:r>
            <a:r>
              <a:rPr lang="en-US" sz="2800" dirty="0" smtClean="0"/>
              <a:t>the </a:t>
            </a:r>
            <a:r>
              <a:rPr lang="en-US" sz="2800" dirty="0"/>
              <a:t>probability is </a:t>
            </a:r>
            <a:r>
              <a:rPr lang="en-US" sz="2800" dirty="0" smtClean="0"/>
              <a:t>an </a:t>
            </a:r>
            <a:r>
              <a:rPr lang="en-US" sz="2800" dirty="0"/>
              <a:t>approximation based on sampling distributions, which is open-ended (the two-tails never touch down the x-axis). In this case the </a:t>
            </a:r>
            <a:r>
              <a:rPr lang="en-US" sz="2800" i="1" dirty="0"/>
              <a:t>p</a:t>
            </a:r>
            <a:r>
              <a:rPr lang="en-US" sz="2800" dirty="0"/>
              <a:t> value at most could only be .</a:t>
            </a:r>
            <a:r>
              <a:rPr lang="en-US" sz="2800" dirty="0" smtClean="0"/>
              <a:t>9999, but never be 1.</a:t>
            </a:r>
          </a:p>
          <a:p>
            <a:pPr marL="457200" indent="-457200">
              <a:buFont typeface="Arial" charset="0"/>
              <a:buChar char="•"/>
            </a:pPr>
            <a:r>
              <a:rPr lang="en-US" sz="2800" dirty="0"/>
              <a:t>In GR </a:t>
            </a:r>
            <a:r>
              <a:rPr lang="en-US" sz="2800" dirty="0" smtClean="0"/>
              <a:t>regression coefficients of unimportant variable could be 0.</a:t>
            </a:r>
          </a:p>
          <a:p>
            <a:pPr marL="457200" indent="-457200">
              <a:buFont typeface="Arial" charset="0"/>
              <a:buChar char="•"/>
            </a:pPr>
            <a:r>
              <a:rPr lang="en-US" sz="2800" dirty="0" smtClean="0"/>
              <a:t>Y = </a:t>
            </a:r>
            <a:r>
              <a:rPr lang="en-US" sz="2800" dirty="0" err="1" smtClean="0"/>
              <a:t>bx</a:t>
            </a:r>
            <a:r>
              <a:rPr lang="en-US" sz="2800" dirty="0" smtClean="0"/>
              <a:t>; when b is 0, Y is Y! X is zero out!</a:t>
            </a:r>
            <a:endParaRPr lang="en-US" sz="2800" dirty="0" smtClean="0">
              <a:sym typeface="Wingdings" panose="05000000000000000000" pitchFamily="2" charset="2"/>
            </a:endParaRPr>
          </a:p>
          <a:p>
            <a:pPr marL="457200" indent="-457200">
              <a:buFont typeface="Arial" charset="0"/>
              <a:buChar char="•"/>
            </a:pPr>
            <a:r>
              <a:rPr lang="en-US" sz="2800" dirty="0">
                <a:sym typeface="Wingdings" panose="05000000000000000000" pitchFamily="2" charset="2"/>
              </a:rPr>
              <a:t>When the data could be perfectly described by the </a:t>
            </a:r>
            <a:r>
              <a:rPr lang="en-US" sz="2800" dirty="0" smtClean="0">
                <a:sym typeface="Wingdings" panose="05000000000000000000" pitchFamily="2" charset="2"/>
              </a:rPr>
              <a:t>null model</a:t>
            </a:r>
            <a:r>
              <a:rPr lang="en-US" sz="2800" dirty="0">
                <a:sym typeface="Wingdings" panose="05000000000000000000" pitchFamily="2" charset="2"/>
              </a:rPr>
              <a:t>, the probability of observing the data could be </a:t>
            </a:r>
            <a:r>
              <a:rPr lang="en-US" sz="2800" dirty="0" smtClean="0">
                <a:sym typeface="Wingdings" panose="05000000000000000000" pitchFamily="2" charset="2"/>
              </a:rPr>
              <a:t>1. </a:t>
            </a:r>
            <a:endParaRPr lang="en-US" sz="2800" dirty="0"/>
          </a:p>
        </p:txBody>
      </p:sp>
      <p:cxnSp>
        <p:nvCxnSpPr>
          <p:cNvPr id="11" name="Straight Arrow Connector 10"/>
          <p:cNvCxnSpPr/>
          <p:nvPr/>
        </p:nvCxnSpPr>
        <p:spPr>
          <a:xfrm flipH="1">
            <a:off x="9144000" y="1729167"/>
            <a:ext cx="2297151" cy="379141"/>
          </a:xfrm>
          <a:prstGeom prst="straightConnector1">
            <a:avLst/>
          </a:prstGeom>
          <a:ln w="69850">
            <a:tailEnd type="triangle"/>
          </a:ln>
        </p:spPr>
        <p:style>
          <a:lnRef idx="3">
            <a:schemeClr val="accent3"/>
          </a:lnRef>
          <a:fillRef idx="0">
            <a:schemeClr val="accent3"/>
          </a:fillRef>
          <a:effectRef idx="2">
            <a:schemeClr val="accent3"/>
          </a:effectRef>
          <a:fontRef idx="minor">
            <a:schemeClr val="tx1"/>
          </a:fontRef>
        </p:style>
      </p:cxnSp>
      <p:cxnSp>
        <p:nvCxnSpPr>
          <p:cNvPr id="12" name="Straight Arrow Connector 11"/>
          <p:cNvCxnSpPr/>
          <p:nvPr/>
        </p:nvCxnSpPr>
        <p:spPr>
          <a:xfrm flipH="1">
            <a:off x="9144001" y="2204945"/>
            <a:ext cx="2297151" cy="379141"/>
          </a:xfrm>
          <a:prstGeom prst="straightConnector1">
            <a:avLst/>
          </a:prstGeom>
          <a:ln w="69850">
            <a:tailEnd type="triangle"/>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353181057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2231" y="618518"/>
            <a:ext cx="9905998" cy="1478570"/>
          </a:xfrm>
        </p:spPr>
        <p:txBody>
          <a:bodyPr/>
          <a:lstStyle/>
          <a:p>
            <a:r>
              <a:rPr lang="en-US" dirty="0" smtClean="0"/>
              <a:t>How about reducing precision?</a:t>
            </a:r>
            <a:endParaRPr lang="en-US" dirty="0"/>
          </a:p>
        </p:txBody>
      </p:sp>
      <p:sp>
        <p:nvSpPr>
          <p:cNvPr id="3" name="Content Placeholder 2"/>
          <p:cNvSpPr>
            <a:spLocks noGrp="1"/>
          </p:cNvSpPr>
          <p:nvPr>
            <p:ph idx="1"/>
          </p:nvPr>
        </p:nvSpPr>
        <p:spPr>
          <a:xfrm>
            <a:off x="882105" y="1978925"/>
            <a:ext cx="2598073" cy="3798628"/>
          </a:xfrm>
        </p:spPr>
        <p:txBody>
          <a:bodyPr>
            <a:noAutofit/>
          </a:bodyPr>
          <a:lstStyle/>
          <a:p>
            <a:r>
              <a:rPr lang="en-US" sz="2800" dirty="0" smtClean="0"/>
              <a:t>Dependent: </a:t>
            </a:r>
            <a:r>
              <a:rPr lang="en-US" sz="2800" dirty="0" err="1" smtClean="0"/>
              <a:t>Y_ordinal</a:t>
            </a:r>
            <a:r>
              <a:rPr lang="en-US" sz="2800" dirty="0" smtClean="0"/>
              <a:t>.</a:t>
            </a:r>
          </a:p>
          <a:p>
            <a:r>
              <a:rPr lang="en-US" sz="2800" dirty="0" smtClean="0"/>
              <a:t>High, medium, Low</a:t>
            </a:r>
          </a:p>
          <a:p>
            <a:r>
              <a:rPr lang="en-US" sz="2800" dirty="0" err="1" smtClean="0">
                <a:solidFill>
                  <a:srgbClr val="FFC000"/>
                </a:solidFill>
              </a:rPr>
              <a:t>AICc</a:t>
            </a:r>
            <a:r>
              <a:rPr lang="en-US" sz="2800" dirty="0" smtClean="0">
                <a:solidFill>
                  <a:srgbClr val="FFC000"/>
                </a:solidFill>
              </a:rPr>
              <a:t> = 647</a:t>
            </a:r>
            <a:endParaRPr lang="en-US" sz="2800" dirty="0"/>
          </a:p>
          <a:p>
            <a:r>
              <a:rPr lang="en-US" sz="2800" dirty="0" smtClean="0"/>
              <a:t>LDL is included.</a:t>
            </a:r>
            <a:endParaRPr lang="en-US" sz="2800" dirty="0"/>
          </a:p>
        </p:txBody>
      </p:sp>
      <p:pic>
        <p:nvPicPr>
          <p:cNvPr id="4" name="Picture 3"/>
          <p:cNvPicPr>
            <a:picLocks noChangeAspect="1"/>
          </p:cNvPicPr>
          <p:nvPr/>
        </p:nvPicPr>
        <p:blipFill>
          <a:blip r:embed="rId2"/>
          <a:stretch>
            <a:fillRect/>
          </a:stretch>
        </p:blipFill>
        <p:spPr>
          <a:xfrm>
            <a:off x="3739486" y="3137218"/>
            <a:ext cx="7950200" cy="3327400"/>
          </a:xfrm>
          <a:prstGeom prst="rect">
            <a:avLst/>
          </a:prstGeom>
        </p:spPr>
      </p:pic>
      <p:pic>
        <p:nvPicPr>
          <p:cNvPr id="6" name="Picture 5"/>
          <p:cNvPicPr>
            <a:picLocks noChangeAspect="1"/>
          </p:cNvPicPr>
          <p:nvPr/>
        </p:nvPicPr>
        <p:blipFill>
          <a:blip r:embed="rId3"/>
          <a:stretch>
            <a:fillRect/>
          </a:stretch>
        </p:blipFill>
        <p:spPr>
          <a:xfrm>
            <a:off x="3739486" y="1827907"/>
            <a:ext cx="7358629" cy="1166753"/>
          </a:xfrm>
          <a:prstGeom prst="rect">
            <a:avLst/>
          </a:prstGeom>
        </p:spPr>
      </p:pic>
    </p:spTree>
    <p:extLst>
      <p:ext uri="{BB962C8B-B14F-4D97-AF65-F5344CB8AC3E}">
        <p14:creationId xmlns:p14="http://schemas.microsoft.com/office/powerpoint/2010/main" val="86419175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4253" y="378488"/>
            <a:ext cx="9905998" cy="1478570"/>
          </a:xfrm>
        </p:spPr>
        <p:txBody>
          <a:bodyPr/>
          <a:lstStyle/>
          <a:p>
            <a:r>
              <a:rPr lang="en-US" dirty="0" smtClean="0"/>
              <a:t>Less is more!</a:t>
            </a:r>
            <a:endParaRPr lang="en-US" dirty="0"/>
          </a:p>
        </p:txBody>
      </p:sp>
      <p:sp>
        <p:nvSpPr>
          <p:cNvPr id="3" name="Content Placeholder 2"/>
          <p:cNvSpPr>
            <a:spLocks noGrp="1"/>
          </p:cNvSpPr>
          <p:nvPr>
            <p:ph idx="1"/>
          </p:nvPr>
        </p:nvSpPr>
        <p:spPr>
          <a:xfrm>
            <a:off x="868457" y="2174235"/>
            <a:ext cx="3007507" cy="4171974"/>
          </a:xfrm>
        </p:spPr>
        <p:txBody>
          <a:bodyPr>
            <a:normAutofit/>
          </a:bodyPr>
          <a:lstStyle/>
          <a:p>
            <a:r>
              <a:rPr lang="en-US" dirty="0" smtClean="0"/>
              <a:t>Dependent: </a:t>
            </a:r>
            <a:r>
              <a:rPr lang="en-US" dirty="0" err="1" smtClean="0"/>
              <a:t>Y_binary</a:t>
            </a:r>
            <a:endParaRPr lang="en-US" dirty="0" smtClean="0"/>
          </a:p>
          <a:p>
            <a:r>
              <a:rPr lang="en-US" dirty="0" smtClean="0"/>
              <a:t>High and low only</a:t>
            </a:r>
          </a:p>
          <a:p>
            <a:r>
              <a:rPr lang="en-US" dirty="0" err="1" smtClean="0">
                <a:solidFill>
                  <a:srgbClr val="FFC000"/>
                </a:solidFill>
              </a:rPr>
              <a:t>AICc</a:t>
            </a:r>
            <a:r>
              <a:rPr lang="en-US" dirty="0" smtClean="0">
                <a:solidFill>
                  <a:srgbClr val="FFC000"/>
                </a:solidFill>
              </a:rPr>
              <a:t> = 328</a:t>
            </a:r>
          </a:p>
          <a:p>
            <a:r>
              <a:rPr lang="en-US" dirty="0" smtClean="0"/>
              <a:t>The best!</a:t>
            </a:r>
          </a:p>
          <a:p>
            <a:r>
              <a:rPr lang="en-US" dirty="0" smtClean="0"/>
              <a:t>LDL is included. It is more informative than total cholesterol only.</a:t>
            </a:r>
          </a:p>
        </p:txBody>
      </p:sp>
      <p:pic>
        <p:nvPicPr>
          <p:cNvPr id="4" name="Picture 3"/>
          <p:cNvPicPr>
            <a:picLocks noChangeAspect="1"/>
          </p:cNvPicPr>
          <p:nvPr/>
        </p:nvPicPr>
        <p:blipFill>
          <a:blip r:embed="rId2"/>
          <a:stretch>
            <a:fillRect/>
          </a:stretch>
        </p:blipFill>
        <p:spPr>
          <a:xfrm>
            <a:off x="4092566" y="3076414"/>
            <a:ext cx="7924800" cy="3073400"/>
          </a:xfrm>
          <a:prstGeom prst="rect">
            <a:avLst/>
          </a:prstGeom>
        </p:spPr>
      </p:pic>
      <p:pic>
        <p:nvPicPr>
          <p:cNvPr id="5" name="Picture 4"/>
          <p:cNvPicPr>
            <a:picLocks noChangeAspect="1"/>
          </p:cNvPicPr>
          <p:nvPr/>
        </p:nvPicPr>
        <p:blipFill>
          <a:blip r:embed="rId3"/>
          <a:stretch>
            <a:fillRect/>
          </a:stretch>
        </p:blipFill>
        <p:spPr>
          <a:xfrm>
            <a:off x="4092566" y="1335341"/>
            <a:ext cx="7902558" cy="1259269"/>
          </a:xfrm>
          <a:prstGeom prst="rect">
            <a:avLst/>
          </a:prstGeom>
        </p:spPr>
      </p:pic>
    </p:spTree>
    <p:extLst>
      <p:ext uri="{BB962C8B-B14F-4D97-AF65-F5344CB8AC3E}">
        <p14:creationId xmlns:p14="http://schemas.microsoft.com/office/powerpoint/2010/main" val="8220505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262338"/>
            <a:ext cx="9905998" cy="1478570"/>
          </a:xfrm>
        </p:spPr>
        <p:txBody>
          <a:bodyPr/>
          <a:lstStyle/>
          <a:p>
            <a:r>
              <a:rPr lang="en-US" dirty="0" smtClean="0"/>
              <a:t>Example 2: stay away from opiates</a:t>
            </a:r>
            <a:endParaRPr lang="en-US" dirty="0"/>
          </a:p>
        </p:txBody>
      </p:sp>
      <p:sp>
        <p:nvSpPr>
          <p:cNvPr id="3" name="Content Placeholder 2"/>
          <p:cNvSpPr>
            <a:spLocks noGrp="1"/>
          </p:cNvSpPr>
          <p:nvPr>
            <p:ph idx="1"/>
          </p:nvPr>
        </p:nvSpPr>
        <p:spPr>
          <a:xfrm>
            <a:off x="692210" y="1583473"/>
            <a:ext cx="10906920" cy="2629603"/>
          </a:xfrm>
        </p:spPr>
        <p:txBody>
          <a:bodyPr>
            <a:normAutofit fontScale="85000" lnSpcReduction="20000"/>
          </a:bodyPr>
          <a:lstStyle/>
          <a:p>
            <a:r>
              <a:rPr lang="en-US" sz="2800" dirty="0"/>
              <a:t>Silva, M. J., Coffee, Z., </a:t>
            </a:r>
            <a:r>
              <a:rPr lang="en-US" sz="2800" dirty="0">
                <a:solidFill>
                  <a:srgbClr val="FFC000"/>
                </a:solidFill>
              </a:rPr>
              <a:t>Yu, C. H</a:t>
            </a:r>
            <a:r>
              <a:rPr lang="en-US" sz="2800" dirty="0"/>
              <a:t>., &amp; Martel, M. O. (2021). Anxiety and fear avoidance beliefs and behavior may be significant risk factors for chronic opioid analgesic therapy reliance for patients with chronic pain – results from a preliminary study. </a:t>
            </a:r>
            <a:r>
              <a:rPr lang="en-US" sz="2800" i="1" dirty="0"/>
              <a:t>Pain Medicine</a:t>
            </a:r>
            <a:r>
              <a:rPr lang="en-US" sz="2800" dirty="0"/>
              <a:t>, Article pnab069. </a:t>
            </a:r>
            <a:r>
              <a:rPr lang="en-US" sz="2800" dirty="0">
                <a:hlinkClick r:id="rId2"/>
              </a:rPr>
              <a:t>https://</a:t>
            </a:r>
            <a:r>
              <a:rPr lang="en-US" sz="2800" dirty="0" smtClean="0">
                <a:hlinkClick r:id="rId2"/>
              </a:rPr>
              <a:t>doi.org/10.1093/pm/pnab069</a:t>
            </a:r>
            <a:endParaRPr lang="en-US" sz="2800" dirty="0" smtClean="0"/>
          </a:p>
          <a:p>
            <a:r>
              <a:rPr lang="en-US" sz="2800" dirty="0" smtClean="0"/>
              <a:t>None </a:t>
            </a:r>
            <a:r>
              <a:rPr lang="en-US" sz="2800" dirty="0"/>
              <a:t>of the potential predictors was found to be significant in the classical ordinal logistic regression </a:t>
            </a:r>
            <a:r>
              <a:rPr lang="en-US" sz="2800" dirty="0" smtClean="0"/>
              <a:t>model.</a:t>
            </a:r>
          </a:p>
          <a:p>
            <a:endParaRPr lang="en-US" dirty="0"/>
          </a:p>
        </p:txBody>
      </p:sp>
      <p:pic>
        <p:nvPicPr>
          <p:cNvPr id="4" name="Picture 3"/>
          <p:cNvPicPr>
            <a:picLocks noChangeAspect="1"/>
          </p:cNvPicPr>
          <p:nvPr/>
        </p:nvPicPr>
        <p:blipFill>
          <a:blip r:embed="rId3"/>
          <a:stretch>
            <a:fillRect/>
          </a:stretch>
        </p:blipFill>
        <p:spPr>
          <a:xfrm>
            <a:off x="1044525" y="4381681"/>
            <a:ext cx="10554605" cy="2160541"/>
          </a:xfrm>
          <a:prstGeom prst="rect">
            <a:avLst/>
          </a:prstGeom>
        </p:spPr>
      </p:pic>
    </p:spTree>
    <p:extLst>
      <p:ext uri="{BB962C8B-B14F-4D97-AF65-F5344CB8AC3E}">
        <p14:creationId xmlns:p14="http://schemas.microsoft.com/office/powerpoint/2010/main" val="40679355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262338"/>
            <a:ext cx="9905998" cy="1478570"/>
          </a:xfrm>
        </p:spPr>
        <p:txBody>
          <a:bodyPr/>
          <a:lstStyle/>
          <a:p>
            <a:r>
              <a:rPr lang="en-US" dirty="0" smtClean="0"/>
              <a:t>Example 2: stay away from opiates</a:t>
            </a:r>
            <a:endParaRPr lang="en-US" dirty="0"/>
          </a:p>
        </p:txBody>
      </p:sp>
      <p:sp>
        <p:nvSpPr>
          <p:cNvPr id="3" name="Content Placeholder 2"/>
          <p:cNvSpPr>
            <a:spLocks noGrp="1"/>
          </p:cNvSpPr>
          <p:nvPr>
            <p:ph idx="1"/>
          </p:nvPr>
        </p:nvSpPr>
        <p:spPr>
          <a:xfrm>
            <a:off x="858645" y="1382752"/>
            <a:ext cx="10549054" cy="1817648"/>
          </a:xfrm>
        </p:spPr>
        <p:txBody>
          <a:bodyPr>
            <a:noAutofit/>
          </a:bodyPr>
          <a:lstStyle/>
          <a:p>
            <a:r>
              <a:rPr lang="en-US" sz="2800" dirty="0" smtClean="0"/>
              <a:t>Penalized </a:t>
            </a:r>
            <a:r>
              <a:rPr lang="en-US" sz="2800" dirty="0"/>
              <a:t>regression </a:t>
            </a:r>
            <a:r>
              <a:rPr lang="en-US" sz="2800" dirty="0" smtClean="0"/>
              <a:t>shows that the </a:t>
            </a:r>
            <a:r>
              <a:rPr lang="en-US" sz="2800" dirty="0"/>
              <a:t>pretests of PCS, FAB-PA, and FAB-W were </a:t>
            </a:r>
            <a:r>
              <a:rPr lang="en-US" sz="2800" dirty="0" smtClean="0"/>
              <a:t>significant</a:t>
            </a:r>
            <a:r>
              <a:rPr lang="en-US" sz="2800" dirty="0"/>
              <a:t>. </a:t>
            </a:r>
            <a:endParaRPr lang="en-US" sz="2800" dirty="0" smtClean="0"/>
          </a:p>
          <a:p>
            <a:r>
              <a:rPr lang="en-US" sz="2800" dirty="0" smtClean="0"/>
              <a:t>The </a:t>
            </a:r>
            <a:r>
              <a:rPr lang="en-US" sz="2800" dirty="0"/>
              <a:t>regression coefficients of COMM and TSK were shrank to zero, meaning that these two variables were excluded from </a:t>
            </a:r>
            <a:r>
              <a:rPr lang="en-US" sz="2800" dirty="0" smtClean="0"/>
              <a:t>the regression equation.</a:t>
            </a:r>
            <a:endParaRPr lang="en-US" sz="2800" dirty="0"/>
          </a:p>
        </p:txBody>
      </p:sp>
      <p:pic>
        <p:nvPicPr>
          <p:cNvPr id="5" name="Picture 4"/>
          <p:cNvPicPr>
            <a:picLocks noChangeAspect="1"/>
          </p:cNvPicPr>
          <p:nvPr/>
        </p:nvPicPr>
        <p:blipFill>
          <a:blip r:embed="rId2"/>
          <a:stretch>
            <a:fillRect/>
          </a:stretch>
        </p:blipFill>
        <p:spPr>
          <a:xfrm>
            <a:off x="858645" y="4240265"/>
            <a:ext cx="10767695" cy="2302131"/>
          </a:xfrm>
          <a:prstGeom prst="rect">
            <a:avLst/>
          </a:prstGeom>
        </p:spPr>
      </p:pic>
    </p:spTree>
    <p:extLst>
      <p:ext uri="{BB962C8B-B14F-4D97-AF65-F5344CB8AC3E}">
        <p14:creationId xmlns:p14="http://schemas.microsoft.com/office/powerpoint/2010/main" val="21185272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262338"/>
            <a:ext cx="9905998" cy="1478570"/>
          </a:xfrm>
        </p:spPr>
        <p:txBody>
          <a:bodyPr/>
          <a:lstStyle/>
          <a:p>
            <a:r>
              <a:rPr lang="en-US" dirty="0" smtClean="0"/>
              <a:t>Example 2: stay away from opiates</a:t>
            </a:r>
            <a:endParaRPr lang="en-US" dirty="0"/>
          </a:p>
        </p:txBody>
      </p:sp>
      <p:sp>
        <p:nvSpPr>
          <p:cNvPr id="3" name="Content Placeholder 2"/>
          <p:cNvSpPr>
            <a:spLocks noGrp="1"/>
          </p:cNvSpPr>
          <p:nvPr>
            <p:ph idx="1"/>
          </p:nvPr>
        </p:nvSpPr>
        <p:spPr>
          <a:xfrm>
            <a:off x="858644" y="1382752"/>
            <a:ext cx="10995102" cy="1817648"/>
          </a:xfrm>
        </p:spPr>
        <p:txBody>
          <a:bodyPr>
            <a:noAutofit/>
          </a:bodyPr>
          <a:lstStyle/>
          <a:p>
            <a:r>
              <a:rPr lang="en-US" dirty="0" smtClean="0"/>
              <a:t>Linking &amp; brushing: All </a:t>
            </a:r>
            <a:r>
              <a:rPr lang="en-US" dirty="0"/>
              <a:t>unsuccessful cases </a:t>
            </a:r>
            <a:r>
              <a:rPr lang="en-US" dirty="0" smtClean="0"/>
              <a:t>have </a:t>
            </a:r>
            <a:r>
              <a:rPr lang="en-US" dirty="0"/>
              <a:t>high FAB-PA and FAB-W pretest scores. </a:t>
            </a:r>
            <a:endParaRPr lang="en-US" dirty="0" smtClean="0"/>
          </a:p>
          <a:p>
            <a:r>
              <a:rPr lang="en-US" dirty="0" smtClean="0"/>
              <a:t>In the </a:t>
            </a:r>
            <a:r>
              <a:rPr lang="en-US" dirty="0"/>
              <a:t>same observations the PCS pretest scores were both high and low. </a:t>
            </a:r>
            <a:endParaRPr lang="en-US" dirty="0" smtClean="0"/>
          </a:p>
          <a:p>
            <a:r>
              <a:rPr lang="en-US" dirty="0" smtClean="0"/>
              <a:t>There </a:t>
            </a:r>
            <a:r>
              <a:rPr lang="en-US" dirty="0"/>
              <a:t>is an association between FAB and unsuccessful cases, the relationship between PCA and failed cases is not </a:t>
            </a:r>
            <a:r>
              <a:rPr lang="en-US" dirty="0" smtClean="0"/>
              <a:t>clear cut.</a:t>
            </a:r>
            <a:endParaRPr lang="en-US" dirty="0"/>
          </a:p>
        </p:txBody>
      </p:sp>
      <p:pic>
        <p:nvPicPr>
          <p:cNvPr id="6" name="Picture 5"/>
          <p:cNvPicPr/>
          <p:nvPr/>
        </p:nvPicPr>
        <p:blipFill>
          <a:blip r:embed="rId2"/>
          <a:stretch>
            <a:fillRect/>
          </a:stretch>
        </p:blipFill>
        <p:spPr>
          <a:xfrm>
            <a:off x="1141413" y="3652057"/>
            <a:ext cx="8501731" cy="2940182"/>
          </a:xfrm>
          <a:prstGeom prst="rect">
            <a:avLst/>
          </a:prstGeom>
          <a:ln>
            <a:noFill/>
          </a:ln>
        </p:spPr>
      </p:pic>
    </p:spTree>
    <p:extLst>
      <p:ext uri="{BB962C8B-B14F-4D97-AF65-F5344CB8AC3E}">
        <p14:creationId xmlns:p14="http://schemas.microsoft.com/office/powerpoint/2010/main" val="4392422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262338"/>
            <a:ext cx="9905998" cy="1478570"/>
          </a:xfrm>
        </p:spPr>
        <p:txBody>
          <a:bodyPr/>
          <a:lstStyle/>
          <a:p>
            <a:r>
              <a:rPr lang="en-US" dirty="0" smtClean="0"/>
              <a:t>Example 2: stay away from opiates</a:t>
            </a:r>
            <a:endParaRPr lang="en-US" dirty="0"/>
          </a:p>
        </p:txBody>
      </p:sp>
      <p:sp>
        <p:nvSpPr>
          <p:cNvPr id="3" name="Content Placeholder 2"/>
          <p:cNvSpPr>
            <a:spLocks noGrp="1"/>
          </p:cNvSpPr>
          <p:nvPr>
            <p:ph idx="1"/>
          </p:nvPr>
        </p:nvSpPr>
        <p:spPr>
          <a:xfrm>
            <a:off x="858644" y="1382752"/>
            <a:ext cx="10995102" cy="1817648"/>
          </a:xfrm>
        </p:spPr>
        <p:txBody>
          <a:bodyPr>
            <a:noAutofit/>
          </a:bodyPr>
          <a:lstStyle/>
          <a:p>
            <a:r>
              <a:rPr lang="en-US" dirty="0" smtClean="0"/>
              <a:t>There </a:t>
            </a:r>
            <a:r>
              <a:rPr lang="en-US" dirty="0"/>
              <a:t>is no discernable pattern among successful cases (1) in relation to the significant predictors. </a:t>
            </a:r>
            <a:endParaRPr lang="en-US" dirty="0" smtClean="0"/>
          </a:p>
          <a:p>
            <a:r>
              <a:rPr lang="en-US" dirty="0" smtClean="0"/>
              <a:t>For these </a:t>
            </a:r>
            <a:r>
              <a:rPr lang="en-US" dirty="0"/>
              <a:t>participants their pretest scores of PCA and FAB ranged from low to high, and thus this regression model has no predictive power for successful participants. </a:t>
            </a:r>
          </a:p>
        </p:txBody>
      </p:sp>
      <p:pic>
        <p:nvPicPr>
          <p:cNvPr id="5" name="Picture 4"/>
          <p:cNvPicPr/>
          <p:nvPr/>
        </p:nvPicPr>
        <p:blipFill>
          <a:blip r:embed="rId2"/>
          <a:stretch>
            <a:fillRect/>
          </a:stretch>
        </p:blipFill>
        <p:spPr>
          <a:xfrm>
            <a:off x="1141413" y="3517960"/>
            <a:ext cx="8445700" cy="2916293"/>
          </a:xfrm>
          <a:prstGeom prst="rect">
            <a:avLst/>
          </a:prstGeom>
          <a:ln>
            <a:noFill/>
          </a:ln>
        </p:spPr>
      </p:pic>
    </p:spTree>
    <p:extLst>
      <p:ext uri="{BB962C8B-B14F-4D97-AF65-F5344CB8AC3E}">
        <p14:creationId xmlns:p14="http://schemas.microsoft.com/office/powerpoint/2010/main" val="29997238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Grp="1" noChangeArrowheads="1"/>
          </p:cNvSpPr>
          <p:nvPr>
            <p:ph type="title" idx="4294967295"/>
          </p:nvPr>
        </p:nvSpPr>
        <p:spPr>
          <a:xfrm>
            <a:off x="1980049" y="273629"/>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SPSS</a:t>
            </a:r>
          </a:p>
        </p:txBody>
      </p:sp>
      <p:sp>
        <p:nvSpPr>
          <p:cNvPr id="27650" name="Rectangle 2"/>
          <p:cNvSpPr>
            <a:spLocks noGrp="1" noChangeArrowheads="1"/>
          </p:cNvSpPr>
          <p:nvPr>
            <p:ph type="body" idx="4294967295"/>
          </p:nvPr>
        </p:nvSpPr>
        <p:spPr>
          <a:xfrm>
            <a:off x="1883664" y="1418550"/>
            <a:ext cx="5193792" cy="4874911"/>
          </a:xfrm>
          <a:ln/>
        </p:spPr>
        <p:txBody>
          <a:bodyPr>
            <a:no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800" dirty="0"/>
              <a:t>You can access this feature from: Analyze → Regression → Optimal scaling (CATREG) → regularized.</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800" dirty="0">
                <a:solidFill>
                  <a:srgbClr val="FFC000"/>
                </a:solidFill>
              </a:rPr>
              <a:t>Categorized</a:t>
            </a:r>
            <a:r>
              <a:rPr lang="en-US" altLang="en-US" sz="2800" dirty="0"/>
              <a:t> regression: quantify categorical variables.</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Lst>
            </a:pPr>
            <a:r>
              <a:rPr lang="en-US" altLang="en-US" sz="2800" dirty="0"/>
              <a:t>It is harder to interpret the SPSS output.  </a:t>
            </a:r>
          </a:p>
        </p:txBody>
      </p:sp>
      <p:pic>
        <p:nvPicPr>
          <p:cNvPr id="27651"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520608" y="1358062"/>
            <a:ext cx="3503888" cy="493539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6060232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Grp="1" noChangeArrowheads="1"/>
          </p:cNvSpPr>
          <p:nvPr>
            <p:ph type="title" idx="4294967295"/>
          </p:nvPr>
        </p:nvSpPr>
        <p:spPr>
          <a:xfrm>
            <a:off x="3604260" y="60966"/>
            <a:ext cx="3699510"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smtClean="0"/>
              <a:t>SPSS Statistics</a:t>
            </a:r>
            <a:endParaRPr lang="en-US" altLang="en-US" dirty="0"/>
          </a:p>
        </p:txBody>
      </p:sp>
      <p:sp>
        <p:nvSpPr>
          <p:cNvPr id="26626" name="Rectangle 2"/>
          <p:cNvSpPr>
            <a:spLocks noGrp="1" noChangeArrowheads="1"/>
          </p:cNvSpPr>
          <p:nvPr>
            <p:ph type="body" idx="4294967295"/>
          </p:nvPr>
        </p:nvSpPr>
        <p:spPr>
          <a:xfrm>
            <a:off x="930199" y="1617428"/>
            <a:ext cx="4476191" cy="4720816"/>
          </a:xfrm>
          <a:ln/>
        </p:spPr>
        <p:txBody>
          <a:bodyPr>
            <a:norm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800" dirty="0" smtClean="0"/>
              <a:t>Press “Regularization” to choose the method of regularization.</a:t>
            </a:r>
            <a:endParaRPr lang="en-US" altLang="en-US" sz="2800" dirty="0"/>
          </a:p>
        </p:txBody>
      </p:sp>
      <p:pic>
        <p:nvPicPr>
          <p:cNvPr id="4" name="Picture 3"/>
          <p:cNvPicPr>
            <a:picLocks noChangeAspect="1"/>
          </p:cNvPicPr>
          <p:nvPr/>
        </p:nvPicPr>
        <p:blipFill>
          <a:blip r:embed="rId3"/>
          <a:stretch>
            <a:fillRect/>
          </a:stretch>
        </p:blipFill>
        <p:spPr>
          <a:xfrm>
            <a:off x="5729681" y="1617428"/>
            <a:ext cx="4723809" cy="3819048"/>
          </a:xfrm>
          <a:prstGeom prst="rect">
            <a:avLst/>
          </a:prstGeom>
        </p:spPr>
      </p:pic>
    </p:spTree>
    <p:extLst>
      <p:ext uri="{BB962C8B-B14F-4D97-AF65-F5344CB8AC3E}">
        <p14:creationId xmlns:p14="http://schemas.microsoft.com/office/powerpoint/2010/main" val="92842960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Grp="1" noChangeArrowheads="1"/>
          </p:cNvSpPr>
          <p:nvPr>
            <p:ph type="title" idx="4294967295"/>
          </p:nvPr>
        </p:nvSpPr>
        <p:spPr>
          <a:xfrm>
            <a:off x="1511216" y="323856"/>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smtClean="0"/>
              <a:t>SPSS Statistics</a:t>
            </a:r>
            <a:endParaRPr lang="en-US" altLang="en-US" dirty="0"/>
          </a:p>
        </p:txBody>
      </p:sp>
      <p:sp>
        <p:nvSpPr>
          <p:cNvPr id="26626" name="Rectangle 2"/>
          <p:cNvSpPr>
            <a:spLocks noGrp="1" noChangeArrowheads="1"/>
          </p:cNvSpPr>
          <p:nvPr>
            <p:ph type="body" idx="4294967295"/>
          </p:nvPr>
        </p:nvSpPr>
        <p:spPr>
          <a:xfrm>
            <a:off x="930199" y="1617428"/>
            <a:ext cx="3653231" cy="4720816"/>
          </a:xfrm>
          <a:ln/>
        </p:spPr>
        <p:txBody>
          <a:bodyPr>
            <a:norm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800" dirty="0"/>
              <a:t>F</a:t>
            </a:r>
            <a:r>
              <a:rPr lang="en-US" altLang="en-US" sz="2800" dirty="0" smtClean="0"/>
              <a:t>ewer options</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800" dirty="0" smtClean="0"/>
              <a:t>And harder to use e.g. you need to specify the penalty values.</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Lst>
            </a:pPr>
            <a:r>
              <a:rPr lang="en-US" altLang="en-US" sz="2800" dirty="0" smtClean="0"/>
              <a:t>Alternatively, choose “produce all possible”</a:t>
            </a:r>
            <a:endParaRPr lang="en-US" altLang="en-US" sz="2800" dirty="0"/>
          </a:p>
        </p:txBody>
      </p:sp>
      <p:pic>
        <p:nvPicPr>
          <p:cNvPr id="3" name="Picture 2"/>
          <p:cNvPicPr>
            <a:picLocks noChangeAspect="1"/>
          </p:cNvPicPr>
          <p:nvPr/>
        </p:nvPicPr>
        <p:blipFill>
          <a:blip r:embed="rId3"/>
          <a:stretch>
            <a:fillRect/>
          </a:stretch>
        </p:blipFill>
        <p:spPr>
          <a:xfrm>
            <a:off x="4676260" y="1468777"/>
            <a:ext cx="7000000" cy="5019048"/>
          </a:xfrm>
          <a:prstGeom prst="rect">
            <a:avLst/>
          </a:prstGeom>
        </p:spPr>
      </p:pic>
    </p:spTree>
    <p:extLst>
      <p:ext uri="{BB962C8B-B14F-4D97-AF65-F5344CB8AC3E}">
        <p14:creationId xmlns:p14="http://schemas.microsoft.com/office/powerpoint/2010/main" val="220480412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SPSS Regularized regression result</a:t>
            </a:r>
            <a:endParaRPr lang="en-US" dirty="0"/>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2055948" y="1799565"/>
            <a:ext cx="7257143" cy="4676190"/>
          </a:xfrm>
          <a:prstGeom prst="rect">
            <a:avLst/>
          </a:prstGeom>
        </p:spPr>
      </p:pic>
    </p:spTree>
    <p:extLst>
      <p:ext uri="{BB962C8B-B14F-4D97-AF65-F5344CB8AC3E}">
        <p14:creationId xmlns:p14="http://schemas.microsoft.com/office/powerpoint/2010/main" val="321288009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 possible results, pick the best one!</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141412" y="1729314"/>
            <a:ext cx="9715500" cy="4767345"/>
          </a:xfrm>
          <a:prstGeom prst="rect">
            <a:avLst/>
          </a:prstGeom>
        </p:spPr>
      </p:pic>
    </p:spTree>
    <p:extLst>
      <p:ext uri="{BB962C8B-B14F-4D97-AF65-F5344CB8AC3E}">
        <p14:creationId xmlns:p14="http://schemas.microsoft.com/office/powerpoint/2010/main" val="401162254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ChangeArrowheads="1"/>
          </p:cNvSpPr>
          <p:nvPr>
            <p:ph type="title" idx="4294967295"/>
          </p:nvPr>
        </p:nvSpPr>
        <p:spPr>
          <a:xfrm>
            <a:off x="1471166" y="259227"/>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Pros and cons</a:t>
            </a:r>
          </a:p>
        </p:txBody>
      </p:sp>
      <p:sp>
        <p:nvSpPr>
          <p:cNvPr id="28674" name="Rectangle 2"/>
          <p:cNvSpPr>
            <a:spLocks noGrp="1" noChangeArrowheads="1"/>
          </p:cNvSpPr>
          <p:nvPr>
            <p:ph type="body" idx="4294967295"/>
          </p:nvPr>
        </p:nvSpPr>
        <p:spPr>
          <a:xfrm>
            <a:off x="1351722" y="1579418"/>
            <a:ext cx="9796007" cy="4725564"/>
          </a:xfrm>
          <a:ln/>
        </p:spPr>
        <p:txBody>
          <a:bodyPr>
            <a:no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Pros</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smtClean="0"/>
              <a:t>It accepts </a:t>
            </a:r>
            <a:r>
              <a:rPr lang="en-US" altLang="en-US" sz="2800" dirty="0" smtClean="0">
                <a:solidFill>
                  <a:srgbClr val="FFC000"/>
                </a:solidFill>
              </a:rPr>
              <a:t>all types of data</a:t>
            </a:r>
            <a:r>
              <a:rPr lang="en-US" altLang="en-US" sz="2800" dirty="0" smtClean="0"/>
              <a:t>. GR can replace OLS and logistic</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smtClean="0"/>
              <a:t>It </a:t>
            </a:r>
            <a:r>
              <a:rPr lang="en-US" altLang="en-US" sz="2800" dirty="0"/>
              <a:t>can solve the problem of </a:t>
            </a:r>
            <a:r>
              <a:rPr lang="en-US" altLang="en-US" sz="2800" dirty="0">
                <a:solidFill>
                  <a:srgbClr val="FFC000"/>
                </a:solidFill>
              </a:rPr>
              <a:t>collinearity</a:t>
            </a:r>
            <a:r>
              <a:rPr lang="en-US" altLang="en-US" sz="2800" dirty="0"/>
              <a:t>.</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It can avoid </a:t>
            </a:r>
            <a:r>
              <a:rPr lang="en-US" altLang="en-US" sz="2800" dirty="0" err="1">
                <a:solidFill>
                  <a:srgbClr val="FFC000"/>
                </a:solidFill>
              </a:rPr>
              <a:t>ovefitting</a:t>
            </a:r>
            <a:r>
              <a:rPr lang="en-US" altLang="en-US" sz="2800" dirty="0"/>
              <a:t>.</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It is the best of </a:t>
            </a:r>
            <a:r>
              <a:rPr lang="en-US" altLang="en-US" sz="2800" dirty="0">
                <a:solidFill>
                  <a:srgbClr val="FFC000"/>
                </a:solidFill>
              </a:rPr>
              <a:t>all possible paths</a:t>
            </a:r>
            <a:r>
              <a:rPr lang="en-US" altLang="en-US" sz="2800" dirty="0"/>
              <a:t>. </a:t>
            </a:r>
          </a:p>
        </p:txBody>
      </p:sp>
    </p:spTree>
    <p:extLst>
      <p:ext uri="{BB962C8B-B14F-4D97-AF65-F5344CB8AC3E}">
        <p14:creationId xmlns:p14="http://schemas.microsoft.com/office/powerpoint/2010/main" val="139476150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ChangeArrowheads="1"/>
          </p:cNvSpPr>
          <p:nvPr>
            <p:ph type="title" idx="4294967295"/>
          </p:nvPr>
        </p:nvSpPr>
        <p:spPr>
          <a:xfrm>
            <a:off x="1471166" y="259227"/>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Pros and cons</a:t>
            </a:r>
          </a:p>
        </p:txBody>
      </p:sp>
      <p:sp>
        <p:nvSpPr>
          <p:cNvPr id="28674" name="Rectangle 2"/>
          <p:cNvSpPr>
            <a:spLocks noGrp="1" noChangeArrowheads="1"/>
          </p:cNvSpPr>
          <p:nvPr>
            <p:ph type="body" idx="4294967295"/>
          </p:nvPr>
        </p:nvSpPr>
        <p:spPr>
          <a:xfrm>
            <a:off x="1351722" y="1615044"/>
            <a:ext cx="9796007" cy="4689938"/>
          </a:xfrm>
          <a:ln/>
        </p:spPr>
        <p:txBody>
          <a:bodyPr>
            <a:no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smtClean="0"/>
              <a:t>Cons</a:t>
            </a:r>
            <a:endParaRPr lang="en-US" altLang="en-US" sz="2800" dirty="0"/>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It is still a </a:t>
            </a:r>
            <a:r>
              <a:rPr lang="en-US" altLang="en-US" sz="2800" dirty="0">
                <a:solidFill>
                  <a:srgbClr val="FFC000"/>
                </a:solidFill>
              </a:rPr>
              <a:t>global</a:t>
            </a:r>
            <a:r>
              <a:rPr lang="en-US" altLang="en-US" sz="2800" dirty="0"/>
              <a:t> model (one size fits all). Unlike hierarchical regression, it cannot discover local structures or specific solutions for special population segments.  </a:t>
            </a:r>
          </a:p>
          <a:p>
            <a:pPr marL="1566916" lvl="1" indent="-553029">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It is still a </a:t>
            </a:r>
            <a:r>
              <a:rPr lang="en-US" altLang="en-US" sz="2800" dirty="0">
                <a:solidFill>
                  <a:srgbClr val="FFC000"/>
                </a:solidFill>
              </a:rPr>
              <a:t>linear</a:t>
            </a:r>
            <a:r>
              <a:rPr lang="en-US" altLang="en-US" sz="2800" dirty="0"/>
              <a:t> model. What if the real relationship is non-linear?</a:t>
            </a:r>
          </a:p>
        </p:txBody>
      </p:sp>
    </p:spTree>
    <p:extLst>
      <p:ext uri="{BB962C8B-B14F-4D97-AF65-F5344CB8AC3E}">
        <p14:creationId xmlns:p14="http://schemas.microsoft.com/office/powerpoint/2010/main" val="29809310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a:t>
            </a:r>
            <a:endParaRPr lang="en-US" dirty="0"/>
          </a:p>
        </p:txBody>
      </p:sp>
      <p:sp>
        <p:nvSpPr>
          <p:cNvPr id="3" name="Content Placeholder 2"/>
          <p:cNvSpPr>
            <a:spLocks noGrp="1"/>
          </p:cNvSpPr>
          <p:nvPr>
            <p:ph idx="1"/>
          </p:nvPr>
        </p:nvSpPr>
        <p:spPr>
          <a:xfrm>
            <a:off x="1141412" y="1828800"/>
            <a:ext cx="9905999" cy="4465122"/>
          </a:xfrm>
        </p:spPr>
        <p:txBody>
          <a:bodyPr>
            <a:normAutofit/>
          </a:bodyPr>
          <a:lstStyle/>
          <a:p>
            <a:r>
              <a:rPr lang="en-US" dirty="0" smtClean="0"/>
              <a:t>A cohort study (</a:t>
            </a:r>
            <a:r>
              <a:rPr lang="en-US" dirty="0" err="1" smtClean="0"/>
              <a:t>Kan</a:t>
            </a:r>
            <a:r>
              <a:rPr lang="en-US" dirty="0" smtClean="0"/>
              <a:t>, Kharrazi, Chang, </a:t>
            </a:r>
            <a:r>
              <a:rPr lang="en-US" dirty="0" err="1" smtClean="0"/>
              <a:t>Bodycombe</a:t>
            </a:r>
            <a:r>
              <a:rPr lang="en-US" dirty="0" smtClean="0"/>
              <a:t>, Lemke, </a:t>
            </a:r>
            <a:r>
              <a:rPr lang="en-US" dirty="0"/>
              <a:t>&amp; </a:t>
            </a:r>
            <a:r>
              <a:rPr lang="en-US" dirty="0" smtClean="0"/>
              <a:t>Weiner, 2019) included </a:t>
            </a:r>
            <a:r>
              <a:rPr lang="en-US" dirty="0"/>
              <a:t>81,106 Medicare Advantage patients with 5 </a:t>
            </a:r>
            <a:r>
              <a:rPr lang="en-US" dirty="0" smtClean="0"/>
              <a:t>years of </a:t>
            </a:r>
            <a:r>
              <a:rPr lang="en-US" dirty="0"/>
              <a:t>continuous medical and pharmacy insurance from 2009 to 2013. Total health care </a:t>
            </a:r>
            <a:r>
              <a:rPr lang="en-US" dirty="0" smtClean="0"/>
              <a:t>costs in </a:t>
            </a:r>
            <a:r>
              <a:rPr lang="en-US" dirty="0"/>
              <a:t>2013 were predicted with comorbidity indicators from 2009 to </a:t>
            </a:r>
            <a:r>
              <a:rPr lang="en-US" dirty="0" smtClean="0"/>
              <a:t>2012</a:t>
            </a:r>
          </a:p>
          <a:p>
            <a:r>
              <a:rPr lang="en-US" dirty="0" smtClean="0"/>
              <a:t>Using 2012 data, OLS </a:t>
            </a:r>
            <a:r>
              <a:rPr lang="en-US" dirty="0"/>
              <a:t>performed poorly (e.g., R2 = 16.3%) </a:t>
            </a:r>
            <a:r>
              <a:rPr lang="en-US" dirty="0" smtClean="0"/>
              <a:t>compared </a:t>
            </a:r>
            <a:r>
              <a:rPr lang="en-US" dirty="0"/>
              <a:t>to penalized linear </a:t>
            </a:r>
            <a:r>
              <a:rPr lang="en-US" dirty="0" smtClean="0"/>
              <a:t>regression models </a:t>
            </a:r>
            <a:r>
              <a:rPr lang="en-US" dirty="0"/>
              <a:t>(R2 ranging from 16.8 to 16.9</a:t>
            </a:r>
            <a:r>
              <a:rPr lang="en-US" dirty="0" smtClean="0"/>
              <a:t>%)</a:t>
            </a:r>
          </a:p>
          <a:p>
            <a:r>
              <a:rPr lang="en-US" dirty="0"/>
              <a:t>U</a:t>
            </a:r>
            <a:r>
              <a:rPr lang="en-US" dirty="0" smtClean="0"/>
              <a:t>sing </a:t>
            </a:r>
            <a:r>
              <a:rPr lang="en-US" dirty="0"/>
              <a:t>2009–2012 predictors, </a:t>
            </a:r>
            <a:r>
              <a:rPr lang="en-US"/>
              <a:t>the </a:t>
            </a:r>
            <a:r>
              <a:rPr lang="en-US" smtClean="0"/>
              <a:t>performance gap further increased </a:t>
            </a:r>
            <a:r>
              <a:rPr lang="en-US" dirty="0"/>
              <a:t>(R2:15.0% versus </a:t>
            </a:r>
            <a:r>
              <a:rPr lang="en-US"/>
              <a:t>18.0–18.2</a:t>
            </a:r>
            <a:r>
              <a:rPr lang="en-US" smtClean="0"/>
              <a:t>%).</a:t>
            </a:r>
            <a:endParaRPr lang="en-US" dirty="0"/>
          </a:p>
        </p:txBody>
      </p:sp>
    </p:spTree>
    <p:extLst>
      <p:ext uri="{BB962C8B-B14F-4D97-AF65-F5344CB8AC3E}">
        <p14:creationId xmlns:p14="http://schemas.microsoft.com/office/powerpoint/2010/main" val="11722456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Grp="1" noChangeArrowheads="1"/>
          </p:cNvSpPr>
          <p:nvPr>
            <p:ph type="title" idx="4294967295"/>
          </p:nvPr>
        </p:nvSpPr>
        <p:spPr>
          <a:xfrm>
            <a:off x="1570955" y="247933"/>
            <a:ext cx="8229024" cy="1144921"/>
          </a:xfrm>
          <a:ln/>
        </p:spPr>
        <p:txBody>
          <a:bodyPr vert="horz" lIns="91440" tIns="328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smtClean="0"/>
              <a:t>Recommendations</a:t>
            </a:r>
            <a:endParaRPr lang="en-US" altLang="en-US" dirty="0"/>
          </a:p>
        </p:txBody>
      </p:sp>
      <p:sp>
        <p:nvSpPr>
          <p:cNvPr id="29698" name="Rectangle 2"/>
          <p:cNvSpPr>
            <a:spLocks noGrp="1" noChangeArrowheads="1"/>
          </p:cNvSpPr>
          <p:nvPr>
            <p:ph type="body" idx="4294967295"/>
          </p:nvPr>
        </p:nvSpPr>
        <p:spPr>
          <a:xfrm>
            <a:off x="1136639" y="1481328"/>
            <a:ext cx="9863594" cy="4846320"/>
          </a:xfrm>
          <a:ln/>
        </p:spPr>
        <p:txBody>
          <a:bodyPr>
            <a:noAutofit/>
          </a:bodyPr>
          <a:lstStyle/>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If your colleague or the reviewer wants a conventional solution (wants to see the term “regression”), use generalized regression.</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a:t>If there are many predictors and some are </a:t>
            </a:r>
            <a:r>
              <a:rPr lang="en-US" altLang="en-US" sz="2800" dirty="0">
                <a:solidFill>
                  <a:srgbClr val="FFC000"/>
                </a:solidFill>
              </a:rPr>
              <a:t>collinear</a:t>
            </a:r>
            <a:r>
              <a:rPr lang="en-US" altLang="en-US" sz="2800" dirty="0"/>
              <a:t>, use GR</a:t>
            </a:r>
            <a:r>
              <a:rPr lang="en-US" altLang="en-US" sz="2800" dirty="0" smtClean="0"/>
              <a:t>.</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smtClean="0"/>
              <a:t>If the data structure is wide, use </a:t>
            </a:r>
            <a:r>
              <a:rPr lang="en-US" altLang="en-US" sz="2800" dirty="0" smtClean="0">
                <a:solidFill>
                  <a:srgbClr val="FFC000"/>
                </a:solidFill>
              </a:rPr>
              <a:t>double lasso </a:t>
            </a:r>
            <a:r>
              <a:rPr lang="en-US" altLang="en-US" sz="2800" dirty="0" smtClean="0"/>
              <a:t>in GR.</a:t>
            </a:r>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smtClean="0"/>
              <a:t>If the data structure is tall, use </a:t>
            </a:r>
            <a:r>
              <a:rPr lang="en-US" altLang="en-US" sz="2800" dirty="0" smtClean="0">
                <a:solidFill>
                  <a:srgbClr val="FFC000"/>
                </a:solidFill>
              </a:rPr>
              <a:t>elastic net </a:t>
            </a:r>
            <a:r>
              <a:rPr lang="en-US" altLang="en-US" sz="2800" dirty="0" smtClean="0"/>
              <a:t>in GR.</a:t>
            </a:r>
            <a:endParaRPr lang="en-US" altLang="en-US" sz="2800" dirty="0"/>
          </a:p>
          <a:p>
            <a:pPr marL="391729" indent="-293797">
              <a:buClr>
                <a:srgbClr val="FF6633"/>
              </a:buClr>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800" dirty="0" smtClean="0"/>
              <a:t>If </a:t>
            </a:r>
            <a:r>
              <a:rPr lang="en-US" altLang="en-US" sz="2800" dirty="0"/>
              <a:t>the relationship is </a:t>
            </a:r>
            <a:r>
              <a:rPr lang="en-US" altLang="en-US" sz="2800" dirty="0">
                <a:solidFill>
                  <a:srgbClr val="FFC000"/>
                </a:solidFill>
              </a:rPr>
              <a:t>nonlinear</a:t>
            </a:r>
            <a:r>
              <a:rPr lang="en-US" altLang="en-US" sz="2800" dirty="0"/>
              <a:t>, use artificial neural network </a:t>
            </a:r>
            <a:r>
              <a:rPr lang="en-US" altLang="en-US" sz="2800" dirty="0" smtClean="0"/>
              <a:t>(covered in Unit 3).</a:t>
            </a:r>
            <a:endParaRPr lang="en-US" altLang="en-US" sz="2800" dirty="0"/>
          </a:p>
        </p:txBody>
      </p:sp>
    </p:spTree>
    <p:extLst>
      <p:ext uri="{BB962C8B-B14F-4D97-AF65-F5344CB8AC3E}">
        <p14:creationId xmlns:p14="http://schemas.microsoft.com/office/powerpoint/2010/main" val="160964007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Assignment 4</a:t>
            </a:r>
            <a:endParaRPr lang="en-US" dirty="0"/>
          </a:p>
        </p:txBody>
      </p:sp>
      <p:sp>
        <p:nvSpPr>
          <p:cNvPr id="3" name="Content Placeholder 2"/>
          <p:cNvSpPr>
            <a:spLocks noGrp="1"/>
          </p:cNvSpPr>
          <p:nvPr>
            <p:ph idx="1"/>
          </p:nvPr>
        </p:nvSpPr>
        <p:spPr>
          <a:xfrm>
            <a:off x="1141412" y="1900052"/>
            <a:ext cx="10092645" cy="4239491"/>
          </a:xfrm>
        </p:spPr>
        <p:txBody>
          <a:bodyPr>
            <a:noAutofit/>
          </a:bodyPr>
          <a:lstStyle/>
          <a:p>
            <a:r>
              <a:rPr lang="en-US" sz="2800" dirty="0" smtClean="0"/>
              <a:t>Use PISA2006_USA </a:t>
            </a:r>
            <a:r>
              <a:rPr lang="en-US" sz="2800" smtClean="0"/>
              <a:t>in Unit 3 to </a:t>
            </a:r>
            <a:r>
              <a:rPr lang="en-US" sz="2800" dirty="0" smtClean="0"/>
              <a:t>run two Generalized regression models: </a:t>
            </a:r>
            <a:r>
              <a:rPr lang="en-US" sz="2800" dirty="0" smtClean="0">
                <a:solidFill>
                  <a:srgbClr val="FFC000"/>
                </a:solidFill>
              </a:rPr>
              <a:t>LASSO</a:t>
            </a:r>
            <a:r>
              <a:rPr lang="en-US" sz="2800" dirty="0" smtClean="0"/>
              <a:t> and </a:t>
            </a:r>
            <a:r>
              <a:rPr lang="en-US" sz="2800" dirty="0" smtClean="0">
                <a:solidFill>
                  <a:srgbClr val="FFC000"/>
                </a:solidFill>
              </a:rPr>
              <a:t>Ridge</a:t>
            </a:r>
          </a:p>
          <a:p>
            <a:r>
              <a:rPr lang="en-US" sz="2800" dirty="0" smtClean="0"/>
              <a:t>Y = proficiency</a:t>
            </a:r>
          </a:p>
          <a:p>
            <a:r>
              <a:rPr lang="en-US" sz="2800" dirty="0" smtClean="0"/>
              <a:t>X = all others, excluding ID, ability, and grade</a:t>
            </a:r>
          </a:p>
          <a:p>
            <a:r>
              <a:rPr lang="en-US" sz="2800" dirty="0" smtClean="0"/>
              <a:t>Compare the two models. What are the differences and similarities? (Check </a:t>
            </a:r>
            <a:r>
              <a:rPr lang="en-US" sz="2800" dirty="0" err="1" smtClean="0"/>
              <a:t>AICc</a:t>
            </a:r>
            <a:r>
              <a:rPr lang="en-US" sz="2800" dirty="0" smtClean="0"/>
              <a:t>)</a:t>
            </a:r>
            <a:endParaRPr lang="en-US" sz="2800" dirty="0"/>
          </a:p>
        </p:txBody>
      </p:sp>
    </p:spTree>
    <p:extLst>
      <p:ext uri="{BB962C8B-B14F-4D97-AF65-F5344CB8AC3E}">
        <p14:creationId xmlns:p14="http://schemas.microsoft.com/office/powerpoint/2010/main" val="116935541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Circuit</Template>
  <TotalTime>684</TotalTime>
  <Words>2384</Words>
  <Application>Microsoft Office PowerPoint</Application>
  <PresentationFormat>Widescreen</PresentationFormat>
  <Paragraphs>213</Paragraphs>
  <Slides>48</Slides>
  <Notes>27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48</vt:i4>
      </vt:variant>
    </vt:vector>
  </HeadingPairs>
  <TitlesOfParts>
    <vt:vector size="56" baseType="lpstr">
      <vt:lpstr>Arial</vt:lpstr>
      <vt:lpstr>Calibri</vt:lpstr>
      <vt:lpstr>Mangal</vt:lpstr>
      <vt:lpstr>Symbol</vt:lpstr>
      <vt:lpstr>Trebuchet MS</vt:lpstr>
      <vt:lpstr>Tw Cen MT</vt:lpstr>
      <vt:lpstr>Wingdings</vt:lpstr>
      <vt:lpstr>Circuit</vt:lpstr>
      <vt:lpstr>From OLS to  Generalized Regression</vt:lpstr>
      <vt:lpstr>OLS regression has a long history</vt:lpstr>
      <vt:lpstr>OLS regression</vt:lpstr>
      <vt:lpstr>R square</vt:lpstr>
      <vt:lpstr>Inflated variance explained</vt:lpstr>
      <vt:lpstr>Useless model</vt:lpstr>
      <vt:lpstr>Fitness</vt:lpstr>
      <vt:lpstr>Negative adjusted R-square!</vt:lpstr>
      <vt:lpstr>Regression in SPSS</vt:lpstr>
      <vt:lpstr>Negative R-squared</vt:lpstr>
      <vt:lpstr>How about all possible interactions?</vt:lpstr>
      <vt:lpstr>Biased or Zeroed out?</vt:lpstr>
      <vt:lpstr>Problems of OLS regression</vt:lpstr>
      <vt:lpstr>Generalized regression</vt:lpstr>
      <vt:lpstr>KISS!</vt:lpstr>
      <vt:lpstr>Options of model optimization</vt:lpstr>
      <vt:lpstr>Dantzig selector</vt:lpstr>
      <vt:lpstr>Lasso</vt:lpstr>
      <vt:lpstr>Lasso</vt:lpstr>
      <vt:lpstr>Double Lasso</vt:lpstr>
      <vt:lpstr>Ridge</vt:lpstr>
      <vt:lpstr>Elastic NET</vt:lpstr>
      <vt:lpstr>Penalize complexity against overfitting</vt:lpstr>
      <vt:lpstr>Penalize complexity against overfitting</vt:lpstr>
      <vt:lpstr>Penalize complexity against overfitting</vt:lpstr>
      <vt:lpstr>Example 1: Diabetics data (JMP library)</vt:lpstr>
      <vt:lpstr>Example 1: Diabetics data (JMP library)</vt:lpstr>
      <vt:lpstr>Multi-collinearity!</vt:lpstr>
      <vt:lpstr>Example</vt:lpstr>
      <vt:lpstr>You cannot ignore cholesterol!</vt:lpstr>
      <vt:lpstr>GR output</vt:lpstr>
      <vt:lpstr>Why coefficient is 0 and p is 1?</vt:lpstr>
      <vt:lpstr>How about reducing precision?</vt:lpstr>
      <vt:lpstr>Less is more!</vt:lpstr>
      <vt:lpstr>Example 2: stay away from opiates</vt:lpstr>
      <vt:lpstr>Example 2: stay away from opiates</vt:lpstr>
      <vt:lpstr>Example 2: stay away from opiates</vt:lpstr>
      <vt:lpstr>Example 2: stay away from opiates</vt:lpstr>
      <vt:lpstr>SPSS</vt:lpstr>
      <vt:lpstr>SPSS Statistics</vt:lpstr>
      <vt:lpstr>SPSS Statistics</vt:lpstr>
      <vt:lpstr>SPSS Regularized regression result</vt:lpstr>
      <vt:lpstr>All possible results, pick the best one!</vt:lpstr>
      <vt:lpstr>Pros and cons</vt:lpstr>
      <vt:lpstr>Pros and cons</vt:lpstr>
      <vt:lpstr>Comparison</vt:lpstr>
      <vt:lpstr>Recommendations</vt:lpstr>
      <vt:lpstr>Assignment 4</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Chong Ho Yu</cp:lastModifiedBy>
  <cp:revision>134</cp:revision>
  <dcterms:created xsi:type="dcterms:W3CDTF">2018-04-13T23:48:27Z</dcterms:created>
  <dcterms:modified xsi:type="dcterms:W3CDTF">2021-03-04T22:26:53Z</dcterms:modified>
</cp:coreProperties>
</file>