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4"/>
  </p:notesMasterIdLst>
  <p:sldIdLst>
    <p:sldId id="256" r:id="rId2"/>
    <p:sldId id="257" r:id="rId3"/>
    <p:sldId id="318" r:id="rId4"/>
    <p:sldId id="319" r:id="rId5"/>
    <p:sldId id="320" r:id="rId6"/>
    <p:sldId id="307" r:id="rId7"/>
    <p:sldId id="312" r:id="rId8"/>
    <p:sldId id="308" r:id="rId9"/>
    <p:sldId id="309" r:id="rId10"/>
    <p:sldId id="310" r:id="rId11"/>
    <p:sldId id="311" r:id="rId12"/>
    <p:sldId id="313" r:id="rId13"/>
    <p:sldId id="314" r:id="rId14"/>
    <p:sldId id="315" r:id="rId15"/>
    <p:sldId id="316" r:id="rId16"/>
    <p:sldId id="317" r:id="rId17"/>
    <p:sldId id="322" r:id="rId18"/>
    <p:sldId id="323" r:id="rId19"/>
    <p:sldId id="321" r:id="rId20"/>
    <p:sldId id="324" r:id="rId21"/>
    <p:sldId id="325" r:id="rId22"/>
    <p:sldId id="330" r:id="rId23"/>
    <p:sldId id="326" r:id="rId24"/>
    <p:sldId id="327" r:id="rId25"/>
    <p:sldId id="328" r:id="rId26"/>
    <p:sldId id="334" r:id="rId27"/>
    <p:sldId id="335" r:id="rId28"/>
    <p:sldId id="332" r:id="rId29"/>
    <p:sldId id="333" r:id="rId30"/>
    <p:sldId id="331" r:id="rId31"/>
    <p:sldId id="258" r:id="rId32"/>
    <p:sldId id="259" r:id="rId33"/>
    <p:sldId id="260" r:id="rId34"/>
    <p:sldId id="261" r:id="rId35"/>
    <p:sldId id="262" r:id="rId36"/>
    <p:sldId id="280" r:id="rId37"/>
    <p:sldId id="281" r:id="rId38"/>
    <p:sldId id="282" r:id="rId39"/>
    <p:sldId id="263" r:id="rId40"/>
    <p:sldId id="264" r:id="rId41"/>
    <p:sldId id="265" r:id="rId42"/>
    <p:sldId id="301" r:id="rId43"/>
    <p:sldId id="302" r:id="rId44"/>
    <p:sldId id="303" r:id="rId45"/>
    <p:sldId id="304" r:id="rId46"/>
    <p:sldId id="305" r:id="rId47"/>
    <p:sldId id="294" r:id="rId48"/>
    <p:sldId id="306" r:id="rId49"/>
    <p:sldId id="283" r:id="rId50"/>
    <p:sldId id="266" r:id="rId51"/>
    <p:sldId id="267" r:id="rId52"/>
    <p:sldId id="268" r:id="rId53"/>
    <p:sldId id="269" r:id="rId54"/>
    <p:sldId id="270" r:id="rId55"/>
    <p:sldId id="271" r:id="rId56"/>
    <p:sldId id="295" r:id="rId57"/>
    <p:sldId id="296" r:id="rId58"/>
    <p:sldId id="291" r:id="rId59"/>
    <p:sldId id="284" r:id="rId60"/>
    <p:sldId id="285" r:id="rId61"/>
    <p:sldId id="287" r:id="rId62"/>
    <p:sldId id="277" r:id="rId63"/>
    <p:sldId id="278" r:id="rId64"/>
    <p:sldId id="286" r:id="rId65"/>
    <p:sldId id="297" r:id="rId66"/>
    <p:sldId id="298" r:id="rId67"/>
    <p:sldId id="299" r:id="rId68"/>
    <p:sldId id="288" r:id="rId69"/>
    <p:sldId id="289" r:id="rId70"/>
    <p:sldId id="290" r:id="rId71"/>
    <p:sldId id="300" r:id="rId72"/>
    <p:sldId id="292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2"/>
    <p:restoredTop sz="94068"/>
  </p:normalViewPr>
  <p:slideViewPr>
    <p:cSldViewPr snapToGrid="0" snapToObjects="1">
      <p:cViewPr varScale="1">
        <p:scale>
          <a:sx n="115" d="100"/>
          <a:sy n="115" d="100"/>
        </p:scale>
        <p:origin x="4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1FF85-0E27-0740-AA80-F534633AAA7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8D2E6-4FAF-1548-B3CD-CAD5DA008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22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94572E-CB7B-4656-B593-29D1661256B8}" type="slidenum">
              <a:rPr lang="de-DE" altLang="en-US"/>
              <a:pPr/>
              <a:t>2</a:t>
            </a:fld>
            <a:endParaRPr lang="de-DE" altLang="en-U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000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SAS Institute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D2E6-4FAF-1548-B3CD-CAD5DA0084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7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SAS Institute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D2E6-4FAF-1548-B3CD-CAD5DA0084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36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SAS Institute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D2E6-4FAF-1548-B3CD-CAD5DA0084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99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SAS Institute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D2E6-4FAF-1548-B3CD-CAD5DA0084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2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SAS Institute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D2E6-4FAF-1548-B3CD-CAD5DA0084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78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SAS Institute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D2E6-4FAF-1548-B3CD-CAD5DA0084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79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94572E-CB7B-4656-B593-29D1661256B8}" type="slidenum">
              <a:rPr lang="de-DE" altLang="en-US"/>
              <a:pPr/>
              <a:t>31</a:t>
            </a:fld>
            <a:endParaRPr lang="de-DE" altLang="en-U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276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D399F8-2CF7-4203-A759-4906E488F0BC}" type="slidenum">
              <a:rPr lang="de-DE" altLang="en-US"/>
              <a:pPr/>
              <a:t>32</a:t>
            </a:fld>
            <a:endParaRPr lang="de-DE" altLang="en-US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8881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D70D358-C8EC-42E4-B40F-A23341D9C7C6}" type="slidenum">
              <a:rPr lang="de-DE" altLang="en-US"/>
              <a:pPr/>
              <a:t>33</a:t>
            </a:fld>
            <a:endParaRPr lang="de-DE" altLang="en-US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248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6C5E53-EF07-4ED2-9D2F-F1C246CD7091}" type="slidenum">
              <a:rPr lang="de-DE" altLang="en-US"/>
              <a:pPr/>
              <a:t>34</a:t>
            </a:fld>
            <a:endParaRPr lang="de-DE" altLang="en-US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601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CC338D-9E17-4EC7-AD45-D6516CCDEBAC}" type="slidenum">
              <a:rPr lang="de-DE" altLang="en-US"/>
              <a:pPr/>
              <a:t>35</a:t>
            </a:fld>
            <a:endParaRPr lang="de-DE" alt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970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CC338D-9E17-4EC7-AD45-D6516CCDEBAC}" type="slidenum">
              <a:rPr lang="de-DE" altLang="en-US"/>
              <a:pPr/>
              <a:t>36</a:t>
            </a:fld>
            <a:endParaRPr lang="de-DE" alt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542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B2080D-6352-4D4D-AC23-60D35BCCF762}" type="slidenum">
              <a:rPr lang="de-DE" altLang="en-US"/>
              <a:pPr/>
              <a:t>39</a:t>
            </a:fld>
            <a:endParaRPr lang="de-DE" altLang="en-US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451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E15343-EDE1-40E4-9DD5-1463B5F23FFD}" type="slidenum">
              <a:rPr lang="de-DE" altLang="en-US"/>
              <a:pPr/>
              <a:t>40</a:t>
            </a:fld>
            <a:endParaRPr lang="de-DE" alt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89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E15343-EDE1-40E4-9DD5-1463B5F23FFD}" type="slidenum">
              <a:rPr lang="de-DE" altLang="en-US"/>
              <a:pPr/>
              <a:t>41</a:t>
            </a:fld>
            <a:endParaRPr lang="de-DE" alt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710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6E499-2C81-402E-8D49-0ECE7932EB31}" type="slidenum">
              <a:rPr lang="de-DE" altLang="en-US"/>
              <a:pPr/>
              <a:t>43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041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6E499-2C81-402E-8D49-0ECE7932EB31}" type="slidenum">
              <a:rPr lang="de-DE" altLang="en-US"/>
              <a:pPr/>
              <a:t>44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310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6E499-2C81-402E-8D49-0ECE7932EB31}" type="slidenum">
              <a:rPr lang="de-DE" altLang="en-US"/>
              <a:pPr/>
              <a:t>45</a:t>
            </a:fld>
            <a:endParaRPr lang="de-DE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9956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BE8A0EB-0520-4AA1-80B1-8308D1DBE9AE}" type="slidenum">
              <a:rPr lang="de-DE" altLang="en-US"/>
              <a:pPr/>
              <a:t>50</a:t>
            </a:fld>
            <a:endParaRPr lang="de-DE" altLang="en-US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233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8D1674-12D8-480B-938D-1072C4407484}" type="slidenum">
              <a:rPr lang="de-DE" altLang="en-US"/>
              <a:pPr/>
              <a:t>51</a:t>
            </a:fld>
            <a:endParaRPr lang="de-DE" altLang="en-US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4507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257BCB-E6A5-4477-901F-E4289E61B2D8}" type="slidenum">
              <a:rPr lang="de-DE" altLang="en-US"/>
              <a:pPr/>
              <a:t>52</a:t>
            </a:fld>
            <a:endParaRPr lang="de-DE" altLang="en-U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932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5BD672-7F69-4494-AB2C-3325940FD606}" type="slidenum">
              <a:rPr lang="de-DE" altLang="en-US"/>
              <a:pPr/>
              <a:t>53</a:t>
            </a:fld>
            <a:endParaRPr lang="de-DE" alt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2366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425F28-CF4E-43B7-ADEE-27888CD12FCE}" type="slidenum">
              <a:rPr lang="de-DE" altLang="en-US"/>
              <a:pPr/>
              <a:t>54</a:t>
            </a:fld>
            <a:endParaRPr lang="de-DE" alt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7292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775457-C05B-4933-837E-DE12ED56A92C}" type="slidenum">
              <a:rPr lang="de-DE" altLang="en-US"/>
              <a:pPr/>
              <a:t>62</a:t>
            </a:fld>
            <a:endParaRPr lang="de-DE" alt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566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E2E7D4-0294-449A-8A7B-7DA8E6D7F5FC}" type="slidenum">
              <a:rPr lang="de-DE" altLang="en-US"/>
              <a:pPr/>
              <a:t>63</a:t>
            </a:fld>
            <a:endParaRPr lang="de-DE" altLang="en-US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560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6RRHw9uN9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support.sas.com/software/products/university-edition/faq/jn_saspy_whati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20370"/>
            <a:ext cx="8825658" cy="3329581"/>
          </a:xfrm>
        </p:spPr>
        <p:txBody>
          <a:bodyPr/>
          <a:lstStyle/>
          <a:p>
            <a:r>
              <a:rPr lang="en-US" dirty="0"/>
              <a:t>SVM </a:t>
            </a:r>
            <a:br>
              <a:rPr lang="en-US" dirty="0"/>
            </a:br>
            <a:r>
              <a:rPr lang="en-US" dirty="0"/>
              <a:t>and Decision Tree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5349950"/>
            <a:ext cx="8825658" cy="861420"/>
          </a:xfrm>
        </p:spPr>
        <p:txBody>
          <a:bodyPr/>
          <a:lstStyle/>
          <a:p>
            <a:r>
              <a:rPr lang="en-US" dirty="0"/>
              <a:t>Chong Ho (Alex) Yu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8759" y="511546"/>
            <a:ext cx="5486400" cy="340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83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What not regression?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2030" y="1429898"/>
            <a:ext cx="5700045" cy="4700827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T-test and OLS regression are good for small-sample analysis.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If you have an extremely large sample (e.g. Archival data), the power level may aproach 1 (.99999, but it cannot be 1).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What is the problem?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797" y="1418550"/>
            <a:ext cx="4192856" cy="502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07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Research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6016645" cy="419548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Utilizing the archival data obtained from National Cancer Institute, the researcher wants to find out whether there is a difference between cancer and non-cancer patients in terms of their perception of care.</a:t>
            </a:r>
          </a:p>
          <a:p>
            <a:r>
              <a:rPr lang="en-US" sz="2800" dirty="0"/>
              <a:t>A t-test should be used for comparing two-group, right?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934" y="1853248"/>
            <a:ext cx="5048798" cy="400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55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Research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956" y="1479055"/>
            <a:ext cx="1009526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sample size is 3 million!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228" y="2210638"/>
            <a:ext cx="8887606" cy="435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7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Research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956" y="1479055"/>
            <a:ext cx="10095266" cy="4741123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We can reframe the question by turning it into a </a:t>
            </a:r>
            <a:r>
              <a:rPr lang="en-US" sz="2800" dirty="0">
                <a:solidFill>
                  <a:srgbClr val="FFC000"/>
                </a:solidFill>
              </a:rPr>
              <a:t>classification</a:t>
            </a:r>
            <a:r>
              <a:rPr lang="en-US" sz="2800" dirty="0"/>
              <a:t> problem.</a:t>
            </a:r>
          </a:p>
          <a:p>
            <a:r>
              <a:rPr lang="en-US" sz="2800" dirty="0"/>
              <a:t>There are many survey items relating to the perception of care. Which can be used to classify patients into the cancer group and the non-cancer group?</a:t>
            </a:r>
          </a:p>
          <a:p>
            <a:r>
              <a:rPr lang="en-US" sz="2800" dirty="0"/>
              <a:t>If “Appropriate preventative antibiotics received for surgery” is found to be an important predictor of the patient type, then it means when I </a:t>
            </a:r>
            <a:r>
              <a:rPr lang="en-US" sz="2800" dirty="0">
                <a:solidFill>
                  <a:srgbClr val="FFC000"/>
                </a:solidFill>
              </a:rPr>
              <a:t>randomly</a:t>
            </a:r>
            <a:r>
              <a:rPr lang="en-US" sz="2800" dirty="0"/>
              <a:t> select a patient, it is highly likely that I can correctly classify the patient into proper group.</a:t>
            </a:r>
          </a:p>
          <a:p>
            <a:r>
              <a:rPr lang="en-US" sz="2800" dirty="0"/>
              <a:t>In other words, there must be a </a:t>
            </a:r>
            <a:r>
              <a:rPr lang="en-US" sz="2800" dirty="0">
                <a:solidFill>
                  <a:srgbClr val="FFC000"/>
                </a:solidFill>
              </a:rPr>
              <a:t>substantive difference </a:t>
            </a:r>
            <a:r>
              <a:rPr lang="en-US" sz="2800" dirty="0"/>
              <a:t>between cancer and non-cancer patients in terms of their rating in “Appropriate preventative antibiotics received for surgery.” </a:t>
            </a:r>
          </a:p>
        </p:txBody>
      </p:sp>
    </p:spTree>
    <p:extLst>
      <p:ext uri="{BB962C8B-B14F-4D97-AF65-F5344CB8AC3E}">
        <p14:creationId xmlns:p14="http://schemas.microsoft.com/office/powerpoint/2010/main" val="3582985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tool: </a:t>
            </a:r>
            <a:br>
              <a:rPr lang="en-US" dirty="0"/>
            </a:br>
            <a:r>
              <a:rPr lang="en-US" dirty="0"/>
              <a:t>Support vector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2" y="2099733"/>
            <a:ext cx="4875604" cy="38100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The idea was invented by Russian mathematicians Vladimir N. </a:t>
            </a:r>
            <a:r>
              <a:rPr lang="en-US" sz="2800" dirty="0" err="1"/>
              <a:t>Vapnik</a:t>
            </a:r>
            <a:r>
              <a:rPr lang="en-US" sz="2800" dirty="0"/>
              <a:t> and Alexey </a:t>
            </a:r>
            <a:r>
              <a:rPr lang="en-US" sz="2800" dirty="0" err="1"/>
              <a:t>Chervonenkis</a:t>
            </a:r>
            <a:r>
              <a:rPr lang="en-US" sz="2800" dirty="0"/>
              <a:t> in 1963.</a:t>
            </a:r>
          </a:p>
          <a:p>
            <a:r>
              <a:rPr lang="en-US" sz="2800" dirty="0"/>
              <a:t>It was refined by in 1992 and the current form of SVM was created in 1993.</a:t>
            </a:r>
          </a:p>
          <a:p>
            <a:endParaRPr lang="en-US" sz="2400" dirty="0"/>
          </a:p>
        </p:txBody>
      </p:sp>
      <p:pic>
        <p:nvPicPr>
          <p:cNvPr id="1026" name="Picture 2" descr="Image result for vladimir vapn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0503" y="2099733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lexey Chervonenki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7700" y="2792776"/>
            <a:ext cx="268941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7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13092"/>
            <a:ext cx="10086582" cy="4195481"/>
          </a:xfrm>
        </p:spPr>
        <p:txBody>
          <a:bodyPr>
            <a:normAutofit/>
          </a:bodyPr>
          <a:lstStyle/>
          <a:p>
            <a:r>
              <a:rPr lang="en-US" sz="2400" dirty="0"/>
              <a:t>SVM can be used for both regression and classification (discrete outcome) problems.</a:t>
            </a:r>
          </a:p>
          <a:p>
            <a:r>
              <a:rPr lang="en-US" sz="2400" dirty="0"/>
              <a:t>We will focus on classification only.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080" y="2913622"/>
            <a:ext cx="7423308" cy="36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84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13092"/>
            <a:ext cx="3829001" cy="4195481"/>
          </a:xfrm>
        </p:spPr>
        <p:txBody>
          <a:bodyPr>
            <a:normAutofit/>
          </a:bodyPr>
          <a:lstStyle/>
          <a:p>
            <a:r>
              <a:rPr lang="en-US" sz="2400" dirty="0"/>
              <a:t>Where do you draw the line to classify red vs. green.</a:t>
            </a:r>
          </a:p>
          <a:p>
            <a:r>
              <a:rPr lang="en-US" sz="2400" dirty="0">
                <a:hlinkClick r:id="rId3"/>
              </a:rPr>
              <a:t>https://www.youtube.com/watch?v=Y6RRHw9uN9o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545" y="1553315"/>
            <a:ext cx="6315762" cy="445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64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13092"/>
            <a:ext cx="4996789" cy="4195481"/>
          </a:xfrm>
        </p:spPr>
        <p:txBody>
          <a:bodyPr>
            <a:normAutofit/>
          </a:bodyPr>
          <a:lstStyle/>
          <a:p>
            <a:r>
              <a:rPr lang="en-US" sz="2400" dirty="0"/>
              <a:t>A separating hyperplane H is given by </a:t>
            </a:r>
          </a:p>
          <a:p>
            <a:r>
              <a:rPr lang="en-US" sz="2400" dirty="0"/>
              <a:t>the normal vector w</a:t>
            </a:r>
          </a:p>
          <a:p>
            <a:r>
              <a:rPr lang="en-US" sz="2400" dirty="0"/>
              <a:t>The bias (b) parameter 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709" y="1533292"/>
            <a:ext cx="4990476" cy="4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91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13092"/>
            <a:ext cx="6131527" cy="4195481"/>
          </a:xfrm>
        </p:spPr>
        <p:txBody>
          <a:bodyPr>
            <a:normAutofit/>
          </a:bodyPr>
          <a:lstStyle/>
          <a:p>
            <a:r>
              <a:rPr lang="en-US" sz="3200" dirty="0"/>
              <a:t>What if the cases are not clear-cut?</a:t>
            </a:r>
          </a:p>
          <a:p>
            <a:r>
              <a:rPr lang="en-US" sz="3200" dirty="0"/>
              <a:t>The non-linear demarcation curve is too complicated!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004" y="1513092"/>
            <a:ext cx="3523809" cy="4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7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13092"/>
            <a:ext cx="10384038" cy="4195481"/>
          </a:xfrm>
        </p:spPr>
        <p:txBody>
          <a:bodyPr>
            <a:normAutofit/>
          </a:bodyPr>
          <a:lstStyle/>
          <a:p>
            <a:r>
              <a:rPr lang="en-US" sz="2400" dirty="0"/>
              <a:t>Trick: if the data are not linearly separable in two dimensions, create a three-dimensional feature space.</a:t>
            </a:r>
          </a:p>
          <a:p>
            <a:r>
              <a:rPr lang="en-US" sz="2400" dirty="0"/>
              <a:t>SVM can be boiled down to: </a:t>
            </a:r>
            <a:r>
              <a:rPr lang="en-US" sz="2400" dirty="0">
                <a:solidFill>
                  <a:srgbClr val="FFC000"/>
                </a:solidFill>
              </a:rPr>
              <a:t>classify observations by optimizing the hyperplane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627" y="2913622"/>
            <a:ext cx="6708573" cy="353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68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Select Help: Sample Data Library and open </a:t>
            </a:r>
            <a:r>
              <a:rPr lang="en-US" sz="2800" dirty="0" err="1">
                <a:solidFill>
                  <a:srgbClr val="FFC000"/>
                </a:solidFill>
              </a:rPr>
              <a:t>Diabetes.jmp</a:t>
            </a:r>
            <a:r>
              <a:rPr lang="en-US" sz="2800" dirty="0"/>
              <a:t>.</a:t>
            </a:r>
          </a:p>
          <a:p>
            <a:r>
              <a:rPr lang="en-US" sz="2800" dirty="0"/>
              <a:t>This DV </a:t>
            </a:r>
            <a:r>
              <a:rPr lang="en-US" sz="2800" dirty="0">
                <a:solidFill>
                  <a:srgbClr val="FFC000"/>
                </a:solidFill>
              </a:rPr>
              <a:t>Y binary </a:t>
            </a:r>
            <a:r>
              <a:rPr lang="en-US" sz="2800" dirty="0"/>
              <a:t>quantifies disease progression as either Low or High. </a:t>
            </a:r>
          </a:p>
          <a:p>
            <a:r>
              <a:rPr lang="en-US" sz="2800" dirty="0"/>
              <a:t>Task: Build a classification model to predict the disease progression for future patients as High or Low. </a:t>
            </a:r>
          </a:p>
        </p:txBody>
      </p:sp>
    </p:spTree>
    <p:extLst>
      <p:ext uri="{BB962C8B-B14F-4D97-AF65-F5344CB8AC3E}">
        <p14:creationId xmlns:p14="http://schemas.microsoft.com/office/powerpoint/2010/main" val="1934947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3667" y="1693947"/>
            <a:ext cx="416860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Open </a:t>
            </a:r>
            <a:r>
              <a:rPr lang="en-US" sz="2800" dirty="0">
                <a:solidFill>
                  <a:srgbClr val="FFC000"/>
                </a:solidFill>
              </a:rPr>
              <a:t>Support Vector Machine </a:t>
            </a:r>
            <a:r>
              <a:rPr lang="en-US" sz="2800" dirty="0"/>
              <a:t>from Analyze: Predictive modeling.</a:t>
            </a:r>
          </a:p>
          <a:p>
            <a:r>
              <a:rPr lang="en-US" sz="2800" dirty="0"/>
              <a:t>Enter the variables as shown on the right.</a:t>
            </a:r>
          </a:p>
          <a:p>
            <a:r>
              <a:rPr lang="en-US" sz="2800" dirty="0"/>
              <a:t>Press OK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22" y="1693947"/>
            <a:ext cx="6195353" cy="395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16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979" y="1853248"/>
            <a:ext cx="44056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We will build at least two SVM models for comparison.</a:t>
            </a:r>
          </a:p>
          <a:p>
            <a:r>
              <a:rPr lang="en-US" sz="2800" dirty="0"/>
              <a:t>In the first dialog box accept the default </a:t>
            </a:r>
            <a:r>
              <a:rPr lang="en-US" sz="2800" dirty="0">
                <a:solidFill>
                  <a:srgbClr val="FFC000"/>
                </a:solidFill>
              </a:rPr>
              <a:t>Radial Basis Function</a:t>
            </a:r>
            <a:r>
              <a:rPr lang="en-US" sz="2800" dirty="0"/>
              <a:t>.</a:t>
            </a:r>
          </a:p>
          <a:p>
            <a:r>
              <a:rPr lang="en-US" sz="2800" dirty="0"/>
              <a:t>Press Go.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606" y="1099895"/>
            <a:ext cx="3442228" cy="514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84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556" y="1599703"/>
            <a:ext cx="647153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the output click on </a:t>
            </a:r>
            <a:r>
              <a:rPr lang="en-US" sz="2800" dirty="0">
                <a:solidFill>
                  <a:srgbClr val="FFC000"/>
                </a:solidFill>
              </a:rPr>
              <a:t>Model Launch</a:t>
            </a:r>
            <a:r>
              <a:rPr lang="en-US" sz="2800" dirty="0"/>
              <a:t> to build another model.</a:t>
            </a:r>
          </a:p>
          <a:p>
            <a:r>
              <a:rPr lang="en-US" sz="2800" dirty="0"/>
              <a:t>This time choose the </a:t>
            </a:r>
            <a:r>
              <a:rPr lang="en-US" sz="2800" dirty="0">
                <a:solidFill>
                  <a:srgbClr val="FFC000"/>
                </a:solidFill>
              </a:rPr>
              <a:t>Linear</a:t>
            </a:r>
            <a:r>
              <a:rPr lang="en-US" sz="2800" dirty="0"/>
              <a:t> model.</a:t>
            </a:r>
          </a:p>
          <a:p>
            <a:r>
              <a:rPr lang="en-US" sz="2800" dirty="0"/>
              <a:t>In Model Comparison, the second model has the lowest </a:t>
            </a:r>
            <a:r>
              <a:rPr lang="en-US" sz="2800" dirty="0">
                <a:solidFill>
                  <a:srgbClr val="FFC000"/>
                </a:solidFill>
              </a:rPr>
              <a:t>misclassification rate </a:t>
            </a:r>
            <a:r>
              <a:rPr lang="en-US" sz="2800" dirty="0"/>
              <a:t>and thus it is considered the best model.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777" y="1578785"/>
            <a:ext cx="3021803" cy="3365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33" y="5514736"/>
            <a:ext cx="11533333" cy="9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0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423" y="1618962"/>
            <a:ext cx="5839355" cy="4349541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In Model 2 (Linear), the misclassification rates for the training and validation sets are very similar, implying that the model did not </a:t>
            </a:r>
            <a:r>
              <a:rPr lang="en-US" sz="2800" dirty="0" err="1"/>
              <a:t>overfit</a:t>
            </a:r>
            <a:r>
              <a:rPr lang="en-US" sz="2800" dirty="0"/>
              <a:t> the data. </a:t>
            </a:r>
          </a:p>
          <a:p>
            <a:r>
              <a:rPr lang="en-US" sz="2800" dirty="0"/>
              <a:t>The confusion matrices shows that the model correctly categorizes the Low responses 92% in training and 89.5% in validation. </a:t>
            </a:r>
          </a:p>
          <a:p>
            <a:r>
              <a:rPr lang="en-US" sz="2800" dirty="0"/>
              <a:t>But the prediction for High is weak: 57.8% in training and 65.8% in validation.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968" y="1618962"/>
            <a:ext cx="5580952" cy="4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37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JMP: Response Profile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423" y="1618962"/>
            <a:ext cx="6065133" cy="4804416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BMI and Age can </a:t>
            </a:r>
            <a:r>
              <a:rPr lang="en-US" sz="2800" dirty="0">
                <a:solidFill>
                  <a:srgbClr val="FFC000"/>
                </a:solidFill>
              </a:rPr>
              <a:t>optimize the hyperplane</a:t>
            </a:r>
            <a:r>
              <a:rPr lang="en-US" sz="2800" dirty="0"/>
              <a:t> to generate an accurate classification model for diabetic progression.</a:t>
            </a:r>
          </a:p>
          <a:p>
            <a:r>
              <a:rPr lang="en-US" sz="2800" dirty="0"/>
              <a:t>The line (the hyperplane) divides patients into two areas (the model).</a:t>
            </a:r>
          </a:p>
          <a:p>
            <a:r>
              <a:rPr lang="en-US" sz="2800" dirty="0"/>
              <a:t>Most blue dots (actual) are in the blue area (predicted) and most red dots are in the pink area.</a:t>
            </a:r>
          </a:p>
          <a:p>
            <a:r>
              <a:rPr lang="en-US" sz="2800" dirty="0"/>
              <a:t>Only a few red dots in the blue area.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463" y="1618962"/>
            <a:ext cx="4971429" cy="3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45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423" y="1618962"/>
            <a:ext cx="5839355" cy="4349541"/>
          </a:xfrm>
        </p:spPr>
        <p:txBody>
          <a:bodyPr>
            <a:normAutofit/>
          </a:bodyPr>
          <a:lstStyle/>
          <a:p>
            <a:r>
              <a:rPr lang="en-US" sz="2800" dirty="0"/>
              <a:t>If I switch to two other factors: </a:t>
            </a:r>
            <a:r>
              <a:rPr lang="en-US" sz="2800" dirty="0">
                <a:solidFill>
                  <a:srgbClr val="FFC000"/>
                </a:solidFill>
              </a:rPr>
              <a:t>Blood Pressure (BP)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FFC000"/>
                </a:solidFill>
              </a:rPr>
              <a:t>High Density Cholesterol (HDL)</a:t>
            </a:r>
            <a:r>
              <a:rPr lang="en-US" sz="2800" dirty="0"/>
              <a:t>, then the model is no longer optimal.</a:t>
            </a:r>
          </a:p>
          <a:p>
            <a:r>
              <a:rPr lang="en-US" sz="2800" dirty="0"/>
              <a:t>There are too many blue dots in the pink area.</a:t>
            </a:r>
          </a:p>
          <a:p>
            <a:r>
              <a:rPr lang="en-US" sz="2800" dirty="0"/>
              <a:t>There are several red dots in the blue area.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466" y="1722841"/>
            <a:ext cx="4914286" cy="3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80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052918"/>
            <a:ext cx="923705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the Response Profile Plot switch to other variables. </a:t>
            </a:r>
          </a:p>
          <a:p>
            <a:r>
              <a:rPr lang="en-US" sz="2800" dirty="0"/>
              <a:t>It is known that the model is most optimal when BMI and age are included.</a:t>
            </a:r>
          </a:p>
          <a:p>
            <a:r>
              <a:rPr lang="en-US" sz="2800" dirty="0"/>
              <a:t>Do not look at the next slide.</a:t>
            </a:r>
          </a:p>
          <a:p>
            <a:r>
              <a:rPr lang="en-US" sz="2800" dirty="0"/>
              <a:t>Find the worst model.</a:t>
            </a:r>
          </a:p>
        </p:txBody>
      </p:sp>
    </p:spTree>
    <p:extLst>
      <p:ext uri="{BB962C8B-B14F-4D97-AF65-F5344CB8AC3E}">
        <p14:creationId xmlns:p14="http://schemas.microsoft.com/office/powerpoint/2010/main" val="3604107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worst!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524104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you put Total Cholesterol and Glucose together, every one is classified as Low risk. </a:t>
            </a:r>
          </a:p>
          <a:p>
            <a:r>
              <a:rPr lang="en-US" sz="2800" dirty="0"/>
              <a:t>A totally useless model!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730" y="2052918"/>
            <a:ext cx="4904762" cy="3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75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JMP and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222" y="1682044"/>
            <a:ext cx="10281431" cy="4669329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JMP’s SVM provides two kernels (model types) only: Linear and radial basis function (RBF). Python has more kernel types: </a:t>
            </a:r>
            <a:r>
              <a:rPr lang="en-US" sz="2800" dirty="0">
                <a:solidFill>
                  <a:srgbClr val="FFC000"/>
                </a:solidFill>
              </a:rPr>
              <a:t>linear, </a:t>
            </a:r>
            <a:r>
              <a:rPr lang="en-US" sz="2800" dirty="0" err="1">
                <a:solidFill>
                  <a:srgbClr val="FFC000"/>
                </a:solidFill>
              </a:rPr>
              <a:t>rbf</a:t>
            </a:r>
            <a:r>
              <a:rPr lang="en-US" sz="2800" dirty="0">
                <a:solidFill>
                  <a:srgbClr val="FFC000"/>
                </a:solidFill>
              </a:rPr>
              <a:t>, polynomial (poly), </a:t>
            </a:r>
            <a:r>
              <a:rPr lang="en-US" sz="2800" dirty="0" err="1">
                <a:solidFill>
                  <a:srgbClr val="FFC000"/>
                </a:solidFill>
              </a:rPr>
              <a:t>sigmond</a:t>
            </a:r>
            <a:r>
              <a:rPr lang="en-US" sz="2800" dirty="0"/>
              <a:t>, and </a:t>
            </a:r>
            <a:r>
              <a:rPr lang="en-US" sz="2800" dirty="0">
                <a:solidFill>
                  <a:srgbClr val="FFC000"/>
                </a:solidFill>
              </a:rPr>
              <a:t>precomputed</a:t>
            </a:r>
            <a:r>
              <a:rPr lang="en-US" sz="2800" dirty="0"/>
              <a:t>. </a:t>
            </a:r>
          </a:p>
          <a:p>
            <a:r>
              <a:rPr lang="en-US" sz="2800" dirty="0"/>
              <a:t>JMP evaluates the model by </a:t>
            </a:r>
            <a:r>
              <a:rPr lang="en-US" sz="2800" dirty="0" err="1"/>
              <a:t>mis</a:t>
            </a:r>
            <a:r>
              <a:rPr lang="en-US" sz="2800" dirty="0"/>
              <a:t>-classification rate. Python offers </a:t>
            </a:r>
            <a:r>
              <a:rPr lang="en-US" sz="2800" dirty="0">
                <a:solidFill>
                  <a:srgbClr val="FFC000"/>
                </a:solidFill>
              </a:rPr>
              <a:t>model accuracy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C000"/>
                </a:solidFill>
              </a:rPr>
              <a:t>model precision</a:t>
            </a:r>
            <a:r>
              <a:rPr lang="en-US" sz="2800" dirty="0"/>
              <a:t>, and </a:t>
            </a:r>
            <a:r>
              <a:rPr lang="en-US" sz="2800" dirty="0">
                <a:solidFill>
                  <a:srgbClr val="FFC000"/>
                </a:solidFill>
              </a:rPr>
              <a:t>model recall</a:t>
            </a:r>
            <a:r>
              <a:rPr lang="en-US" sz="2800" dirty="0"/>
              <a:t>.</a:t>
            </a:r>
          </a:p>
          <a:p>
            <a:r>
              <a:rPr lang="en-US" sz="2800" dirty="0"/>
              <a:t>JMP’s dynamic and interactive data visualization is very user-friendly. Python requires complicated programming and the graphs are not dynamic.</a:t>
            </a:r>
          </a:p>
          <a:p>
            <a:r>
              <a:rPr lang="en-US" sz="2800" dirty="0"/>
              <a:t>Strategy: Choose the best in each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0960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223" y="1682044"/>
            <a:ext cx="3533422" cy="456635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Import the Excel and SAS version of Diabetics data </a:t>
            </a:r>
            <a:r>
              <a:rPr lang="en-US" sz="2800" dirty="0" err="1"/>
              <a:t>fset</a:t>
            </a:r>
            <a:r>
              <a:rPr lang="en-US" sz="2800" dirty="0"/>
              <a:t> rom the Python folder in Unit 5.</a:t>
            </a:r>
          </a:p>
          <a:p>
            <a:r>
              <a:rPr lang="en-US" sz="2800" dirty="0"/>
              <a:t>Open Anaconda Navigator</a:t>
            </a:r>
          </a:p>
          <a:p>
            <a:r>
              <a:rPr lang="en-US" sz="2800" dirty="0"/>
              <a:t>Launch </a:t>
            </a:r>
            <a:r>
              <a:rPr lang="en-US" sz="2800" dirty="0" err="1"/>
              <a:t>Jupyter</a:t>
            </a:r>
            <a:r>
              <a:rPr lang="en-US" sz="2800" dirty="0"/>
              <a:t> Notebook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432" y="1682044"/>
            <a:ext cx="7076190" cy="4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08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354667"/>
            <a:ext cx="8655933" cy="370275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Python can read Excel files, SAS data sets, and many others.</a:t>
            </a:r>
          </a:p>
          <a:p>
            <a:r>
              <a:rPr lang="en-US" sz="2400" dirty="0"/>
              <a:t>To import SAS data set into Python, you need to install </a:t>
            </a:r>
            <a:r>
              <a:rPr lang="en-US" sz="2400" dirty="0" err="1">
                <a:solidFill>
                  <a:srgbClr val="FFC000"/>
                </a:solidFill>
              </a:rPr>
              <a:t>SASPy</a:t>
            </a:r>
            <a:r>
              <a:rPr lang="en-US" sz="2400" dirty="0"/>
              <a:t>. This module automatically generates SAS code from the Python environment.</a:t>
            </a:r>
          </a:p>
          <a:p>
            <a:r>
              <a:rPr lang="en-US" sz="2400" dirty="0"/>
              <a:t>To install </a:t>
            </a:r>
            <a:r>
              <a:rPr lang="en-US" sz="2400" dirty="0" err="1"/>
              <a:t>SASPy</a:t>
            </a:r>
            <a:r>
              <a:rPr lang="en-US" sz="2400" dirty="0"/>
              <a:t>, in the </a:t>
            </a:r>
            <a:r>
              <a:rPr lang="en-US" sz="2400" dirty="0" err="1"/>
              <a:t>Jupyter</a:t>
            </a:r>
            <a:r>
              <a:rPr lang="en-US" sz="2400" dirty="0"/>
              <a:t> notebook choose </a:t>
            </a:r>
            <a:r>
              <a:rPr lang="en-US" sz="2400" dirty="0">
                <a:solidFill>
                  <a:srgbClr val="FFC000"/>
                </a:solidFill>
              </a:rPr>
              <a:t>Terminal</a:t>
            </a:r>
            <a:r>
              <a:rPr lang="en-US" sz="2400" dirty="0"/>
              <a:t> from </a:t>
            </a:r>
            <a:r>
              <a:rPr lang="en-US" sz="2400" dirty="0">
                <a:solidFill>
                  <a:srgbClr val="FFC000"/>
                </a:solidFill>
              </a:rPr>
              <a:t>New</a:t>
            </a:r>
            <a:r>
              <a:rPr lang="en-US" sz="2400" dirty="0"/>
              <a:t>.</a:t>
            </a:r>
          </a:p>
          <a:p>
            <a:r>
              <a:rPr lang="en-US" sz="2400" dirty="0"/>
              <a:t>In the terminal type </a:t>
            </a:r>
            <a:r>
              <a:rPr lang="en-US" sz="2400" dirty="0">
                <a:solidFill>
                  <a:srgbClr val="FFC000"/>
                </a:solidFill>
              </a:rPr>
              <a:t>pip install </a:t>
            </a:r>
            <a:r>
              <a:rPr lang="en-US" sz="2400" dirty="0" err="1">
                <a:solidFill>
                  <a:srgbClr val="FFC000"/>
                </a:solidFill>
              </a:rPr>
              <a:t>saspy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/>
              <a:t>and press enter.</a:t>
            </a:r>
          </a:p>
          <a:p>
            <a:r>
              <a:rPr lang="en-US" sz="2400" dirty="0"/>
              <a:t>If you use SAS University Edition, please read: </a:t>
            </a:r>
            <a:r>
              <a:rPr lang="en-US" sz="2400" dirty="0">
                <a:hlinkClick r:id="rId2"/>
              </a:rPr>
              <a:t>https://support.sas.com/software/products/university-edition/faq/jn_saspy_whatis.htm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822" y="1354666"/>
            <a:ext cx="2435235" cy="26787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76" y="5235306"/>
            <a:ext cx="10819048" cy="1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05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647" y="706541"/>
            <a:ext cx="9404723" cy="1400530"/>
          </a:xfrm>
        </p:spPr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09" y="2102176"/>
            <a:ext cx="4425511" cy="435757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Back to the notebook and open a </a:t>
            </a:r>
            <a:r>
              <a:rPr lang="en-US" sz="2400" dirty="0">
                <a:solidFill>
                  <a:srgbClr val="FFC000"/>
                </a:solidFill>
              </a:rPr>
              <a:t>Python 3</a:t>
            </a:r>
            <a:r>
              <a:rPr lang="en-US" sz="2400" dirty="0"/>
              <a:t> file from New.</a:t>
            </a:r>
          </a:p>
          <a:p>
            <a:r>
              <a:rPr lang="en-US" sz="2400" dirty="0"/>
              <a:t>Type the codes at the right. In each line press </a:t>
            </a:r>
            <a:r>
              <a:rPr lang="en-US" sz="2400" dirty="0">
                <a:solidFill>
                  <a:srgbClr val="FFC000"/>
                </a:solidFill>
              </a:rPr>
              <a:t>shift-enter</a:t>
            </a:r>
            <a:r>
              <a:rPr lang="en-US" sz="2400" dirty="0"/>
              <a:t> to execute the code. </a:t>
            </a:r>
          </a:p>
          <a:p>
            <a:r>
              <a:rPr lang="en-US" sz="2400" dirty="0">
                <a:solidFill>
                  <a:srgbClr val="FFC000"/>
                </a:solidFill>
              </a:rPr>
              <a:t>Pandas </a:t>
            </a:r>
            <a:r>
              <a:rPr lang="en-US" sz="2400" dirty="0"/>
              <a:t>is a Python library for data manipulation and analysis.</a:t>
            </a:r>
          </a:p>
          <a:p>
            <a:r>
              <a:rPr lang="en-US" sz="2400" dirty="0"/>
              <a:t>“c:\temp” is the location (directory) of the file. Change it if you store the file in a different location.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982" y="2414833"/>
            <a:ext cx="6683274" cy="4044920"/>
          </a:xfrm>
          <a:prstGeom prst="rect">
            <a:avLst/>
          </a:prstGeom>
        </p:spPr>
      </p:pic>
      <p:pic>
        <p:nvPicPr>
          <p:cNvPr id="1026" name="Picture 2" descr="C:\Users\ENVY\AppData\Local\Temp\SNAGHTML51169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0582" y="334833"/>
            <a:ext cx="26384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835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630837"/>
            <a:ext cx="4180414" cy="4392891"/>
          </a:xfrm>
        </p:spPr>
        <p:txBody>
          <a:bodyPr>
            <a:normAutofit/>
          </a:bodyPr>
          <a:lstStyle/>
          <a:p>
            <a:r>
              <a:rPr lang="en-US" sz="2400" dirty="0"/>
              <a:t>Alternatively, you can import the Excel file.</a:t>
            </a:r>
          </a:p>
          <a:p>
            <a:r>
              <a:rPr lang="en-US" sz="2400" dirty="0"/>
              <a:t>Type the codes at the right and press </a:t>
            </a:r>
            <a:r>
              <a:rPr lang="en-US" sz="2400" dirty="0">
                <a:solidFill>
                  <a:srgbClr val="FFC000"/>
                </a:solidFill>
              </a:rPr>
              <a:t>Shift-Enter</a:t>
            </a:r>
            <a:r>
              <a:rPr lang="en-US" sz="2400" dirty="0"/>
              <a:t> after each line.</a:t>
            </a:r>
          </a:p>
          <a:p>
            <a:r>
              <a:rPr lang="en-US" sz="2400" dirty="0"/>
              <a:t>“c:\temp” is the location (directory) of the file. Change it if you store the file in a different location.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097" y="1686107"/>
            <a:ext cx="7180952" cy="4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787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3923"/>
            <a:ext cx="9404723" cy="749756"/>
          </a:xfrm>
        </p:spPr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152983"/>
            <a:ext cx="10756995" cy="4392891"/>
          </a:xfrm>
        </p:spPr>
        <p:txBody>
          <a:bodyPr>
            <a:normAutofit/>
          </a:bodyPr>
          <a:lstStyle/>
          <a:p>
            <a:r>
              <a:rPr lang="en-US" sz="2400" dirty="0"/>
              <a:t>For Mac users, the code for importing Excel data is the same. </a:t>
            </a:r>
          </a:p>
          <a:p>
            <a:r>
              <a:rPr lang="en-US" sz="2400" dirty="0"/>
              <a:t>You need to identify the path (directory).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2F5741B-0355-9E4B-9B44-A16125928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53" y="2261347"/>
            <a:ext cx="99822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28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3923"/>
            <a:ext cx="9404723" cy="749756"/>
          </a:xfrm>
        </p:spPr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368136"/>
            <a:ext cx="6687018" cy="4392891"/>
          </a:xfrm>
        </p:spPr>
        <p:txBody>
          <a:bodyPr>
            <a:normAutofit/>
          </a:bodyPr>
          <a:lstStyle/>
          <a:p>
            <a:r>
              <a:rPr lang="en-US" sz="2400" dirty="0"/>
              <a:t>For example, if you put the data set in the folder “document,” then you need to give this location to Python. </a:t>
            </a:r>
          </a:p>
          <a:p>
            <a:r>
              <a:rPr lang="en-US" sz="2400" dirty="0"/>
              <a:t>If you are not sure the name of the full path, </a:t>
            </a:r>
            <a:r>
              <a:rPr lang="en-US" sz="2400" dirty="0">
                <a:solidFill>
                  <a:srgbClr val="FFC000"/>
                </a:solidFill>
              </a:rPr>
              <a:t>right click </a:t>
            </a:r>
            <a:r>
              <a:rPr lang="en-US" sz="2400" dirty="0"/>
              <a:t>on the file name, and then hold down the </a:t>
            </a:r>
            <a:r>
              <a:rPr lang="en-US" sz="2400" dirty="0">
                <a:solidFill>
                  <a:srgbClr val="FFC000"/>
                </a:solidFill>
              </a:rPr>
              <a:t>option</a:t>
            </a:r>
            <a:r>
              <a:rPr lang="en-US" sz="2400" dirty="0"/>
              <a:t> key.</a:t>
            </a:r>
          </a:p>
          <a:p>
            <a:r>
              <a:rPr lang="en-US" sz="2400" dirty="0"/>
              <a:t>Select </a:t>
            </a:r>
            <a:r>
              <a:rPr lang="en-US" sz="2400" dirty="0">
                <a:solidFill>
                  <a:srgbClr val="FFC000"/>
                </a:solidFill>
              </a:rPr>
              <a:t>Copy XXX as Pathname</a:t>
            </a:r>
            <a:r>
              <a:rPr lang="en-US" sz="2400" dirty="0"/>
              <a:t>.</a:t>
            </a:r>
          </a:p>
          <a:p>
            <a:r>
              <a:rPr lang="en-US" sz="2400" dirty="0"/>
              <a:t>Paste the pathname into the read statement of Python.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9621E59-87DB-854F-89FB-AF7EEC6EF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329" y="1368136"/>
            <a:ext cx="33528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12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630837"/>
            <a:ext cx="10769750" cy="4392891"/>
          </a:xfrm>
        </p:spPr>
        <p:txBody>
          <a:bodyPr>
            <a:normAutofit/>
          </a:bodyPr>
          <a:lstStyle/>
          <a:p>
            <a:r>
              <a:rPr lang="en-US" sz="2800" dirty="0"/>
              <a:t>Download and open </a:t>
            </a:r>
            <a:r>
              <a:rPr lang="en-US" sz="2800" dirty="0">
                <a:solidFill>
                  <a:srgbClr val="FFC000"/>
                </a:solidFill>
              </a:rPr>
              <a:t>svm.txt</a:t>
            </a:r>
            <a:r>
              <a:rPr lang="en-US" sz="2800" dirty="0"/>
              <a:t> from the Python Folder in Unit 5.</a:t>
            </a:r>
          </a:p>
          <a:p>
            <a:r>
              <a:rPr lang="en-US" sz="2800" dirty="0"/>
              <a:t>The codes include import </a:t>
            </a:r>
            <a:r>
              <a:rPr lang="en-US" sz="2800" dirty="0" err="1">
                <a:solidFill>
                  <a:srgbClr val="FFC000"/>
                </a:solidFill>
              </a:rPr>
              <a:t>Scikit</a:t>
            </a:r>
            <a:r>
              <a:rPr lang="en-US" sz="2800" dirty="0">
                <a:solidFill>
                  <a:srgbClr val="FFC000"/>
                </a:solidFill>
              </a:rPr>
              <a:t>-learn</a:t>
            </a:r>
            <a:r>
              <a:rPr lang="en-US" sz="2800" dirty="0"/>
              <a:t>. This is a machine learning library, which includes support vector machine, random forests, and many others.</a:t>
            </a:r>
          </a:p>
          <a:p>
            <a:r>
              <a:rPr lang="en-US" sz="2800" dirty="0"/>
              <a:t>Although you can paste all codes into the Python interpreter, it is advisable to run it line by line.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5757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630837"/>
            <a:ext cx="10769750" cy="4392891"/>
          </a:xfrm>
        </p:spPr>
        <p:txBody>
          <a:bodyPr>
            <a:normAutofit/>
          </a:bodyPr>
          <a:lstStyle/>
          <a:p>
            <a:r>
              <a:rPr lang="en-US" sz="2800" dirty="0"/>
              <a:t>In addition to model accuracy in terms of the overall hit rate (correct classification). Python also provides:</a:t>
            </a:r>
          </a:p>
          <a:p>
            <a:r>
              <a:rPr lang="en-US" sz="2800" dirty="0">
                <a:solidFill>
                  <a:srgbClr val="FFC000"/>
                </a:solidFill>
              </a:rPr>
              <a:t>Model precision</a:t>
            </a:r>
            <a:r>
              <a:rPr lang="en-US" sz="2800" dirty="0"/>
              <a:t>: True positive/(True positive + False positive)</a:t>
            </a:r>
          </a:p>
          <a:p>
            <a:r>
              <a:rPr lang="en-US" sz="2800" dirty="0">
                <a:solidFill>
                  <a:srgbClr val="FFC000"/>
                </a:solidFill>
              </a:rPr>
              <a:t>Model recall</a:t>
            </a:r>
            <a:r>
              <a:rPr lang="en-US" sz="2800" dirty="0"/>
              <a:t>: True positive/(True positive + False Negative)</a:t>
            </a:r>
          </a:p>
          <a:p>
            <a:r>
              <a:rPr lang="en-US" sz="2800" dirty="0"/>
              <a:t>What are the model accuracy</a:t>
            </a:r>
            <a:r>
              <a:rPr lang="en-US" sz="2800"/>
              <a:t>, precision, </a:t>
            </a:r>
            <a:r>
              <a:rPr lang="en-US" sz="2800" dirty="0"/>
              <a:t>and recall? Is it a god model?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6522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630837"/>
            <a:ext cx="10769750" cy="4392891"/>
          </a:xfrm>
        </p:spPr>
        <p:txBody>
          <a:bodyPr>
            <a:normAutofit/>
          </a:bodyPr>
          <a:lstStyle/>
          <a:p>
            <a:r>
              <a:rPr lang="en-US" sz="2800" dirty="0"/>
              <a:t>Both polynomial and RBF are useful for the non-linear hyperplane. In JMP we had learned that the linear kernel can work better than RBF for the diabetes data. But how about </a:t>
            </a:r>
            <a:r>
              <a:rPr lang="en-US" sz="2800" dirty="0">
                <a:solidFill>
                  <a:srgbClr val="FFC000"/>
                </a:solidFill>
              </a:rPr>
              <a:t>polynomial</a:t>
            </a:r>
            <a:r>
              <a:rPr lang="en-US" sz="2800" dirty="0"/>
              <a:t>?</a:t>
            </a:r>
          </a:p>
          <a:p>
            <a:r>
              <a:rPr lang="en-US" sz="2800" dirty="0"/>
              <a:t>In the line </a:t>
            </a:r>
            <a:r>
              <a:rPr lang="en-US" sz="2800" dirty="0" err="1"/>
              <a:t>clf</a:t>
            </a:r>
            <a:r>
              <a:rPr lang="en-US" sz="2800" dirty="0"/>
              <a:t> = </a:t>
            </a:r>
            <a:r>
              <a:rPr lang="en-US" sz="2800" dirty="0" err="1"/>
              <a:t>svm.SVC</a:t>
            </a:r>
            <a:r>
              <a:rPr lang="en-US" sz="2800" dirty="0"/>
              <a:t>(kernel='linear', C=1000), replace “linear” with “poly” and then re-run the program.</a:t>
            </a:r>
          </a:p>
          <a:p>
            <a:r>
              <a:rPr lang="en-US" sz="2800" dirty="0"/>
              <a:t>Now what are the modal accuracy, precision, and recall? Is it better or worse?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4888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108907" y="639088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What</a:t>
            </a:r>
            <a:r>
              <a:rPr lang="de-DE" altLang="en-US" dirty="0"/>
              <a:t> </a:t>
            </a:r>
            <a:r>
              <a:rPr lang="de-DE" altLang="en-US" dirty="0" err="1"/>
              <a:t>is</a:t>
            </a:r>
            <a:r>
              <a:rPr lang="de-DE" altLang="en-US" dirty="0"/>
              <a:t> </a:t>
            </a:r>
            <a:r>
              <a:rPr lang="de-DE" altLang="en-US" dirty="0" err="1"/>
              <a:t>decison</a:t>
            </a:r>
            <a:r>
              <a:rPr lang="de-DE" altLang="en-US" dirty="0"/>
              <a:t> </a:t>
            </a:r>
            <a:r>
              <a:rPr lang="de-DE" altLang="en-US" dirty="0" err="1"/>
              <a:t>tree</a:t>
            </a:r>
            <a:r>
              <a:rPr lang="de-DE" altLang="en-US" dirty="0"/>
              <a:t>?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74220" y="1936375"/>
            <a:ext cx="9502923" cy="4194349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Also </a:t>
            </a:r>
            <a:r>
              <a:rPr lang="de-DE" altLang="en-US" sz="2800" dirty="0" err="1"/>
              <a:t>known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as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Classification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tree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recursive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partition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tree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Developed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Breiman</a:t>
            </a:r>
            <a:r>
              <a:rPr lang="de-DE" altLang="en-US" sz="2800" dirty="0"/>
              <a:t> et al. (1984).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Aim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find </a:t>
            </a:r>
            <a:r>
              <a:rPr lang="de-DE" altLang="en-US" sz="2800" dirty="0" err="1"/>
              <a:t>which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independent</a:t>
            </a:r>
            <a:r>
              <a:rPr lang="de-DE" altLang="en-US" sz="2800" dirty="0"/>
              <a:t> variable(s) </a:t>
            </a:r>
            <a:r>
              <a:rPr lang="de-DE" altLang="en-US" sz="2800" dirty="0" err="1"/>
              <a:t>can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make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successively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decisive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partition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of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data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with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reference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dependent</a:t>
            </a:r>
            <a:r>
              <a:rPr lang="de-DE" altLang="en-US" sz="2800" dirty="0"/>
              <a:t> variable.</a:t>
            </a:r>
          </a:p>
        </p:txBody>
      </p:sp>
    </p:spTree>
    <p:extLst>
      <p:ext uri="{BB962C8B-B14F-4D97-AF65-F5344CB8AC3E}">
        <p14:creationId xmlns:p14="http://schemas.microsoft.com/office/powerpoint/2010/main" val="18281166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We need a quick decision!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5290" y="1444136"/>
            <a:ext cx="6497379" cy="4712175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</a:tabLst>
            </a:pPr>
            <a:r>
              <a:rPr lang="de-DE" altLang="en-US" sz="2800" dirty="0" err="1"/>
              <a:t>When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heart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attack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patients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admitted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hospital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physiological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measures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including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heart</a:t>
            </a:r>
            <a:r>
              <a:rPr lang="de-DE" altLang="en-US" sz="2800" dirty="0"/>
              <a:t> rate, </a:t>
            </a:r>
            <a:r>
              <a:rPr lang="de-DE" altLang="en-US" sz="2800" dirty="0" err="1"/>
              <a:t>blood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pressure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background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information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of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patient</a:t>
            </a:r>
            <a:r>
              <a:rPr lang="de-DE" altLang="en-US" sz="2800" dirty="0"/>
              <a:t>, such </a:t>
            </a:r>
            <a:r>
              <a:rPr lang="de-DE" altLang="en-US" sz="2800" dirty="0" err="1"/>
              <a:t>as</a:t>
            </a:r>
            <a:r>
              <a:rPr lang="de-DE" altLang="en-US" sz="2800" dirty="0"/>
              <a:t> personal </a:t>
            </a:r>
            <a:r>
              <a:rPr lang="de-DE" altLang="en-US" sz="2800" dirty="0" err="1"/>
              <a:t>medical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history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family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medical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history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are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usually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obtained</a:t>
            </a:r>
            <a:r>
              <a:rPr lang="de-DE" altLang="en-US" sz="2800" dirty="0"/>
              <a:t>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</a:tabLst>
            </a:pPr>
            <a:r>
              <a:rPr lang="de-DE" altLang="en-US" sz="2800" dirty="0"/>
              <a:t>But </a:t>
            </a:r>
            <a:r>
              <a:rPr lang="de-DE" altLang="en-US" sz="2800" dirty="0" err="1"/>
              <a:t>can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you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afford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any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delay</a:t>
            </a:r>
            <a:r>
              <a:rPr lang="de-DE" altLang="en-US" sz="2800" dirty="0"/>
              <a:t>? Do </a:t>
            </a:r>
            <a:r>
              <a:rPr lang="de-DE" altLang="en-US" sz="2800" dirty="0" err="1"/>
              <a:t>you</a:t>
            </a:r>
            <a:r>
              <a:rPr lang="de-DE" altLang="en-US" sz="2800" dirty="0"/>
              <a:t> </a:t>
            </a:r>
            <a:r>
              <a:rPr lang="de-DE" altLang="en-US" sz="2800" dirty="0" err="1"/>
              <a:t>need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run</a:t>
            </a:r>
            <a:r>
              <a:rPr lang="de-DE" altLang="en-US" sz="2800" dirty="0"/>
              <a:t> 20 </a:t>
            </a:r>
            <a:r>
              <a:rPr lang="de-DE" altLang="en-US" sz="2800" dirty="0" err="1"/>
              <a:t>tests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before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doing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anything</a:t>
            </a:r>
            <a:r>
              <a:rPr lang="de-DE" altLang="en-US" sz="2800" dirty="0"/>
              <a:t>?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0570" y="1509564"/>
            <a:ext cx="3130802" cy="313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628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We need a decision tree!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8942" y="1604329"/>
            <a:ext cx="7033189" cy="4533596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Breiman</a:t>
            </a:r>
            <a:r>
              <a:rPr lang="de-DE" altLang="en-US" sz="2800" dirty="0"/>
              <a:t> et al. </a:t>
            </a:r>
            <a:r>
              <a:rPr lang="de-DE" altLang="en-US" sz="2800" dirty="0" err="1"/>
              <a:t>developed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three-question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decision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tree</a:t>
            </a:r>
            <a:r>
              <a:rPr lang="de-DE" altLang="en-US" sz="2800" dirty="0"/>
              <a:t>.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What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patient's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minimum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systolic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blood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pressure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over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initial 24-hour </a:t>
            </a:r>
            <a:r>
              <a:rPr lang="de-DE" altLang="en-US" sz="2800" dirty="0" err="1"/>
              <a:t>period</a:t>
            </a:r>
            <a:r>
              <a:rPr lang="de-DE" altLang="en-US" sz="2800" dirty="0"/>
              <a:t>?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What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his</a:t>
            </a:r>
            <a:r>
              <a:rPr lang="de-DE" altLang="en-US" sz="2800" dirty="0"/>
              <a:t>/her </a:t>
            </a:r>
            <a:r>
              <a:rPr lang="de-DE" altLang="en-US" sz="2800" dirty="0" err="1"/>
              <a:t>age</a:t>
            </a:r>
            <a:r>
              <a:rPr lang="de-DE" altLang="en-US" sz="2800" dirty="0"/>
              <a:t>?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/>
              <a:t>Does</a:t>
            </a:r>
            <a:r>
              <a:rPr lang="de-DE" altLang="en-US" sz="2800" dirty="0"/>
              <a:t> he/</a:t>
            </a:r>
            <a:r>
              <a:rPr lang="de-DE" altLang="en-US" sz="2800" dirty="0" err="1"/>
              <a:t>she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display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sinus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tachycardia</a:t>
            </a:r>
            <a:r>
              <a:rPr lang="de-DE" altLang="en-US" sz="2800" dirty="0"/>
              <a:t>?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6699" y="1604329"/>
            <a:ext cx="2714685" cy="314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350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1510031" y="393271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Nested-if</a:t>
            </a:r>
            <a:r>
              <a:rPr lang="de-DE" altLang="en-US" dirty="0"/>
              <a:t> </a:t>
            </a:r>
            <a:r>
              <a:rPr lang="de-DE" altLang="en-US" dirty="0" err="1"/>
              <a:t>logic</a:t>
            </a:r>
            <a:endParaRPr lang="de-DE" altLang="en-US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60724" y="1620927"/>
            <a:ext cx="7619742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/>
              <a:t>If the patient's minimum </a:t>
            </a:r>
            <a:r>
              <a:rPr lang="de-DE" altLang="en-US" sz="2400" dirty="0" smtClean="0"/>
              <a:t>diastolic </a:t>
            </a:r>
            <a:r>
              <a:rPr lang="de-DE" altLang="en-US" sz="2400" dirty="0"/>
              <a:t>blood pressure over the initial 24 hour period is greater than 91, then </a:t>
            </a:r>
          </a:p>
          <a:p>
            <a:pPr marL="1566916" lvl="1" indent="-519905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/>
              <a:t>if the patient's age is over 62.5 years, </a:t>
            </a:r>
          </a:p>
          <a:p>
            <a:pPr marL="2350374" lvl="2" indent="-390289"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/>
              <a:t>then if the patient displays sinus </a:t>
            </a:r>
            <a:r>
              <a:rPr lang="de-DE" altLang="en-US" sz="2400" dirty="0" smtClean="0"/>
              <a:t>tachycardia (</a:t>
            </a:r>
            <a:r>
              <a:rPr lang="en-US" altLang="en-US" sz="2400" dirty="0"/>
              <a:t>heart beat </a:t>
            </a:r>
            <a:r>
              <a:rPr lang="en-US" altLang="en-US" sz="2400" dirty="0" smtClean="0"/>
              <a:t>&gt; </a:t>
            </a:r>
            <a:r>
              <a:rPr lang="en-US" altLang="en-US" sz="2400" dirty="0"/>
              <a:t>100 times per </a:t>
            </a:r>
            <a:r>
              <a:rPr lang="en-US" altLang="en-US" sz="2400" dirty="0" smtClean="0"/>
              <a:t>minute)</a:t>
            </a:r>
            <a:r>
              <a:rPr lang="de-DE" altLang="en-US" sz="2400" dirty="0" smtClean="0"/>
              <a:t>, </a:t>
            </a:r>
          </a:p>
          <a:p>
            <a:pPr marL="1550274" indent="-390289"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 smtClean="0"/>
              <a:t>then </a:t>
            </a:r>
            <a:r>
              <a:rPr lang="de-DE" altLang="en-US" sz="2400" dirty="0"/>
              <a:t>and only then the patient is predicted not to survive for at least 30 days.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0921" y="1444339"/>
            <a:ext cx="3998090" cy="485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502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571671" y="681432"/>
            <a:ext cx="8053325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dirty="0"/>
              <a:t>Titanic survivors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0774" y="1826353"/>
            <a:ext cx="4533274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/>
              <a:t>A night to remember!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/>
              <a:t>After the disaster, people asked: What types of people tend to </a:t>
            </a:r>
            <a:r>
              <a:rPr lang="de-DE" altLang="en-US" sz="2800" dirty="0" err="1"/>
              <a:t>survive</a:t>
            </a:r>
            <a:r>
              <a:rPr lang="de-DE" altLang="en-US" sz="2800" dirty="0"/>
              <a:t>?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/>
              <a:t>Sample </a:t>
            </a:r>
            <a:r>
              <a:rPr lang="de-DE" altLang="en-US" sz="2800" dirty="0" err="1"/>
              <a:t>data</a:t>
            </a:r>
            <a:r>
              <a:rPr lang="de-DE" altLang="en-US" sz="2800" dirty="0"/>
              <a:t> </a:t>
            </a:r>
            <a:r>
              <a:rPr lang="de-DE" altLang="en-US" sz="2800" dirty="0" err="1"/>
              <a:t>library</a:t>
            </a:r>
            <a:r>
              <a:rPr lang="de-DE" altLang="en-US" sz="2800" dirty="0"/>
              <a:t> </a:t>
            </a:r>
            <a:r>
              <a:rPr lang="de-DE" altLang="en-US" sz="2800" dirty="0">
                <a:sym typeface="Wingdings"/>
              </a:rPr>
              <a:t> Titanic </a:t>
            </a:r>
            <a:r>
              <a:rPr lang="de-DE" altLang="en-US" sz="2800" dirty="0" err="1">
                <a:sym typeface="Wingdings"/>
              </a:rPr>
              <a:t>Passengers.jmp</a:t>
            </a:r>
            <a:r>
              <a:rPr lang="de-DE" altLang="en-US" sz="2800" dirty="0"/>
              <a:t>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6179" y="1977557"/>
            <a:ext cx="4134170" cy="2749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6062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187110" y="239078"/>
            <a:ext cx="8053325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dirty="0"/>
              <a:t>Titanic survivors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35125" y="1142690"/>
            <a:ext cx="6332434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>
                <a:sym typeface="Wingdings"/>
              </a:rPr>
              <a:t>Use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logistic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regression</a:t>
            </a:r>
            <a:r>
              <a:rPr lang="de-DE" altLang="en-US" sz="2800" dirty="0">
                <a:sym typeface="Wingdings"/>
              </a:rPr>
              <a:t> (Fit Model)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>
                <a:sym typeface="Wingdings"/>
              </a:rPr>
              <a:t>Y = </a:t>
            </a:r>
            <a:r>
              <a:rPr lang="de-DE" altLang="en-US" sz="2800" dirty="0" err="1">
                <a:sym typeface="Wingdings"/>
              </a:rPr>
              <a:t>Survived</a:t>
            </a:r>
            <a:endParaRPr lang="de-DE" altLang="en-US" sz="2800" dirty="0">
              <a:sym typeface="Wingdings"/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>
                <a:sym typeface="Wingdings"/>
              </a:rPr>
              <a:t>Xs</a:t>
            </a:r>
            <a:r>
              <a:rPr lang="de-DE" altLang="en-US" sz="2800" dirty="0">
                <a:sym typeface="Wingdings"/>
              </a:rPr>
              <a:t> = Sex, Age, Passenger </a:t>
            </a:r>
            <a:r>
              <a:rPr lang="de-DE" altLang="en-US" sz="2800" dirty="0" err="1">
                <a:sym typeface="Wingdings"/>
              </a:rPr>
              <a:t>class</a:t>
            </a:r>
            <a:r>
              <a:rPr lang="de-DE" altLang="en-US" sz="2800" dirty="0">
                <a:sym typeface="Wingdings"/>
              </a:rPr>
              <a:t>, </a:t>
            </a:r>
            <a:r>
              <a:rPr lang="de-DE" altLang="en-US" sz="2800" dirty="0" err="1">
                <a:sym typeface="Wingdings"/>
              </a:rPr>
              <a:t>interaction</a:t>
            </a:r>
            <a:r>
              <a:rPr lang="de-DE" altLang="en-US" sz="2800" dirty="0">
                <a:sym typeface="Wingdings"/>
              </a:rPr>
              <a:t>, </a:t>
            </a:r>
            <a:r>
              <a:rPr lang="de-DE" altLang="en-US" sz="2800" dirty="0" err="1">
                <a:sym typeface="Wingdings"/>
              </a:rPr>
              <a:t>and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their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interaction</a:t>
            </a:r>
            <a:r>
              <a:rPr lang="de-DE" altLang="en-US" sz="2800" dirty="0">
                <a:sym typeface="Wingdings"/>
              </a:rPr>
              <a:t> (</a:t>
            </a:r>
            <a:r>
              <a:rPr lang="de-DE" altLang="en-US" sz="2800" dirty="0" err="1">
                <a:sym typeface="Wingdings"/>
              </a:rPr>
              <a:t>Macros</a:t>
            </a:r>
            <a:r>
              <a:rPr lang="de-DE" altLang="en-US" sz="2800" dirty="0">
                <a:sym typeface="Wingdings"/>
              </a:rPr>
              <a:t>  </a:t>
            </a:r>
            <a:r>
              <a:rPr lang="de-DE" altLang="en-US" sz="2800" dirty="0" err="1">
                <a:sym typeface="Wingdings"/>
              </a:rPr>
              <a:t>full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factorial</a:t>
            </a:r>
            <a:r>
              <a:rPr lang="de-DE" altLang="en-US" sz="2800" dirty="0">
                <a:sym typeface="Wingdings"/>
              </a:rPr>
              <a:t>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800" dirty="0" err="1">
                <a:sym typeface="Wingdings"/>
              </a:rPr>
              <a:t>Results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are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too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complicated</a:t>
            </a:r>
            <a:r>
              <a:rPr lang="de-DE" altLang="en-US" sz="2800" dirty="0">
                <a:sym typeface="Wingdings"/>
              </a:rPr>
              <a:t>!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endParaRPr lang="de-DE" alt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34" y="1142690"/>
            <a:ext cx="4317112" cy="54033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125" y="4564613"/>
            <a:ext cx="6446259" cy="191838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10497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092" y="1534887"/>
            <a:ext cx="10619622" cy="4528456"/>
          </a:xfrm>
        </p:spPr>
        <p:txBody>
          <a:bodyPr>
            <a:normAutofit/>
          </a:bodyPr>
          <a:lstStyle/>
          <a:p>
            <a:r>
              <a:rPr lang="en-US" sz="2800" dirty="0"/>
              <a:t>Much easier to run (no assumption) and to interpret.</a:t>
            </a:r>
          </a:p>
          <a:p>
            <a:r>
              <a:rPr lang="en-US" sz="2800" dirty="0"/>
              <a:t>Don’t include missing or it will create “missing” as a group.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2830357"/>
            <a:ext cx="5359400" cy="2362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371" y="2830357"/>
            <a:ext cx="4920343" cy="341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12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1698172"/>
            <a:ext cx="4223658" cy="455022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Split (partition) </a:t>
            </a:r>
            <a:r>
              <a:rPr lang="en-US" sz="2400" dirty="0"/>
              <a:t>the tree variable by variable.</a:t>
            </a:r>
          </a:p>
          <a:p>
            <a:r>
              <a:rPr lang="en-US" sz="2400" dirty="0"/>
              <a:t>The first partition shows the most important variable.</a:t>
            </a:r>
          </a:p>
          <a:p>
            <a:r>
              <a:rPr lang="en-US" sz="2400" dirty="0"/>
              <a:t>Unlike what the logistic regression model suggests, the most crucial factor to survival is </a:t>
            </a:r>
            <a:r>
              <a:rPr lang="en-US" sz="2400" dirty="0">
                <a:solidFill>
                  <a:srgbClr val="FFC000"/>
                </a:solidFill>
              </a:rPr>
              <a:t>sex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472" y="304800"/>
            <a:ext cx="545684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513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</a:t>
            </a:r>
            <a:r>
              <a:rPr lang="de-DE" altLang="en-US" dirty="0"/>
              <a:t> </a:t>
            </a:r>
            <a:r>
              <a:rPr lang="de-DE" altLang="en-US" dirty="0" err="1"/>
              <a:t>model</a:t>
            </a:r>
            <a:endParaRPr lang="de-DE" alt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0049" y="1604329"/>
            <a:ext cx="8229024" cy="4526396"/>
          </a:xfrm>
          <a:ln/>
        </p:spPr>
        <p:txBody>
          <a:bodyPr/>
          <a:lstStyle/>
          <a:p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001" y="1395795"/>
            <a:ext cx="7480808" cy="51903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45579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751114" y="273629"/>
            <a:ext cx="9457959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Leaf</a:t>
            </a:r>
            <a:r>
              <a:rPr lang="de-DE" altLang="en-US" dirty="0"/>
              <a:t> </a:t>
            </a:r>
            <a:r>
              <a:rPr lang="de-DE" altLang="en-US" dirty="0" err="1"/>
              <a:t>report</a:t>
            </a:r>
            <a:r>
              <a:rPr lang="de-DE" altLang="en-US" dirty="0"/>
              <a:t>: </a:t>
            </a:r>
            <a:br>
              <a:rPr lang="de-DE" altLang="en-US" dirty="0"/>
            </a:br>
            <a:r>
              <a:rPr lang="de-DE" altLang="en-US" dirty="0" err="1"/>
              <a:t>Nested-if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</a:t>
            </a:r>
            <a:r>
              <a:rPr lang="de-DE" altLang="en-US" dirty="0" err="1"/>
              <a:t>interaction</a:t>
            </a:r>
            <a:endParaRPr lang="de-DE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932" y="2035076"/>
            <a:ext cx="5474167" cy="324898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5171" y="1942506"/>
            <a:ext cx="5551715" cy="4524955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If the passenger is a </a:t>
            </a:r>
            <a:r>
              <a:rPr lang="en-US" sz="2400" dirty="0">
                <a:solidFill>
                  <a:srgbClr val="FFC000"/>
                </a:solidFill>
              </a:rPr>
              <a:t>female</a:t>
            </a:r>
            <a:r>
              <a:rPr lang="en-US" sz="2400" dirty="0"/>
              <a:t> and she has a </a:t>
            </a:r>
            <a:r>
              <a:rPr lang="en-US" sz="2400" dirty="0">
                <a:solidFill>
                  <a:srgbClr val="FFC000"/>
                </a:solidFill>
              </a:rPr>
              <a:t>first-class ticket</a:t>
            </a:r>
            <a:r>
              <a:rPr lang="en-US" sz="2400" dirty="0"/>
              <a:t>, then the probability of survival is </a:t>
            </a:r>
            <a:r>
              <a:rPr lang="en-US" sz="2400" dirty="0">
                <a:solidFill>
                  <a:srgbClr val="FFC000"/>
                </a:solidFill>
              </a:rPr>
              <a:t>.9299 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C000"/>
                </a:solidFill>
              </a:rPr>
              <a:t>sex X class interaction</a:t>
            </a:r>
            <a:r>
              <a:rPr lang="en-US" sz="2400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If the passenger is a male and he is not a young boy ( age &gt; = 10), then his chance of survival is .1693 (sex and age interaction).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This is </a:t>
            </a:r>
            <a:r>
              <a:rPr lang="en-US" sz="2400" dirty="0">
                <a:solidFill>
                  <a:srgbClr val="FFC000"/>
                </a:solidFill>
              </a:rPr>
              <a:t>empirical probability based on the data at hand</a:t>
            </a:r>
            <a:r>
              <a:rPr lang="en-US" sz="2400" dirty="0"/>
              <a:t>, not the </a:t>
            </a:r>
            <a:r>
              <a:rPr lang="en-US" sz="2400" i="1" dirty="0"/>
              <a:t>p</a:t>
            </a:r>
            <a:r>
              <a:rPr lang="en-US" sz="2400" dirty="0"/>
              <a:t> value with reference to the sampling distribution.</a:t>
            </a:r>
          </a:p>
        </p:txBody>
      </p:sp>
    </p:spTree>
    <p:extLst>
      <p:ext uri="{BB962C8B-B14F-4D97-AF65-F5344CB8AC3E}">
        <p14:creationId xmlns:p14="http://schemas.microsoft.com/office/powerpoint/2010/main" val="15571804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945905" y="273631"/>
            <a:ext cx="9156037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Leaf</a:t>
            </a:r>
            <a:r>
              <a:rPr lang="de-DE" altLang="en-US" dirty="0"/>
              <a:t> </a:t>
            </a:r>
            <a:r>
              <a:rPr lang="de-DE" altLang="en-US" dirty="0" err="1"/>
              <a:t>report</a:t>
            </a:r>
            <a:r>
              <a:rPr lang="de-DE" altLang="en-US" dirty="0"/>
              <a:t>: </a:t>
            </a:r>
            <a:br>
              <a:rPr lang="de-DE" altLang="en-US" dirty="0"/>
            </a:br>
            <a:r>
              <a:rPr lang="de-DE" altLang="en-US" dirty="0" err="1"/>
              <a:t>Nested-if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</a:t>
            </a:r>
            <a:r>
              <a:rPr lang="de-DE" altLang="en-US" dirty="0" err="1"/>
              <a:t>interaction</a:t>
            </a:r>
            <a:endParaRPr lang="de-DE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45904" y="1649650"/>
            <a:ext cx="7131295" cy="4524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How unfair! Prior research shows that women are more robust against hypothermia!</a:t>
            </a:r>
          </a:p>
        </p:txBody>
      </p:sp>
      <p:pic>
        <p:nvPicPr>
          <p:cNvPr id="1026" name="Picture 2" descr="http://www.creative-wisdom.com/photography/girls/swim_8220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0020" y="2704514"/>
            <a:ext cx="4929860" cy="37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reative-wisdom.com/photography/girls/swim_822171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9723" y="818313"/>
            <a:ext cx="3066250" cy="558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735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Criteria based on statistical tests:</a:t>
            </a:r>
          </a:p>
          <a:p>
            <a:pPr lvl="1"/>
            <a:r>
              <a:rPr lang="en-US" sz="2600" dirty="0" err="1"/>
              <a:t>LogWorth</a:t>
            </a:r>
            <a:r>
              <a:rPr lang="en-US" sz="2600" dirty="0"/>
              <a:t> and G2: used in JMP</a:t>
            </a:r>
          </a:p>
          <a:p>
            <a:pPr lvl="1"/>
            <a:r>
              <a:rPr lang="en-US" sz="2600" dirty="0"/>
              <a:t>CHAID criterion: used in SPSS</a:t>
            </a:r>
          </a:p>
          <a:p>
            <a:r>
              <a:rPr lang="en-US" sz="2800" dirty="0">
                <a:solidFill>
                  <a:srgbClr val="FFC000"/>
                </a:solidFill>
              </a:rPr>
              <a:t>Criteria based on impurity:</a:t>
            </a:r>
          </a:p>
          <a:p>
            <a:pPr lvl="1"/>
            <a:r>
              <a:rPr lang="en-US" sz="2600" dirty="0"/>
              <a:t>GINI: The default of Python </a:t>
            </a:r>
          </a:p>
          <a:p>
            <a:pPr lvl="1"/>
            <a:r>
              <a:rPr lang="en-US" sz="2600" dirty="0"/>
              <a:t>Entropy: The default of SAS’s High Performance Split Procedure (HPSPLIT)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31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424877" y="422812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LogWorth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G</a:t>
            </a:r>
            <a:r>
              <a:rPr lang="de-DE" altLang="en-US" baseline="30000" dirty="0"/>
              <a:t>2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44952" y="1604329"/>
            <a:ext cx="10269361" cy="4646000"/>
          </a:xfrm>
          <a:ln/>
        </p:spPr>
        <p:txBody>
          <a:bodyPr vert="horz" lIns="91440" tIns="208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800" dirty="0"/>
              <a:t>Examines each independent variable to identify which one can decisively split the sample with reference to the dependent variable.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800" dirty="0"/>
              <a:t>If the input is </a:t>
            </a:r>
            <a:r>
              <a:rPr lang="en-US" sz="2800" dirty="0">
                <a:solidFill>
                  <a:srgbClr val="FFC000"/>
                </a:solidFill>
              </a:rPr>
              <a:t>continuous</a:t>
            </a:r>
            <a:r>
              <a:rPr lang="en-US" sz="2800" dirty="0"/>
              <a:t> (e.g. household income), every value of the variable could be a potential split point.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800" dirty="0"/>
              <a:t>If the input is </a:t>
            </a:r>
            <a:r>
              <a:rPr lang="en-US" sz="2800" dirty="0">
                <a:solidFill>
                  <a:srgbClr val="FFC000"/>
                </a:solidFill>
              </a:rPr>
              <a:t>categorical</a:t>
            </a:r>
            <a:r>
              <a:rPr lang="en-US" sz="2800" dirty="0"/>
              <a:t> (e.g. gender), then the average value of the outcome variable is taken for each level of the predictor variable. </a:t>
            </a:r>
            <a:endParaRPr lang="de-DE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3705005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313954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LogWorth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G</a:t>
            </a:r>
            <a:r>
              <a:rPr lang="de-DE" altLang="en-US" baseline="30000" dirty="0"/>
              <a:t>2</a:t>
            </a:r>
            <a:endParaRPr lang="de-DE" alt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08713" y="1371543"/>
            <a:ext cx="6662057" cy="4931286"/>
          </a:xfrm>
          <a:ln/>
        </p:spPr>
        <p:txBody>
          <a:bodyPr vert="horz" lIns="91440" tIns="208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540" dirty="0"/>
              <a:t>Afterwards, a 2x2 crosstab table is formed (e.g. [‘proficient’ or ‘not proficient’] x [‘male’ or ‘female’]).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540" dirty="0"/>
              <a:t>Next, </a:t>
            </a:r>
            <a:r>
              <a:rPr lang="en-US" sz="2540" dirty="0">
                <a:solidFill>
                  <a:srgbClr val="FFC000"/>
                </a:solidFill>
              </a:rPr>
              <a:t>Pearson’s Chi-square </a:t>
            </a:r>
            <a:r>
              <a:rPr lang="en-US" sz="2540" dirty="0"/>
              <a:t>is used for examining the association between 2 variables.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540" dirty="0"/>
              <a:t>But the result of Chi-square is dependent on the sample size. When the sample size is extremely large, the </a:t>
            </a:r>
            <a:r>
              <a:rPr lang="en-US" sz="2540" i="1" dirty="0"/>
              <a:t>p</a:t>
            </a:r>
            <a:r>
              <a:rPr lang="en-US" sz="2540" dirty="0"/>
              <a:t>-value is close to 0 and virtually everything appears to be ‘significant.’</a:t>
            </a:r>
            <a:endParaRPr lang="de-DE" altLang="en-US" sz="2359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437" y="1458629"/>
            <a:ext cx="3050306" cy="403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151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457535" y="444084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LogWorth</a:t>
            </a:r>
            <a:r>
              <a:rPr lang="de-DE" altLang="en-US" dirty="0"/>
              <a:t> </a:t>
            </a:r>
            <a:r>
              <a:rPr lang="de-DE" altLang="en-US" dirty="0" err="1"/>
              <a:t>and</a:t>
            </a:r>
            <a:r>
              <a:rPr lang="de-DE" altLang="en-US" dirty="0"/>
              <a:t> G</a:t>
            </a:r>
            <a:r>
              <a:rPr lang="de-DE" altLang="en-US" baseline="30000" dirty="0"/>
              <a:t>2</a:t>
            </a:r>
            <a:endParaRPr lang="de-DE" alt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2370" y="1643517"/>
            <a:ext cx="6063343" cy="4444307"/>
          </a:xfrm>
          <a:ln/>
        </p:spPr>
        <p:txBody>
          <a:bodyPr vert="horz" lIns="91440" tIns="20803" rIns="91440" bIns="45720" rtlCol="0"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en-US" sz="2400" dirty="0" err="1"/>
              <a:t>LogWorth</a:t>
            </a:r>
            <a:r>
              <a:rPr lang="en-US" altLang="en-US" sz="2400" dirty="0"/>
              <a:t> was invented by R. A. Fisher!</a:t>
            </a:r>
            <a:endParaRPr lang="en-US" sz="24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400" dirty="0"/>
              <a:t>As a remedy, the quality of the split is reported by </a:t>
            </a:r>
            <a:r>
              <a:rPr lang="en-US" sz="2400" dirty="0" err="1">
                <a:solidFill>
                  <a:srgbClr val="FFC000"/>
                </a:solidFill>
              </a:rPr>
              <a:t>LogWorth</a:t>
            </a:r>
            <a:r>
              <a:rPr lang="en-US" sz="2400" dirty="0"/>
              <a:t>, which is defined as </a:t>
            </a:r>
            <a:r>
              <a:rPr lang="en-US" sz="2400" dirty="0">
                <a:solidFill>
                  <a:srgbClr val="FFC000"/>
                </a:solidFill>
              </a:rPr>
              <a:t>–log10(p)</a:t>
            </a:r>
            <a:r>
              <a:rPr lang="en-US" sz="2400" dirty="0"/>
              <a:t>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400" dirty="0"/>
              <a:t>Because the </a:t>
            </a:r>
            <a:r>
              <a:rPr lang="en-US" sz="2400" dirty="0" err="1"/>
              <a:t>LogWorth</a:t>
            </a:r>
            <a:r>
              <a:rPr lang="en-US" sz="2400" dirty="0"/>
              <a:t> statistics is the inverse of the </a:t>
            </a:r>
            <a:r>
              <a:rPr lang="en-US" sz="2400" i="1" dirty="0"/>
              <a:t>p</a:t>
            </a:r>
            <a:r>
              <a:rPr lang="en-US" sz="2400" dirty="0"/>
              <a:t> value, a bigger </a:t>
            </a:r>
            <a:r>
              <a:rPr lang="en-US" sz="2400" dirty="0" err="1"/>
              <a:t>LogWorth</a:t>
            </a:r>
            <a:r>
              <a:rPr lang="en-US" sz="2400" dirty="0"/>
              <a:t> is considered better.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sz="2400" dirty="0"/>
              <a:t>If the outcome variable is categorical, </a:t>
            </a:r>
            <a:r>
              <a:rPr lang="en-US" sz="2400" dirty="0">
                <a:solidFill>
                  <a:srgbClr val="FFC000"/>
                </a:solidFill>
              </a:rPr>
              <a:t>G^2</a:t>
            </a:r>
            <a:r>
              <a:rPr lang="en-US" sz="2400" dirty="0"/>
              <a:t> (the likelihood ratio of chi-square) is reported.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111" y="1643517"/>
            <a:ext cx="3814859" cy="463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509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351" y="1088020"/>
            <a:ext cx="7869009" cy="1055424"/>
          </a:xfrm>
        </p:spPr>
        <p:txBody>
          <a:bodyPr/>
          <a:lstStyle/>
          <a:p>
            <a:r>
              <a:rPr lang="en-US" dirty="0"/>
              <a:t>GINI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073" y="2598159"/>
            <a:ext cx="10575542" cy="3599726"/>
          </a:xfrm>
        </p:spPr>
        <p:txBody>
          <a:bodyPr>
            <a:normAutofit/>
          </a:bodyPr>
          <a:lstStyle/>
          <a:p>
            <a:r>
              <a:rPr lang="en-US" sz="2400" dirty="0"/>
              <a:t>Based on </a:t>
            </a:r>
            <a:r>
              <a:rPr lang="en-US" sz="2400" dirty="0">
                <a:solidFill>
                  <a:srgbClr val="FFC000"/>
                </a:solidFill>
              </a:rPr>
              <a:t>Information Theory</a:t>
            </a:r>
          </a:p>
          <a:p>
            <a:r>
              <a:rPr lang="en-US" sz="2400" dirty="0"/>
              <a:t>Measure the </a:t>
            </a:r>
            <a:r>
              <a:rPr lang="en-US" sz="2400" dirty="0">
                <a:solidFill>
                  <a:srgbClr val="FFC000"/>
                </a:solidFill>
              </a:rPr>
              <a:t>impurity</a:t>
            </a:r>
            <a:r>
              <a:rPr lang="en-US" sz="2400" dirty="0"/>
              <a:t> (heterogeneity) of the partitioned group.</a:t>
            </a:r>
            <a:endParaRPr lang="en-US" sz="2400" dirty="0">
              <a:solidFill>
                <a:srgbClr val="FFC000"/>
              </a:solidFill>
            </a:endParaRPr>
          </a:p>
          <a:p>
            <a:r>
              <a:rPr lang="en-US" sz="2400" dirty="0"/>
              <a:t>GINI = 1 </a:t>
            </a:r>
            <a:r>
              <a:rPr lang="mr-IN" sz="2400" dirty="0"/>
              <a:t>–</a:t>
            </a:r>
            <a:r>
              <a:rPr lang="en-US" sz="2400" dirty="0"/>
              <a:t> (sum of squares of the proportion of each category)</a:t>
            </a:r>
          </a:p>
          <a:p>
            <a:r>
              <a:rPr lang="en-US" sz="2400" dirty="0"/>
              <a:t>Ideally a partitioned group should be pure (homogeneous) </a:t>
            </a:r>
          </a:p>
          <a:p>
            <a:r>
              <a:rPr lang="en-US" sz="2400" dirty="0"/>
              <a:t>10 apples (100%) in one Group 1 and 10 oranges (100%) in Group 2</a:t>
            </a:r>
          </a:p>
          <a:p>
            <a:r>
              <a:rPr lang="en-US" sz="2400" dirty="0"/>
              <a:t>GINI = 1 </a:t>
            </a:r>
            <a:r>
              <a:rPr lang="mr-IN" sz="2400" dirty="0"/>
              <a:t>–</a:t>
            </a:r>
            <a:r>
              <a:rPr lang="en-US" sz="2400" dirty="0"/>
              <a:t> (1)</a:t>
            </a:r>
            <a:r>
              <a:rPr lang="en-US" sz="2400" baseline="30000" dirty="0"/>
              <a:t>2</a:t>
            </a:r>
            <a:r>
              <a:rPr lang="en-US" sz="2400" dirty="0"/>
              <a:t> = 0</a:t>
            </a:r>
          </a:p>
          <a:p>
            <a:r>
              <a:rPr lang="en-US" sz="2400" dirty="0"/>
              <a:t>If the group is absolutely pure, GINI = 0 </a:t>
            </a:r>
            <a:r>
              <a:rPr lang="en-US" sz="2400" dirty="0">
                <a:sym typeface="Wingdings"/>
              </a:rPr>
              <a:t> smaller is better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946" y="604018"/>
            <a:ext cx="3365295" cy="223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80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221" y="1853248"/>
            <a:ext cx="8946541" cy="4195481"/>
          </a:xfrm>
        </p:spPr>
        <p:txBody>
          <a:bodyPr/>
          <a:lstStyle/>
          <a:p>
            <a:r>
              <a:rPr lang="en-US" sz="2800" dirty="0"/>
              <a:t>In reality nothing is pure, e.g. </a:t>
            </a:r>
          </a:p>
          <a:p>
            <a:pPr lvl="1"/>
            <a:r>
              <a:rPr lang="en-US" sz="2600" dirty="0"/>
              <a:t>5 apples (.5 or 50%)</a:t>
            </a:r>
          </a:p>
          <a:p>
            <a:pPr lvl="1"/>
            <a:r>
              <a:rPr lang="en-US" sz="2600" dirty="0"/>
              <a:t>3 bananas (.3 or 30%)</a:t>
            </a:r>
          </a:p>
          <a:p>
            <a:pPr lvl="1"/>
            <a:r>
              <a:rPr lang="en-US" sz="2600" dirty="0"/>
              <a:t>2 oranges (.2 or 20%)</a:t>
            </a:r>
          </a:p>
          <a:p>
            <a:r>
              <a:rPr lang="en-US" sz="2800" dirty="0"/>
              <a:t>GINI = 1 </a:t>
            </a:r>
            <a:r>
              <a:rPr lang="mr-IN" sz="2800" dirty="0"/>
              <a:t>–</a:t>
            </a:r>
            <a:r>
              <a:rPr lang="en-US" sz="2800" dirty="0"/>
              <a:t> (.5)2 + (.3)2 + (.2)2 = .62</a:t>
            </a:r>
          </a:p>
          <a:p>
            <a:r>
              <a:rPr lang="en-US" sz="2800" dirty="0"/>
              <a:t>The algorithm examines all variables to determine which one can partition “purer” group.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218" y="671332"/>
            <a:ext cx="3939251" cy="295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332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43605"/>
            <a:ext cx="8946541" cy="1898247"/>
          </a:xfrm>
        </p:spPr>
        <p:txBody>
          <a:bodyPr>
            <a:normAutofit/>
          </a:bodyPr>
          <a:lstStyle/>
          <a:p>
            <a:r>
              <a:rPr lang="en-US" sz="3300" dirty="0"/>
              <a:t>Entropy =  sum of (-percent of each category * log2 (percent))</a:t>
            </a:r>
          </a:p>
          <a:p>
            <a:r>
              <a:rPr lang="en-US" sz="3300" dirty="0"/>
              <a:t>Like GINI, smaller is better.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3980388"/>
            <a:ext cx="106426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858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197" y="1733505"/>
            <a:ext cx="7104517" cy="419548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rgbClr val="FFC000"/>
                </a:solidFill>
              </a:rPr>
              <a:t>Receiver Operating Characteristic </a:t>
            </a:r>
            <a:r>
              <a:rPr lang="en-US" sz="2800" dirty="0"/>
              <a:t>(ROC) Curve for examining “hit” rate</a:t>
            </a:r>
          </a:p>
          <a:p>
            <a:r>
              <a:rPr lang="en-US" sz="2800" dirty="0"/>
              <a:t>Originated from </a:t>
            </a:r>
            <a:r>
              <a:rPr lang="en-US" sz="2800" dirty="0">
                <a:solidFill>
                  <a:srgbClr val="FFC000"/>
                </a:solidFill>
              </a:rPr>
              <a:t>Signal Detection Theory</a:t>
            </a:r>
          </a:p>
          <a:p>
            <a:r>
              <a:rPr lang="en-US" sz="2800" dirty="0"/>
              <a:t>developed by electrical engineers and radar engineers during World War II.</a:t>
            </a:r>
          </a:p>
          <a:p>
            <a:r>
              <a:rPr lang="en-US" sz="2800" dirty="0"/>
              <a:t>to decide whether a blip on the radar screen signaling a hostile object, a friendly ship, or just noise.</a:t>
            </a:r>
          </a:p>
          <a:p>
            <a:r>
              <a:rPr lang="en-US" sz="2800" dirty="0"/>
              <a:t>In the 1970s it was adapted into medical tests.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1733505"/>
            <a:ext cx="3639517" cy="272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327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ROC curves and AUC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51714" y="1290376"/>
            <a:ext cx="6172200" cy="540920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Inverted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red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triangle</a:t>
            </a:r>
            <a:r>
              <a:rPr lang="de-DE" altLang="en-US" sz="2400" dirty="0"/>
              <a:t> </a:t>
            </a:r>
            <a:r>
              <a:rPr lang="de-DE" altLang="en-US" sz="2400" dirty="0">
                <a:sym typeface="Wingdings"/>
              </a:rPr>
              <a:t> ROC </a:t>
            </a:r>
            <a:r>
              <a:rPr lang="de-DE" altLang="en-US" sz="2400" dirty="0" err="1">
                <a:sym typeface="Wingdings"/>
              </a:rPr>
              <a:t>Curve</a:t>
            </a:r>
            <a:endParaRPr lang="de-DE" altLang="en-US" sz="2400" dirty="0">
              <a:sym typeface="Wingdings"/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>
                <a:solidFill>
                  <a:srgbClr val="FFC000"/>
                </a:solidFill>
                <a:sym typeface="Wingdings"/>
              </a:rPr>
              <a:t>Area </a:t>
            </a:r>
            <a:r>
              <a:rPr lang="de-DE" altLang="en-US" sz="2400" dirty="0" err="1">
                <a:solidFill>
                  <a:srgbClr val="FFC000"/>
                </a:solidFill>
                <a:sym typeface="Wingdings"/>
              </a:rPr>
              <a:t>under</a:t>
            </a:r>
            <a:r>
              <a:rPr lang="de-DE" altLang="en-US" sz="2400" dirty="0">
                <a:solidFill>
                  <a:srgbClr val="FFC000"/>
                </a:solidFill>
                <a:sym typeface="Wingdings"/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  <a:sym typeface="Wingdings"/>
              </a:rPr>
              <a:t>curve</a:t>
            </a:r>
            <a:r>
              <a:rPr lang="de-DE" altLang="en-US" sz="2400" dirty="0">
                <a:sym typeface="Wingdings"/>
              </a:rPr>
              <a:t> (AUC)</a:t>
            </a:r>
            <a:endParaRPr lang="de-DE" altLang="en-US" sz="24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/>
              <a:t>4 </a:t>
            </a:r>
            <a:r>
              <a:rPr lang="de-DE" altLang="en-US" sz="2400" dirty="0" err="1"/>
              <a:t>possible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outcomes</a:t>
            </a:r>
            <a:r>
              <a:rPr lang="de-DE" altLang="en-US" sz="2400" dirty="0"/>
              <a:t>: 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true</a:t>
            </a:r>
            <a:r>
              <a:rPr lang="de-DE" altLang="en-US" sz="2400" dirty="0"/>
              <a:t> positive (TP)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false</a:t>
            </a:r>
            <a:r>
              <a:rPr lang="de-DE" altLang="en-US" sz="2400" dirty="0"/>
              <a:t> positive (FP)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false</a:t>
            </a:r>
            <a:r>
              <a:rPr lang="de-DE" altLang="en-US" sz="2400" dirty="0"/>
              <a:t> negative (FN)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true</a:t>
            </a:r>
            <a:r>
              <a:rPr lang="de-DE" altLang="en-US" sz="2400" dirty="0"/>
              <a:t> negative (TN).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>
                <a:solidFill>
                  <a:srgbClr val="FFC000"/>
                </a:solidFill>
              </a:rPr>
              <a:t>Sensitivity</a:t>
            </a:r>
            <a:r>
              <a:rPr lang="de-DE" altLang="en-US" sz="2400" dirty="0"/>
              <a:t> =  TP/(TP+FN)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1 - </a:t>
            </a:r>
            <a:r>
              <a:rPr lang="de-DE" altLang="en-US" sz="2400" dirty="0" err="1">
                <a:solidFill>
                  <a:srgbClr val="FFC000"/>
                </a:solidFill>
              </a:rPr>
              <a:t>Specificity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/>
              <a:t>= 1 - [TN/(FP+TN)]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2400" dirty="0" err="1"/>
              <a:t>No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model</a:t>
            </a:r>
            <a:r>
              <a:rPr lang="de-DE" altLang="en-US" sz="2400" dirty="0"/>
              <a:t> = 50% </a:t>
            </a:r>
            <a:r>
              <a:rPr lang="de-DE" altLang="en-US" sz="2400" dirty="0" err="1"/>
              <a:t>chance</a:t>
            </a:r>
            <a:endParaRPr lang="de-DE" altLang="en-US" sz="24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248" y="1290376"/>
            <a:ext cx="4313252" cy="4854749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904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729343" y="273629"/>
            <a:ext cx="9479730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Criterion</a:t>
            </a:r>
            <a:r>
              <a:rPr lang="de-DE" altLang="en-US" dirty="0"/>
              <a:t> </a:t>
            </a:r>
            <a:r>
              <a:rPr lang="de-DE" altLang="en-US" dirty="0" err="1"/>
              <a:t>of</a:t>
            </a:r>
            <a:r>
              <a:rPr lang="de-DE" altLang="en-US" dirty="0"/>
              <a:t> </a:t>
            </a:r>
            <a:r>
              <a:rPr lang="de-DE" altLang="en-US" dirty="0" err="1"/>
              <a:t>judging</a:t>
            </a:r>
            <a:r>
              <a:rPr lang="de-DE" altLang="en-US" dirty="0"/>
              <a:t> ROC </a:t>
            </a:r>
            <a:r>
              <a:rPr lang="de-DE" altLang="en-US" dirty="0" err="1"/>
              <a:t>curves</a:t>
            </a:r>
            <a:endParaRPr lang="de-DE" altLang="en-US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84703" y="3401638"/>
            <a:ext cx="5178640" cy="3057441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/>
              <a:t>The </a:t>
            </a:r>
            <a:r>
              <a:rPr lang="de-DE" altLang="en-US" sz="2800" dirty="0" err="1"/>
              <a:t>left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a </a:t>
            </a:r>
            <a:r>
              <a:rPr lang="de-DE" altLang="en-US" sz="2800" dirty="0" err="1"/>
              <a:t>coin-flipping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model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/>
              <a:t>This </a:t>
            </a:r>
            <a:r>
              <a:rPr lang="de-DE" altLang="en-US" sz="2800" dirty="0" err="1"/>
              <a:t>cut</a:t>
            </a:r>
            <a:r>
              <a:rPr lang="de-DE" altLang="en-US" sz="2800" dirty="0"/>
              <a:t>-off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a </a:t>
            </a:r>
            <a:r>
              <a:rPr lang="de-DE" altLang="en-US" sz="2800" dirty="0" err="1">
                <a:solidFill>
                  <a:srgbClr val="FFC000"/>
                </a:solidFill>
              </a:rPr>
              <a:t>suggestion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only</a:t>
            </a:r>
            <a:r>
              <a:rPr lang="de-DE" altLang="en-US" sz="2800" dirty="0"/>
              <a:t>. </a:t>
            </a:r>
            <a:r>
              <a:rPr lang="de-DE" altLang="en-US" sz="2800" dirty="0" err="1"/>
              <a:t>Don't</a:t>
            </a:r>
            <a:r>
              <a:rPr lang="de-DE" altLang="en-US" sz="2800" dirty="0"/>
              <a:t> fall </a:t>
            </a:r>
            <a:r>
              <a:rPr lang="de-DE" altLang="en-US" sz="2800" dirty="0" err="1"/>
              <a:t>into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alpha</a:t>
            </a:r>
            <a:r>
              <a:rPr lang="de-DE" altLang="en-US" sz="2800" dirty="0"/>
              <a:t> &lt; 0.05 </a:t>
            </a:r>
            <a:r>
              <a:rPr lang="de-DE" altLang="en-US" sz="2800" dirty="0" err="1"/>
              <a:t>reasoning</a:t>
            </a:r>
            <a:r>
              <a:rPr lang="de-DE" altLang="en-US" sz="2800" dirty="0"/>
              <a:t>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702" y="1418550"/>
            <a:ext cx="8214622" cy="165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7714" y="3401638"/>
            <a:ext cx="4461588" cy="304304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68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695534" y="306288"/>
            <a:ext cx="9602352" cy="825828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Example</a:t>
            </a:r>
            <a:r>
              <a:rPr lang="de-DE" altLang="en-US" dirty="0"/>
              <a:t>: PISA 2006 USA &amp; Canada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5534" y="1796143"/>
            <a:ext cx="4430485" cy="4343221"/>
          </a:xfrm>
          <a:ln/>
        </p:spPr>
        <p:txBody>
          <a:bodyPr vert="horz" lIns="91440" tIns="20803" rIns="91440" bIns="45720" rtlCol="0"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 err="1"/>
              <a:t>Uncheck</a:t>
            </a:r>
            <a:r>
              <a:rPr lang="de-DE" altLang="en-US" sz="2800" dirty="0"/>
              <a:t> </a:t>
            </a:r>
            <a:r>
              <a:rPr lang="de-DE" altLang="en-US" sz="2800" dirty="0">
                <a:solidFill>
                  <a:srgbClr val="FFC000"/>
                </a:solidFill>
              </a:rPr>
              <a:t>informative </a:t>
            </a:r>
            <a:r>
              <a:rPr lang="de-DE" altLang="en-US" sz="2800" dirty="0" err="1">
                <a:solidFill>
                  <a:srgbClr val="FFC000"/>
                </a:solidFill>
              </a:rPr>
              <a:t>missing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missing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data</a:t>
            </a:r>
            <a:r>
              <a:rPr lang="de-DE" altLang="en-US" sz="2800" dirty="0"/>
              <a:t> will </a:t>
            </a:r>
            <a:r>
              <a:rPr lang="de-DE" altLang="en-US" sz="2800" dirty="0" err="1"/>
              <a:t>be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imputed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800" dirty="0"/>
              <a:t>Something </a:t>
            </a:r>
            <a:r>
              <a:rPr lang="de-DE" altLang="en-US" sz="2800" dirty="0" err="1"/>
              <a:t>no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answer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an </a:t>
            </a:r>
            <a:r>
              <a:rPr lang="de-DE" altLang="en-US" sz="2800" dirty="0" err="1"/>
              <a:t>answer</a:t>
            </a:r>
            <a:r>
              <a:rPr lang="de-DE" altLang="en-US" sz="2800" dirty="0"/>
              <a:t> </a:t>
            </a:r>
            <a:r>
              <a:rPr lang="de-DE" altLang="en-US" sz="2800" dirty="0">
                <a:sym typeface="Wingdings"/>
              </a:rPr>
              <a:t> </a:t>
            </a:r>
            <a:r>
              <a:rPr lang="de-DE" altLang="en-US" sz="2800" dirty="0" err="1">
                <a:sym typeface="Wingdings"/>
              </a:rPr>
              <a:t>missing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is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treated</a:t>
            </a:r>
            <a:r>
              <a:rPr lang="de-DE" altLang="en-US" sz="2800" dirty="0">
                <a:sym typeface="Wingdings"/>
              </a:rPr>
              <a:t> </a:t>
            </a:r>
            <a:r>
              <a:rPr lang="de-DE" altLang="en-US" sz="2800" dirty="0" err="1">
                <a:sym typeface="Wingdings"/>
              </a:rPr>
              <a:t>as</a:t>
            </a:r>
            <a:r>
              <a:rPr lang="de-DE" altLang="en-US" sz="2800" dirty="0">
                <a:sym typeface="Wingdings"/>
              </a:rPr>
              <a:t> a </a:t>
            </a:r>
            <a:r>
              <a:rPr lang="de-DE" altLang="en-US" sz="2800" dirty="0" err="1">
                <a:sym typeface="Wingdings"/>
              </a:rPr>
              <a:t>category</a:t>
            </a:r>
            <a:r>
              <a:rPr lang="de-DE" altLang="en-US" sz="2800" dirty="0">
                <a:sym typeface="Wingdings"/>
              </a:rPr>
              <a:t>.</a:t>
            </a:r>
            <a:endParaRPr lang="de-DE" alt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596" y="1272055"/>
            <a:ext cx="6171147" cy="494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9909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975544" y="594152"/>
            <a:ext cx="8229024" cy="866467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Example</a:t>
            </a:r>
            <a:r>
              <a:rPr lang="de-DE" altLang="en-US" dirty="0"/>
              <a:t>: PISA 2006 USA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2258" y="1604328"/>
            <a:ext cx="4963886" cy="4861785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Missing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automatically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imputed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The same variable (Science </a:t>
            </a:r>
            <a:r>
              <a:rPr lang="de-DE" altLang="en-US" sz="2800" dirty="0" err="1"/>
              <a:t>enjoyment</a:t>
            </a:r>
            <a:r>
              <a:rPr lang="de-DE" altLang="en-US" sz="2800" dirty="0"/>
              <a:t>) </a:t>
            </a:r>
            <a:r>
              <a:rPr lang="de-DE" altLang="en-US" sz="2800" dirty="0" err="1"/>
              <a:t>recurs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saturated</a:t>
            </a:r>
            <a:r>
              <a:rPr lang="de-DE" altLang="en-US" sz="2800" dirty="0"/>
              <a:t>. </a:t>
            </a:r>
            <a:r>
              <a:rPr lang="de-DE" altLang="en-US" sz="2800" dirty="0" err="1"/>
              <a:t>You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cannot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add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anything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make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better</a:t>
            </a:r>
            <a:r>
              <a:rPr lang="de-DE" altLang="en-US" sz="28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FFC000"/>
                </a:solidFill>
              </a:rPr>
              <a:t>Prune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it!</a:t>
            </a:r>
            <a:endParaRPr lang="de-DE" alt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85" y="1717221"/>
            <a:ext cx="6255521" cy="421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4938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228935" y="459408"/>
            <a:ext cx="8229024" cy="1144921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After </a:t>
            </a:r>
            <a:r>
              <a:rPr lang="de-DE" altLang="en-US" dirty="0" err="1"/>
              <a:t>pruning</a:t>
            </a:r>
            <a:endParaRPr lang="de-DE" alt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4657" y="1604329"/>
            <a:ext cx="3755572" cy="452639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A </a:t>
            </a:r>
            <a:r>
              <a:rPr lang="de-DE" altLang="en-US" sz="2800" dirty="0" err="1"/>
              <a:t>very</a:t>
            </a:r>
            <a:r>
              <a:rPr lang="de-DE" altLang="en-US" sz="2800" dirty="0"/>
              <a:t> simple </a:t>
            </a:r>
            <a:r>
              <a:rPr lang="de-DE" altLang="en-US" sz="2800" dirty="0" err="1"/>
              <a:t>model</a:t>
            </a:r>
            <a:endParaRPr lang="de-DE" altLang="en-US" sz="28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FFC000"/>
                </a:solidFill>
              </a:rPr>
              <a:t>Two</a:t>
            </a:r>
            <a:r>
              <a:rPr lang="de-DE" altLang="en-US" sz="2800" dirty="0">
                <a:solidFill>
                  <a:srgbClr val="FFC000"/>
                </a:solidFill>
              </a:rPr>
              <a:t> variables </a:t>
            </a:r>
            <a:r>
              <a:rPr lang="de-DE" altLang="en-US" sz="2800" dirty="0" err="1"/>
              <a:t>can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predict</a:t>
            </a:r>
            <a:r>
              <a:rPr lang="de-DE" altLang="en-US" sz="2800" dirty="0"/>
              <a:t> PISA </a:t>
            </a:r>
            <a:r>
              <a:rPr lang="de-DE" altLang="en-US" sz="2800" dirty="0" err="1"/>
              <a:t>science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test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performance</a:t>
            </a:r>
            <a:r>
              <a:rPr lang="de-DE" altLang="en-US" sz="2800" dirty="0"/>
              <a:t>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278" y="1701331"/>
            <a:ext cx="6455045" cy="433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7997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DT with </a:t>
            </a:r>
            <a:br>
              <a:rPr lang="en-US" dirty="0"/>
            </a:br>
            <a:r>
              <a:rPr lang="en-US" dirty="0"/>
              <a:t>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55" y="2247300"/>
            <a:ext cx="5319259" cy="3977013"/>
          </a:xfrm>
        </p:spPr>
        <p:txBody>
          <a:bodyPr/>
          <a:lstStyle/>
          <a:p>
            <a:r>
              <a:rPr lang="en-US" sz="2400" dirty="0"/>
              <a:t>Too complicated!</a:t>
            </a:r>
          </a:p>
          <a:p>
            <a:r>
              <a:rPr lang="en-US" sz="2400" dirty="0"/>
              <a:t>If almost everything is important, then nothing is important!</a:t>
            </a:r>
          </a:p>
          <a:p>
            <a:r>
              <a:rPr lang="en-US" sz="2400" dirty="0"/>
              <a:t>No practical implications!</a:t>
            </a:r>
          </a:p>
          <a:p>
            <a:r>
              <a:rPr lang="en-US" sz="2400" dirty="0"/>
              <a:t>Remember the fifty ways of improving your grade?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563" y="846770"/>
            <a:ext cx="4578179" cy="53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2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DT &amp; GR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349" y="1576630"/>
            <a:ext cx="3646919" cy="4583945"/>
          </a:xfrm>
        </p:spPr>
        <p:txBody>
          <a:bodyPr>
            <a:normAutofit/>
          </a:bodyPr>
          <a:lstStyle/>
          <a:p>
            <a:r>
              <a:rPr lang="en-US" sz="2800" dirty="0"/>
              <a:t>Use </a:t>
            </a:r>
            <a:r>
              <a:rPr lang="en-US" sz="2800" dirty="0" err="1"/>
              <a:t>Diabetics.jmp</a:t>
            </a:r>
            <a:endParaRPr lang="en-US" sz="2800" dirty="0"/>
          </a:p>
          <a:p>
            <a:r>
              <a:rPr lang="en-US" sz="2800" dirty="0"/>
              <a:t>Decision tree</a:t>
            </a:r>
          </a:p>
          <a:p>
            <a:r>
              <a:rPr lang="en-US" sz="2800" dirty="0"/>
              <a:t>Only </a:t>
            </a:r>
            <a:r>
              <a:rPr lang="en-US" sz="2800" dirty="0">
                <a:solidFill>
                  <a:srgbClr val="FFC000"/>
                </a:solidFill>
              </a:rPr>
              <a:t>two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C000"/>
                </a:solidFill>
              </a:rPr>
              <a:t>predictors</a:t>
            </a:r>
            <a:r>
              <a:rPr lang="en-US" sz="2800" dirty="0"/>
              <a:t> are important for predicting diabetic progression.</a:t>
            </a:r>
          </a:p>
          <a:p>
            <a:r>
              <a:rPr lang="en-US" sz="2800" dirty="0" err="1">
                <a:solidFill>
                  <a:srgbClr val="FFC000"/>
                </a:solidFill>
              </a:rPr>
              <a:t>AICc</a:t>
            </a:r>
            <a:r>
              <a:rPr lang="en-US" sz="2800" dirty="0"/>
              <a:t> = 4853.39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609" y="1576630"/>
            <a:ext cx="6662069" cy="448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465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868" y="519194"/>
            <a:ext cx="4964274" cy="922148"/>
          </a:xfrm>
        </p:spPr>
        <p:txBody>
          <a:bodyPr/>
          <a:lstStyle/>
          <a:p>
            <a:r>
              <a:rPr lang="en-US" dirty="0"/>
              <a:t>Compare </a:t>
            </a:r>
            <a:r>
              <a:rPr lang="en-US"/>
              <a:t>DT &amp; </a:t>
            </a:r>
            <a:r>
              <a:rPr lang="en-US" dirty="0"/>
              <a:t>GR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349" y="1495586"/>
            <a:ext cx="4886783" cy="4664989"/>
          </a:xfrm>
        </p:spPr>
        <p:txBody>
          <a:bodyPr>
            <a:normAutofit/>
          </a:bodyPr>
          <a:lstStyle/>
          <a:p>
            <a:r>
              <a:rPr lang="en-US" dirty="0"/>
              <a:t>Generalized regression</a:t>
            </a:r>
          </a:p>
          <a:p>
            <a:r>
              <a:rPr lang="en-US" dirty="0"/>
              <a:t>Elastic net</a:t>
            </a:r>
          </a:p>
          <a:p>
            <a:r>
              <a:rPr lang="en-US" dirty="0">
                <a:solidFill>
                  <a:srgbClr val="FFC000"/>
                </a:solidFill>
              </a:rPr>
              <a:t>Four predictors </a:t>
            </a:r>
            <a:r>
              <a:rPr lang="en-US" dirty="0"/>
              <a:t>are important for predicting diabetic progression.</a:t>
            </a:r>
          </a:p>
          <a:p>
            <a:r>
              <a:rPr lang="en-US" dirty="0" err="1"/>
              <a:t>AICc</a:t>
            </a:r>
            <a:r>
              <a:rPr lang="en-US" dirty="0"/>
              <a:t> = 4792.625, smaller than that of DT</a:t>
            </a:r>
          </a:p>
          <a:p>
            <a:r>
              <a:rPr lang="en-US" dirty="0"/>
              <a:t>A 4-predictor model is still </a:t>
            </a:r>
            <a:r>
              <a:rPr lang="en-US" dirty="0">
                <a:solidFill>
                  <a:srgbClr val="FFC000"/>
                </a:solidFill>
              </a:rPr>
              <a:t>actionable</a:t>
            </a:r>
            <a:r>
              <a:rPr lang="en-US" dirty="0"/>
              <a:t> and </a:t>
            </a:r>
            <a:r>
              <a:rPr lang="en-US" dirty="0">
                <a:solidFill>
                  <a:srgbClr val="FFC000"/>
                </a:solidFill>
              </a:rPr>
              <a:t>practical</a:t>
            </a:r>
            <a:r>
              <a:rPr lang="en-US" dirty="0"/>
              <a:t>.</a:t>
            </a:r>
          </a:p>
          <a:p>
            <a:r>
              <a:rPr lang="en-US" dirty="0"/>
              <a:t>Sometimes DT is better and sometimes GR is better. </a:t>
            </a:r>
            <a:r>
              <a:rPr lang="en-US" dirty="0">
                <a:solidFill>
                  <a:srgbClr val="FFC000"/>
                </a:solidFill>
              </a:rPr>
              <a:t>Explore and compare</a:t>
            </a:r>
            <a:r>
              <a:rPr lang="en-US" dirty="0"/>
              <a:t>!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451" y="519194"/>
            <a:ext cx="5719299" cy="583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3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590308"/>
            <a:ext cx="9404723" cy="1262939"/>
          </a:xfrm>
        </p:spPr>
        <p:txBody>
          <a:bodyPr/>
          <a:lstStyle/>
          <a:p>
            <a:r>
              <a:rPr lang="en-US"/>
              <a:t>Assignment 5.2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Run the decision tree using proficiency as the DV and all school, home, and individual variables as IVs.</a:t>
            </a:r>
          </a:p>
          <a:p>
            <a:r>
              <a:rPr lang="en-US" sz="2800" dirty="0"/>
              <a:t>Uncheck </a:t>
            </a:r>
            <a:r>
              <a:rPr lang="en-US" sz="2800" dirty="0">
                <a:solidFill>
                  <a:srgbClr val="FFC000"/>
                </a:solidFill>
              </a:rPr>
              <a:t>informative missing</a:t>
            </a:r>
          </a:p>
          <a:p>
            <a:r>
              <a:rPr lang="en-US" sz="2800" dirty="0"/>
              <a:t>Put country into </a:t>
            </a:r>
            <a:r>
              <a:rPr lang="en-US" sz="2800" dirty="0">
                <a:solidFill>
                  <a:srgbClr val="FFC000"/>
                </a:solidFill>
              </a:rPr>
              <a:t>by</a:t>
            </a:r>
            <a:r>
              <a:rPr lang="en-US" sz="2800" dirty="0"/>
              <a:t> so that you can compare the </a:t>
            </a:r>
            <a:r>
              <a:rPr lang="en-US" sz="2800" dirty="0">
                <a:solidFill>
                  <a:srgbClr val="FFC000"/>
                </a:solidFill>
              </a:rPr>
              <a:t>US</a:t>
            </a:r>
            <a:r>
              <a:rPr lang="en-US" sz="2800" dirty="0"/>
              <a:t> and the </a:t>
            </a:r>
            <a:r>
              <a:rPr lang="en-US" sz="2800" dirty="0">
                <a:solidFill>
                  <a:srgbClr val="FFC000"/>
                </a:solidFill>
              </a:rPr>
              <a:t>Canadian</a:t>
            </a:r>
            <a:r>
              <a:rPr lang="en-US" sz="2800" dirty="0"/>
              <a:t> models</a:t>
            </a:r>
          </a:p>
          <a:p>
            <a:r>
              <a:rPr lang="en-US" sz="2800" dirty="0">
                <a:solidFill>
                  <a:srgbClr val="FFC000"/>
                </a:solidFill>
              </a:rPr>
              <a:t>Prune</a:t>
            </a:r>
            <a:r>
              <a:rPr lang="en-US" sz="2800" dirty="0"/>
              <a:t> the model when it is saturated (seeing the same predictor).</a:t>
            </a:r>
          </a:p>
          <a:p>
            <a:r>
              <a:rPr lang="en-US" sz="2800" dirty="0"/>
              <a:t>What are the </a:t>
            </a:r>
            <a:r>
              <a:rPr lang="en-US" sz="2800" dirty="0">
                <a:solidFill>
                  <a:srgbClr val="FFC000"/>
                </a:solidFill>
              </a:rPr>
              <a:t>differences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C000"/>
                </a:solidFill>
              </a:rPr>
              <a:t>similarities</a:t>
            </a:r>
            <a:r>
              <a:rPr lang="en-US" sz="2800" dirty="0"/>
              <a:t> between the two models?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940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94" y="1469572"/>
            <a:ext cx="8519659" cy="502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318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813" y="1522994"/>
            <a:ext cx="6630405" cy="480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629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262" y="1534886"/>
            <a:ext cx="7604505" cy="501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333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313954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de-DE" altLang="en-US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34142" y="1604329"/>
            <a:ext cx="10091057" cy="462432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C5</a:t>
            </a:r>
            <a:r>
              <a:rPr lang="de-DE" altLang="en-US" sz="2400" dirty="0"/>
              <a:t>: C4.5 </a:t>
            </a:r>
            <a:r>
              <a:rPr lang="de-DE" altLang="en-US" sz="2400" dirty="0" err="1"/>
              <a:t>is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ranked</a:t>
            </a:r>
            <a:r>
              <a:rPr lang="de-DE" altLang="en-US" sz="2400" dirty="0"/>
              <a:t> #1 in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Top 10 </a:t>
            </a:r>
            <a:r>
              <a:rPr lang="de-DE" altLang="en-US" sz="2400" dirty="0" err="1"/>
              <a:t>Algorithms</a:t>
            </a:r>
            <a:r>
              <a:rPr lang="de-DE" altLang="en-US" sz="2400" dirty="0"/>
              <a:t> in Data Mining </a:t>
            </a:r>
            <a:r>
              <a:rPr lang="de-DE" altLang="en-US" sz="2400" dirty="0" err="1"/>
              <a:t>pre</a:t>
            </a:r>
            <a:r>
              <a:rPr lang="de-DE" altLang="en-US" sz="2400" dirty="0"/>
              <a:t>-eminent </a:t>
            </a:r>
            <a:r>
              <a:rPr lang="de-DE" altLang="en-US" sz="2400" dirty="0" err="1"/>
              <a:t>paper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published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by</a:t>
            </a:r>
            <a:r>
              <a:rPr lang="de-DE" altLang="en-US" sz="2400" dirty="0"/>
              <a:t> Springer in 2008. C5 </a:t>
            </a:r>
            <a:r>
              <a:rPr lang="de-DE" altLang="en-US" sz="2400" dirty="0" err="1"/>
              <a:t>enhances</a:t>
            </a:r>
            <a:r>
              <a:rPr lang="de-DE" altLang="en-US" sz="2400" dirty="0"/>
              <a:t> C4.5.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Chi-</a:t>
            </a:r>
            <a:r>
              <a:rPr lang="de-DE" altLang="en-US" sz="2400" dirty="0" err="1">
                <a:solidFill>
                  <a:srgbClr val="FFC000"/>
                </a:solidFill>
              </a:rPr>
              <a:t>square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automatic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interaction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detection</a:t>
            </a:r>
            <a:r>
              <a:rPr lang="de-DE" altLang="en-US" sz="2400" dirty="0">
                <a:solidFill>
                  <a:srgbClr val="FFC000"/>
                </a:solidFill>
              </a:rPr>
              <a:t> (CHAID)</a:t>
            </a:r>
            <a:r>
              <a:rPr lang="de-DE" altLang="en-US" sz="2400" dirty="0"/>
              <a:t>: Pick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predictor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that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has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strongest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interaction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with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the</a:t>
            </a:r>
            <a:r>
              <a:rPr lang="de-DE" altLang="en-US" sz="2400" dirty="0"/>
              <a:t> DV.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Exhaustive CHAID</a:t>
            </a:r>
            <a:r>
              <a:rPr lang="de-DE" altLang="en-US" sz="2400" dirty="0"/>
              <a:t>: </a:t>
            </a:r>
            <a:r>
              <a:rPr lang="de-DE" altLang="en-US" sz="2400" dirty="0" err="1"/>
              <a:t>modification</a:t>
            </a:r>
            <a:r>
              <a:rPr lang="de-DE" altLang="en-US" sz="2400" dirty="0"/>
              <a:t> </a:t>
            </a:r>
            <a:r>
              <a:rPr lang="de-DE" altLang="en-US" sz="2400" dirty="0" err="1"/>
              <a:t>of</a:t>
            </a:r>
            <a:r>
              <a:rPr lang="de-DE" altLang="en-US" sz="2400" dirty="0"/>
              <a:t> CHAID </a:t>
            </a:r>
            <a:r>
              <a:rPr lang="de-DE" altLang="en-US" sz="2400" dirty="0" err="1"/>
              <a:t>that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examines</a:t>
            </a:r>
            <a:r>
              <a:rPr lang="de-DE" altLang="en-US" sz="2400" dirty="0"/>
              <a:t> all </a:t>
            </a:r>
            <a:r>
              <a:rPr lang="de-DE" altLang="en-US" sz="2400" dirty="0" err="1"/>
              <a:t>possible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splits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for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each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predictor</a:t>
            </a:r>
            <a:endParaRPr lang="de-DE" altLang="en-US" sz="2400" dirty="0"/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>
                <a:solidFill>
                  <a:srgbClr val="FFC000"/>
                </a:solidFill>
              </a:rPr>
              <a:t>Quick, </a:t>
            </a:r>
            <a:r>
              <a:rPr lang="de-DE" altLang="en-US" sz="2400" dirty="0" err="1">
                <a:solidFill>
                  <a:srgbClr val="FFC000"/>
                </a:solidFill>
              </a:rPr>
              <a:t>unbiased</a:t>
            </a:r>
            <a:r>
              <a:rPr lang="de-DE" altLang="en-US" sz="2400" dirty="0">
                <a:solidFill>
                  <a:srgbClr val="FFC000"/>
                </a:solidFill>
              </a:rPr>
              <a:t>, </a:t>
            </a:r>
            <a:r>
              <a:rPr lang="de-DE" altLang="en-US" sz="2400" dirty="0" err="1">
                <a:solidFill>
                  <a:srgbClr val="FFC000"/>
                </a:solidFill>
              </a:rPr>
              <a:t>efficient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statistical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tree</a:t>
            </a:r>
            <a:r>
              <a:rPr lang="de-DE" altLang="en-US" sz="2400" dirty="0">
                <a:solidFill>
                  <a:srgbClr val="FFC000"/>
                </a:solidFill>
              </a:rPr>
              <a:t> (QUEST)</a:t>
            </a:r>
            <a:r>
              <a:rPr lang="de-DE" altLang="en-US" sz="2400" dirty="0"/>
              <a:t>: Fast </a:t>
            </a:r>
            <a:r>
              <a:rPr lang="de-DE" altLang="en-US" sz="2400" dirty="0" err="1"/>
              <a:t>and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avoids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bias</a:t>
            </a:r>
            <a:r>
              <a:rPr lang="de-DE" altLang="en-US" sz="2400" dirty="0"/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400" dirty="0" err="1">
                <a:solidFill>
                  <a:srgbClr val="FFC000"/>
                </a:solidFill>
              </a:rPr>
              <a:t>Classification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tree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and</a:t>
            </a:r>
            <a:r>
              <a:rPr lang="de-DE" altLang="en-US" sz="2400" dirty="0">
                <a:solidFill>
                  <a:srgbClr val="FFC000"/>
                </a:solidFill>
              </a:rPr>
              <a:t> </a:t>
            </a:r>
            <a:r>
              <a:rPr lang="de-DE" altLang="en-US" sz="2400" dirty="0" err="1">
                <a:solidFill>
                  <a:srgbClr val="FFC000"/>
                </a:solidFill>
              </a:rPr>
              <a:t>regression</a:t>
            </a:r>
            <a:r>
              <a:rPr lang="de-DE" altLang="en-US" sz="2400" dirty="0">
                <a:solidFill>
                  <a:srgbClr val="FFC000"/>
                </a:solidFill>
              </a:rPr>
              <a:t> (CRT)</a:t>
            </a:r>
            <a:r>
              <a:rPr lang="de-DE" altLang="en-US" sz="2400" dirty="0"/>
              <a:t>: </a:t>
            </a:r>
            <a:r>
              <a:rPr lang="de-DE" altLang="en-US" sz="2400" dirty="0" err="1"/>
              <a:t>try</a:t>
            </a:r>
            <a:r>
              <a:rPr lang="de-DE" altLang="en-US" sz="2400" dirty="0"/>
              <a:t> </a:t>
            </a:r>
            <a:r>
              <a:rPr lang="de-DE" altLang="en-US" sz="2400" dirty="0" err="1"/>
              <a:t>to</a:t>
            </a:r>
            <a:r>
              <a:rPr lang="de-DE" altLang="en-US" sz="2400" dirty="0"/>
              <a:t> </a:t>
            </a:r>
            <a:r>
              <a:rPr lang="de-DE" altLang="en-US" sz="2400" dirty="0" err="1"/>
              <a:t>make</a:t>
            </a:r>
            <a:r>
              <a:rPr lang="de-DE" altLang="en-US" sz="2400" dirty="0"/>
              <a:t> </a:t>
            </a:r>
            <a:r>
              <a:rPr lang="de-DE" altLang="en-US" sz="2400" dirty="0" err="1"/>
              <a:t>each</a:t>
            </a:r>
            <a:r>
              <a:rPr lang="de-DE" altLang="en-US" sz="2400" dirty="0"/>
              <a:t> </a:t>
            </a:r>
            <a:r>
              <a:rPr lang="de-DE" altLang="en-US" sz="2400" dirty="0" err="1"/>
              <a:t>subgroup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homogeneous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as</a:t>
            </a:r>
            <a:r>
              <a:rPr lang="de-DE" altLang="en-US" sz="2400" dirty="0"/>
              <a:t> </a:t>
            </a:r>
            <a:r>
              <a:rPr lang="de-DE" altLang="en-US" sz="2400" dirty="0" err="1"/>
              <a:t>possible</a:t>
            </a:r>
            <a:r>
              <a:rPr lang="de-DE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248019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394979"/>
            <a:ext cx="8229024" cy="1062832"/>
          </a:xfrm>
          <a:ln/>
        </p:spPr>
        <p:txBody>
          <a:bodyPr vert="horz" lIns="91440" tIns="35206" rIns="91440" bIns="45720" rtlCol="0" anchor="t">
            <a:no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 err="1"/>
              <a:t>Decision</a:t>
            </a:r>
            <a:r>
              <a:rPr lang="de-DE" altLang="en-US" dirty="0"/>
              <a:t> </a:t>
            </a:r>
            <a:r>
              <a:rPr lang="de-DE" altLang="en-US" dirty="0" err="1"/>
              <a:t>trees</a:t>
            </a:r>
            <a:r>
              <a:rPr lang="de-DE" altLang="en-US" dirty="0"/>
              <a:t> in IBM </a:t>
            </a:r>
            <a:r>
              <a:rPr lang="de-DE" altLang="en-US" dirty="0" err="1"/>
              <a:t>Modeler</a:t>
            </a:r>
            <a:endParaRPr lang="de-DE" altLang="en-US" dirty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587424"/>
            <a:ext cx="10123714" cy="4874912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/>
              <a:t>Shih</a:t>
            </a:r>
            <a:r>
              <a:rPr lang="de-DE" altLang="en-US" sz="2800" dirty="0"/>
              <a:t> (2004): </a:t>
            </a:r>
            <a:r>
              <a:rPr lang="de-DE" altLang="en-US" sz="2800" dirty="0" err="1"/>
              <a:t>when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Pearson </a:t>
            </a:r>
            <a:r>
              <a:rPr lang="de-DE" altLang="en-US" sz="2800" dirty="0" err="1"/>
              <a:t>chi-square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statistic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used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splitting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criterion</a:t>
            </a:r>
            <a:r>
              <a:rPr lang="de-DE" altLang="en-US" sz="2800" dirty="0"/>
              <a:t>, in </a:t>
            </a:r>
            <a:r>
              <a:rPr lang="de-DE" altLang="en-US" sz="2800" dirty="0" err="1"/>
              <a:t>which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splits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with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largest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value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usually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chosen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channel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observations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into</a:t>
            </a:r>
            <a:r>
              <a:rPr lang="de-DE" altLang="en-US" sz="2800" dirty="0"/>
              <a:t> </a:t>
            </a:r>
            <a:r>
              <a:rPr lang="de-DE" altLang="en-US" sz="2800" dirty="0" err="1"/>
              <a:t>corresponding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subnodes</a:t>
            </a:r>
            <a:r>
              <a:rPr lang="de-DE" altLang="en-US" sz="2800" dirty="0"/>
              <a:t>, </a:t>
            </a:r>
            <a:r>
              <a:rPr lang="de-DE" altLang="en-US" sz="2800" dirty="0" err="1"/>
              <a:t>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may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result</a:t>
            </a:r>
            <a:r>
              <a:rPr lang="de-DE" altLang="en-US" sz="2800" dirty="0"/>
              <a:t> in </a:t>
            </a:r>
            <a:r>
              <a:rPr lang="de-DE" altLang="en-US" sz="2800" dirty="0">
                <a:solidFill>
                  <a:srgbClr val="FFC000"/>
                </a:solidFill>
              </a:rPr>
              <a:t>variable </a:t>
            </a:r>
            <a:r>
              <a:rPr lang="de-DE" altLang="en-US" sz="2800" dirty="0" err="1">
                <a:solidFill>
                  <a:srgbClr val="FFC000"/>
                </a:solidFill>
              </a:rPr>
              <a:t>selection</a:t>
            </a:r>
            <a:r>
              <a:rPr lang="de-DE" altLang="en-US" sz="2800" dirty="0">
                <a:solidFill>
                  <a:srgbClr val="FFC000"/>
                </a:solidFill>
              </a:rPr>
              <a:t> </a:t>
            </a:r>
            <a:r>
              <a:rPr lang="de-DE" altLang="en-US" sz="2800" dirty="0" err="1">
                <a:solidFill>
                  <a:srgbClr val="FFC000"/>
                </a:solidFill>
              </a:rPr>
              <a:t>bias</a:t>
            </a:r>
            <a:r>
              <a:rPr lang="de-DE" altLang="en-US" sz="2800" dirty="0"/>
              <a:t>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This </a:t>
            </a:r>
            <a:r>
              <a:rPr lang="de-DE" altLang="en-US" sz="2800" dirty="0" err="1"/>
              <a:t>problem</a:t>
            </a:r>
            <a:r>
              <a:rPr lang="de-DE" altLang="en-US" sz="2800" dirty="0"/>
              <a:t> </a:t>
            </a:r>
            <a:r>
              <a:rPr lang="de-DE" altLang="en-US" sz="2800" dirty="0" err="1"/>
              <a:t>is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especially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serious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when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numbers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of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available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split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points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for</a:t>
            </a:r>
            <a:r>
              <a:rPr lang="de-DE" altLang="en-US" sz="2800" dirty="0"/>
              <a:t> </a:t>
            </a:r>
            <a:r>
              <a:rPr lang="de-DE" altLang="en-US" sz="2800" dirty="0" err="1"/>
              <a:t>each</a:t>
            </a:r>
            <a:r>
              <a:rPr lang="de-DE" altLang="en-US" sz="2800" dirty="0"/>
              <a:t> variable </a:t>
            </a:r>
            <a:r>
              <a:rPr lang="de-DE" altLang="en-US" sz="2800" dirty="0" err="1"/>
              <a:t>are</a:t>
            </a:r>
            <a:r>
              <a:rPr lang="de-DE" altLang="en-US" sz="2800" dirty="0"/>
              <a:t> different.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/>
              <a:t>On </a:t>
            </a:r>
            <a:r>
              <a:rPr lang="de-DE" altLang="en-US" sz="2800" dirty="0" err="1"/>
              <a:t>many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occasions</a:t>
            </a:r>
            <a:r>
              <a:rPr lang="de-DE" altLang="en-US" sz="2800" dirty="0"/>
              <a:t> CRT </a:t>
            </a:r>
            <a:r>
              <a:rPr lang="de-DE" altLang="en-US" sz="2800" dirty="0" err="1"/>
              <a:t>and</a:t>
            </a:r>
            <a:r>
              <a:rPr lang="de-DE" altLang="en-US" sz="2800" dirty="0"/>
              <a:t> </a:t>
            </a:r>
            <a:r>
              <a:rPr lang="de-DE" altLang="en-US" sz="2800" dirty="0" err="1"/>
              <a:t>JMP’s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tree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produce</a:t>
            </a:r>
            <a:r>
              <a:rPr lang="de-DE" altLang="en-US" sz="2800" dirty="0"/>
              <a:t> </a:t>
            </a:r>
            <a:r>
              <a:rPr lang="de-DE" altLang="en-US" sz="2800" dirty="0" err="1"/>
              <a:t>virtually</a:t>
            </a:r>
            <a:r>
              <a:rPr lang="de-DE" altLang="en-US" sz="2800" dirty="0"/>
              <a:t> </a:t>
            </a:r>
            <a:r>
              <a:rPr lang="de-DE" altLang="en-US" sz="2800" dirty="0" err="1"/>
              <a:t>the</a:t>
            </a:r>
            <a:r>
              <a:rPr lang="de-DE" altLang="en-US" sz="2800" dirty="0"/>
              <a:t> same </a:t>
            </a:r>
            <a:r>
              <a:rPr lang="de-DE" altLang="en-US" sz="2800" dirty="0" err="1"/>
              <a:t>results</a:t>
            </a:r>
            <a:r>
              <a:rPr lang="de-DE" alt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8300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 the best three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55" y="1301278"/>
            <a:ext cx="9815059" cy="1103939"/>
          </a:xfrm>
        </p:spPr>
        <p:txBody>
          <a:bodyPr>
            <a:normAutofit/>
          </a:bodyPr>
          <a:lstStyle/>
          <a:p>
            <a:r>
              <a:rPr lang="en-US" sz="2400" dirty="0"/>
              <a:t>Logistic regression is not even on the radar screen!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764" y="2052918"/>
            <a:ext cx="9124950" cy="452638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733374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479481"/>
            <a:ext cx="10299730" cy="4195481"/>
          </a:xfrm>
        </p:spPr>
        <p:txBody>
          <a:bodyPr/>
          <a:lstStyle/>
          <a:p>
            <a:r>
              <a:rPr lang="en-US" dirty="0"/>
              <a:t>Double-click on the model to view the details </a:t>
            </a:r>
            <a:r>
              <a:rPr lang="en-US" dirty="0">
                <a:sym typeface="Wingdings"/>
              </a:rPr>
              <a:t> </a:t>
            </a:r>
            <a:r>
              <a:rPr lang="en-US" dirty="0">
                <a:solidFill>
                  <a:srgbClr val="FFC000"/>
                </a:solidFill>
                <a:sym typeface="Wingdings"/>
              </a:rPr>
              <a:t>Viewer</a:t>
            </a:r>
            <a:endParaRPr lang="en-US" dirty="0">
              <a:solidFill>
                <a:srgbClr val="FFC000"/>
              </a:solidFill>
            </a:endParaRPr>
          </a:p>
          <a:p>
            <a:r>
              <a:rPr lang="en-US" dirty="0"/>
              <a:t>Unlike SAS/JMP, IBM SPSS graphs are </a:t>
            </a:r>
            <a:r>
              <a:rPr lang="en-US" dirty="0">
                <a:solidFill>
                  <a:srgbClr val="FFC000"/>
                </a:solidFill>
              </a:rPr>
              <a:t>static</a:t>
            </a:r>
            <a:r>
              <a:rPr lang="en-US" dirty="0"/>
              <a:t>, not dynamic</a:t>
            </a:r>
          </a:p>
          <a:p>
            <a:r>
              <a:rPr lang="en-US" dirty="0"/>
              <a:t>You </a:t>
            </a:r>
            <a:r>
              <a:rPr lang="en-US" dirty="0">
                <a:solidFill>
                  <a:srgbClr val="FFC000"/>
                </a:solidFill>
              </a:rPr>
              <a:t>cannot prune</a:t>
            </a:r>
            <a:r>
              <a:rPr lang="en-US" dirty="0"/>
              <a:t> the trees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606" y="2983679"/>
            <a:ext cx="8370226" cy="346670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301622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69" y="1472339"/>
            <a:ext cx="7829146" cy="495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076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1095" y="1541474"/>
            <a:ext cx="8946541" cy="4195481"/>
          </a:xfrm>
        </p:spPr>
        <p:txBody>
          <a:bodyPr/>
          <a:lstStyle/>
          <a:p>
            <a:r>
              <a:rPr lang="en-US" dirty="0"/>
              <a:t>Even if you deleted unused models, it doesn’t change the </a:t>
            </a:r>
            <a:r>
              <a:rPr lang="en-US" dirty="0" err="1"/>
              <a:t>disaply</a:t>
            </a:r>
            <a:r>
              <a:rPr lang="en-US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24" y="2458866"/>
            <a:ext cx="8626399" cy="389380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14109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after C5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229" y="1390472"/>
            <a:ext cx="4238709" cy="4195481"/>
          </a:xfrm>
        </p:spPr>
        <p:txBody>
          <a:bodyPr>
            <a:normAutofit/>
          </a:bodyPr>
          <a:lstStyle/>
          <a:p>
            <a:r>
              <a:rPr lang="en-US" sz="2400" dirty="0"/>
              <a:t>Solution: Run a C5 model</a:t>
            </a:r>
          </a:p>
          <a:p>
            <a:r>
              <a:rPr lang="en-US" sz="2400" dirty="0"/>
              <a:t>By default it uses </a:t>
            </a:r>
            <a:r>
              <a:rPr lang="en-US" sz="2400"/>
              <a:t>the DV </a:t>
            </a:r>
            <a:r>
              <a:rPr lang="en-US" sz="2400" dirty="0"/>
              <a:t>as the model name</a:t>
            </a:r>
          </a:p>
          <a:p>
            <a:r>
              <a:rPr lang="en-US" sz="2400" dirty="0"/>
              <a:t>Rename it to C5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535" y="1028871"/>
            <a:ext cx="6313158" cy="54191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248" y="3359028"/>
            <a:ext cx="3796690" cy="308904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032603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after C5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76472"/>
            <a:ext cx="9470571" cy="508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943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after C5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57" y="1362299"/>
            <a:ext cx="9764486" cy="501919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389313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648" y="1482292"/>
            <a:ext cx="10173904" cy="4766108"/>
          </a:xfrm>
        </p:spPr>
        <p:txBody>
          <a:bodyPr>
            <a:normAutofit/>
          </a:bodyPr>
          <a:lstStyle/>
          <a:p>
            <a:r>
              <a:rPr lang="en-US" sz="2400" dirty="0"/>
              <a:t>Both SAS/JMP and IBM/SPSS have pros and cons</a:t>
            </a:r>
          </a:p>
          <a:p>
            <a:r>
              <a:rPr lang="en-US" sz="2400" dirty="0"/>
              <a:t>Only one type of decision tree can be done in JMP whereas there are different options (e.g. C5, CGAID, CRT, QUEST</a:t>
            </a:r>
            <a:r>
              <a:rPr lang="mr-IN" sz="2400" dirty="0"/>
              <a:t>…</a:t>
            </a:r>
            <a:r>
              <a:rPr lang="en-US" sz="2400" dirty="0"/>
              <a:t>etc.) in IBM/SPSS, and SPSS performs </a:t>
            </a:r>
            <a:r>
              <a:rPr lang="en-US" sz="2400" dirty="0">
                <a:solidFill>
                  <a:srgbClr val="FFC000"/>
                </a:solidFill>
              </a:rPr>
              <a:t>automatic comparison </a:t>
            </a:r>
            <a:r>
              <a:rPr lang="en-US" sz="2400" dirty="0"/>
              <a:t>in Auto Classify</a:t>
            </a:r>
          </a:p>
          <a:p>
            <a:r>
              <a:rPr lang="en-US" sz="2400" dirty="0"/>
              <a:t>The graphs of JMP are </a:t>
            </a:r>
            <a:r>
              <a:rPr lang="en-US" sz="2400" dirty="0">
                <a:solidFill>
                  <a:srgbClr val="FFC000"/>
                </a:solidFill>
              </a:rPr>
              <a:t>dynamic</a:t>
            </a:r>
            <a:r>
              <a:rPr lang="en-US" sz="2400" dirty="0"/>
              <a:t> and interactive whereas the counterparts of SPSS are static, disallowing manipulation. </a:t>
            </a:r>
          </a:p>
          <a:p>
            <a:r>
              <a:rPr lang="en-US" sz="2400" dirty="0"/>
              <a:t>The interactive </a:t>
            </a:r>
            <a:r>
              <a:rPr lang="en-US" sz="2400" dirty="0">
                <a:solidFill>
                  <a:srgbClr val="FFC000"/>
                </a:solidFill>
              </a:rPr>
              <a:t>model outline </a:t>
            </a:r>
            <a:r>
              <a:rPr lang="en-US" sz="2400" dirty="0"/>
              <a:t>in SPSS shows much less details than the tree in JMP.</a:t>
            </a:r>
          </a:p>
          <a:p>
            <a:r>
              <a:rPr lang="en-US" sz="2400" dirty="0"/>
              <a:t>The </a:t>
            </a:r>
            <a:r>
              <a:rPr lang="en-US" sz="2400" dirty="0">
                <a:solidFill>
                  <a:srgbClr val="FFC000"/>
                </a:solidFill>
              </a:rPr>
              <a:t>hierarchy</a:t>
            </a:r>
            <a:r>
              <a:rPr lang="en-US" sz="2400" dirty="0"/>
              <a:t> of the SPSS tree might not correspond to the rank of predictor importance. It is harder to interpret.</a:t>
            </a:r>
          </a:p>
        </p:txBody>
      </p:sp>
    </p:spTree>
    <p:extLst>
      <p:ext uri="{BB962C8B-B14F-4D97-AF65-F5344CB8AC3E}">
        <p14:creationId xmlns:p14="http://schemas.microsoft.com/office/powerpoint/2010/main" val="14107645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5.3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Use PISA2006_USA_Canada.sav </a:t>
            </a:r>
            <a:r>
              <a:rPr lang="en-US" sz="2800" dirty="0"/>
              <a:t>to run a </a:t>
            </a:r>
            <a:r>
              <a:rPr lang="en-US" sz="2800" dirty="0">
                <a:solidFill>
                  <a:srgbClr val="FFC000"/>
                </a:solidFill>
              </a:rPr>
              <a:t>CHAID</a:t>
            </a:r>
            <a:r>
              <a:rPr lang="en-US" sz="2800" dirty="0"/>
              <a:t> model and a </a:t>
            </a:r>
            <a:r>
              <a:rPr lang="en-US" sz="2800" dirty="0">
                <a:solidFill>
                  <a:srgbClr val="FFC000"/>
                </a:solidFill>
              </a:rPr>
              <a:t>CRT</a:t>
            </a:r>
            <a:r>
              <a:rPr lang="en-US" sz="2800" dirty="0"/>
              <a:t> model (You can put both on the same canvas)</a:t>
            </a:r>
          </a:p>
          <a:p>
            <a:r>
              <a:rPr lang="en-US" sz="2800" dirty="0"/>
              <a:t>Target = proficiency</a:t>
            </a:r>
          </a:p>
          <a:p>
            <a:r>
              <a:rPr lang="en-US" sz="2800" dirty="0"/>
              <a:t>IVs = all school, home, and individual variables.</a:t>
            </a:r>
          </a:p>
          <a:p>
            <a:r>
              <a:rPr lang="en-US" sz="2800" dirty="0"/>
              <a:t>Compare the two models. What are the </a:t>
            </a:r>
            <a:r>
              <a:rPr lang="en-US" sz="2800" dirty="0">
                <a:solidFill>
                  <a:srgbClr val="FFC000"/>
                </a:solidFill>
              </a:rPr>
              <a:t>differences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C000"/>
                </a:solidFill>
              </a:rPr>
              <a:t>similarities</a:t>
            </a:r>
            <a:r>
              <a:rPr lang="en-US" sz="2800" dirty="0"/>
              <a:t> between the two models?</a:t>
            </a:r>
          </a:p>
        </p:txBody>
      </p:sp>
    </p:spTree>
    <p:extLst>
      <p:ext uri="{BB962C8B-B14F-4D97-AF65-F5344CB8AC3E}">
        <p14:creationId xmlns:p14="http://schemas.microsoft.com/office/powerpoint/2010/main" val="1296674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783</TotalTime>
  <Words>3188</Words>
  <Application>Microsoft Office PowerPoint</Application>
  <PresentationFormat>Widescreen</PresentationFormat>
  <Paragraphs>321</Paragraphs>
  <Slides>72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0" baseType="lpstr">
      <vt:lpstr>Arial</vt:lpstr>
      <vt:lpstr>Calibri</vt:lpstr>
      <vt:lpstr>Century Gothic</vt:lpstr>
      <vt:lpstr>Mangal</vt:lpstr>
      <vt:lpstr>Symbol</vt:lpstr>
      <vt:lpstr>Wingdings</vt:lpstr>
      <vt:lpstr>Wingdings 3</vt:lpstr>
      <vt:lpstr>Ion</vt:lpstr>
      <vt:lpstr>SVM  and Decision Tree</vt:lpstr>
      <vt:lpstr>What not regression?</vt:lpstr>
      <vt:lpstr>Example: Research problem</vt:lpstr>
      <vt:lpstr>Example: Research problem</vt:lpstr>
      <vt:lpstr>Example: Research problem</vt:lpstr>
      <vt:lpstr>Classification tool:  Support vector machine</vt:lpstr>
      <vt:lpstr>Support vector machine</vt:lpstr>
      <vt:lpstr>Support vector machine</vt:lpstr>
      <vt:lpstr>Support vector machine</vt:lpstr>
      <vt:lpstr>Support vector machine</vt:lpstr>
      <vt:lpstr>Support vector machine</vt:lpstr>
      <vt:lpstr>SVM in JMP</vt:lpstr>
      <vt:lpstr>SVM in JMP</vt:lpstr>
      <vt:lpstr>SVM in JMP</vt:lpstr>
      <vt:lpstr>SVM in JMP</vt:lpstr>
      <vt:lpstr>SVM in JMP</vt:lpstr>
      <vt:lpstr>SVM in JMP: Response Profile Plot</vt:lpstr>
      <vt:lpstr>SVM in JMP</vt:lpstr>
      <vt:lpstr>Ungraded exercise</vt:lpstr>
      <vt:lpstr>The worst!</vt:lpstr>
      <vt:lpstr>SVM in JMP and Python</vt:lpstr>
      <vt:lpstr>SVM in Python</vt:lpstr>
      <vt:lpstr>SVM in Python</vt:lpstr>
      <vt:lpstr>SVM in Python</vt:lpstr>
      <vt:lpstr>SVM in Python</vt:lpstr>
      <vt:lpstr>SVM in Python</vt:lpstr>
      <vt:lpstr>SVM in Python</vt:lpstr>
      <vt:lpstr>SVM in Python</vt:lpstr>
      <vt:lpstr>SVM in Python</vt:lpstr>
      <vt:lpstr>Ungraded exercise</vt:lpstr>
      <vt:lpstr>What is decison tree?</vt:lpstr>
      <vt:lpstr>We need a quick decision!</vt:lpstr>
      <vt:lpstr>We need a decision tree!</vt:lpstr>
      <vt:lpstr>Nested-if logic</vt:lpstr>
      <vt:lpstr>Titanic survivors</vt:lpstr>
      <vt:lpstr>Titanic survivors</vt:lpstr>
      <vt:lpstr>Decision tree</vt:lpstr>
      <vt:lpstr>Decision tree</vt:lpstr>
      <vt:lpstr>Decision tree model</vt:lpstr>
      <vt:lpstr>Leaf report:  Nested-if and interaction</vt:lpstr>
      <vt:lpstr>Leaf report:  Nested-if and interaction</vt:lpstr>
      <vt:lpstr>Splitting Criteria</vt:lpstr>
      <vt:lpstr>LogWorth and G2</vt:lpstr>
      <vt:lpstr>LogWorth and G2</vt:lpstr>
      <vt:lpstr>LogWorth and G2</vt:lpstr>
      <vt:lpstr>GINI</vt:lpstr>
      <vt:lpstr>GINI</vt:lpstr>
      <vt:lpstr>Entropy</vt:lpstr>
      <vt:lpstr>ROC</vt:lpstr>
      <vt:lpstr>ROC curves and AUC</vt:lpstr>
      <vt:lpstr>Criterion of judging ROC curves</vt:lpstr>
      <vt:lpstr>Example: PISA 2006 USA &amp; Canada</vt:lpstr>
      <vt:lpstr>Example: PISA 2006 USA</vt:lpstr>
      <vt:lpstr>After pruning</vt:lpstr>
      <vt:lpstr>Compare DT with  logistic regression</vt:lpstr>
      <vt:lpstr>Compare DT &amp; GR</vt:lpstr>
      <vt:lpstr>Compare DT &amp; GR</vt:lpstr>
      <vt:lpstr>Assignment 5.2</vt:lpstr>
      <vt:lpstr>Decision trees in IBM Modeler</vt:lpstr>
      <vt:lpstr>Decision trees in IBM Modeler</vt:lpstr>
      <vt:lpstr>Decision trees in IBM Modeler</vt:lpstr>
      <vt:lpstr>Decision trees in IBM Modeler</vt:lpstr>
      <vt:lpstr>Decision trees in IBM Modeler</vt:lpstr>
      <vt:lpstr>Rank the best three</vt:lpstr>
      <vt:lpstr>Drawbacks</vt:lpstr>
      <vt:lpstr>Drawbacks</vt:lpstr>
      <vt:lpstr>Drawbacks</vt:lpstr>
      <vt:lpstr>Go after C5</vt:lpstr>
      <vt:lpstr>Go after C5</vt:lpstr>
      <vt:lpstr>Go after C5</vt:lpstr>
      <vt:lpstr>Summary</vt:lpstr>
      <vt:lpstr>Assignment 5.3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Chong Ho Yu</cp:lastModifiedBy>
  <cp:revision>190</cp:revision>
  <dcterms:created xsi:type="dcterms:W3CDTF">2018-04-14T03:15:48Z</dcterms:created>
  <dcterms:modified xsi:type="dcterms:W3CDTF">2020-02-25T23:47:21Z</dcterms:modified>
</cp:coreProperties>
</file>