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55"/>
  </p:notesMasterIdLst>
  <p:sldIdLst>
    <p:sldId id="256" r:id="rId3"/>
    <p:sldId id="312" r:id="rId4"/>
    <p:sldId id="257" r:id="rId5"/>
    <p:sldId id="258" r:id="rId6"/>
    <p:sldId id="259" r:id="rId7"/>
    <p:sldId id="260" r:id="rId8"/>
    <p:sldId id="261" r:id="rId9"/>
    <p:sldId id="262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5" r:id="rId20"/>
    <p:sldId id="32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305" r:id="rId32"/>
    <p:sldId id="306" r:id="rId33"/>
    <p:sldId id="279" r:id="rId34"/>
    <p:sldId id="303" r:id="rId35"/>
    <p:sldId id="288" r:id="rId36"/>
    <p:sldId id="289" r:id="rId37"/>
    <p:sldId id="290" r:id="rId38"/>
    <p:sldId id="291" r:id="rId39"/>
    <p:sldId id="292" r:id="rId40"/>
    <p:sldId id="311" r:id="rId41"/>
    <p:sldId id="294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14" r:id="rId52"/>
    <p:sldId id="313" r:id="rId53"/>
    <p:sldId id="296" r:id="rId54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/>
    <p:restoredTop sz="94660"/>
  </p:normalViewPr>
  <p:slideViewPr>
    <p:cSldViewPr>
      <p:cViewPr varScale="1">
        <p:scale>
          <a:sx n="102" d="100"/>
          <a:sy n="102" d="100"/>
        </p:scale>
        <p:origin x="1368" y="12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E76CEEC8-0C0E-461E-ABAA-EFF333104ED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87129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3CC025-E8FF-417A-9B9C-17FB57A48AB4}" type="slidenum">
              <a:rPr lang="de-DE" altLang="en-US"/>
              <a:pPr/>
              <a:t>1</a:t>
            </a:fld>
            <a:endParaRPr lang="de-DE" alt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86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F6F46B-A61A-4A5F-83CD-E6358A9E0AAE}" type="slidenum">
              <a:rPr lang="de-DE" altLang="en-US"/>
              <a:pPr/>
              <a:t>3</a:t>
            </a:fld>
            <a:endParaRPr lang="de-DE" alt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761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23B981-1105-46DD-B2AB-9DAAD38DADF7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283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06BC41-D401-41E7-8005-DFDA818DD3DD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48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3A930C-17CA-4764-8111-0D690E49D1A6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27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027E75-22AB-46A6-AE2B-DEC0A7BA022E}" type="slidenum">
              <a:rPr lang="de-DE" altLang="en-US"/>
              <a:pPr/>
              <a:t>7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487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4352FC-19B2-4AD1-A20E-B16066B2646E}" type="slidenum">
              <a:rPr lang="de-DE" altLang="en-US"/>
              <a:pPr/>
              <a:t>8</a:t>
            </a:fld>
            <a:endParaRPr lang="de-DE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480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308E56-F40D-4533-B54D-EAA1893479D3}" type="slidenum">
              <a:rPr lang="de-DE" altLang="en-US"/>
              <a:pPr/>
              <a:t>20</a:t>
            </a:fld>
            <a:endParaRPr lang="de-DE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934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776FF8-B0B9-486E-9AA3-B145C3240777}" type="slidenum">
              <a:rPr lang="de-DE" altLang="en-US"/>
              <a:pPr/>
              <a:t>21</a:t>
            </a:fld>
            <a:endParaRPr lang="de-DE" alt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698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7A4D8B-2B39-4D2A-B5A2-A4D42F42531B}" type="slidenum">
              <a:rPr lang="de-DE" altLang="en-US"/>
              <a:pPr/>
              <a:t>22</a:t>
            </a:fld>
            <a:endParaRPr lang="de-DE" alt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71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4BB76C-578B-4D24-9FE0-3FCB92856529}" type="slidenum">
              <a:rPr lang="de-DE" altLang="en-US"/>
              <a:pPr/>
              <a:t>23</a:t>
            </a:fld>
            <a:endParaRPr lang="de-DE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216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C07A0C-13A1-4A00-A44A-6691AC217EAD}" type="slidenum">
              <a:rPr lang="de-DE" altLang="en-US"/>
              <a:pPr/>
              <a:t>24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14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3593C9-8930-4C45-A411-0A8C09CB038C}" type="slidenum">
              <a:rPr lang="de-DE" altLang="en-US"/>
              <a:pPr/>
              <a:t>25</a:t>
            </a:fld>
            <a:endParaRPr lang="de-DE" alt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4027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0976AD-90A9-495E-947B-FFD7C427DAC9}" type="slidenum">
              <a:rPr lang="de-DE" altLang="en-US"/>
              <a:pPr/>
              <a:t>26</a:t>
            </a:fld>
            <a:endParaRPr lang="de-DE" alt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388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6B4BAB-6816-4A1F-B88C-37E56379D9C5}" type="slidenum">
              <a:rPr lang="de-DE" altLang="en-US"/>
              <a:pPr/>
              <a:t>27</a:t>
            </a:fld>
            <a:endParaRPr lang="de-DE" alt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289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A9F49C-B0F2-4D53-8B7F-4DC145311BEC}" type="slidenum">
              <a:rPr lang="de-DE" altLang="en-US"/>
              <a:pPr/>
              <a:t>28</a:t>
            </a:fld>
            <a:endParaRPr lang="de-DE" alt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027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BAEC49-F2BF-41EC-A3EE-35C1BFD4CDB6}" type="slidenum">
              <a:rPr lang="de-DE" altLang="en-US"/>
              <a:pPr/>
              <a:t>29</a:t>
            </a:fld>
            <a:endParaRPr lang="de-DE" alt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637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5D5AC2-A84D-456E-9CE3-F334D233A712}" type="slidenum">
              <a:rPr lang="de-DE" altLang="en-US"/>
              <a:pPr/>
              <a:t>32</a:t>
            </a:fld>
            <a:endParaRPr lang="de-DE" alt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599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9BD73A-8486-402A-94FC-82FC1BD8CA59}" type="slidenum">
              <a:rPr lang="de-DE" altLang="en-US"/>
              <a:pPr/>
              <a:t>34</a:t>
            </a:fld>
            <a:endParaRPr lang="de-DE" altLang="en-US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8419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F10F05-F58E-4EF1-85CC-5C5DF62B2659}" type="slidenum">
              <a:rPr lang="de-DE" altLang="en-US"/>
              <a:pPr/>
              <a:t>35</a:t>
            </a:fld>
            <a:endParaRPr lang="de-DE" alt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290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F738BB-8CDD-4278-8526-0CDD1AECA1DE}" type="slidenum">
              <a:rPr lang="de-DE" altLang="en-US"/>
              <a:pPr/>
              <a:t>36</a:t>
            </a:fld>
            <a:endParaRPr lang="de-DE" alt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556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29F6A2-52AD-4DBC-99F8-7B3511F9FB41}" type="slidenum">
              <a:rPr lang="de-DE" altLang="en-US"/>
              <a:pPr/>
              <a:t>37</a:t>
            </a:fld>
            <a:endParaRPr lang="de-DE" alt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389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9081D1-71F8-4F90-AF9A-71DF89516D2C}" type="slidenum">
              <a:rPr lang="de-DE" altLang="en-US"/>
              <a:pPr/>
              <a:t>38</a:t>
            </a:fld>
            <a:endParaRPr lang="de-DE" altLang="en-U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26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16FA8C-B35E-4D42-99A5-668CE6F3595E}" type="slidenum">
              <a:rPr lang="de-DE" altLang="en-US"/>
              <a:pPr/>
              <a:t>40</a:t>
            </a:fld>
            <a:endParaRPr lang="de-DE" alt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4157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20BBAC-BE28-4E9E-B32E-AF7CAD233AE5}" type="slidenum">
              <a:rPr lang="de-DE" altLang="en-US"/>
              <a:pPr/>
              <a:t>52</a:t>
            </a:fld>
            <a:endParaRPr lang="de-DE" altLang="en-U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11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C5B1F0-7DE5-4689-A6D0-6F16D7630B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29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1CBC0F-CFC6-4093-B7B9-E869E77B1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61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5FDD07-0C44-4430-8D51-AFB3382AB1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803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768475"/>
            <a:ext cx="4332288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4438" y="1768475"/>
            <a:ext cx="4333875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16A344-898F-4008-8651-226280567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00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17B54B7-1FC4-48B2-940D-8615B56976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83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1F74DB-4CAC-4672-9329-745F8CCE76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80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A835ED-8324-4804-9497-A25ED4AFF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80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72CBF25-2430-4977-B2AB-92C04E3A3A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785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DD767F-D204-4904-A7DA-A10C981BA6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74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9F8EA6-8F67-42E1-9CAD-05801B3BC0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331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54863" y="539750"/>
            <a:ext cx="2203450" cy="6297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39750"/>
            <a:ext cx="6462713" cy="6297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EAD569-6B43-4541-9BFC-4D39BFF8F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17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2" y="839964"/>
            <a:ext cx="8736542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24058" y="2603889"/>
            <a:ext cx="4156508" cy="41053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577" y="2603889"/>
            <a:ext cx="4156507" cy="41053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D9013-C315-C240-A4FF-064F13EF2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89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22DD782-7E6E-4662-874B-5213D0451CF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13579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DE6C523-E4FB-4E9F-B88B-6090EE2D021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50666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5E25EE-C61E-451C-8709-592E465BDAA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27645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12938"/>
            <a:ext cx="4260850" cy="434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3975" y="1912938"/>
            <a:ext cx="4260850" cy="434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7A89E2-69C8-4A95-B1AF-5BD62EDADEB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62107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3A09311-6BA5-482F-B26E-82FAE50D90A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20770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FDF742-CF00-4F5C-9563-F7789DEF2B6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43781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B4B704-0695-41AA-BC78-C8CAFB03046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18961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772A27-A314-4A80-B3C5-94B8E9909DB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4024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D784872-6BE2-4C46-9C6D-D845639228F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62304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F2B625-B648-4DF4-B5B1-A746EF9546A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63836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539750"/>
            <a:ext cx="2266950" cy="572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539750"/>
            <a:ext cx="6650038" cy="572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E0D3BE-E9D9-4F05-93FA-CABFB44A9A0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1311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539750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76263" y="652780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527800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154863" y="652780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3097D61A-BD3E-47F4-8633-0B1868668D1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2559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39750"/>
            <a:ext cx="8818563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768475"/>
            <a:ext cx="8818563" cy="506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9750" y="6996113"/>
            <a:ext cx="233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71863" y="6996113"/>
            <a:ext cx="3179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37413" y="6996113"/>
            <a:ext cx="233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570927C1-BEC7-4084-98F5-CD2FDF4ACF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3" r:id="rId12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539750"/>
            <a:ext cx="906938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12938"/>
            <a:ext cx="8674100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76263" y="652780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de-DE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527800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de-DE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154863" y="652780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E4D93BC5-0FFF-4E5C-B8BF-19F2490FA90B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nlinestatbook.com/stat_sim/sampling_dist/index.html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rstudio.com/products/rstudio/download/" TargetMode="Externa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39763" y="2208213"/>
            <a:ext cx="8820150" cy="1023937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Resampling: Making up data?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20725" y="1912938"/>
            <a:ext cx="8675688" cy="4351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Chong Ho Yu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Resampling and data mining</a:t>
            </a:r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20712" y="2332037"/>
            <a:ext cx="8686800" cy="4613275"/>
          </a:xfrm>
          <a:prstGeom prst="rect">
            <a:avLst/>
          </a:prstGeom>
          <a:ln/>
        </p:spPr>
        <p:txBody>
          <a:bodyPr tIns="24695"/>
          <a:lstStyle>
            <a:lvl1pPr marL="342900" indent="-3429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Resampling is NOT big data analytics.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In contrast, resampling was developed to deal with the problem of small sample size</a:t>
            </a:r>
          </a:p>
          <a:p>
            <a:pPr marL="831850" lvl="1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400" dirty="0" smtClean="0"/>
              <a:t>Lady‘s tasting tea: 8 observations</a:t>
            </a:r>
          </a:p>
          <a:p>
            <a:pPr marL="831850" lvl="1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400" dirty="0" smtClean="0"/>
              <a:t>Law school data: 15 observations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Two resampling methods, </a:t>
            </a:r>
            <a:r>
              <a:rPr lang="de-DE" altLang="en-US" sz="2800" dirty="0" smtClean="0">
                <a:solidFill>
                  <a:srgbClr val="FFC000"/>
                </a:solidFill>
              </a:rPr>
              <a:t>cross validation </a:t>
            </a:r>
            <a:r>
              <a:rPr lang="de-DE" altLang="en-US" sz="2800" dirty="0" smtClean="0"/>
              <a:t>(CV) and </a:t>
            </a:r>
            <a:r>
              <a:rPr lang="de-DE" altLang="en-US" sz="2800" dirty="0" smtClean="0">
                <a:solidFill>
                  <a:srgbClr val="FFC000"/>
                </a:solidFill>
              </a:rPr>
              <a:t>bootstrapping</a:t>
            </a:r>
            <a:r>
              <a:rPr lang="de-DE" altLang="en-US" sz="2800" dirty="0" smtClean="0"/>
              <a:t>, are commomly used in many big data analyitcs.</a:t>
            </a:r>
            <a:endParaRPr lang="de-DE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7472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Definition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5311775" cy="5070475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Reuse the same data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Root: </a:t>
            </a:r>
            <a:r>
              <a:rPr lang="de-DE" altLang="en-US" sz="2800" dirty="0">
                <a:solidFill>
                  <a:srgbClr val="FFC000"/>
                </a:solidFill>
              </a:rPr>
              <a:t>Monte Carlo simulation </a:t>
            </a:r>
            <a:r>
              <a:rPr lang="de-DE" altLang="en-US" sz="2800" dirty="0"/>
              <a:t>–  researchers "make up" data and draw conclusions based on many possible scenarios.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 "Monte Carlo" comes from an analogy to the gambling houses on the French Riviera.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Study how to maximize their chances of winning by using simulations.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1736725"/>
            <a:ext cx="292576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Common ground &amp; difference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918075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Common </a:t>
            </a:r>
            <a:r>
              <a:rPr lang="de-DE" altLang="en-US" dirty="0" err="1"/>
              <a:t>ground</a:t>
            </a:r>
            <a:r>
              <a:rPr lang="de-DE" altLang="en-US" dirty="0"/>
              <a:t>: </a:t>
            </a:r>
            <a:r>
              <a:rPr lang="de-DE" altLang="en-US" dirty="0" err="1"/>
              <a:t>Both</a:t>
            </a:r>
            <a:r>
              <a:rPr lang="de-DE" altLang="en-US" dirty="0"/>
              <a:t> find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probability</a:t>
            </a:r>
            <a:r>
              <a:rPr lang="de-DE" altLang="en-US" dirty="0"/>
              <a:t> </a:t>
            </a:r>
            <a:r>
              <a:rPr lang="de-DE" altLang="en-US" dirty="0" err="1"/>
              <a:t>by</a:t>
            </a:r>
            <a:r>
              <a:rPr lang="de-DE" altLang="en-US" dirty="0"/>
              <a:t> </a:t>
            </a:r>
            <a:r>
              <a:rPr lang="de-DE" altLang="en-US" dirty="0" err="1"/>
              <a:t>generating</a:t>
            </a:r>
            <a:r>
              <a:rPr lang="de-DE" altLang="en-US" dirty="0"/>
              <a:t> all </a:t>
            </a:r>
            <a:r>
              <a:rPr lang="de-DE" altLang="en-US" dirty="0" err="1"/>
              <a:t>or</a:t>
            </a:r>
            <a:r>
              <a:rPr lang="de-DE" altLang="en-US" dirty="0"/>
              <a:t> </a:t>
            </a:r>
            <a:r>
              <a:rPr lang="de-DE" altLang="en-US" dirty="0" err="1"/>
              <a:t>many</a:t>
            </a:r>
            <a:r>
              <a:rPr lang="de-DE" altLang="en-US" dirty="0"/>
              <a:t> </a:t>
            </a:r>
            <a:r>
              <a:rPr lang="de-DE" altLang="en-US" dirty="0" err="1"/>
              <a:t>possible</a:t>
            </a:r>
            <a:r>
              <a:rPr lang="de-DE" altLang="en-US" dirty="0"/>
              <a:t> </a:t>
            </a:r>
            <a:r>
              <a:rPr lang="de-DE" altLang="en-US" dirty="0" err="1"/>
              <a:t>scenarios</a:t>
            </a:r>
            <a:r>
              <a:rPr lang="de-DE" altLang="en-US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 err="1"/>
              <a:t>Difference</a:t>
            </a:r>
            <a:r>
              <a:rPr lang="de-DE" altLang="en-US" dirty="0"/>
              <a:t>: Monte Carlo </a:t>
            </a:r>
            <a:r>
              <a:rPr lang="de-DE" altLang="en-US" dirty="0" err="1"/>
              <a:t>simulations</a:t>
            </a:r>
            <a:r>
              <a:rPr lang="de-DE" altLang="en-US" dirty="0"/>
              <a:t> </a:t>
            </a:r>
            <a:r>
              <a:rPr lang="de-DE" altLang="en-US" dirty="0" err="1"/>
              <a:t>create</a:t>
            </a:r>
            <a:r>
              <a:rPr lang="de-DE" altLang="en-US" dirty="0"/>
              <a:t> </a:t>
            </a:r>
            <a:r>
              <a:rPr lang="de-DE" altLang="en-US" dirty="0" err="1">
                <a:solidFill>
                  <a:srgbClr val="FFC000"/>
                </a:solidFill>
              </a:rPr>
              <a:t>totally</a:t>
            </a:r>
            <a:r>
              <a:rPr lang="de-DE" altLang="en-US" dirty="0">
                <a:solidFill>
                  <a:srgbClr val="FFC000"/>
                </a:solidFill>
              </a:rPr>
              <a:t> </a:t>
            </a:r>
            <a:r>
              <a:rPr lang="de-DE" altLang="en-US" dirty="0" err="1">
                <a:solidFill>
                  <a:srgbClr val="FFC000"/>
                </a:solidFill>
              </a:rPr>
              <a:t>hypothetical</a:t>
            </a:r>
            <a:r>
              <a:rPr lang="de-DE" altLang="en-US" dirty="0">
                <a:solidFill>
                  <a:srgbClr val="FFC000"/>
                </a:solidFill>
              </a:rPr>
              <a:t> </a:t>
            </a:r>
            <a:r>
              <a:rPr lang="de-DE" altLang="en-US" dirty="0" err="1">
                <a:solidFill>
                  <a:srgbClr val="FFC000"/>
                </a:solidFill>
              </a:rPr>
              <a:t>data</a:t>
            </a:r>
            <a:r>
              <a:rPr lang="de-DE" altLang="en-US" dirty="0">
                <a:solidFill>
                  <a:srgbClr val="FFC000"/>
                </a:solidFill>
              </a:rPr>
              <a:t> </a:t>
            </a:r>
            <a:r>
              <a:rPr lang="de-DE" altLang="en-US" dirty="0" err="1"/>
              <a:t>whereas</a:t>
            </a:r>
            <a:r>
              <a:rPr lang="de-DE" altLang="en-US" dirty="0"/>
              <a:t> </a:t>
            </a:r>
            <a:r>
              <a:rPr lang="de-DE" altLang="en-US" dirty="0" err="1"/>
              <a:t>resampling</a:t>
            </a:r>
            <a:r>
              <a:rPr lang="de-DE" altLang="en-US" dirty="0"/>
              <a:t> must </a:t>
            </a:r>
            <a:r>
              <a:rPr lang="de-DE" altLang="en-US" dirty="0" err="1"/>
              <a:t>start</a:t>
            </a:r>
            <a:r>
              <a:rPr lang="de-DE" altLang="en-US" dirty="0"/>
              <a:t> </a:t>
            </a:r>
            <a:r>
              <a:rPr lang="de-DE" altLang="en-US" dirty="0" err="1"/>
              <a:t>with</a:t>
            </a:r>
            <a:r>
              <a:rPr lang="de-DE" altLang="en-US" dirty="0"/>
              <a:t> </a:t>
            </a:r>
            <a:r>
              <a:rPr lang="de-DE" altLang="en-US" dirty="0" err="1"/>
              <a:t>some</a:t>
            </a:r>
            <a:r>
              <a:rPr lang="de-DE" altLang="en-US" dirty="0"/>
              <a:t> </a:t>
            </a:r>
            <a:r>
              <a:rPr lang="de-DE" altLang="en-US" dirty="0">
                <a:solidFill>
                  <a:srgbClr val="FFC000"/>
                </a:solidFill>
              </a:rPr>
              <a:t>real </a:t>
            </a:r>
            <a:r>
              <a:rPr lang="de-DE" altLang="en-US" dirty="0" err="1">
                <a:solidFill>
                  <a:srgbClr val="FFC000"/>
                </a:solidFill>
              </a:rPr>
              <a:t>data</a:t>
            </a:r>
            <a:r>
              <a:rPr lang="de-DE" altLang="en-US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 err="1"/>
              <a:t>Application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MCS: </a:t>
            </a:r>
            <a:r>
              <a:rPr lang="de-DE" altLang="en-US" dirty="0" err="1"/>
              <a:t>test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 – </a:t>
            </a:r>
            <a:r>
              <a:rPr lang="de-DE" altLang="en-US" dirty="0" err="1"/>
              <a:t>If</a:t>
            </a:r>
            <a:r>
              <a:rPr lang="de-DE" altLang="en-US" dirty="0"/>
              <a:t>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want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know</a:t>
            </a:r>
            <a:r>
              <a:rPr lang="de-DE" altLang="en-US" dirty="0"/>
              <a:t> </a:t>
            </a:r>
            <a:r>
              <a:rPr lang="de-DE" altLang="en-US" dirty="0" err="1"/>
              <a:t>whether</a:t>
            </a:r>
            <a:r>
              <a:rPr lang="de-DE" altLang="en-US" dirty="0"/>
              <a:t> a robust </a:t>
            </a:r>
            <a:r>
              <a:rPr lang="de-DE" altLang="en-US" dirty="0" err="1"/>
              <a:t>test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accept</a:t>
            </a:r>
            <a:r>
              <a:rPr lang="de-DE" altLang="en-US" dirty="0"/>
              <a:t> a </a:t>
            </a:r>
            <a:r>
              <a:rPr lang="de-DE" altLang="en-US" dirty="0" err="1"/>
              <a:t>messy</a:t>
            </a:r>
            <a:r>
              <a:rPr lang="de-DE" altLang="en-US" dirty="0"/>
              <a:t> </a:t>
            </a:r>
            <a:r>
              <a:rPr lang="de-DE" altLang="en-US" dirty="0" err="1"/>
              <a:t>data</a:t>
            </a:r>
            <a:r>
              <a:rPr lang="de-DE" altLang="en-US" dirty="0"/>
              <a:t> </a:t>
            </a:r>
            <a:r>
              <a:rPr lang="de-DE" altLang="en-US" dirty="0" err="1"/>
              <a:t>structure</a:t>
            </a:r>
            <a:r>
              <a:rPr lang="de-DE" altLang="en-US" dirty="0"/>
              <a:t>,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utilize</a:t>
            </a:r>
            <a:r>
              <a:rPr lang="de-DE" altLang="en-US" dirty="0"/>
              <a:t> MCS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generate</a:t>
            </a:r>
            <a:r>
              <a:rPr lang="de-DE" altLang="en-US" dirty="0"/>
              <a:t> different </a:t>
            </a:r>
            <a:r>
              <a:rPr lang="de-DE" altLang="en-US" dirty="0" err="1"/>
              <a:t>types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strange</a:t>
            </a:r>
            <a:r>
              <a:rPr lang="de-DE" altLang="en-US" dirty="0"/>
              <a:t> </a:t>
            </a:r>
            <a:r>
              <a:rPr lang="de-DE" altLang="en-US" dirty="0" err="1"/>
              <a:t>data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examine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robustness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Making up data? 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Some people rejected resampling because the idea of 'making up' data seems very unethical.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Indeed we experience similar things everyday.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4114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Extrapolation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733550"/>
            <a:ext cx="4206875" cy="4351338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/>
              <a:t>You took a picture of Grand Canyon last summer. The picture is great!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/>
              <a:t>Most camera sensors can capture an image with </a:t>
            </a:r>
            <a:r>
              <a:rPr lang="de-DE" altLang="en-US" dirty="0" smtClean="0"/>
              <a:t>24-45 </a:t>
            </a:r>
            <a:r>
              <a:rPr lang="de-DE" altLang="en-US" dirty="0"/>
              <a:t>mega pixels.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828800"/>
            <a:ext cx="4572000" cy="329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338" y="5748338"/>
            <a:ext cx="8697912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Aft>
                <a:spcPts val="1425"/>
              </a:spcAft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en-US" sz="3200" dirty="0">
                <a:solidFill>
                  <a:srgbClr val="FFFFFF"/>
                </a:solidFill>
                <a:cs typeface="Arial Unicode MS" panose="020B0604020202020204" pitchFamily="34" charset="-128"/>
              </a:rPr>
              <a:t>The picture will be very sharp even if you enlarge it to </a:t>
            </a:r>
            <a:r>
              <a:rPr lang="de-DE" altLang="en-US" sz="3200" dirty="0" smtClean="0">
                <a:solidFill>
                  <a:srgbClr val="FFFFFF"/>
                </a:solidFill>
                <a:cs typeface="Arial Unicode MS" panose="020B0604020202020204" pitchFamily="34" charset="-128"/>
              </a:rPr>
              <a:t>16X20 IN.</a:t>
            </a:r>
            <a:endParaRPr lang="de-DE" altLang="en-US" sz="3200" dirty="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Extrapolation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697038"/>
            <a:ext cx="4206875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/>
              <a:t>But </a:t>
            </a:r>
            <a:r>
              <a:rPr lang="de-DE" altLang="en-US" dirty="0" err="1"/>
              <a:t>if</a:t>
            </a:r>
            <a:r>
              <a:rPr lang="de-DE" altLang="en-US" dirty="0"/>
              <a:t>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want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enlarge</a:t>
            </a:r>
            <a:r>
              <a:rPr lang="de-DE" altLang="en-US" dirty="0"/>
              <a:t> </a:t>
            </a:r>
            <a:r>
              <a:rPr lang="de-DE" altLang="en-US" dirty="0" err="1"/>
              <a:t>your</a:t>
            </a:r>
            <a:r>
              <a:rPr lang="de-DE" altLang="en-US" dirty="0"/>
              <a:t> </a:t>
            </a:r>
            <a:r>
              <a:rPr lang="de-DE" altLang="en-US" dirty="0" err="1"/>
              <a:t>photo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poster</a:t>
            </a:r>
            <a:r>
              <a:rPr lang="de-DE" altLang="en-US" dirty="0"/>
              <a:t> </a:t>
            </a:r>
            <a:r>
              <a:rPr lang="de-DE" altLang="en-US" dirty="0" err="1"/>
              <a:t>size</a:t>
            </a:r>
            <a:r>
              <a:rPr lang="de-DE" altLang="en-US" dirty="0"/>
              <a:t> </a:t>
            </a:r>
            <a:r>
              <a:rPr lang="de-DE" altLang="en-US" dirty="0" err="1"/>
              <a:t>or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billboard</a:t>
            </a:r>
            <a:r>
              <a:rPr lang="de-DE" altLang="en-US" dirty="0"/>
              <a:t> </a:t>
            </a:r>
            <a:r>
              <a:rPr lang="de-DE" altLang="en-US" dirty="0" err="1"/>
              <a:t>size</a:t>
            </a:r>
            <a:r>
              <a:rPr lang="de-DE" altLang="en-US" dirty="0"/>
              <a:t>, </a:t>
            </a:r>
            <a:r>
              <a:rPr lang="de-DE" altLang="en-US" dirty="0" err="1"/>
              <a:t>there</a:t>
            </a:r>
            <a:r>
              <a:rPr lang="de-DE" altLang="en-US" dirty="0"/>
              <a:t> will not </a:t>
            </a:r>
            <a:r>
              <a:rPr lang="de-DE" altLang="en-US" dirty="0" err="1"/>
              <a:t>be</a:t>
            </a:r>
            <a:r>
              <a:rPr lang="de-DE" altLang="en-US" dirty="0"/>
              <a:t> </a:t>
            </a:r>
            <a:r>
              <a:rPr lang="de-DE" altLang="en-US" dirty="0" err="1"/>
              <a:t>enough</a:t>
            </a:r>
            <a:r>
              <a:rPr lang="de-DE" altLang="en-US" dirty="0"/>
              <a:t> </a:t>
            </a:r>
            <a:r>
              <a:rPr lang="de-DE" altLang="en-US" dirty="0" err="1"/>
              <a:t>pixels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fill</a:t>
            </a:r>
            <a:r>
              <a:rPr lang="de-DE" altLang="en-US" dirty="0"/>
              <a:t> </a:t>
            </a:r>
            <a:r>
              <a:rPr lang="de-DE" altLang="en-US" dirty="0" err="1"/>
              <a:t>up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canvas</a:t>
            </a:r>
            <a:r>
              <a:rPr lang="de-DE" altLang="en-US" dirty="0"/>
              <a:t>. NP!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757363"/>
            <a:ext cx="4572000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9750" y="5157788"/>
            <a:ext cx="8697913" cy="182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Aft>
                <a:spcPts val="1425"/>
              </a:spcAft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en-US" sz="3200">
                <a:solidFill>
                  <a:srgbClr val="FFFFFF"/>
                </a:solidFill>
                <a:cs typeface="Arial Unicode MS" panose="020B0604020202020204" pitchFamily="34" charset="-128"/>
              </a:rPr>
              <a:t>Some software package, such as OnOne's Perfect Resize, can sample from the existing pixels, duplicate them, and use the resampled pixels to populate the canvas.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39750"/>
            <a:ext cx="8820150" cy="1023938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Resampling in CLT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68475"/>
            <a:ext cx="8820150" cy="5070475"/>
          </a:xfrm>
          <a:ln/>
        </p:spPr>
        <p:txBody>
          <a:bodyPr/>
          <a:lstStyle/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idea is not completely new.</a:t>
            </a:r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Remember the Central Limit Theorem (CLT) and sampling distributions?</a:t>
            </a:r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Regardless of what the distribution of the underlying population is (mesa, camel back, skew, normal...etc), the distribution of the sample statistics approaches normality as repeated sampling is done.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sampling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64112" y="2296620"/>
            <a:ext cx="4156508" cy="3079316"/>
          </a:xfrm>
        </p:spPr>
        <p:txBody>
          <a:bodyPr/>
          <a:lstStyle/>
          <a:p>
            <a:r>
              <a:rPr lang="en-US" sz="2400" dirty="0"/>
              <a:t>Go to </a:t>
            </a:r>
            <a:r>
              <a:rPr lang="en-US" sz="2400" dirty="0">
                <a:hlinkClick r:id="rId2"/>
              </a:rPr>
              <a:t>http://onlinestatbook.com/stat_sim/sampling_dist/index.html</a:t>
            </a:r>
            <a:r>
              <a:rPr lang="en-US" sz="2400" dirty="0"/>
              <a:t> </a:t>
            </a:r>
          </a:p>
          <a:p>
            <a:r>
              <a:rPr lang="en-US" sz="2400" dirty="0"/>
              <a:t>Click begin</a:t>
            </a:r>
          </a:p>
          <a:p>
            <a:r>
              <a:rPr lang="en-US" sz="2400" dirty="0"/>
              <a:t>Choose Mean and N = 25 for the middle panel.</a:t>
            </a:r>
          </a:p>
          <a:p>
            <a:r>
              <a:rPr lang="en-US" sz="2400" dirty="0"/>
              <a:t>Choose Median and N = 25 for the bottom panel.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51" y="2296620"/>
            <a:ext cx="3652853" cy="383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3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47016" y="2283495"/>
            <a:ext cx="4156508" cy="3929868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Click animated.</a:t>
            </a:r>
          </a:p>
          <a:p>
            <a:r>
              <a:rPr lang="en-US" sz="2600" dirty="0"/>
              <a:t>Click animated again.</a:t>
            </a:r>
          </a:p>
          <a:p>
            <a:r>
              <a:rPr lang="en-US" sz="2600" dirty="0"/>
              <a:t>What do you see?</a:t>
            </a:r>
          </a:p>
          <a:p>
            <a:r>
              <a:rPr lang="en-US" sz="2600" dirty="0"/>
              <a:t>Can you explain what is going on?</a:t>
            </a:r>
          </a:p>
          <a:p>
            <a:r>
              <a:rPr lang="en-US" sz="2600" dirty="0">
                <a:solidFill>
                  <a:srgbClr val="FF0000"/>
                </a:solidFill>
              </a:rPr>
              <a:t>Caution:</a:t>
            </a:r>
            <a:r>
              <a:rPr lang="en-US" sz="2600" dirty="0"/>
              <a:t> Sample size and the number of samples are different.  In this example you have 2 sample and each sample size is 25.</a:t>
            </a:r>
          </a:p>
          <a:p>
            <a:endParaRPr lang="en-US" sz="1984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248" y="2283494"/>
            <a:ext cx="3698700" cy="392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06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64112" y="2357684"/>
            <a:ext cx="4156508" cy="3079316"/>
          </a:xfrm>
        </p:spPr>
        <p:txBody>
          <a:bodyPr/>
          <a:lstStyle/>
          <a:p>
            <a:r>
              <a:rPr lang="en-US" sz="2400" dirty="0"/>
              <a:t>You can manually add more means and medians into the graphs.</a:t>
            </a:r>
          </a:p>
          <a:p>
            <a:r>
              <a:rPr lang="en-US" sz="2400" dirty="0"/>
              <a:t>To speed up the process you can click ”5,” which means select 5 samples and each consists of 25 subjects.</a:t>
            </a:r>
          </a:p>
          <a:p>
            <a:r>
              <a:rPr lang="en-US" sz="2400" dirty="0"/>
              <a:t>Now what do you see?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14" y="2337047"/>
            <a:ext cx="3669325" cy="392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08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30312" y="2393751"/>
            <a:ext cx="4156508" cy="3079316"/>
          </a:xfrm>
        </p:spPr>
        <p:txBody>
          <a:bodyPr/>
          <a:lstStyle/>
          <a:p>
            <a:r>
              <a:rPr lang="en-US" sz="2400" dirty="0"/>
              <a:t>Probably 5 samples are not enough to make a normal distribution.</a:t>
            </a:r>
          </a:p>
          <a:p>
            <a:r>
              <a:rPr lang="en-US" sz="2400" dirty="0"/>
              <a:t>Now choose 10,000 sample.</a:t>
            </a:r>
          </a:p>
          <a:p>
            <a:r>
              <a:rPr lang="en-US" sz="2400" dirty="0"/>
              <a:t>What do you see?</a:t>
            </a:r>
          </a:p>
          <a:p>
            <a:r>
              <a:rPr lang="en-US" sz="2400" dirty="0"/>
              <a:t>Next, choose 100,000</a:t>
            </a:r>
          </a:p>
          <a:p>
            <a:r>
              <a:rPr lang="en-US" sz="2400" dirty="0"/>
              <a:t>Check “Fit normal”</a:t>
            </a:r>
          </a:p>
          <a:p>
            <a:r>
              <a:rPr lang="en-US" sz="2400" dirty="0"/>
              <a:t>What do you see?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820" y="2393751"/>
            <a:ext cx="3583952" cy="374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97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58912" y="4304869"/>
            <a:ext cx="7467600" cy="2294368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Press Clear lower 3</a:t>
            </a:r>
          </a:p>
          <a:p>
            <a:r>
              <a:rPr lang="en-US" sz="2800" dirty="0"/>
              <a:t>Choose a uniform population</a:t>
            </a:r>
          </a:p>
          <a:p>
            <a:r>
              <a:rPr lang="en-US" sz="2800" dirty="0"/>
              <a:t>Repeat the same process by clicking on 10,000 samples.</a:t>
            </a:r>
          </a:p>
          <a:p>
            <a:r>
              <a:rPr lang="en-US" sz="2800" dirty="0"/>
              <a:t>Check Fit Normal.</a:t>
            </a:r>
          </a:p>
          <a:p>
            <a:r>
              <a:rPr lang="en-US" sz="2800" dirty="0"/>
              <a:t>Now what do you see?</a:t>
            </a:r>
          </a:p>
          <a:p>
            <a:endParaRPr lang="en-US" sz="1984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312" y="2099910"/>
            <a:ext cx="6618241" cy="17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3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41484" y="4237037"/>
            <a:ext cx="7356427" cy="23622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Press Clear lower 3</a:t>
            </a:r>
          </a:p>
          <a:p>
            <a:r>
              <a:rPr lang="en-US" sz="2800" dirty="0"/>
              <a:t>Choose a skewed population</a:t>
            </a:r>
          </a:p>
          <a:p>
            <a:r>
              <a:rPr lang="en-US" sz="2800" dirty="0"/>
              <a:t>Repeat the same process by clicking on 10,000 samples.</a:t>
            </a:r>
          </a:p>
          <a:p>
            <a:r>
              <a:rPr lang="en-US" sz="2800" dirty="0"/>
              <a:t>Check Fit Normal.</a:t>
            </a:r>
          </a:p>
          <a:p>
            <a:r>
              <a:rPr lang="en-US" sz="2800" dirty="0"/>
              <a:t>Now what do you see?</a:t>
            </a:r>
          </a:p>
          <a:p>
            <a:endParaRPr lang="en-US" sz="1984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12" y="2120547"/>
            <a:ext cx="6736803" cy="181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2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43024" y="4237037"/>
            <a:ext cx="7642310" cy="2286000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/>
              <a:t>Press Clear lower 3</a:t>
            </a:r>
          </a:p>
          <a:p>
            <a:r>
              <a:rPr lang="en-US" sz="2600" dirty="0"/>
              <a:t>You can use your cursor to “paint” a customized population.</a:t>
            </a:r>
          </a:p>
          <a:p>
            <a:r>
              <a:rPr lang="en-US" sz="2600" dirty="0"/>
              <a:t>Click on 10,000 samples.</a:t>
            </a:r>
          </a:p>
          <a:p>
            <a:r>
              <a:rPr lang="en-US" sz="2600" dirty="0"/>
              <a:t>Check Fit Normal</a:t>
            </a:r>
          </a:p>
          <a:p>
            <a:r>
              <a:rPr lang="en-US" sz="2600" dirty="0"/>
              <a:t>Now what do you see?</a:t>
            </a:r>
          </a:p>
          <a:p>
            <a:endParaRPr lang="en-US" sz="1984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512" y="1951037"/>
            <a:ext cx="7135613" cy="190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25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882" y="960437"/>
            <a:ext cx="8736542" cy="945059"/>
          </a:xfrm>
        </p:spPr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497511" y="2246094"/>
            <a:ext cx="3566823" cy="3972143"/>
          </a:xfrm>
        </p:spPr>
        <p:txBody>
          <a:bodyPr>
            <a:normAutofit/>
          </a:bodyPr>
          <a:lstStyle/>
          <a:p>
            <a:pPr marL="0" indent="0"/>
            <a:r>
              <a:rPr lang="en-US" sz="2400" dirty="0"/>
              <a:t>Go back to the skewed population.</a:t>
            </a:r>
          </a:p>
          <a:p>
            <a:pPr marL="0" indent="0"/>
            <a:r>
              <a:rPr lang="en-US" sz="2400" dirty="0"/>
              <a:t>Now reduce the sample size from 25 to 10</a:t>
            </a:r>
          </a:p>
          <a:p>
            <a:pPr marL="0" indent="0"/>
            <a:r>
              <a:rPr lang="en-US" sz="2400" dirty="0"/>
              <a:t>Click 10,000 samples.</a:t>
            </a:r>
          </a:p>
          <a:p>
            <a:pPr marL="0" indent="0"/>
            <a:r>
              <a:rPr lang="en-US" sz="2400" dirty="0"/>
              <a:t>Check Fit normal</a:t>
            </a:r>
          </a:p>
          <a:p>
            <a:pPr marL="0" indent="0"/>
            <a:r>
              <a:rPr lang="en-US" sz="2400" dirty="0"/>
              <a:t>What do you see?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11" y="2212757"/>
            <a:ext cx="4058987" cy="423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09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535" y="1036637"/>
            <a:ext cx="8736542" cy="945059"/>
          </a:xfrm>
        </p:spPr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2712" y="2408237"/>
            <a:ext cx="6705600" cy="3810000"/>
          </a:xfrm>
        </p:spPr>
        <p:txBody>
          <a:bodyPr>
            <a:noAutofit/>
          </a:bodyPr>
          <a:lstStyle/>
          <a:p>
            <a:pPr marL="0" indent="0"/>
            <a:r>
              <a:rPr lang="en-US" sz="2400" dirty="0"/>
              <a:t>Next, reduce the sample size to 5</a:t>
            </a:r>
          </a:p>
          <a:p>
            <a:pPr marL="0" indent="0"/>
            <a:r>
              <a:rPr lang="en-US" sz="2400" dirty="0"/>
              <a:t>Click on 10,000 samples.</a:t>
            </a:r>
          </a:p>
          <a:p>
            <a:pPr marL="0" indent="0"/>
            <a:r>
              <a:rPr lang="en-US" sz="2400" dirty="0"/>
              <a:t>What do you see?</a:t>
            </a:r>
          </a:p>
          <a:p>
            <a:pPr marL="0" indent="0"/>
            <a:r>
              <a:rPr lang="en-US" sz="2400" dirty="0"/>
              <a:t>Reduce the sample size to 5 and click on 10,000 sample.</a:t>
            </a:r>
          </a:p>
          <a:p>
            <a:pPr marL="0" indent="0"/>
            <a:r>
              <a:rPr lang="en-US" sz="2400" dirty="0"/>
              <a:t>Check Fit normal.</a:t>
            </a:r>
          </a:p>
          <a:p>
            <a:pPr marL="0" indent="0"/>
            <a:r>
              <a:rPr lang="en-US" sz="2400" dirty="0"/>
              <a:t>What do you see? </a:t>
            </a:r>
          </a:p>
        </p:txBody>
      </p:sp>
    </p:spTree>
    <p:extLst>
      <p:ext uri="{BB962C8B-B14F-4D97-AF65-F5344CB8AC3E}">
        <p14:creationId xmlns:p14="http://schemas.microsoft.com/office/powerpoint/2010/main" val="1832472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112" y="1112837"/>
            <a:ext cx="7468557" cy="945059"/>
          </a:xfrm>
        </p:spPr>
        <p:txBody>
          <a:bodyPr/>
          <a:lstStyle/>
          <a:p>
            <a:r>
              <a:rPr lang="en-US" dirty="0" smtClean="0"/>
              <a:t>From theoretical to empirical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3423" y="2408237"/>
            <a:ext cx="7199246" cy="3810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classical statistics we compare the test statistics against the theoretical sampling distributions.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we have big data, we can treat the sample as the virtual population, resample from it, and build the </a:t>
            </a:r>
            <a:r>
              <a:rPr lang="en-US" sz="2800" dirty="0">
                <a:solidFill>
                  <a:srgbClr val="FF0000"/>
                </a:solidFill>
              </a:rPr>
              <a:t>empirical</a:t>
            </a:r>
            <a:r>
              <a:rPr lang="en-US" sz="2800" dirty="0"/>
              <a:t> sampling distribution. </a:t>
            </a:r>
          </a:p>
        </p:txBody>
      </p:sp>
    </p:spTree>
    <p:extLst>
      <p:ext uri="{BB962C8B-B14F-4D97-AF65-F5344CB8AC3E}">
        <p14:creationId xmlns:p14="http://schemas.microsoft.com/office/powerpoint/2010/main" val="2508301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sampling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30312" y="2289174"/>
            <a:ext cx="3581400" cy="381000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Change the statistics of the lower 2 panels from mean and median to SD and variance.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Change the sample size to 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Click on 100,000 samples.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Check Fit Normal.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What do you see?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512" y="2219225"/>
            <a:ext cx="3775642" cy="38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61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Why resampling?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733550"/>
            <a:ext cx="8675688" cy="4725988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Common criticisms of any research study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The sample size is too small (Many dissertations end with a sentence like this: </a:t>
            </a:r>
            <a:r>
              <a:rPr lang="de-DE" altLang="en-US" sz="2400" dirty="0" smtClean="0"/>
              <a:t>In </a:t>
            </a:r>
            <a:r>
              <a:rPr lang="de-DE" altLang="en-US" sz="2400" dirty="0"/>
              <a:t>the future more studies with a larger sample size is needed</a:t>
            </a:r>
            <a:r>
              <a:rPr lang="de-DE" altLang="en-US" sz="2400" dirty="0" smtClean="0"/>
              <a:t>.)</a:t>
            </a:r>
            <a:endParaRPr lang="de-DE" altLang="en-US" sz="2400" dirty="0"/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smtClean="0"/>
              <a:t>The </a:t>
            </a:r>
            <a:r>
              <a:rPr lang="de-DE" altLang="en-US" sz="2400" dirty="0"/>
              <a:t>data are not normally distributed and do not conform to the parametric assumptions.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This is one study only. It can be capitalized on chance. You may not be able to replicate the finding next time</a:t>
            </a:r>
            <a:r>
              <a:rPr lang="de-DE" altLang="en-US" sz="2400" dirty="0" smtClean="0"/>
              <a:t>.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The </a:t>
            </a:r>
            <a:r>
              <a:rPr lang="de-DE" altLang="en-US" sz="2400" i="1" dirty="0"/>
              <a:t>n</a:t>
            </a:r>
            <a:r>
              <a:rPr lang="de-DE" altLang="en-US" sz="2400" dirty="0"/>
              <a:t> is too large. The test </a:t>
            </a:r>
            <a:r>
              <a:rPr lang="de-DE" altLang="en-US" sz="2400" dirty="0" smtClean="0"/>
              <a:t>is </a:t>
            </a:r>
            <a:r>
              <a:rPr lang="de-DE" altLang="en-US" sz="2400" dirty="0" smtClean="0">
                <a:solidFill>
                  <a:srgbClr val="FFC000"/>
                </a:solidFill>
              </a:rPr>
              <a:t>over-powered</a:t>
            </a:r>
            <a:r>
              <a:rPr lang="de-DE" altLang="en-US" sz="2400" dirty="0" smtClean="0"/>
              <a:t>.</a:t>
            </a:r>
            <a:endParaRPr lang="de-DE" altLang="en-US" sz="24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Resampling can help.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4 types of resampling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876425"/>
            <a:ext cx="6218238" cy="4641850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Randomization exact test: </a:t>
            </a:r>
            <a:r>
              <a:rPr lang="de-DE" altLang="en-US" dirty="0"/>
              <a:t>Permutate different possibilities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Cross-validation:</a:t>
            </a:r>
            <a:r>
              <a:rPr lang="de-DE" altLang="en-US" dirty="0"/>
              <a:t> divide one sample into 2 or more subsets.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Jackknife: </a:t>
            </a:r>
            <a:r>
              <a:rPr lang="de-DE" altLang="en-US" dirty="0"/>
              <a:t>leave one out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Bootstrap: </a:t>
            </a:r>
            <a:r>
              <a:rPr lang="de-DE" altLang="en-US" dirty="0"/>
              <a:t>one sample gives rise to many others by resampling (pulling yourself up by your own bootstrap)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1971675"/>
            <a:ext cx="26670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4540250"/>
            <a:ext cx="2662238" cy="18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733550"/>
            <a:ext cx="5954713" cy="5194300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 smtClean="0"/>
              <a:t>R. A. </a:t>
            </a:r>
            <a:r>
              <a:rPr lang="de-DE" altLang="en-US" dirty="0"/>
              <a:t>Fisher met a lady who insisted that her tongue was senstive enough to detect a subtle difference between a cup of tea with the milk being poured first and a cup of tea with the milk being added later.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/>
              <a:t>He tested the lady with eight cups of tea. She was right 6 out of </a:t>
            </a:r>
            <a:r>
              <a:rPr lang="de-DE" altLang="en-US" dirty="0" smtClean="0"/>
              <a:t>eight </a:t>
            </a:r>
            <a:r>
              <a:rPr lang="de-DE" altLang="en-US" dirty="0"/>
              <a:t>trials!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1847850"/>
            <a:ext cx="2384425" cy="380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423275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With eight observations only, you cannot do a Pearson's chi-square test (some cell count is as low as one).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What can Fisher do?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4598988"/>
            <a:ext cx="8351838" cy="201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804988"/>
            <a:ext cx="8675688" cy="5097462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In classical tests we compare the sample statistics against the theoretical sampling distribution.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The </a:t>
            </a:r>
            <a:r>
              <a:rPr lang="de-DE" altLang="en-US" i="1" dirty="0"/>
              <a:t>p</a:t>
            </a:r>
            <a:r>
              <a:rPr lang="de-DE" altLang="en-US" dirty="0"/>
              <a:t> value tells you how rare the sample statistics is in the long run (sampling distributions).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Fisher </a:t>
            </a:r>
            <a:r>
              <a:rPr lang="de-DE" altLang="en-US" dirty="0" smtClean="0"/>
              <a:t>permuted </a:t>
            </a:r>
            <a:r>
              <a:rPr lang="de-DE" altLang="en-US" dirty="0"/>
              <a:t>all possible scenarios to create an </a:t>
            </a:r>
            <a:r>
              <a:rPr lang="de-DE" altLang="en-US" dirty="0">
                <a:solidFill>
                  <a:srgbClr val="FFC000"/>
                </a:solidFill>
              </a:rPr>
              <a:t>empirical sampling distribution</a:t>
            </a:r>
            <a:r>
              <a:rPr lang="de-DE" altLang="en-US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Compare the observed data to the empircal distribution.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58908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Exact test is so named because in classical parametric tests you can obtain the approimate </a:t>
            </a:r>
            <a:r>
              <a:rPr lang="de-DE" altLang="en-US" sz="2800" i="1" dirty="0"/>
              <a:t>p</a:t>
            </a:r>
            <a:r>
              <a:rPr lang="de-DE" altLang="en-US" sz="2800" dirty="0"/>
              <a:t> value.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In Exact test you can know exactly how often or how rare the event can happen </a:t>
            </a:r>
            <a:r>
              <a:rPr lang="de-DE" altLang="en-US" sz="2800" dirty="0">
                <a:solidFill>
                  <a:srgbClr val="FFC000"/>
                </a:solidFill>
              </a:rPr>
              <a:t>given all possible scenarios</a:t>
            </a:r>
            <a:r>
              <a:rPr lang="de-DE" altLang="en-US" sz="2800" dirty="0"/>
              <a:t>.</a:t>
            </a:r>
            <a:r>
              <a:rPr lang="de-DE" altLang="en-US" dirty="0"/>
              <a:t>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4297363"/>
            <a:ext cx="77724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 in JMP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828800"/>
            <a:ext cx="4297363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801813"/>
            <a:ext cx="3709988" cy="414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err="1"/>
              <a:t>Exact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 in SPSS 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912938"/>
            <a:ext cx="8743950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err="1"/>
              <a:t>Exact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 in SPSS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1943100"/>
            <a:ext cx="4983162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912938"/>
            <a:ext cx="3571875" cy="412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2103438" y="822325"/>
            <a:ext cx="5486400" cy="7397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/>
              <a:t>Cross-validation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2325" y="1768475"/>
            <a:ext cx="7951787" cy="5070475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Many</a:t>
            </a:r>
            <a:r>
              <a:rPr lang="de-DE" altLang="en-US" dirty="0"/>
              <a:t> </a:t>
            </a:r>
            <a:r>
              <a:rPr lang="de-DE" altLang="en-US" dirty="0" err="1"/>
              <a:t>conventional</a:t>
            </a:r>
            <a:r>
              <a:rPr lang="de-DE" altLang="en-US" dirty="0"/>
              <a:t> </a:t>
            </a:r>
            <a:r>
              <a:rPr lang="de-DE" altLang="en-US" dirty="0" err="1"/>
              <a:t>tests</a:t>
            </a:r>
            <a:r>
              <a:rPr lang="de-DE" altLang="en-US" dirty="0"/>
              <a:t> </a:t>
            </a:r>
            <a:r>
              <a:rPr lang="de-DE" altLang="en-US" dirty="0" err="1"/>
              <a:t>tend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overfit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model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a </a:t>
            </a:r>
            <a:r>
              <a:rPr lang="de-DE" altLang="en-US" dirty="0" err="1"/>
              <a:t>single</a:t>
            </a:r>
            <a:r>
              <a:rPr lang="de-DE" altLang="en-US" dirty="0"/>
              <a:t> sample.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How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know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result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be</a:t>
            </a:r>
            <a:r>
              <a:rPr lang="de-DE" altLang="en-US" dirty="0"/>
              <a:t> </a:t>
            </a:r>
            <a:r>
              <a:rPr lang="de-DE" altLang="en-US" dirty="0" err="1"/>
              <a:t>replicated</a:t>
            </a:r>
            <a:r>
              <a:rPr lang="de-DE" altLang="en-US" dirty="0"/>
              <a:t> in </a:t>
            </a:r>
            <a:r>
              <a:rPr lang="de-DE" altLang="en-US" dirty="0" err="1"/>
              <a:t>another</a:t>
            </a:r>
            <a:r>
              <a:rPr lang="de-DE" altLang="en-US" dirty="0"/>
              <a:t> </a:t>
            </a:r>
            <a:r>
              <a:rPr lang="de-DE" altLang="en-US" dirty="0" err="1"/>
              <a:t>study</a:t>
            </a:r>
            <a:r>
              <a:rPr lang="de-DE" altLang="en-US" dirty="0" smtClean="0"/>
              <a:t>?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hold back a </a:t>
            </a:r>
            <a:r>
              <a:rPr lang="de-DE" altLang="en-US" dirty="0" err="1"/>
              <a:t>portion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your</a:t>
            </a:r>
            <a:r>
              <a:rPr lang="de-DE" altLang="en-US" dirty="0"/>
              <a:t> </a:t>
            </a:r>
            <a:r>
              <a:rPr lang="de-DE" altLang="en-US" dirty="0" err="1"/>
              <a:t>data</a:t>
            </a:r>
            <a:r>
              <a:rPr lang="de-DE" altLang="en-US" dirty="0"/>
              <a:t> </a:t>
            </a:r>
            <a:r>
              <a:rPr lang="de-DE" altLang="en-US" dirty="0" err="1"/>
              <a:t>for</a:t>
            </a:r>
            <a:r>
              <a:rPr lang="de-DE" altLang="en-US" dirty="0"/>
              <a:t> </a:t>
            </a:r>
            <a:r>
              <a:rPr lang="de-DE" altLang="en-US" dirty="0" err="1" smtClean="0"/>
              <a:t>cross</a:t>
            </a:r>
            <a:r>
              <a:rPr lang="de-DE" altLang="en-US" dirty="0" smtClean="0"/>
              <a:t>-validation (CV).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smtClean="0"/>
              <a:t>CV </a:t>
            </a:r>
            <a:r>
              <a:rPr lang="de-DE" altLang="en-US" dirty="0" err="1" smtClean="0"/>
              <a:t>is</a:t>
            </a:r>
            <a:r>
              <a:rPr lang="de-DE" altLang="en-US" dirty="0" smtClean="0"/>
              <a:t> a </a:t>
            </a:r>
            <a:r>
              <a:rPr lang="de-DE" altLang="en-US" dirty="0" err="1" smtClean="0"/>
              <a:t>precursor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of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machine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learning</a:t>
            </a:r>
            <a:r>
              <a:rPr lang="de-DE" altLang="en-US" dirty="0" smtClean="0"/>
              <a:t>, </a:t>
            </a:r>
            <a:r>
              <a:rPr lang="de-DE" altLang="en-US" dirty="0" err="1" smtClean="0"/>
              <a:t>which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divides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the</a:t>
            </a:r>
            <a:r>
              <a:rPr lang="de-DE" altLang="en-US" dirty="0" smtClean="0"/>
              <a:t> sample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training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set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/>
              <a:t>and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validation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set</a:t>
            </a:r>
            <a:r>
              <a:rPr lang="de-DE" altLang="en-US" dirty="0" smtClean="0"/>
              <a:t>.</a:t>
            </a:r>
            <a:endParaRPr lang="de-DE" alt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power can hurt you!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12" y="2027237"/>
            <a:ext cx="8263466" cy="4648200"/>
          </a:xfrm>
        </p:spPr>
      </p:pic>
    </p:spTree>
    <p:extLst>
      <p:ext uri="{BB962C8B-B14F-4D97-AF65-F5344CB8AC3E}">
        <p14:creationId xmlns:p14="http://schemas.microsoft.com/office/powerpoint/2010/main" val="384601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of too many subjects!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312" y="1951038"/>
            <a:ext cx="5638800" cy="385343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“Tell someone to do a t-test with a billion subjects</a:t>
            </a:r>
            <a:r>
              <a:rPr lang="en-US" sz="2400" dirty="0" smtClean="0"/>
              <a:t>!”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have</a:t>
            </a:r>
            <a:r>
              <a:rPr lang="de-DE" altLang="en-US" sz="2400" dirty="0"/>
              <a:t> a </a:t>
            </a:r>
            <a:r>
              <a:rPr lang="de-DE" altLang="en-US" sz="2400" dirty="0" err="1"/>
              <a:t>huge</a:t>
            </a:r>
            <a:r>
              <a:rPr lang="de-DE" altLang="en-US" sz="2400" dirty="0"/>
              <a:t> sample </a:t>
            </a:r>
            <a:r>
              <a:rPr lang="de-DE" altLang="en-US" sz="2400" dirty="0" err="1"/>
              <a:t>size</a:t>
            </a:r>
            <a:r>
              <a:rPr lang="de-DE" altLang="en-US" sz="2400" dirty="0"/>
              <a:t> (e.g. 2000),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can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easily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reject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null </a:t>
            </a:r>
            <a:r>
              <a:rPr lang="de-DE" altLang="en-US" sz="2400" dirty="0" err="1"/>
              <a:t>hypothesis</a:t>
            </a:r>
            <a:r>
              <a:rPr lang="de-DE" altLang="en-US" sz="2400" dirty="0"/>
              <a:t>. </a:t>
            </a:r>
            <a:r>
              <a:rPr lang="de-DE" altLang="en-US" sz="2400" dirty="0" err="1"/>
              <a:t>Any</a:t>
            </a:r>
            <a:r>
              <a:rPr lang="de-DE" altLang="en-US" sz="2400" dirty="0"/>
              <a:t> trivial </a:t>
            </a:r>
            <a:r>
              <a:rPr lang="de-DE" altLang="en-US" sz="2400" dirty="0" err="1"/>
              <a:t>effect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mis-identified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significant</a:t>
            </a:r>
            <a:r>
              <a:rPr lang="de-DE" altLang="en-US" sz="2400" dirty="0"/>
              <a:t>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divide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your</a:t>
            </a:r>
            <a:r>
              <a:rPr lang="de-DE" altLang="en-US" sz="2400" dirty="0"/>
              <a:t> large sample </a:t>
            </a:r>
            <a:r>
              <a:rPr lang="de-DE" altLang="en-US" sz="2400" dirty="0" err="1"/>
              <a:t>into</a:t>
            </a:r>
            <a:r>
              <a:rPr lang="de-DE" altLang="en-US" sz="2400" dirty="0"/>
              <a:t> 10 </a:t>
            </a:r>
            <a:r>
              <a:rPr lang="de-DE" altLang="en-US" sz="2400" dirty="0" err="1"/>
              <a:t>subsets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for</a:t>
            </a:r>
            <a:r>
              <a:rPr lang="de-DE" altLang="en-US" sz="2400" dirty="0"/>
              <a:t> CV, </a:t>
            </a:r>
            <a:r>
              <a:rPr lang="de-DE" altLang="en-US" sz="2400" dirty="0" err="1"/>
              <a:t>then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subset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contains</a:t>
            </a:r>
            <a:r>
              <a:rPr lang="de-DE" altLang="en-US" sz="2400" dirty="0"/>
              <a:t>  200 </a:t>
            </a:r>
            <a:r>
              <a:rPr lang="de-DE" altLang="en-US" sz="2400" dirty="0" err="1"/>
              <a:t>subjects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only</a:t>
            </a:r>
            <a:r>
              <a:rPr lang="de-DE" altLang="en-US" sz="2400" dirty="0"/>
              <a:t>. </a:t>
            </a:r>
            <a:r>
              <a:rPr lang="de-DE" altLang="en-US" sz="2400" dirty="0" err="1"/>
              <a:t>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test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is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over-powered</a:t>
            </a:r>
            <a:r>
              <a:rPr lang="de-DE" altLang="en-US" sz="2400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But </a:t>
            </a: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n</a:t>
            </a:r>
            <a:r>
              <a:rPr lang="de-DE" altLang="en-US" sz="2400" dirty="0"/>
              <a:t> = 50, </a:t>
            </a:r>
            <a:r>
              <a:rPr lang="de-DE" altLang="en-US" sz="2400" dirty="0" err="1"/>
              <a:t>then</a:t>
            </a:r>
            <a:r>
              <a:rPr lang="de-DE" altLang="en-US" sz="2400" dirty="0"/>
              <a:t> sub-</a:t>
            </a:r>
            <a:r>
              <a:rPr lang="de-DE" altLang="en-US" sz="2400" dirty="0" err="1"/>
              <a:t>dividing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them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may</a:t>
            </a:r>
            <a:r>
              <a:rPr lang="de-DE" altLang="en-US" sz="2400" dirty="0"/>
              <a:t> not </a:t>
            </a:r>
            <a:r>
              <a:rPr lang="de-DE" altLang="en-US" sz="2400" dirty="0" err="1"/>
              <a:t>be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practical</a:t>
            </a:r>
            <a:r>
              <a:rPr lang="de-DE" altLang="en-US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48" y="1951038"/>
            <a:ext cx="247377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02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Jackknife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722812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Co-invented by John Tukey, the Father of EDA.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Jackknife: all-purpose tool.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Leave out one observation at each analysis.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Re-do the analysis n-1 times. Why?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To see how extreme cases and outliers influence the result (</a:t>
            </a:r>
            <a:r>
              <a:rPr lang="de-DE" altLang="en-US" dirty="0">
                <a:solidFill>
                  <a:srgbClr val="FFC000"/>
                </a:solidFill>
              </a:rPr>
              <a:t>senstivity analysis</a:t>
            </a:r>
            <a:r>
              <a:rPr lang="de-DE" altLang="en-US" dirty="0"/>
              <a:t>)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To counteract the issue of non-independent data.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6913" y="2027237"/>
            <a:ext cx="5067300" cy="4349750"/>
          </a:xfrm>
        </p:spPr>
        <p:txBody>
          <a:bodyPr/>
          <a:lstStyle/>
          <a:p>
            <a:pPr marL="0" indent="0"/>
            <a:r>
              <a:rPr lang="en-US" sz="2800" dirty="0" smtClean="0"/>
              <a:t>Jackknife is available in many JMP procedures.</a:t>
            </a:r>
          </a:p>
          <a:p>
            <a:pPr marL="0" indent="0"/>
            <a:r>
              <a:rPr lang="en-US" sz="2800" dirty="0" smtClean="0"/>
              <a:t>If the sample size is very huge, your CPU may burn. </a:t>
            </a:r>
          </a:p>
          <a:p>
            <a:pPr marL="0" indent="0"/>
            <a:r>
              <a:rPr lang="en-US" sz="2800" dirty="0" smtClean="0"/>
              <a:t>e.g. 10,000 – 1 = re-running the test 9,999 times!</a:t>
            </a:r>
          </a:p>
          <a:p>
            <a:pPr marL="0" indent="0"/>
            <a:r>
              <a:rPr lang="en-US" sz="2800" dirty="0" smtClean="0"/>
              <a:t>Use JF with a smaller sample.</a:t>
            </a:r>
          </a:p>
          <a:p>
            <a:pPr marL="0" indent="0"/>
            <a:r>
              <a:rPr lang="en-US" sz="2800" dirty="0"/>
              <a:t>L</a:t>
            </a:r>
            <a:r>
              <a:rPr lang="en-US" sz="2800" dirty="0" smtClean="0"/>
              <a:t>eave-one-out assumes every observation is treated equally (100%).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3" y="2027238"/>
            <a:ext cx="3589986" cy="3429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Jackknife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1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The idea of bootstrapping originated from Bradley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(1979, 1981) and further developed by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and </a:t>
            </a:r>
            <a:r>
              <a:rPr lang="en-US" altLang="en-US" sz="2600" dirty="0" err="1"/>
              <a:t>Tibshirani</a:t>
            </a:r>
            <a:r>
              <a:rPr lang="en-US" altLang="en-US" sz="2600" dirty="0"/>
              <a:t> (1993).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"Bootstrap" means that one available sample </a:t>
            </a:r>
            <a:r>
              <a:rPr lang="en-US" altLang="en-US" sz="2600" dirty="0">
                <a:solidFill>
                  <a:srgbClr val="FFC000"/>
                </a:solidFill>
              </a:rPr>
              <a:t>gives rise to many others </a:t>
            </a:r>
            <a:r>
              <a:rPr lang="en-US" altLang="en-US" sz="2600" dirty="0"/>
              <a:t>by resampling (a concept reminiscent of </a:t>
            </a:r>
            <a:r>
              <a:rPr lang="en-US" altLang="en-US" sz="2600" dirty="0">
                <a:solidFill>
                  <a:srgbClr val="FFC000"/>
                </a:solidFill>
              </a:rPr>
              <a:t>pulling yourself up by your own bootstrap</a:t>
            </a:r>
            <a:r>
              <a:rPr lang="en-US" altLang="en-US" sz="2600" dirty="0"/>
              <a:t>). 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1646238"/>
            <a:ext cx="4059237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LSAT data: What can you do with 15 observations?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The Pearson' </a:t>
            </a:r>
            <a:r>
              <a:rPr lang="en-US" altLang="en-US" sz="2600" i="1" dirty="0"/>
              <a:t>r</a:t>
            </a:r>
            <a:r>
              <a:rPr lang="en-US" altLang="en-US" sz="2600" dirty="0"/>
              <a:t> of the original data set is .776.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 err="1"/>
              <a:t>Diaconis</a:t>
            </a:r>
            <a:r>
              <a:rPr lang="en-US" altLang="en-US" sz="2600" dirty="0"/>
              <a:t> and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duplicated the data set 1 billion times. 15 → 15 billions.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Treated the new data set as the proxy or virtual population.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1646238"/>
            <a:ext cx="4059237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Draw 1000 random samples from the virtual population (with replacement).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In each draw compute the Pearson's </a:t>
            </a:r>
            <a:r>
              <a:rPr lang="en-US" altLang="en-US" sz="2600" i="1"/>
              <a:t>r</a:t>
            </a:r>
            <a:r>
              <a:rPr lang="en-US" altLang="en-US" sz="260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Sometime the </a:t>
            </a:r>
            <a:r>
              <a:rPr lang="en-US" altLang="en-US" sz="2600" i="1"/>
              <a:t>r</a:t>
            </a:r>
            <a:r>
              <a:rPr lang="en-US" altLang="en-US" sz="2600"/>
              <a:t> is big, sometimes it is small. You have a sampling distribution, but it is not necessarily normal. 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68475"/>
            <a:ext cx="4376737" cy="484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 in JMP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2468" y="170448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Run a regular Pearson's </a:t>
            </a:r>
            <a:r>
              <a:rPr lang="de-DE" altLang="en-US" sz="2400" i="1" dirty="0"/>
              <a:t>r</a:t>
            </a:r>
            <a:r>
              <a:rPr lang="de-DE" altLang="en-US" sz="2400" dirty="0"/>
              <a:t> using multivariate </a:t>
            </a:r>
            <a:r>
              <a:rPr lang="de-DE" altLang="en-US" sz="2400" dirty="0" smtClean="0"/>
              <a:t>methods</a:t>
            </a:r>
            <a:endParaRPr lang="de-DE" altLang="en-US" sz="24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Go to </a:t>
            </a:r>
            <a:r>
              <a:rPr lang="de-DE" altLang="en-US" sz="2400" dirty="0">
                <a:solidFill>
                  <a:srgbClr val="FFC000"/>
                </a:solidFill>
              </a:rPr>
              <a:t>pairwise </a:t>
            </a:r>
            <a:r>
              <a:rPr lang="de-DE" altLang="en-US" sz="2400" dirty="0" smtClean="0">
                <a:solidFill>
                  <a:srgbClr val="FFC000"/>
                </a:solidFill>
              </a:rPr>
              <a:t>correlations </a:t>
            </a:r>
            <a:r>
              <a:rPr lang="de-DE" altLang="en-US" sz="2400" dirty="0"/>
              <a:t>from the inversed red triangle.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smtClean="0"/>
              <a:t>Mouse over the correlation coeficient and right </a:t>
            </a:r>
            <a:r>
              <a:rPr lang="de-DE" altLang="en-US" sz="2400" dirty="0"/>
              <a:t>click to select </a:t>
            </a:r>
            <a:r>
              <a:rPr lang="de-DE" altLang="en-US" sz="2400" dirty="0" smtClean="0">
                <a:solidFill>
                  <a:srgbClr val="FFC000"/>
                </a:solidFill>
              </a:rPr>
              <a:t>bootstrap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smtClean="0"/>
              <a:t>The default # of bootsrap samples is 2500. If your computer is </a:t>
            </a:r>
            <a:r>
              <a:rPr lang="de-DE" altLang="en-US" sz="2400" dirty="0" smtClean="0"/>
              <a:t>not </a:t>
            </a:r>
            <a:r>
              <a:rPr lang="de-DE" altLang="en-US" sz="2400" dirty="0" smtClean="0"/>
              <a:t>powerful, reduce the number.</a:t>
            </a:r>
            <a:endParaRPr lang="de-DE" altLang="en-US" sz="2400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2" y="4465637"/>
            <a:ext cx="2392362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512" y="4637087"/>
            <a:ext cx="3024434" cy="21336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620712" y="721761"/>
            <a:ext cx="5348288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/>
              <a:t>Bootstarp in JMP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0195" y="2510631"/>
            <a:ext cx="2947987" cy="4351337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/>
              <a:t>The observed </a:t>
            </a:r>
            <a:r>
              <a:rPr lang="de-DE" altLang="en-US" sz="2600" i="1" dirty="0"/>
              <a:t>r</a:t>
            </a:r>
            <a:r>
              <a:rPr lang="de-DE" altLang="en-US" sz="2600" dirty="0"/>
              <a:t> is </a:t>
            </a:r>
            <a:r>
              <a:rPr lang="de-DE" altLang="en-US" sz="2600" dirty="0" smtClean="0"/>
              <a:t>0.7763.</a:t>
            </a:r>
            <a:endParaRPr lang="de-DE" altLang="en-US" sz="26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/>
              <a:t>In the </a:t>
            </a:r>
            <a:r>
              <a:rPr lang="de-DE" altLang="en-US" sz="2600" dirty="0" smtClean="0"/>
              <a:t>bootstrapped </a:t>
            </a:r>
            <a:r>
              <a:rPr lang="de-DE" altLang="en-US" sz="2600" dirty="0"/>
              <a:t>distribution of </a:t>
            </a:r>
            <a:r>
              <a:rPr lang="de-DE" altLang="en-US" sz="2600" i="1" dirty="0"/>
              <a:t>r</a:t>
            </a:r>
            <a:r>
              <a:rPr lang="de-DE" altLang="en-US" sz="2600" dirty="0"/>
              <a:t>, the </a:t>
            </a:r>
            <a:r>
              <a:rPr lang="de-DE" altLang="en-US" sz="2600" dirty="0" smtClean="0"/>
              <a:t>mean is .7665.</a:t>
            </a:r>
            <a:endParaRPr lang="de-DE" altLang="en-US" sz="26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 smtClean="0"/>
              <a:t>Check the bootstrap CI</a:t>
            </a:r>
            <a:endParaRPr lang="de-DE" altLang="en-US" sz="26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893" y="2697163"/>
            <a:ext cx="2869402" cy="397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880" y="884237"/>
            <a:ext cx="2485814" cy="57912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733009" y="65087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8808" rIns="0" bIns="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smtClean="0"/>
              <a:t>Bootstrap in SPSS </a:t>
            </a:r>
            <a:endParaRPr lang="de-DE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952695"/>
            <a:ext cx="3695700" cy="342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1928813"/>
            <a:ext cx="3459162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8703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 in SPSS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The bias is the distance between the observed and the resampled.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Very small (-0.007)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2560638"/>
            <a:ext cx="463708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6" y="1912938"/>
            <a:ext cx="8955086" cy="434975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JMP and R are integrated. You can connect JMP to R, sent a R program from JMP to R, get the result back from R, and then display it in JMP.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You need to install R Studio Desktop into the same computer in order to make it happen.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Download link: </a:t>
            </a:r>
            <a:r>
              <a:rPr lang="en-US" dirty="0">
                <a:hlinkClick r:id="rId2"/>
              </a:rPr>
              <a:t>https://rstudio.com/products/rstudio/download/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001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37338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26" y="2103437"/>
            <a:ext cx="4315586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In JMP open </a:t>
            </a:r>
            <a:r>
              <a:rPr lang="en-US" dirty="0" smtClean="0">
                <a:solidFill>
                  <a:srgbClr val="FFC000"/>
                </a:solidFill>
              </a:rPr>
              <a:t>Scripting Index </a:t>
            </a:r>
            <a:r>
              <a:rPr lang="en-US" dirty="0" smtClean="0"/>
              <a:t>from </a:t>
            </a:r>
            <a:r>
              <a:rPr lang="en-US" dirty="0" smtClean="0">
                <a:solidFill>
                  <a:srgbClr val="FFC000"/>
                </a:solidFill>
              </a:rPr>
              <a:t>Help</a:t>
            </a:r>
            <a:r>
              <a:rPr lang="en-US" dirty="0" smtClean="0"/>
              <a:t>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On the left panel click on </a:t>
            </a:r>
            <a:r>
              <a:rPr lang="en-US" dirty="0" smtClean="0">
                <a:solidFill>
                  <a:srgbClr val="FFC000"/>
                </a:solidFill>
              </a:rPr>
              <a:t>R Connection </a:t>
            </a:r>
            <a:r>
              <a:rPr lang="en-US" dirty="0" smtClean="0"/>
              <a:t>and Run the script by pressing the green button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112" y="1036637"/>
            <a:ext cx="3124200" cy="535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391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37338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513" y="2385100"/>
            <a:ext cx="4114799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74" y="694122"/>
            <a:ext cx="7790476" cy="6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3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37338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318" y="2103437"/>
            <a:ext cx="8149594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Open the </a:t>
            </a:r>
            <a:r>
              <a:rPr lang="en-US" dirty="0" smtClean="0">
                <a:solidFill>
                  <a:srgbClr val="FFC000"/>
                </a:solidFill>
              </a:rPr>
              <a:t>Sample Scripts Directory </a:t>
            </a:r>
            <a:r>
              <a:rPr lang="en-US" dirty="0" smtClean="0"/>
              <a:t>from </a:t>
            </a:r>
            <a:r>
              <a:rPr lang="en-US" dirty="0" smtClean="0">
                <a:solidFill>
                  <a:srgbClr val="FFC000"/>
                </a:solidFill>
              </a:rPr>
              <a:t>Help: Sample Data</a:t>
            </a:r>
            <a:r>
              <a:rPr lang="en-US" dirty="0" smtClean="0"/>
              <a:t>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Open </a:t>
            </a:r>
            <a:r>
              <a:rPr lang="en-US" dirty="0" err="1" smtClean="0"/>
              <a:t>JMPtoR_bootstrap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2" y="3932237"/>
            <a:ext cx="8837897" cy="251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5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37338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318" y="2103437"/>
            <a:ext cx="8149594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88" y="884599"/>
            <a:ext cx="8419048" cy="57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43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70866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5512" y="2091040"/>
            <a:ext cx="4419600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A data set consisting of random numbers is created.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This will be the virtual population for bootstrapping.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1999266"/>
            <a:ext cx="3704762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81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70866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6112" y="2091040"/>
            <a:ext cx="3429000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 dialog box for user input is also created</a:t>
            </a:r>
            <a:r>
              <a:rPr lang="en-US" sz="2800" dirty="0" smtClean="0"/>
              <a:t>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Put Normal data to Columns to Bootstrap.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Increase the number of Replications to 10000</a:t>
            </a:r>
            <a:r>
              <a:rPr lang="en-US" dirty="0" smtClean="0"/>
              <a:t>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2116200"/>
            <a:ext cx="4742857" cy="3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47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512" y="808037"/>
            <a:ext cx="7086600" cy="992188"/>
          </a:xfrm>
        </p:spPr>
        <p:txBody>
          <a:bodyPr/>
          <a:lstStyle/>
          <a:p>
            <a:r>
              <a:rPr lang="en-US" dirty="0" smtClean="0"/>
              <a:t>Bootstrap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164" y="1811815"/>
            <a:ext cx="8382000" cy="40386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The R bootstrap function created 10,000 re-samples in a second and also returned the bootstrap results to JMP.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150" y="2713037"/>
            <a:ext cx="7628571" cy="4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88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Ungraded exercise (Optional)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Explore the JMP to R bootstrap module by choosing other statistics (e.g. 20% trimmed mean, median, SD…etc.)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You can also change the number of replications.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98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081" y="522775"/>
            <a:ext cx="9069388" cy="1260475"/>
          </a:xfrm>
        </p:spPr>
        <p:txBody>
          <a:bodyPr/>
          <a:lstStyle/>
          <a:p>
            <a:r>
              <a:rPr lang="en-US" dirty="0" smtClean="0"/>
              <a:t>Resampling in Bayesian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48" y="1701124"/>
            <a:ext cx="8831263" cy="1392913"/>
          </a:xfrm>
        </p:spPr>
        <p:txBody>
          <a:bodyPr/>
          <a:lstStyle/>
          <a:p>
            <a:pPr marL="0" indent="0"/>
            <a:r>
              <a:rPr lang="en-US" sz="2800" dirty="0" smtClean="0"/>
              <a:t>The idea of resampling is used in the Bayesian methods e.g. Markov Chain </a:t>
            </a:r>
            <a:r>
              <a:rPr lang="en-US" sz="2800" smtClean="0"/>
              <a:t>Monte Carlo </a:t>
            </a:r>
            <a:r>
              <a:rPr lang="en-US" sz="2800" dirty="0" smtClean="0"/>
              <a:t>Simulation (PROC MCMC in SAS).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77" y="3246437"/>
            <a:ext cx="4672412" cy="3520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3712" y="3261994"/>
            <a:ext cx="3848101" cy="3527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The actual mean of low-birth weights is compared again the simulated distribution of prediction.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Source: Danny </a:t>
            </a:r>
            <a:r>
              <a:rPr lang="en-US" sz="2400" dirty="0" err="1" smtClean="0">
                <a:solidFill>
                  <a:schemeClr val="bg1"/>
                </a:solidFill>
              </a:rPr>
              <a:t>Modlin</a:t>
            </a:r>
            <a:r>
              <a:rPr lang="en-US" sz="2400" dirty="0" smtClean="0">
                <a:solidFill>
                  <a:schemeClr val="bg1"/>
                </a:solidFill>
              </a:rPr>
              <a:t> (2019). </a:t>
            </a:r>
            <a:r>
              <a:rPr lang="en-US" sz="2400" i="1" dirty="0" smtClean="0">
                <a:solidFill>
                  <a:schemeClr val="bg1"/>
                </a:solidFill>
              </a:rPr>
              <a:t>Bayesian analysis using SAS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  <a:r>
              <a:rPr lang="en-US" sz="2400" smtClean="0">
                <a:solidFill>
                  <a:schemeClr val="bg1"/>
                </a:solidFill>
              </a:rPr>
              <a:t>Cary, NC: SAS </a:t>
            </a:r>
            <a:r>
              <a:rPr lang="en-US" sz="2400" dirty="0" smtClean="0">
                <a:solidFill>
                  <a:schemeClr val="bg1"/>
                </a:solidFill>
              </a:rPr>
              <a:t>Institute.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016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469" y="1800225"/>
            <a:ext cx="8674100" cy="434975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Wingdings" charset="2"/>
              <a:buChar char="Ø"/>
            </a:pPr>
            <a:r>
              <a:rPr lang="en-US" sz="2800" dirty="0" smtClean="0"/>
              <a:t>Resampling is a way of </a:t>
            </a:r>
            <a:r>
              <a:rPr lang="en-US" sz="2800" dirty="0" smtClean="0">
                <a:solidFill>
                  <a:srgbClr val="FFC000"/>
                </a:solidFill>
              </a:rPr>
              <a:t>systematically reusing </a:t>
            </a:r>
            <a:r>
              <a:rPr lang="en-US" sz="2800" dirty="0" smtClean="0"/>
              <a:t>the same observations.</a:t>
            </a:r>
          </a:p>
          <a:p>
            <a:pPr marL="457200" indent="-457200">
              <a:buClr>
                <a:schemeClr val="bg1"/>
              </a:buClr>
              <a:buFont typeface="Wingdings" charset="2"/>
              <a:buChar char="Ø"/>
            </a:pPr>
            <a:r>
              <a:rPr lang="en-US" sz="2800" dirty="0" smtClean="0"/>
              <a:t>Rather than counting on theoretical sampling distribution, resampling uses </a:t>
            </a:r>
            <a:r>
              <a:rPr lang="en-US" sz="2800" dirty="0" smtClean="0">
                <a:solidFill>
                  <a:srgbClr val="FFC000"/>
                </a:solidFill>
              </a:rPr>
              <a:t>empirical distributions </a:t>
            </a:r>
            <a:r>
              <a:rPr lang="en-US" sz="2800" dirty="0" smtClean="0"/>
              <a:t>by treating the sample as the population. Its logic is fully compatible with data mining, which focuses in the data pattern at hand.</a:t>
            </a:r>
          </a:p>
          <a:p>
            <a:pPr marL="457200" indent="-457200">
              <a:buClr>
                <a:schemeClr val="bg1"/>
              </a:buClr>
              <a:buFont typeface="Wingdings" charset="2"/>
              <a:buChar char="Ø"/>
            </a:pPr>
            <a:r>
              <a:rPr lang="en-US" sz="2800" dirty="0" smtClean="0">
                <a:solidFill>
                  <a:srgbClr val="FFC000"/>
                </a:solidFill>
              </a:rPr>
              <a:t>Cross-validation</a:t>
            </a:r>
            <a:r>
              <a:rPr lang="en-US" sz="2800" dirty="0" smtClean="0"/>
              <a:t> is used in almost all data mining procedures.</a:t>
            </a:r>
          </a:p>
          <a:p>
            <a:pPr marL="457200" indent="-457200">
              <a:buClr>
                <a:schemeClr val="bg1"/>
              </a:buClr>
              <a:buFont typeface="Wingdings" charset="2"/>
              <a:buChar char="Ø"/>
            </a:pPr>
            <a:r>
              <a:rPr lang="en-US" sz="2800" dirty="0" smtClean="0">
                <a:solidFill>
                  <a:srgbClr val="FFC000"/>
                </a:solidFill>
              </a:rPr>
              <a:t>Bootstrapping</a:t>
            </a:r>
            <a:r>
              <a:rPr lang="en-US" sz="2800" dirty="0" smtClean="0"/>
              <a:t> is the building block of bootstrap forest, which will be introduced in the next unit.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3021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smtClean="0"/>
              <a:t>Assignment</a:t>
            </a:r>
            <a:endParaRPr lang="de-DE" altLang="en-US" dirty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533899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 smtClean="0"/>
              <a:t>Use </a:t>
            </a:r>
            <a:r>
              <a:rPr lang="de-DE" altLang="en-US" sz="2800" dirty="0"/>
              <a:t>the data </a:t>
            </a:r>
            <a:r>
              <a:rPr lang="de-DE" altLang="en-US" sz="2800" dirty="0" err="1"/>
              <a:t>set</a:t>
            </a:r>
            <a:r>
              <a:rPr lang="de-DE" altLang="en-US" sz="2800" dirty="0"/>
              <a:t> </a:t>
            </a:r>
            <a:r>
              <a:rPr lang="de-DE" altLang="en-US" sz="2800" dirty="0" smtClean="0"/>
              <a:t>'</a:t>
            </a:r>
            <a:r>
              <a:rPr lang="de-DE" altLang="en-US" sz="2800" dirty="0" err="1" smtClean="0"/>
              <a:t>visualization_data.jmp</a:t>
            </a:r>
            <a:r>
              <a:rPr lang="de-DE" altLang="en-US" sz="2800" dirty="0" smtClean="0"/>
              <a:t>‘.</a:t>
            </a:r>
            <a:endParaRPr lang="de-DE" altLang="en-US" sz="28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In JMP run an </a:t>
            </a:r>
            <a:r>
              <a:rPr lang="de-DE" altLang="en-US" sz="2800" dirty="0" err="1" smtClean="0"/>
              <a:t>Generalized</a:t>
            </a:r>
            <a:r>
              <a:rPr lang="de-DE" altLang="en-US" sz="2800" dirty="0" smtClean="0"/>
              <a:t> </a:t>
            </a:r>
            <a:r>
              <a:rPr lang="de-DE" altLang="en-US" sz="2800" smtClean="0"/>
              <a:t>regression</a:t>
            </a:r>
            <a:r>
              <a:rPr lang="de-DE" altLang="en-US" sz="2800" dirty="0"/>
              <a:t>. Use GPA and SAT to </a:t>
            </a:r>
            <a:r>
              <a:rPr lang="de-DE" altLang="en-US" sz="2800" dirty="0" err="1"/>
              <a:t>predict</a:t>
            </a:r>
            <a:r>
              <a:rPr lang="de-DE" altLang="en-US" sz="2800" dirty="0"/>
              <a:t> </a:t>
            </a:r>
            <a:r>
              <a:rPr lang="de-DE" altLang="en-US" sz="2800" dirty="0" err="1" smtClean="0"/>
              <a:t>college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test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scores</a:t>
            </a:r>
            <a:r>
              <a:rPr lang="de-DE" altLang="en-US" sz="2800" dirty="0" smtClean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 err="1" smtClean="0"/>
              <a:t>Choose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elastic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net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and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early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stopping</a:t>
            </a:r>
            <a:r>
              <a:rPr lang="de-DE" altLang="en-US" sz="2800" dirty="0" smtClean="0"/>
              <a:t>.</a:t>
            </a:r>
            <a:endParaRPr lang="de-DE" altLang="en-US" sz="28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 err="1"/>
              <a:t>Right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click</a:t>
            </a:r>
            <a:r>
              <a:rPr lang="de-DE" altLang="en-US" sz="2800" dirty="0"/>
              <a:t> on </a:t>
            </a:r>
            <a:r>
              <a:rPr lang="de-DE" altLang="en-US" sz="2800" dirty="0" err="1">
                <a:solidFill>
                  <a:srgbClr val="FFC000"/>
                </a:solidFill>
              </a:rPr>
              <a:t>parameter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estimates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do a </a:t>
            </a:r>
            <a:r>
              <a:rPr lang="de-DE" altLang="en-US" sz="2800" dirty="0" err="1"/>
              <a:t>bootstrap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1,000 </a:t>
            </a:r>
            <a:r>
              <a:rPr lang="de-DE" altLang="en-US" sz="2800" dirty="0" err="1"/>
              <a:t>samples</a:t>
            </a:r>
            <a:r>
              <a:rPr lang="de-DE" altLang="en-US" sz="2800" dirty="0"/>
              <a:t> (The </a:t>
            </a:r>
            <a:r>
              <a:rPr lang="de-DE" altLang="en-US" sz="2800" dirty="0" err="1"/>
              <a:t>default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2500. </a:t>
            </a:r>
            <a:r>
              <a:rPr lang="de-DE" altLang="en-US" sz="2800" dirty="0" err="1"/>
              <a:t>If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have</a:t>
            </a:r>
            <a:r>
              <a:rPr lang="de-DE" altLang="en-US" sz="2800" dirty="0"/>
              <a:t> a powerful </a:t>
            </a:r>
            <a:r>
              <a:rPr lang="de-DE" altLang="en-US" sz="2800" dirty="0" err="1"/>
              <a:t>computer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go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for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it</a:t>
            </a:r>
            <a:r>
              <a:rPr lang="de-DE" altLang="en-US" sz="2800" dirty="0" smtClean="0"/>
              <a:t>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 err="1" smtClean="0"/>
              <a:t>Use</a:t>
            </a:r>
            <a:r>
              <a:rPr lang="de-DE" altLang="en-US" sz="2800" dirty="0" smtClean="0"/>
              <a:t> </a:t>
            </a:r>
            <a:r>
              <a:rPr lang="de-DE" altLang="en-US" sz="2800" dirty="0" smtClean="0">
                <a:solidFill>
                  <a:srgbClr val="FFC000"/>
                </a:solidFill>
              </a:rPr>
              <a:t>Distributions </a:t>
            </a:r>
            <a:r>
              <a:rPr lang="de-DE" altLang="en-US" sz="2800" dirty="0"/>
              <a:t>to examine the </a:t>
            </a:r>
            <a:r>
              <a:rPr lang="de-DE" altLang="en-US" sz="2800" dirty="0" err="1"/>
              <a:t>resampled</a:t>
            </a:r>
            <a:r>
              <a:rPr lang="de-DE" altLang="en-US" sz="2800" dirty="0"/>
              <a:t> </a:t>
            </a:r>
            <a:r>
              <a:rPr lang="de-DE" altLang="en-US" sz="2800" dirty="0" err="1" smtClean="0"/>
              <a:t>results</a:t>
            </a:r>
            <a:r>
              <a:rPr lang="de-DE" altLang="en-US" sz="2800" dirty="0" smtClean="0"/>
              <a:t> (</a:t>
            </a:r>
            <a:r>
              <a:rPr lang="de-DE" altLang="en-US" sz="2800" dirty="0" err="1" smtClean="0"/>
              <a:t>Ignore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the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intercept</a:t>
            </a:r>
            <a:r>
              <a:rPr lang="de-DE" altLang="en-US" sz="2800" dirty="0" smtClean="0"/>
              <a:t>).</a:t>
            </a:r>
            <a:endParaRPr lang="de-DE" altLang="en-US" sz="28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Forest</Template>
  <TotalTime>834</TotalTime>
  <Words>2127</Words>
  <Application>Microsoft Office PowerPoint</Application>
  <PresentationFormat>Custom</PresentationFormat>
  <Paragraphs>235</Paragraphs>
  <Slides>52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 Unicode MS</vt:lpstr>
      <vt:lpstr>Microsoft YaHei</vt:lpstr>
      <vt:lpstr>Arial</vt:lpstr>
      <vt:lpstr>Symbol</vt:lpstr>
      <vt:lpstr>Times New Roman</vt:lpstr>
      <vt:lpstr>Wingdings</vt:lpstr>
      <vt:lpstr>Office Theme</vt:lpstr>
      <vt:lpstr>Office Theme</vt:lpstr>
      <vt:lpstr>Resampling: Making up data?</vt:lpstr>
      <vt:lpstr>Resampling and data mining</vt:lpstr>
      <vt:lpstr>Definition</vt:lpstr>
      <vt:lpstr>Common ground &amp; difference</vt:lpstr>
      <vt:lpstr>Making up data? </vt:lpstr>
      <vt:lpstr>Extrapolation</vt:lpstr>
      <vt:lpstr>Extrapolation</vt:lpstr>
      <vt:lpstr>Resampling in CLT</vt:lpstr>
      <vt:lpstr>Theoretical sampling distribution</vt:lpstr>
      <vt:lpstr>Theoretical sampling distribution</vt:lpstr>
      <vt:lpstr>Theoretical sampling distribution</vt:lpstr>
      <vt:lpstr>Theoretical sampling distribution</vt:lpstr>
      <vt:lpstr>Theoretical sampling distribution</vt:lpstr>
      <vt:lpstr>Theoretical sampling distribution</vt:lpstr>
      <vt:lpstr>Theoretical sampling distribution</vt:lpstr>
      <vt:lpstr>Theoretical sampling distribution</vt:lpstr>
      <vt:lpstr>Theoretical sampling distribution</vt:lpstr>
      <vt:lpstr>From theoretical to empirical</vt:lpstr>
      <vt:lpstr>Theoretical sampling distribution</vt:lpstr>
      <vt:lpstr>Why resampling?</vt:lpstr>
      <vt:lpstr>4 types of resampling</vt:lpstr>
      <vt:lpstr>Exact test</vt:lpstr>
      <vt:lpstr>Exact test</vt:lpstr>
      <vt:lpstr>Exact test</vt:lpstr>
      <vt:lpstr>Exact test</vt:lpstr>
      <vt:lpstr>Exact test in JMP</vt:lpstr>
      <vt:lpstr>Exact test in SPSS </vt:lpstr>
      <vt:lpstr>Exact test in SPSS </vt:lpstr>
      <vt:lpstr>Cross-validation</vt:lpstr>
      <vt:lpstr>Too much power can hurt you!</vt:lpstr>
      <vt:lpstr>Problem of too many subjects!</vt:lpstr>
      <vt:lpstr>Jackknife</vt:lpstr>
      <vt:lpstr>When to use Jackknife</vt:lpstr>
      <vt:lpstr>Bootstrap</vt:lpstr>
      <vt:lpstr>Bootstrap</vt:lpstr>
      <vt:lpstr>Bootstrap</vt:lpstr>
      <vt:lpstr>Bootstrap in JMP</vt:lpstr>
      <vt:lpstr>Bootstarp in JMP</vt:lpstr>
      <vt:lpstr>PowerPoint Presentation</vt:lpstr>
      <vt:lpstr>Bootstrap in SPSS</vt:lpstr>
      <vt:lpstr>Bootstrap in R</vt:lpstr>
      <vt:lpstr>Bootstrap in R</vt:lpstr>
      <vt:lpstr>Bootstrap in R</vt:lpstr>
      <vt:lpstr>Bootstrap in R</vt:lpstr>
      <vt:lpstr>Bootstrap in R</vt:lpstr>
      <vt:lpstr>Bootstrap in R</vt:lpstr>
      <vt:lpstr>Bootstrap in R</vt:lpstr>
      <vt:lpstr>Bootstrap in R</vt:lpstr>
      <vt:lpstr>Ungraded exercise (Optional)</vt:lpstr>
      <vt:lpstr>Resampling in Bayesian</vt:lpstr>
      <vt:lpstr>Summary</vt:lpstr>
      <vt:lpstr>Assignment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</dc:title>
  <dc:creator>.</dc:creator>
  <cp:lastModifiedBy>Chong Ho Yu</cp:lastModifiedBy>
  <cp:revision>193</cp:revision>
  <cp:lastPrinted>2014-10-05T09:36:23Z</cp:lastPrinted>
  <dcterms:created xsi:type="dcterms:W3CDTF">2013-04-15T21:02:32Z</dcterms:created>
  <dcterms:modified xsi:type="dcterms:W3CDTF">2020-03-24T20:55:57Z</dcterms:modified>
</cp:coreProperties>
</file>