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256" r:id="rId2"/>
    <p:sldId id="278" r:id="rId3"/>
    <p:sldId id="279" r:id="rId4"/>
    <p:sldId id="257" r:id="rId5"/>
    <p:sldId id="259" r:id="rId6"/>
    <p:sldId id="280" r:id="rId7"/>
    <p:sldId id="281" r:id="rId8"/>
    <p:sldId id="261" r:id="rId9"/>
    <p:sldId id="264" r:id="rId10"/>
    <p:sldId id="282" r:id="rId11"/>
    <p:sldId id="283" r:id="rId12"/>
    <p:sldId id="345" r:id="rId13"/>
    <p:sldId id="284" r:id="rId14"/>
    <p:sldId id="285" r:id="rId15"/>
    <p:sldId id="273" r:id="rId16"/>
    <p:sldId id="286" r:id="rId17"/>
    <p:sldId id="287" r:id="rId18"/>
    <p:sldId id="288" r:id="rId19"/>
    <p:sldId id="291" r:id="rId20"/>
    <p:sldId id="295" r:id="rId21"/>
    <p:sldId id="292" r:id="rId22"/>
    <p:sldId id="293" r:id="rId23"/>
    <p:sldId id="294" r:id="rId24"/>
    <p:sldId id="299" r:id="rId25"/>
    <p:sldId id="333" r:id="rId26"/>
    <p:sldId id="332" r:id="rId27"/>
    <p:sldId id="334" r:id="rId28"/>
    <p:sldId id="302" r:id="rId29"/>
    <p:sldId id="338" r:id="rId30"/>
    <p:sldId id="339" r:id="rId31"/>
    <p:sldId id="340" r:id="rId32"/>
    <p:sldId id="341" r:id="rId33"/>
    <p:sldId id="342" r:id="rId34"/>
    <p:sldId id="343" r:id="rId35"/>
    <p:sldId id="305" r:id="rId36"/>
    <p:sldId id="306" r:id="rId37"/>
    <p:sldId id="303" r:id="rId38"/>
    <p:sldId id="304" r:id="rId39"/>
    <p:sldId id="310" r:id="rId40"/>
    <p:sldId id="313" r:id="rId41"/>
    <p:sldId id="320" r:id="rId42"/>
    <p:sldId id="307" r:id="rId43"/>
    <p:sldId id="308" r:id="rId44"/>
    <p:sldId id="309" r:id="rId45"/>
    <p:sldId id="311" r:id="rId46"/>
    <p:sldId id="316" r:id="rId47"/>
    <p:sldId id="312" r:id="rId48"/>
    <p:sldId id="317" r:id="rId49"/>
    <p:sldId id="318" r:id="rId50"/>
    <p:sldId id="319" r:id="rId51"/>
    <p:sldId id="335" r:id="rId52"/>
    <p:sldId id="314" r:id="rId53"/>
    <p:sldId id="321" r:id="rId54"/>
    <p:sldId id="322" r:id="rId55"/>
    <p:sldId id="323" r:id="rId56"/>
    <p:sldId id="315" r:id="rId57"/>
    <p:sldId id="324" r:id="rId58"/>
    <p:sldId id="325" r:id="rId59"/>
    <p:sldId id="326" r:id="rId60"/>
    <p:sldId id="327" r:id="rId61"/>
    <p:sldId id="328" r:id="rId62"/>
    <p:sldId id="330" r:id="rId63"/>
    <p:sldId id="336" r:id="rId64"/>
    <p:sldId id="329" r:id="rId65"/>
    <p:sldId id="344" r:id="rId66"/>
    <p:sldId id="296" r:id="rId67"/>
    <p:sldId id="346" r:id="rId68"/>
    <p:sldId id="297" r:id="rId69"/>
    <p:sldId id="347" r:id="rId70"/>
    <p:sldId id="274" r:id="rId71"/>
    <p:sldId id="277" r:id="rId72"/>
    <p:sldId id="337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40"/>
    <p:restoredTop sz="93320"/>
  </p:normalViewPr>
  <p:slideViewPr>
    <p:cSldViewPr snapToGrid="0" snapToObjects="1">
      <p:cViewPr varScale="1">
        <p:scale>
          <a:sx n="71" d="100"/>
          <a:sy n="71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38563-6D22-B44F-9E99-D9048E03BD1C}" type="datetimeFigureOut">
              <a:rPr lang="en-US" smtClean="0"/>
              <a:t>4/10/20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556C3-E6DC-AB4D-A485-6188087F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6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59E846-22DF-4073-9F3A-74AA0B2E974C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5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A86DBC-42A6-4E6D-B943-CF3DDBEFD0E6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39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87946C-7501-4FE0-ABF5-884876F63F1C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364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00FD36-2C9A-4A4F-B92E-7DB61B67D9B1}" type="slidenum">
              <a:rPr lang="de-DE" altLang="en-US"/>
              <a:pPr/>
              <a:t>9</a:t>
            </a:fld>
            <a:endParaRPr lang="de-DE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118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36A00C-083D-41B7-A729-C58A7112AD98}" type="slidenum">
              <a:rPr lang="de-DE" altLang="en-US"/>
              <a:pPr/>
              <a:t>18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614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36A00C-083D-41B7-A729-C58A7112AD98}" type="slidenum">
              <a:rPr lang="de-DE" altLang="en-US"/>
              <a:pPr/>
              <a:t>19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74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B3EF6C-A572-4E51-9495-0681BF3858F6}" type="slidenum">
              <a:rPr lang="de-DE" altLang="en-US"/>
              <a:pPr/>
              <a:t>70</a:t>
            </a:fld>
            <a:endParaRPr lang="de-DE" alt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39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F07544-B6B6-4EB6-AD29-8D49966C133D}" type="slidenum">
              <a:rPr lang="de-DE" altLang="en-US"/>
              <a:pPr/>
              <a:t>71</a:t>
            </a:fld>
            <a:endParaRPr lang="de-DE" alt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13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D9013-C315-C240-A4FF-064F13EF2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65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667" y="2227370"/>
            <a:ext cx="5740039" cy="1646302"/>
          </a:xfrm>
        </p:spPr>
        <p:txBody>
          <a:bodyPr/>
          <a:lstStyle/>
          <a:p>
            <a:r>
              <a:rPr lang="en-US" dirty="0"/>
              <a:t>Ensemble methods: Bagging and boosting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969" y="5325157"/>
            <a:ext cx="7766936" cy="1096899"/>
          </a:xfrm>
        </p:spPr>
        <p:txBody>
          <a:bodyPr>
            <a:normAutofit/>
          </a:bodyPr>
          <a:lstStyle/>
          <a:p>
            <a:r>
              <a:rPr lang="en-US" sz="2800" b="1" dirty="0"/>
              <a:t>Chong Ho (Alex) Yu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6141" y="1415711"/>
            <a:ext cx="4413970" cy="351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73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of bias and variance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338" y="1605418"/>
            <a:ext cx="6327623" cy="3880773"/>
          </a:xfrm>
        </p:spPr>
        <p:txBody>
          <a:bodyPr>
            <a:noAutofit/>
          </a:bodyPr>
          <a:lstStyle/>
          <a:p>
            <a:r>
              <a:rPr lang="en-US" sz="2000" dirty="0"/>
              <a:t>The bias is the error which results from missing a target. </a:t>
            </a:r>
          </a:p>
          <a:p>
            <a:r>
              <a:rPr lang="en-US" sz="2000" dirty="0"/>
              <a:t>For example, if an estimated mean is 3, but the actual population value is 3.5, then the bias value is 0.5. </a:t>
            </a:r>
          </a:p>
          <a:p>
            <a:r>
              <a:rPr lang="en-US" sz="2000" dirty="0"/>
              <a:t>The variance is the error which results from random noise. </a:t>
            </a:r>
          </a:p>
          <a:p>
            <a:r>
              <a:rPr lang="en-US" sz="2000" dirty="0"/>
              <a:t>When the variance of a model is high, this model is considered unstable. </a:t>
            </a:r>
          </a:p>
          <a:p>
            <a:r>
              <a:rPr lang="en-US" sz="2000" dirty="0"/>
              <a:t>A complicated model tends to have low bias but high variance. </a:t>
            </a:r>
          </a:p>
          <a:p>
            <a:r>
              <a:rPr lang="en-US" sz="2000" dirty="0"/>
              <a:t>A simple model is more likely to have a higher bias and a lower variance.</a:t>
            </a:r>
          </a:p>
        </p:txBody>
      </p:sp>
      <p:pic>
        <p:nvPicPr>
          <p:cNvPr id="1026" name="Picture 2" descr="Image result for bias and variance tar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172" y="1697962"/>
            <a:ext cx="4298229" cy="41775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92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30829"/>
            <a:ext cx="8785073" cy="431053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Bagging (</a:t>
            </a:r>
            <a:r>
              <a:rPr lang="en-US" sz="2400" dirty="0">
                <a:solidFill>
                  <a:srgbClr val="FF0000"/>
                </a:solidFill>
              </a:rPr>
              <a:t>B</a:t>
            </a:r>
            <a:r>
              <a:rPr lang="en-US" sz="2400" dirty="0"/>
              <a:t>ootstrap </a:t>
            </a:r>
            <a:r>
              <a:rPr lang="en-US" sz="2400" dirty="0">
                <a:solidFill>
                  <a:srgbClr val="FF0000"/>
                </a:solidFill>
              </a:rPr>
              <a:t>Agg</a:t>
            </a:r>
            <a:r>
              <a:rPr lang="en-US" sz="2400" dirty="0"/>
              <a:t>regation): decrease the variance </a:t>
            </a:r>
          </a:p>
          <a:p>
            <a:r>
              <a:rPr lang="en-US" sz="2400" dirty="0"/>
              <a:t>Boosting (Gradient boosted tree): weaken the bias</a:t>
            </a:r>
          </a:p>
          <a:p>
            <a:r>
              <a:rPr lang="en-US" sz="2400" dirty="0"/>
              <a:t>Both bagging and boosting are </a:t>
            </a:r>
            <a:r>
              <a:rPr lang="en-US" sz="2400" dirty="0">
                <a:solidFill>
                  <a:srgbClr val="FF0000"/>
                </a:solidFill>
              </a:rPr>
              <a:t>resampling</a:t>
            </a:r>
            <a:r>
              <a:rPr lang="en-US" sz="2400" dirty="0"/>
              <a:t> methods because the large sample is partitioned and re-used in a strategic fashion. </a:t>
            </a:r>
          </a:p>
          <a:p>
            <a:r>
              <a:rPr lang="en-US" sz="2400" dirty="0"/>
              <a:t>When different models are generated by resampling, some are high-bias model (</a:t>
            </a:r>
            <a:r>
              <a:rPr lang="en-US" sz="2400" dirty="0" err="1"/>
              <a:t>underfit</a:t>
            </a:r>
            <a:r>
              <a:rPr lang="en-US" sz="2400" dirty="0"/>
              <a:t>) while some are high-variance model (</a:t>
            </a:r>
            <a:r>
              <a:rPr lang="en-US" sz="2400" dirty="0" err="1"/>
              <a:t>overfit</a:t>
            </a:r>
            <a:r>
              <a:rPr lang="en-US" sz="2400" dirty="0"/>
              <a:t>). </a:t>
            </a:r>
          </a:p>
          <a:p>
            <a:r>
              <a:rPr lang="en-US" sz="2400" dirty="0"/>
              <a:t>Each model carries a certain degree of sampling bias, but In the end the </a:t>
            </a:r>
            <a:r>
              <a:rPr lang="en-US" sz="2400" dirty="0">
                <a:solidFill>
                  <a:srgbClr val="FF0000"/>
                </a:solidFill>
              </a:rPr>
              <a:t>ensemble</a:t>
            </a:r>
            <a:r>
              <a:rPr lang="en-US" sz="2400" dirty="0"/>
              <a:t> cancels out these errors. </a:t>
            </a:r>
          </a:p>
          <a:p>
            <a:r>
              <a:rPr lang="en-US" sz="2400" dirty="0"/>
              <a:t>The results is more likely to be </a:t>
            </a:r>
            <a:r>
              <a:rPr lang="en-US" sz="2400" dirty="0">
                <a:solidFill>
                  <a:srgbClr val="FF0000"/>
                </a:solidFill>
              </a:rPr>
              <a:t>reproducible</a:t>
            </a:r>
            <a:r>
              <a:rPr lang="en-US" sz="2400" dirty="0"/>
              <a:t> with new data.</a:t>
            </a:r>
          </a:p>
        </p:txBody>
      </p:sp>
    </p:spTree>
    <p:extLst>
      <p:ext uri="{BB962C8B-B14F-4D97-AF65-F5344CB8AC3E}">
        <p14:creationId xmlns:p14="http://schemas.microsoft.com/office/powerpoint/2010/main" val="3835027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Bootstrap </a:t>
            </a:r>
            <a:r>
              <a:rPr lang="de-DE" altLang="en-US" dirty="0" err="1"/>
              <a:t>forest</a:t>
            </a:r>
            <a:r>
              <a:rPr lang="de-DE" altLang="en-US" dirty="0"/>
              <a:t> (</a:t>
            </a:r>
            <a:r>
              <a:rPr lang="de-DE" altLang="en-US" dirty="0" err="1"/>
              <a:t>Bagging</a:t>
            </a:r>
            <a:r>
              <a:rPr lang="de-DE" altLang="en-US" dirty="0"/>
              <a:t>)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7989" y="1244291"/>
            <a:ext cx="6761748" cy="5528741"/>
          </a:xfrm>
          <a:ln/>
        </p:spPr>
        <p:txBody>
          <a:bodyPr vert="horz" lIns="91440" tIns="224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bootstrapping (</a:t>
            </a:r>
            <a:r>
              <a:rPr lang="de-DE" altLang="en-US" sz="254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resampling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Originally it is called </a:t>
            </a:r>
            <a:r>
              <a:rPr lang="de-DE" altLang="en-US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it is trademarked by the inventor Breiman (1928-2005) and the paper is published in the journal </a:t>
            </a:r>
            <a:r>
              <a:rPr lang="de-DE" altLang="en-US" sz="254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 pick random predictors &amp; random subjects.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 JMP calls it </a:t>
            </a:r>
            <a:r>
              <a:rPr lang="de-DE" altLang="en-US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forest 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(pick random subjects only)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IBM SPSS calls it </a:t>
            </a:r>
            <a:r>
              <a:rPr lang="de-DE" altLang="en-US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tree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1025" y="1393723"/>
            <a:ext cx="3660108" cy="270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400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The power of random forest!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0049" y="1604329"/>
            <a:ext cx="8229024" cy="4526396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068" y="1418550"/>
            <a:ext cx="8242024" cy="163245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7506" y="2945110"/>
            <a:ext cx="8240456" cy="3371393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089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1556644" y="498293"/>
            <a:ext cx="8229024" cy="1062832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Much better than regression!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885" y="1604329"/>
            <a:ext cx="4984954" cy="4444307"/>
          </a:xfrm>
          <a:ln/>
        </p:spPr>
        <p:txBody>
          <a:bodyPr vert="horz" lIns="91440" tIns="192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 err="1">
                <a:solidFill>
                  <a:srgbClr val="000000"/>
                </a:solidFill>
              </a:rPr>
              <a:t>Salford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systems</a:t>
            </a:r>
            <a:r>
              <a:rPr lang="de-DE" altLang="en-US" sz="2400" dirty="0">
                <a:solidFill>
                  <a:srgbClr val="000000"/>
                </a:solidFill>
              </a:rPr>
              <a:t> (2015) </a:t>
            </a:r>
            <a:r>
              <a:rPr lang="de-DE" altLang="en-US" sz="2400" dirty="0" err="1">
                <a:solidFill>
                  <a:srgbClr val="000000"/>
                </a:solidFill>
              </a:rPr>
              <a:t>compared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several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predictive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modeling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methods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using</a:t>
            </a:r>
            <a:r>
              <a:rPr lang="de-DE" altLang="en-US" sz="2400" dirty="0">
                <a:solidFill>
                  <a:srgbClr val="000000"/>
                </a:solidFill>
              </a:rPr>
              <a:t> an </a:t>
            </a:r>
            <a:r>
              <a:rPr lang="de-DE" altLang="en-US" sz="2400" dirty="0" err="1">
                <a:solidFill>
                  <a:srgbClr val="000000"/>
                </a:solidFill>
              </a:rPr>
              <a:t>engineering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data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set</a:t>
            </a:r>
            <a:r>
              <a:rPr lang="de-DE" altLang="en-US" sz="2400" dirty="0">
                <a:solidFill>
                  <a:srgbClr val="000000"/>
                </a:solidFill>
              </a:rPr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It was found that OLS regression could explain 62% of the variance whereas the mean square error is 107! 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In the random forest the R-square is 91% while the MSE is as low as 26%.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6679" y="1561125"/>
            <a:ext cx="5670279" cy="436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85049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8325"/>
            <a:ext cx="8596668" cy="1320800"/>
          </a:xfrm>
        </p:spPr>
        <p:txBody>
          <a:bodyPr/>
          <a:lstStyle/>
          <a:p>
            <a:r>
              <a:rPr lang="de-DE" altLang="en-US" dirty="0"/>
              <a:t>Much better than regression!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194" y="4424516"/>
            <a:ext cx="8937521" cy="206477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In a study about identifying predictors of the presence of mullein (an invasive plant species) in Lava Beds National Monument, random forests outperform a single classification while the classification tree outperforms logistic regression.</a:t>
            </a:r>
          </a:p>
          <a:p>
            <a:r>
              <a:rPr lang="en-US" sz="2000" dirty="0">
                <a:solidFill>
                  <a:schemeClr val="tx1"/>
                </a:solidFill>
              </a:rPr>
              <a:t>Cutler, R. (2017). What statisticians should know about machine learning? </a:t>
            </a:r>
            <a:r>
              <a:rPr lang="en-US" sz="2000" i="1" dirty="0">
                <a:solidFill>
                  <a:schemeClr val="tx1"/>
                </a:solidFill>
              </a:rPr>
              <a:t>Proceedings of 2017 SAS Global Forum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147" y="1144091"/>
            <a:ext cx="3596777" cy="1057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4002" y="2229977"/>
            <a:ext cx="4769781" cy="9113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049" y="3213426"/>
            <a:ext cx="5429369" cy="954318"/>
          </a:xfrm>
          <a:prstGeom prst="rect">
            <a:avLst/>
          </a:prstGeom>
        </p:spPr>
      </p:pic>
      <p:pic>
        <p:nvPicPr>
          <p:cNvPr id="1026" name="Picture 2" descr="https://s-media-cache-ak0.pinimg.com/originals/66/af/cb/66afcba3128097479bebe0ef7bacc82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0831" y="1191854"/>
            <a:ext cx="3547789" cy="289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31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388613"/>
            <a:ext cx="9159839" cy="452495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All resamples are generated independently by </a:t>
            </a:r>
            <a:r>
              <a:rPr lang="en-US" sz="2800" dirty="0">
                <a:solidFill>
                  <a:srgbClr val="FF0000"/>
                </a:solidFill>
              </a:rPr>
              <a:t>resampling with replacement</a:t>
            </a:r>
            <a:r>
              <a:rPr lang="en-US" sz="2800" dirty="0">
                <a:solidFill>
                  <a:schemeClr val="tx1"/>
                </a:solidFill>
              </a:rPr>
              <a:t>. In each bootstrap sample about 30% of the observations are set aside for later model validation. These observations are grouped as the </a:t>
            </a:r>
            <a:r>
              <a:rPr lang="en-US" sz="2800" dirty="0">
                <a:solidFill>
                  <a:srgbClr val="FF0000"/>
                </a:solidFill>
              </a:rPr>
              <a:t>out of bag sample (OOBS)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 algorithm converges these resampled results together by averaging them out. Consider this metaphor: After 100 independent researchers conducted his/her own analysis; this research assembly combines their findings as the best solution. </a:t>
            </a:r>
          </a:p>
        </p:txBody>
      </p:sp>
    </p:spTree>
    <p:extLst>
      <p:ext uri="{BB962C8B-B14F-4D97-AF65-F5344CB8AC3E}">
        <p14:creationId xmlns:p14="http://schemas.microsoft.com/office/powerpoint/2010/main" val="11679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316372" y="455918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dirty="0"/>
              <a:t>Bagging</a:t>
            </a:r>
            <a:endParaRPr lang="de-DE" altLang="en-US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7043" y="1600839"/>
            <a:ext cx="8001480" cy="4599843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>
                <a:solidFill>
                  <a:srgbClr val="000000"/>
                </a:solidFill>
              </a:rPr>
              <a:t>The </a:t>
            </a:r>
            <a:r>
              <a:rPr lang="de-DE" altLang="en-US" sz="2800" dirty="0" err="1">
                <a:solidFill>
                  <a:srgbClr val="000000"/>
                </a:solidFill>
              </a:rPr>
              <a:t>bootstrap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forest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is</a:t>
            </a:r>
            <a:r>
              <a:rPr lang="de-DE" altLang="en-US" sz="2800" dirty="0">
                <a:solidFill>
                  <a:srgbClr val="000000"/>
                </a:solidFill>
              </a:rPr>
              <a:t> an </a:t>
            </a:r>
            <a:r>
              <a:rPr lang="de-DE" altLang="en-US" sz="2800" dirty="0" err="1">
                <a:solidFill>
                  <a:srgbClr val="000000"/>
                </a:solidFill>
              </a:rPr>
              <a:t>ensemble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many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classification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trees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resulting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from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repeated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sampling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from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same </a:t>
            </a:r>
            <a:r>
              <a:rPr lang="de-DE" altLang="en-US" sz="2800" dirty="0" err="1">
                <a:solidFill>
                  <a:srgbClr val="000000"/>
                </a:solidFill>
              </a:rPr>
              <a:t>data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set</a:t>
            </a:r>
            <a:r>
              <a:rPr lang="de-DE" altLang="en-US" sz="2800" dirty="0">
                <a:solidFill>
                  <a:srgbClr val="000000"/>
                </a:solidFill>
              </a:rPr>
              <a:t> (</a:t>
            </a:r>
            <a:r>
              <a:rPr lang="de-DE" altLang="en-US" sz="2800" dirty="0" err="1">
                <a:solidFill>
                  <a:srgbClr val="000000"/>
                </a:solidFill>
              </a:rPr>
              <a:t>with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replacement</a:t>
            </a:r>
            <a:r>
              <a:rPr lang="de-DE" altLang="en-US" sz="2800" dirty="0">
                <a:solidFill>
                  <a:srgbClr val="000000"/>
                </a:solidFill>
              </a:rPr>
              <a:t>). </a:t>
            </a:r>
            <a:r>
              <a:rPr lang="de-DE" altLang="en-US" sz="2800" dirty="0" err="1">
                <a:solidFill>
                  <a:srgbClr val="000000"/>
                </a:solidFill>
              </a:rPr>
              <a:t>Afterward</a:t>
            </a:r>
            <a:r>
              <a:rPr lang="de-DE" altLang="en-US" sz="2800" dirty="0">
                <a:solidFill>
                  <a:srgbClr val="000000"/>
                </a:solidFill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are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combined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reach</a:t>
            </a:r>
            <a:r>
              <a:rPr lang="de-DE" altLang="en-US" sz="2800" dirty="0">
                <a:solidFill>
                  <a:srgbClr val="000000"/>
                </a:solidFill>
              </a:rPr>
              <a:t> a </a:t>
            </a:r>
            <a:r>
              <a:rPr lang="de-DE" altLang="en-US" sz="2800" dirty="0" err="1">
                <a:solidFill>
                  <a:srgbClr val="FF0000"/>
                </a:solidFill>
              </a:rPr>
              <a:t>converged</a:t>
            </a:r>
            <a:r>
              <a:rPr lang="de-DE" altLang="en-US" sz="2800" dirty="0">
                <a:solidFill>
                  <a:srgbClr val="FF0000"/>
                </a:solidFill>
              </a:rPr>
              <a:t> </a:t>
            </a:r>
            <a:r>
              <a:rPr lang="de-DE" altLang="en-US" sz="2800" dirty="0" err="1">
                <a:solidFill>
                  <a:srgbClr val="FF0000"/>
                </a:solidFill>
              </a:rPr>
              <a:t>conclusion</a:t>
            </a:r>
            <a:r>
              <a:rPr lang="de-DE" altLang="en-US" sz="2800" dirty="0">
                <a:solidFill>
                  <a:srgbClr val="000000"/>
                </a:solidFill>
              </a:rPr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</a:rPr>
              <a:t>While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validity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one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single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analysis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may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questionable</a:t>
            </a:r>
            <a:r>
              <a:rPr lang="de-DE" altLang="en-US" sz="2800" dirty="0">
                <a:solidFill>
                  <a:srgbClr val="000000"/>
                </a:solidFill>
              </a:rPr>
              <a:t> due </a:t>
            </a:r>
            <a:r>
              <a:rPr lang="de-DE" altLang="en-US" sz="2800" dirty="0" err="1">
                <a:solidFill>
                  <a:srgbClr val="000000"/>
                </a:solidFill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</a:rPr>
              <a:t> a </a:t>
            </a:r>
            <a:r>
              <a:rPr lang="de-DE" altLang="en-US" sz="2800" dirty="0" err="1">
                <a:solidFill>
                  <a:srgbClr val="000000"/>
                </a:solidFill>
              </a:rPr>
              <a:t>small</a:t>
            </a:r>
            <a:r>
              <a:rPr lang="de-DE" altLang="en-US" sz="2800" dirty="0">
                <a:solidFill>
                  <a:srgbClr val="000000"/>
                </a:solidFill>
              </a:rPr>
              <a:t> sample </a:t>
            </a:r>
            <a:r>
              <a:rPr lang="de-DE" altLang="en-US" sz="2800" dirty="0" err="1">
                <a:solidFill>
                  <a:srgbClr val="000000"/>
                </a:solidFill>
              </a:rPr>
              <a:t>size</a:t>
            </a:r>
            <a:r>
              <a:rPr lang="de-DE" altLang="en-US" sz="2800" dirty="0">
                <a:solidFill>
                  <a:srgbClr val="000000"/>
                </a:solidFill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bootstrap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can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validate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based</a:t>
            </a:r>
            <a:r>
              <a:rPr lang="de-DE" altLang="en-US" sz="2800" dirty="0">
                <a:solidFill>
                  <a:srgbClr val="000000"/>
                </a:solidFill>
              </a:rPr>
              <a:t> on </a:t>
            </a:r>
            <a:r>
              <a:rPr lang="de-DE" altLang="en-US" sz="2800" dirty="0" err="1">
                <a:solidFill>
                  <a:srgbClr val="000000"/>
                </a:solidFill>
              </a:rPr>
              <a:t>many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samples</a:t>
            </a:r>
            <a:r>
              <a:rPr lang="de-DE" altLang="en-US" sz="2800" dirty="0">
                <a:solidFill>
                  <a:srgbClr val="00000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8438695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388613"/>
            <a:ext cx="9159839" cy="452495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bootstrap method works best when each model yielded from resampling is </a:t>
            </a:r>
            <a:r>
              <a:rPr lang="en-US" sz="2800" dirty="0">
                <a:solidFill>
                  <a:srgbClr val="FF0000"/>
                </a:solidFill>
              </a:rPr>
              <a:t>independent</a:t>
            </a:r>
            <a:r>
              <a:rPr lang="en-US" sz="2800" dirty="0">
                <a:solidFill>
                  <a:schemeClr val="tx1"/>
                </a:solidFill>
              </a:rPr>
              <a:t> and thus these models are truly </a:t>
            </a:r>
            <a:r>
              <a:rPr lang="en-US" sz="2800" dirty="0">
                <a:solidFill>
                  <a:srgbClr val="FF0000"/>
                </a:solidFill>
              </a:rPr>
              <a:t>diverse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If all researchers in the team think in the same way, then no one is thinking.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If the bootstrap replicates are not diverse, the result might not be as accurate as expected.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If there is a systematic bias and the classifiers are bad, bagging these bad classifiers can make the end model worse.  </a:t>
            </a:r>
          </a:p>
        </p:txBody>
      </p:sp>
    </p:spTree>
    <p:extLst>
      <p:ext uri="{BB962C8B-B14F-4D97-AF65-F5344CB8AC3E}">
        <p14:creationId xmlns:p14="http://schemas.microsoft.com/office/powerpoint/2010/main" val="4009269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1021"/>
            <a:ext cx="8596668" cy="4857750"/>
          </a:xfrm>
        </p:spPr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dirty="0">
                <a:solidFill>
                  <a:schemeClr val="accent4"/>
                </a:solidFill>
              </a:rPr>
              <a:t>sequential</a:t>
            </a:r>
            <a:r>
              <a:rPr lang="en-US" sz="2400" dirty="0"/>
              <a:t> and adaptive method </a:t>
            </a:r>
          </a:p>
          <a:p>
            <a:r>
              <a:rPr lang="en-US" sz="2400" dirty="0"/>
              <a:t>The previous model informs the next.</a:t>
            </a:r>
          </a:p>
          <a:p>
            <a:r>
              <a:rPr lang="en-US" sz="2400" dirty="0"/>
              <a:t>Initially, all observations are assigned the same weight. If the model fails to classify certain observations correctly, then these cases are assigned a </a:t>
            </a:r>
            <a:r>
              <a:rPr lang="en-US" sz="2400" dirty="0">
                <a:solidFill>
                  <a:srgbClr val="FF0000"/>
                </a:solidFill>
              </a:rPr>
              <a:t>heavier weight</a:t>
            </a:r>
            <a:r>
              <a:rPr lang="en-US" sz="2400" dirty="0"/>
              <a:t> so that they are more likely to be selected in the next model. </a:t>
            </a:r>
          </a:p>
          <a:p>
            <a:r>
              <a:rPr lang="en-US" sz="2400" dirty="0"/>
              <a:t>In the subsequent steps, each model is constantly revised in an attempt to classify those observations successfully. </a:t>
            </a:r>
          </a:p>
          <a:p>
            <a:r>
              <a:rPr lang="en-US" sz="2400" dirty="0"/>
              <a:t>While bagging requires many independent models for convergence, boosting reaches a final solution after a few iterations.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4002" y="1641021"/>
            <a:ext cx="2771803" cy="3010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144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1516"/>
            <a:ext cx="2899316" cy="478538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Data scientist Nathan George: Regression is like a Toyota Camry while boosting is like a Black-hawk helicopter.</a:t>
            </a:r>
          </a:p>
          <a:p>
            <a:r>
              <a:rPr lang="en-US" sz="2400" dirty="0"/>
              <a:t>The former is less powerful but easy to drive while the latter is much more powerful but difficult.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709" y="1270000"/>
            <a:ext cx="8159391" cy="50068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989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bagging and boosting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5821829"/>
              </p:ext>
            </p:extLst>
          </p:nvPr>
        </p:nvGraphicFramePr>
        <p:xfrm>
          <a:off x="1167493" y="1769946"/>
          <a:ext cx="8912207" cy="4713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7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Bagging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Boosting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Sequent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Two-step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Sequential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Partitioning data into subsets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Random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Give misclassified cases a heavier weight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Sampling method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Random</a:t>
                      </a:r>
                      <a:r>
                        <a:rPr lang="en-US" sz="1600" baseline="0" dirty="0">
                          <a:effectLst/>
                        </a:rPr>
                        <a:t> s</a:t>
                      </a:r>
                      <a:r>
                        <a:rPr lang="en-US" sz="1600" dirty="0">
                          <a:effectLst/>
                        </a:rPr>
                        <a:t>ampling with replacement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Systematic</a:t>
                      </a:r>
                      <a:r>
                        <a:rPr lang="en-US" sz="1600" baseline="0" dirty="0">
                          <a:effectLst/>
                        </a:rPr>
                        <a:t> s</a:t>
                      </a:r>
                      <a:r>
                        <a:rPr lang="en-US" sz="1600" dirty="0">
                          <a:effectLst/>
                        </a:rPr>
                        <a:t>ampling</a:t>
                      </a: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Relations between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Parallel ensemble: Each model is independent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Previous models inform subsequent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Goal to achieve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Minimize variance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Minimize bias, improve predictive power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Method to combine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Weighted average or 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Requirement of computing resources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Highly computing intensive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Less computing intensive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41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142" y="1202872"/>
            <a:ext cx="5176458" cy="827314"/>
          </a:xfrm>
        </p:spPr>
        <p:txBody>
          <a:bodyPr>
            <a:normAutofit/>
          </a:bodyPr>
          <a:lstStyle/>
          <a:p>
            <a:r>
              <a:rPr lang="en-US" dirty="0"/>
              <a:t>Example: PISA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613" y="2256817"/>
            <a:ext cx="6417430" cy="3425316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PISA 2006 USA and Canada</a:t>
            </a:r>
          </a:p>
          <a:p>
            <a:r>
              <a:rPr lang="en-US" sz="2400" dirty="0"/>
              <a:t>Use </a:t>
            </a:r>
            <a:r>
              <a:rPr lang="en-US" sz="2400" dirty="0">
                <a:solidFill>
                  <a:srgbClr val="FF0000"/>
                </a:solidFill>
              </a:rPr>
              <a:t>Fit Model </a:t>
            </a:r>
            <a:r>
              <a:rPr lang="en-US" sz="2400" dirty="0"/>
              <a:t>to run a logistic regression</a:t>
            </a:r>
          </a:p>
          <a:p>
            <a:r>
              <a:rPr lang="en-US" sz="2400" dirty="0"/>
              <a:t>Y = Proficiency</a:t>
            </a:r>
          </a:p>
          <a:p>
            <a:r>
              <a:rPr lang="en-US" sz="2400" dirty="0" err="1"/>
              <a:t>Xs</a:t>
            </a:r>
            <a:r>
              <a:rPr lang="en-US" sz="2400" dirty="0"/>
              <a:t> = all school, home, and individual variables</a:t>
            </a:r>
          </a:p>
          <a:p>
            <a:r>
              <a:rPr lang="en-US" sz="2400" dirty="0"/>
              <a:t>From the inverted red triangle choose </a:t>
            </a:r>
            <a:r>
              <a:rPr lang="en-US" sz="2400" dirty="0">
                <a:solidFill>
                  <a:srgbClr val="FF0000"/>
                </a:solidFill>
              </a:rPr>
              <a:t>Save Probability Formula</a:t>
            </a:r>
            <a:r>
              <a:rPr lang="en-US" sz="2400" dirty="0"/>
              <a:t> to output the prediction.</a:t>
            </a:r>
          </a:p>
          <a:p>
            <a:r>
              <a:rPr lang="en-US" sz="2400" dirty="0"/>
              <a:t>Every one is assigned the probability of proficient or not proficient.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362" y="2256817"/>
            <a:ext cx="4667596" cy="28602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5389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2272"/>
          </a:xfrm>
        </p:spPr>
        <p:txBody>
          <a:bodyPr/>
          <a:lstStyle/>
          <a:p>
            <a:r>
              <a:rPr lang="en-US" dirty="0"/>
              <a:t>Hit and Miss : (</a:t>
            </a:r>
            <a:r>
              <a:rPr lang="en-US" dirty="0" err="1"/>
              <a:t>Mis</a:t>
            </a:r>
            <a:r>
              <a:rPr lang="en-US" dirty="0"/>
              <a:t>-classification)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1559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 misclassification rate is calculated by comparing the predicted and the actual outcomes.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15338"/>
              </p:ext>
            </p:extLst>
          </p:nvPr>
        </p:nvGraphicFramePr>
        <p:xfrm>
          <a:off x="1036344" y="2338780"/>
          <a:ext cx="8453724" cy="4123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4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6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867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Subject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err="1">
                          <a:effectLst/>
                        </a:rPr>
                        <a:t>Prob</a:t>
                      </a:r>
                      <a:r>
                        <a:rPr lang="en-US" sz="1500" b="1" u="none" strike="noStrike" dirty="0">
                          <a:effectLst/>
                        </a:rPr>
                        <a:t>[0]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>
                          <a:effectLst/>
                        </a:rPr>
                        <a:t>Prob[1]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Most Likely proficiency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Actual proficiency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Discrepancy?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0.709660358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0.290339642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0.569153931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0.430846069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0.266363358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0.733636642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0.53063663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0.46936337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0.507966808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0.492033192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0.26676262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0.73323738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0.535631438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0.464368562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0.636997729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0.363002271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0.136721803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0.863278197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0.504198458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0.495801542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Miss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825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694" y="350178"/>
            <a:ext cx="8406649" cy="827314"/>
          </a:xfrm>
        </p:spPr>
        <p:txBody>
          <a:bodyPr>
            <a:normAutofit/>
          </a:bodyPr>
          <a:lstStyle/>
          <a:p>
            <a:r>
              <a:rPr lang="en-US" dirty="0"/>
              <a:t>Example: PISA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651" y="1431704"/>
            <a:ext cx="10038945" cy="1544960"/>
          </a:xfrm>
        </p:spPr>
        <p:txBody>
          <a:bodyPr>
            <a:noAutofit/>
          </a:bodyPr>
          <a:lstStyle/>
          <a:p>
            <a:r>
              <a:rPr lang="en-US" sz="2000" dirty="0"/>
              <a:t>Analyze </a:t>
            </a:r>
            <a:r>
              <a:rPr lang="en-US" sz="2000" dirty="0">
                <a:sym typeface="Wingdings" panose="05000000000000000000" pitchFamily="2" charset="2"/>
              </a:rPr>
              <a:t> Predictive modeling  </a:t>
            </a:r>
            <a:r>
              <a:rPr lang="en-US" sz="2000" dirty="0"/>
              <a:t>bootstrap forest</a:t>
            </a:r>
          </a:p>
          <a:p>
            <a:r>
              <a:rPr lang="en-US" sz="2000" dirty="0"/>
              <a:t>Validation portion= 30% and no informative missing</a:t>
            </a:r>
          </a:p>
          <a:p>
            <a:r>
              <a:rPr lang="en-US" sz="2000" dirty="0"/>
              <a:t>Enter the </a:t>
            </a:r>
            <a:r>
              <a:rPr lang="en-US" sz="2000" dirty="0">
                <a:solidFill>
                  <a:srgbClr val="FF0000"/>
                </a:solidFill>
              </a:rPr>
              <a:t>same random seed </a:t>
            </a:r>
            <a:r>
              <a:rPr lang="en-US" sz="2000" dirty="0"/>
              <a:t>to enhance reproducibility and check </a:t>
            </a:r>
            <a:r>
              <a:rPr lang="en-US" sz="2000" dirty="0">
                <a:solidFill>
                  <a:schemeClr val="accent4"/>
                </a:solidFill>
              </a:rPr>
              <a:t>early stopping</a:t>
            </a:r>
            <a:r>
              <a:rPr lang="en-US" sz="2000" dirty="0"/>
              <a:t>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Caution:</a:t>
            </a:r>
            <a:r>
              <a:rPr lang="en-US" sz="2000" dirty="0"/>
              <a:t> If your computer is not powerful, stay with the default: 100 trees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14" y="3380824"/>
            <a:ext cx="3400111" cy="31761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435" y="3380823"/>
            <a:ext cx="5088784" cy="31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10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22543"/>
            <a:ext cx="8596668" cy="1320800"/>
          </a:xfrm>
        </p:spPr>
        <p:txBody>
          <a:bodyPr/>
          <a:lstStyle/>
          <a:p>
            <a:r>
              <a:rPr lang="en-US" dirty="0"/>
              <a:t>Bootstrap forest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68" y="1314283"/>
            <a:ext cx="6193479" cy="3880773"/>
          </a:xfrm>
        </p:spPr>
        <p:txBody>
          <a:bodyPr>
            <a:normAutofit/>
          </a:bodyPr>
          <a:lstStyle/>
          <a:p>
            <a:r>
              <a:rPr lang="en-US" sz="2000" dirty="0"/>
              <a:t>From the red triangle select </a:t>
            </a:r>
            <a:r>
              <a:rPr lang="en-US" sz="2000" dirty="0">
                <a:solidFill>
                  <a:srgbClr val="FF0000"/>
                </a:solidFill>
              </a:rPr>
              <a:t>Column Contributions</a:t>
            </a:r>
            <a:r>
              <a:rPr lang="en-US" sz="2000" dirty="0"/>
              <a:t>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No cut-off</a:t>
            </a:r>
            <a:r>
              <a:rPr lang="en-US" sz="2000" dirty="0"/>
              <a:t>. Retain the predictors by </a:t>
            </a:r>
            <a:r>
              <a:rPr lang="en-US" sz="2000" dirty="0">
                <a:solidFill>
                  <a:srgbClr val="FF0000"/>
                </a:solidFill>
              </a:rPr>
              <a:t>inflection</a:t>
            </a:r>
            <a:r>
              <a:rPr lang="en-US" sz="2000" dirty="0"/>
              <a:t>.</a:t>
            </a:r>
          </a:p>
          <a:p>
            <a:r>
              <a:rPr lang="en-US" sz="2000" dirty="0"/>
              <a:t>After three to four variables, there is a sharp drop.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847" y="3100269"/>
            <a:ext cx="2850239" cy="3433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29" y="314714"/>
            <a:ext cx="5180952" cy="6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0081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819801" y="848816"/>
            <a:ext cx="5191230" cy="699765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dirty="0"/>
              <a:t>Column contributions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161" y="1857984"/>
            <a:ext cx="5025613" cy="4313066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The importance of the predictors is ranked by both the number of split, G2, and the portion.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FF0000"/>
                </a:solidFill>
              </a:rPr>
              <a:t>The number of splits</a:t>
            </a:r>
            <a:r>
              <a:rPr lang="de-DE" altLang="en-US" sz="2400" dirty="0">
                <a:solidFill>
                  <a:srgbClr val="000000"/>
                </a:solidFill>
              </a:rPr>
              <a:t> is simply a vote count: How often does this variable appear in all decision trees?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The portion is the percentage of this vaiable in all trees.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29" y="314714"/>
            <a:ext cx="5180952" cy="6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50699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819801" y="848816"/>
            <a:ext cx="5191230" cy="699765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/>
              <a:t>Column</a:t>
            </a:r>
            <a:r>
              <a:rPr lang="de-DE" altLang="en-US" dirty="0"/>
              <a:t> </a:t>
            </a:r>
            <a:r>
              <a:rPr lang="de-DE" altLang="en-US" dirty="0" err="1"/>
              <a:t>contributions</a:t>
            </a:r>
            <a:endParaRPr lang="de-DE" altLang="en-US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161" y="1857983"/>
            <a:ext cx="5959290" cy="4737369"/>
          </a:xfrm>
          <a:ln/>
        </p:spPr>
        <p:txBody>
          <a:bodyPr vert="horz" lIns="91440" tIns="20803" rIns="91440" bIns="45720" rtlCol="0">
            <a:normAutofit fontScale="62500" lnSpcReduction="20000"/>
          </a:bodyPr>
          <a:lstStyle/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>
                <a:solidFill>
                  <a:srgbClr val="000000"/>
                </a:solidFill>
              </a:rPr>
              <a:t>When the dependent variable is categorical, the importance is determined by </a:t>
            </a:r>
            <a:r>
              <a:rPr lang="de-DE" altLang="en-US" sz="3400" dirty="0">
                <a:solidFill>
                  <a:srgbClr val="FF0000"/>
                </a:solidFill>
              </a:rPr>
              <a:t>G2,</a:t>
            </a:r>
            <a:r>
              <a:rPr lang="de-DE" altLang="en-US" sz="3400" dirty="0">
                <a:solidFill>
                  <a:srgbClr val="000000"/>
                </a:solidFill>
              </a:rPr>
              <a:t> which is based on the </a:t>
            </a:r>
            <a:r>
              <a:rPr lang="de-DE" altLang="en-US" sz="3400" dirty="0">
                <a:solidFill>
                  <a:srgbClr val="FF0000"/>
                </a:solidFill>
              </a:rPr>
              <a:t>LogWorth statistic</a:t>
            </a:r>
            <a:r>
              <a:rPr lang="de-DE" altLang="en-US" sz="3400" dirty="0">
                <a:solidFill>
                  <a:srgbClr val="000000"/>
                </a:solidFill>
              </a:rPr>
              <a:t>. </a:t>
            </a: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>
                <a:solidFill>
                  <a:srgbClr val="000000"/>
                </a:solidFill>
              </a:rPr>
              <a:t>When the DV is continuous, the importance is shown by </a:t>
            </a:r>
            <a:r>
              <a:rPr lang="de-DE" altLang="en-US" sz="3400" dirty="0">
                <a:solidFill>
                  <a:srgbClr val="FF0000"/>
                </a:solidFill>
              </a:rPr>
              <a:t>Sum of Sqaures (SS)</a:t>
            </a:r>
            <a:r>
              <a:rPr lang="de-DE" altLang="en-US" sz="3400" dirty="0">
                <a:solidFill>
                  <a:srgbClr val="000000"/>
                </a:solidFill>
              </a:rPr>
              <a:t>.  </a:t>
            </a: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>
                <a:solidFill>
                  <a:srgbClr val="000000"/>
                </a:solidFill>
              </a:rPr>
              <a:t>If the DV is binary (1/0, Pass/Fail) or multi-nominal, we use </a:t>
            </a:r>
            <a:r>
              <a:rPr lang="de-DE" altLang="en-US" sz="3400" dirty="0">
                <a:solidFill>
                  <a:srgbClr val="FF0000"/>
                </a:solidFill>
              </a:rPr>
              <a:t>majority</a:t>
            </a:r>
            <a:r>
              <a:rPr lang="de-DE" altLang="en-US" sz="3400" dirty="0">
                <a:solidFill>
                  <a:srgbClr val="000000"/>
                </a:solidFill>
              </a:rPr>
              <a:t> or </a:t>
            </a:r>
            <a:r>
              <a:rPr lang="de-DE" altLang="en-US" sz="3400" dirty="0">
                <a:solidFill>
                  <a:srgbClr val="FF0000"/>
                </a:solidFill>
              </a:rPr>
              <a:t>plurality rule voting</a:t>
            </a:r>
            <a:r>
              <a:rPr lang="de-DE" altLang="en-US" sz="3400" dirty="0">
                <a:solidFill>
                  <a:srgbClr val="000000"/>
                </a:solidFill>
              </a:rPr>
              <a:t> (the number of splits)</a:t>
            </a: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>
                <a:solidFill>
                  <a:srgbClr val="000000"/>
                </a:solidFill>
              </a:rPr>
              <a:t>If the DV is continuous, we use average predicted values (SS).</a:t>
            </a: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endParaRPr lang="de-DE" altLang="en-US" sz="2400" dirty="0">
              <a:solidFill>
                <a:srgbClr val="00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711" y="248141"/>
            <a:ext cx="4249190" cy="6249936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4169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0665"/>
            <a:ext cx="5178717" cy="3880773"/>
          </a:xfrm>
        </p:spPr>
        <p:txBody>
          <a:bodyPr>
            <a:normAutofit/>
          </a:bodyPr>
          <a:lstStyle/>
          <a:p>
            <a:r>
              <a:rPr lang="en-US" sz="2400" dirty="0"/>
              <a:t>Analyze </a:t>
            </a:r>
            <a:r>
              <a:rPr lang="en-US" sz="2400" dirty="0">
                <a:sym typeface="Wingdings" panose="05000000000000000000" pitchFamily="2" charset="2"/>
              </a:rPr>
              <a:t> Predictive Modeling  Boosted Tree</a:t>
            </a:r>
          </a:p>
          <a:p>
            <a:r>
              <a:rPr lang="en-US" sz="2400" dirty="0">
                <a:sym typeface="Wingdings" panose="05000000000000000000" pitchFamily="2" charset="2"/>
              </a:rPr>
              <a:t>Press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Recall</a:t>
            </a:r>
            <a:r>
              <a:rPr lang="en-US" sz="2400" dirty="0">
                <a:sym typeface="Wingdings" panose="05000000000000000000" pitchFamily="2" charset="2"/>
              </a:rPr>
              <a:t> to get the same variables</a:t>
            </a:r>
          </a:p>
          <a:p>
            <a:r>
              <a:rPr lang="en-US" sz="2400" dirty="0">
                <a:sym typeface="Wingdings" panose="05000000000000000000" pitchFamily="2" charset="2"/>
              </a:rPr>
              <a:t>Check multiple fits over splits and learning rate</a:t>
            </a:r>
          </a:p>
          <a:p>
            <a:r>
              <a:rPr lang="en-US" sz="2400" dirty="0">
                <a:sym typeface="Wingdings" panose="05000000000000000000" pitchFamily="2" charset="2"/>
              </a:rPr>
              <a:t>Enter the same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random seed </a:t>
            </a:r>
            <a:r>
              <a:rPr lang="en-US" sz="2400" dirty="0">
                <a:sym typeface="Wingdings" panose="05000000000000000000" pitchFamily="2" charset="2"/>
              </a:rPr>
              <a:t>to improve reproducibility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331" y="1912479"/>
            <a:ext cx="5038095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5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4071"/>
            <a:ext cx="8596668" cy="1320800"/>
          </a:xfrm>
        </p:spPr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421"/>
            <a:ext cx="5344087" cy="4591941"/>
          </a:xfrm>
        </p:spPr>
        <p:txBody>
          <a:bodyPr>
            <a:normAutofit/>
          </a:bodyPr>
          <a:lstStyle/>
          <a:p>
            <a:r>
              <a:rPr lang="en-US" sz="2400" dirty="0"/>
              <a:t>Unlike bagging, boosting exclude many variables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04" y="2466838"/>
            <a:ext cx="3383599" cy="40907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480" y="373487"/>
            <a:ext cx="5276190" cy="62666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3760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8187"/>
          </a:xfrm>
        </p:spPr>
        <p:txBody>
          <a:bodyPr/>
          <a:lstStyle/>
          <a:p>
            <a:r>
              <a:rPr lang="en-US" dirty="0"/>
              <a:t>Model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557"/>
            <a:ext cx="3661202" cy="3880773"/>
          </a:xfrm>
        </p:spPr>
        <p:txBody>
          <a:bodyPr>
            <a:normAutofit/>
          </a:bodyPr>
          <a:lstStyle/>
          <a:p>
            <a:r>
              <a:rPr lang="en-US" sz="2400" dirty="0"/>
              <a:t>Analyze </a:t>
            </a:r>
            <a:r>
              <a:rPr lang="en-US" sz="2400" dirty="0">
                <a:sym typeface="Wingdings" panose="05000000000000000000" pitchFamily="2" charset="2"/>
              </a:rPr>
              <a:t> Predictive Modeling  Model Comparison</a:t>
            </a:r>
          </a:p>
          <a:p>
            <a:r>
              <a:rPr lang="en-US" sz="2400" dirty="0">
                <a:sym typeface="Wingdings" panose="05000000000000000000" pitchFamily="2" charset="2"/>
              </a:rPr>
              <a:t>In the output from the red triangle select AUC comparison (Area under curve).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590" y="1624520"/>
            <a:ext cx="6514286" cy="4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94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winner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7083"/>
            <a:ext cx="3505560" cy="443428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Bagging!</a:t>
            </a:r>
          </a:p>
          <a:p>
            <a:r>
              <a:rPr lang="en-US" sz="2000" dirty="0"/>
              <a:t>Highest Entropy R-square (based on purity)</a:t>
            </a:r>
          </a:p>
          <a:p>
            <a:r>
              <a:rPr lang="en-US" sz="2000" dirty="0"/>
              <a:t>Lowest Root Mean Square Error</a:t>
            </a:r>
          </a:p>
          <a:p>
            <a:r>
              <a:rPr lang="en-US" sz="2000" dirty="0"/>
              <a:t>Lowest misclassification rate</a:t>
            </a:r>
          </a:p>
          <a:p>
            <a:r>
              <a:rPr lang="en-US" sz="2000" dirty="0"/>
              <a:t>Highest AUC for classifying proficient students: </a:t>
            </a:r>
            <a:r>
              <a:rPr lang="en-US" sz="2000" dirty="0" err="1"/>
              <a:t>Prob</a:t>
            </a:r>
            <a:r>
              <a:rPr lang="en-US" sz="2000" dirty="0"/>
              <a:t>(1)</a:t>
            </a:r>
          </a:p>
          <a:p>
            <a:r>
              <a:rPr lang="en-US" sz="2000" dirty="0"/>
              <a:t>Lowest standard error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18" y="1543025"/>
            <a:ext cx="7495238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89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winner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7083"/>
            <a:ext cx="3505560" cy="4434280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The bottom table shows the test result of the null hypothesis: all AUCs are not significantly different from each other (all are equal) but they are not.</a:t>
            </a:r>
          </a:p>
          <a:p>
            <a:r>
              <a:rPr lang="en-US" sz="2000" dirty="0">
                <a:solidFill>
                  <a:schemeClr val="tx1"/>
                </a:solidFill>
              </a:rPr>
              <a:t>The table above shows the multiple comparison results (logistic vs. bagging; logistic vs. bagging; bagging vs. boosting) All pairs are significantly different from each other.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86" y="1543025"/>
            <a:ext cx="7495238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07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of ensemble: Model averaging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6239"/>
            <a:ext cx="8596668" cy="3880773"/>
          </a:xfrm>
        </p:spPr>
        <p:txBody>
          <a:bodyPr>
            <a:noAutofit/>
          </a:bodyPr>
          <a:lstStyle/>
          <a:p>
            <a:r>
              <a:rPr lang="en-US" sz="2400" dirty="0"/>
              <a:t>There are three ways for Ensemble to merge results: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Average</a:t>
            </a:r>
            <a:r>
              <a:rPr lang="en-US" sz="2400" dirty="0"/>
              <a:t>: As the name implies, average the prediction estimates from all models.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Maximum</a:t>
            </a:r>
            <a:r>
              <a:rPr lang="en-US" sz="2400" dirty="0"/>
              <a:t>: Pick the highest estimates of all models.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Voting</a:t>
            </a:r>
            <a:r>
              <a:rPr lang="en-US" sz="2400" dirty="0"/>
              <a:t>: Return the proportion of the models that determine the outcome. </a:t>
            </a:r>
          </a:p>
          <a:p>
            <a:r>
              <a:rPr lang="en-US" sz="2400" dirty="0"/>
              <a:t>SAS offers all three options but JMP has Model Averaging only.</a:t>
            </a:r>
          </a:p>
        </p:txBody>
      </p:sp>
    </p:spTree>
    <p:extLst>
      <p:ext uri="{BB962C8B-B14F-4D97-AF65-F5344CB8AC3E}">
        <p14:creationId xmlns:p14="http://schemas.microsoft.com/office/powerpoint/2010/main" val="806945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of ensemble: Model averaging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279" y="1654403"/>
            <a:ext cx="6851477" cy="286044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443" y="1489529"/>
            <a:ext cx="3666667" cy="1904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987" y="1489529"/>
            <a:ext cx="2817392" cy="46491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8466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7.1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PISA2006_USA_Canada</a:t>
            </a:r>
          </a:p>
          <a:p>
            <a:r>
              <a:rPr lang="en-US" sz="2800" dirty="0"/>
              <a:t>Create a subset: Canada only</a:t>
            </a:r>
          </a:p>
          <a:p>
            <a:r>
              <a:rPr lang="en-US" sz="2800" dirty="0"/>
              <a:t>Y: Proficiency</a:t>
            </a:r>
          </a:p>
          <a:p>
            <a:r>
              <a:rPr lang="en-US" sz="2800" dirty="0" err="1"/>
              <a:t>Xs</a:t>
            </a:r>
            <a:r>
              <a:rPr lang="en-US" sz="2800" dirty="0"/>
              <a:t>: All school, home, and individual variables</a:t>
            </a:r>
          </a:p>
          <a:p>
            <a:r>
              <a:rPr lang="en-US" sz="2800" dirty="0"/>
              <a:t>Run logistic regression, bagging and boosting</a:t>
            </a:r>
          </a:p>
          <a:p>
            <a:r>
              <a:rPr lang="en-US" sz="2800" dirty="0"/>
              <a:t>Run a model comparison</a:t>
            </a:r>
          </a:p>
          <a:p>
            <a:r>
              <a:rPr lang="en-US" sz="2800" dirty="0"/>
              <a:t>Which model is better?</a:t>
            </a:r>
          </a:p>
        </p:txBody>
      </p:sp>
    </p:spTree>
    <p:extLst>
      <p:ext uri="{BB962C8B-B14F-4D97-AF65-F5344CB8AC3E}">
        <p14:creationId xmlns:p14="http://schemas.microsoft.com/office/powerpoint/2010/main" val="1870769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 and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Ensemble methods can also be implemented in SAS EG and SAS EM.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Enterprise Guide: </a:t>
            </a:r>
            <a:r>
              <a:rPr lang="en-US" sz="2400" dirty="0"/>
              <a:t>More for traditional statistics, but has a data mining component; for novices or busy people who need quick results.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Enterprise Miner: </a:t>
            </a:r>
            <a:r>
              <a:rPr lang="en-US" sz="2400" dirty="0"/>
              <a:t>More for data mining; for experts who want to use his/her expertise to make decisions in each step.</a:t>
            </a:r>
          </a:p>
        </p:txBody>
      </p:sp>
    </p:spTree>
    <p:extLst>
      <p:ext uri="{BB962C8B-B14F-4D97-AF65-F5344CB8AC3E}">
        <p14:creationId xmlns:p14="http://schemas.microsoft.com/office/powerpoint/2010/main" val="2317721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SAS programming environment vs. 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744" y="1976439"/>
            <a:ext cx="8946726" cy="3880773"/>
          </a:xfrm>
        </p:spPr>
        <p:txBody>
          <a:bodyPr>
            <a:normAutofit/>
          </a:bodyPr>
          <a:lstStyle/>
          <a:p>
            <a:r>
              <a:rPr lang="en-US" sz="2800" dirty="0"/>
              <a:t>SAS programming environment can use Output Delivery System (ODS) to generate output in different formats e.g. Excel, RTF, PDF, ActiveX, Java…etc. But SAS EG does not support these output formats.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9" y="4341622"/>
            <a:ext cx="12152381" cy="2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26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04" y="331470"/>
            <a:ext cx="8466666" cy="1554480"/>
          </a:xfrm>
        </p:spPr>
        <p:txBody>
          <a:bodyPr>
            <a:normAutofit/>
          </a:bodyPr>
          <a:lstStyle/>
          <a:p>
            <a:r>
              <a:rPr lang="en-US" sz="2800" dirty="0"/>
              <a:t>SAS programming environment relies on the log file for debugging whereas EG has a program debugger.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46" y="2071978"/>
            <a:ext cx="10571428" cy="4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74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454" y="701040"/>
            <a:ext cx="8740986" cy="1836420"/>
          </a:xfrm>
        </p:spPr>
        <p:txBody>
          <a:bodyPr>
            <a:normAutofit/>
          </a:bodyPr>
          <a:lstStyle/>
          <a:p>
            <a:r>
              <a:rPr lang="en-US" dirty="0"/>
              <a:t>Traditional SAS programming environment vs. 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744" y="2274570"/>
            <a:ext cx="9278196" cy="358264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/>
              <a:t>Retirement.sas</a:t>
            </a:r>
            <a:r>
              <a:rPr lang="en-US" sz="2800" dirty="0"/>
              <a:t>: This program is not related to the ensemble method; it is for illustrating the difference between SAS programming environment and EG.</a:t>
            </a:r>
          </a:p>
          <a:p>
            <a:r>
              <a:rPr lang="en-US" sz="2800" dirty="0"/>
              <a:t>Your household income is $200,000 and each year you salary is raised by 2%.</a:t>
            </a:r>
          </a:p>
          <a:p>
            <a:r>
              <a:rPr lang="en-US" sz="2800" dirty="0"/>
              <a:t>Every year you put 7% of your income into your retirement account.</a:t>
            </a:r>
          </a:p>
          <a:p>
            <a:r>
              <a:rPr lang="en-US" sz="2800" dirty="0"/>
              <a:t>The annual yield of your investment is 8%.</a:t>
            </a:r>
          </a:p>
          <a:p>
            <a:r>
              <a:rPr lang="en-US" sz="2800" dirty="0"/>
              <a:t>How long would it take to save $2M?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4555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454" y="701040"/>
            <a:ext cx="5460576" cy="1836420"/>
          </a:xfrm>
        </p:spPr>
        <p:txBody>
          <a:bodyPr>
            <a:normAutofit/>
          </a:bodyPr>
          <a:lstStyle/>
          <a:p>
            <a:r>
              <a:rPr lang="en-US" dirty="0"/>
              <a:t>SAS programming environment vs. 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454" y="2788920"/>
            <a:ext cx="4877646" cy="3582642"/>
          </a:xfrm>
        </p:spPr>
        <p:txBody>
          <a:bodyPr>
            <a:normAutofit/>
          </a:bodyPr>
          <a:lstStyle/>
          <a:p>
            <a:r>
              <a:rPr lang="en-US" sz="2800" dirty="0"/>
              <a:t>In the SAS programming environment you can output the file to Excel, and then use Excel functions to verify the results (see verify_retirement.xlsx).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131" y="781381"/>
            <a:ext cx="6142857" cy="5295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8996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811" y="596230"/>
            <a:ext cx="5460576" cy="1836420"/>
          </a:xfrm>
        </p:spPr>
        <p:txBody>
          <a:bodyPr>
            <a:normAutofit/>
          </a:bodyPr>
          <a:lstStyle/>
          <a:p>
            <a:r>
              <a:rPr lang="en-US" dirty="0"/>
              <a:t>SAS programming environment vs. 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454" y="596230"/>
            <a:ext cx="4511886" cy="59143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 EG open a new program from File: New: Program.</a:t>
            </a:r>
          </a:p>
          <a:p>
            <a:r>
              <a:rPr lang="en-US" sz="2800" dirty="0"/>
              <a:t>Copy and paste the program into EG.</a:t>
            </a:r>
          </a:p>
          <a:p>
            <a:r>
              <a:rPr lang="en-US" sz="2800" dirty="0"/>
              <a:t>Turn on the program debugger (The </a:t>
            </a:r>
            <a:r>
              <a:rPr lang="en-US" sz="2800" dirty="0">
                <a:solidFill>
                  <a:schemeClr val="accent2"/>
                </a:solidFill>
              </a:rPr>
              <a:t>green bug </a:t>
            </a:r>
            <a:r>
              <a:rPr lang="en-US" sz="2800" dirty="0"/>
              <a:t>button) at the upper right corner.</a:t>
            </a:r>
          </a:p>
          <a:p>
            <a:r>
              <a:rPr lang="en-US" sz="2800" dirty="0"/>
              <a:t>When the debugger is on, the program has a </a:t>
            </a:r>
            <a:r>
              <a:rPr lang="en-US" sz="2800" dirty="0">
                <a:solidFill>
                  <a:schemeClr val="accent2"/>
                </a:solidFill>
              </a:rPr>
              <a:t>green bar </a:t>
            </a:r>
            <a:r>
              <a:rPr lang="en-US" sz="2800" dirty="0"/>
              <a:t>at the left edge.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55" y="2557670"/>
            <a:ext cx="6707044" cy="35412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35233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454" y="355983"/>
            <a:ext cx="5460576" cy="1836420"/>
          </a:xfrm>
        </p:spPr>
        <p:txBody>
          <a:bodyPr>
            <a:normAutofit/>
          </a:bodyPr>
          <a:lstStyle/>
          <a:p>
            <a:r>
              <a:rPr lang="en-US" dirty="0"/>
              <a:t>SAS programming environment vs. 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454" y="2398143"/>
            <a:ext cx="4511886" cy="3973419"/>
          </a:xfrm>
        </p:spPr>
        <p:txBody>
          <a:bodyPr>
            <a:normAutofit/>
          </a:bodyPr>
          <a:lstStyle/>
          <a:p>
            <a:r>
              <a:rPr lang="en-US" sz="2800" dirty="0"/>
              <a:t>When the debugger go through the loop, you can see the value of each variable (e.g. year, income, saving) in each step, and also the error (if there is any)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862" y="914771"/>
            <a:ext cx="6178443" cy="481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709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47" y="1802557"/>
            <a:ext cx="2687189" cy="4481012"/>
          </a:xfrm>
        </p:spPr>
        <p:txBody>
          <a:bodyPr/>
          <a:lstStyle/>
          <a:p>
            <a:r>
              <a:rPr lang="en-US" sz="2000" dirty="0"/>
              <a:t>Open a new project</a:t>
            </a:r>
          </a:p>
          <a:p>
            <a:r>
              <a:rPr lang="en-US" sz="2000" dirty="0"/>
              <a:t>If you have a non-SAS file, you need to </a:t>
            </a:r>
            <a:r>
              <a:rPr lang="en-US" sz="2000" dirty="0">
                <a:solidFill>
                  <a:srgbClr val="FF0000"/>
                </a:solidFill>
              </a:rPr>
              <a:t>import</a:t>
            </a:r>
            <a:r>
              <a:rPr lang="en-US" sz="2000" dirty="0"/>
              <a:t> it.</a:t>
            </a:r>
          </a:p>
          <a:p>
            <a:r>
              <a:rPr lang="en-US" sz="2000" dirty="0"/>
              <a:t>If you have a SAS file, simply </a:t>
            </a:r>
            <a:r>
              <a:rPr lang="en-US" sz="2000" dirty="0">
                <a:solidFill>
                  <a:srgbClr val="FF0000"/>
                </a:solidFill>
              </a:rPr>
              <a:t>open</a:t>
            </a:r>
            <a:r>
              <a:rPr lang="en-US" sz="2000" dirty="0"/>
              <a:t> it.</a:t>
            </a:r>
          </a:p>
          <a:p>
            <a:r>
              <a:rPr lang="en-US" sz="2000" dirty="0"/>
              <a:t>From </a:t>
            </a:r>
            <a:r>
              <a:rPr lang="en-US" sz="2000" dirty="0">
                <a:solidFill>
                  <a:srgbClr val="FF0000"/>
                </a:solidFill>
              </a:rPr>
              <a:t>File</a:t>
            </a:r>
            <a:r>
              <a:rPr lang="en-US" sz="2000" dirty="0"/>
              <a:t> open PISA2006_USA Canada in the SAS file folder Under Unit 7.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384" y="1802557"/>
            <a:ext cx="4506649" cy="37296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681" y="1000087"/>
            <a:ext cx="3742857" cy="54857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8795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81909"/>
            <a:ext cx="4832512" cy="4259454"/>
          </a:xfrm>
        </p:spPr>
        <p:txBody>
          <a:bodyPr>
            <a:normAutofit/>
          </a:bodyPr>
          <a:lstStyle/>
          <a:p>
            <a:r>
              <a:rPr lang="en-US" sz="2400" dirty="0"/>
              <a:t>From </a:t>
            </a:r>
            <a:r>
              <a:rPr lang="en-US" sz="2400" dirty="0">
                <a:solidFill>
                  <a:srgbClr val="FF0000"/>
                </a:solidFill>
              </a:rPr>
              <a:t>Task</a:t>
            </a:r>
            <a:r>
              <a:rPr lang="en-US" sz="2400" dirty="0"/>
              <a:t> choose </a:t>
            </a:r>
            <a:r>
              <a:rPr lang="en-US" sz="2400" dirty="0">
                <a:solidFill>
                  <a:srgbClr val="FF0000"/>
                </a:solidFill>
              </a:rPr>
              <a:t>Rapid Predictive Modeler</a:t>
            </a:r>
            <a:r>
              <a:rPr lang="en-US" sz="2400" dirty="0"/>
              <a:t>. </a:t>
            </a:r>
          </a:p>
          <a:p>
            <a:r>
              <a:rPr lang="en-US" sz="2400" dirty="0"/>
              <a:t>The Modeler node (icon) will be connected to the data icon (</a:t>
            </a:r>
            <a:r>
              <a:rPr lang="en-US" sz="2400" dirty="0" err="1"/>
              <a:t>PISA_USA_Canada</a:t>
            </a:r>
            <a:r>
              <a:rPr lang="en-US" sz="2400" dirty="0"/>
              <a:t>) automatically.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111" y="994080"/>
            <a:ext cx="6033680" cy="50472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3196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566420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SAS </a:t>
            </a:r>
            <a:br>
              <a:rPr lang="en-US" dirty="0"/>
            </a:br>
            <a:r>
              <a:rPr lang="en-US" dirty="0"/>
              <a:t>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31635"/>
            <a:ext cx="3566420" cy="4216765"/>
          </a:xfrm>
        </p:spPr>
        <p:txBody>
          <a:bodyPr>
            <a:normAutofit/>
          </a:bodyPr>
          <a:lstStyle/>
          <a:p>
            <a:r>
              <a:rPr lang="en-US" sz="2400" dirty="0"/>
              <a:t>Assign proficiency to </a:t>
            </a:r>
            <a:r>
              <a:rPr lang="en-US" sz="2400" dirty="0">
                <a:solidFill>
                  <a:srgbClr val="FF0000"/>
                </a:solidFill>
              </a:rPr>
              <a:t>dependent variable</a:t>
            </a:r>
            <a:r>
              <a:rPr lang="en-US" sz="2400" dirty="0"/>
              <a:t> by dragging.</a:t>
            </a:r>
          </a:p>
          <a:p>
            <a:r>
              <a:rPr lang="en-US" sz="2400" dirty="0"/>
              <a:t>Drag Country, grade, and ability into </a:t>
            </a:r>
            <a:r>
              <a:rPr lang="en-US" sz="2400" dirty="0">
                <a:solidFill>
                  <a:srgbClr val="FF0000"/>
                </a:solidFill>
              </a:rPr>
              <a:t>Excluded</a:t>
            </a:r>
            <a:r>
              <a:rPr lang="en-US" sz="2400" dirty="0"/>
              <a:t>.</a:t>
            </a:r>
          </a:p>
          <a:p>
            <a:r>
              <a:rPr lang="en-US" sz="2400" dirty="0"/>
              <a:t>All remaining variables become predictors.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403" y="696412"/>
            <a:ext cx="7123809" cy="5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04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566420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SAS </a:t>
            </a:r>
            <a:br>
              <a:rPr lang="en-US" dirty="0"/>
            </a:br>
            <a:r>
              <a:rPr lang="en-US" dirty="0"/>
              <a:t>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31635"/>
            <a:ext cx="3566420" cy="4216765"/>
          </a:xfrm>
        </p:spPr>
        <p:txBody>
          <a:bodyPr>
            <a:normAutofit/>
          </a:bodyPr>
          <a:lstStyle/>
          <a:p>
            <a:r>
              <a:rPr lang="en-US" sz="2400" dirty="0"/>
              <a:t>Under the Model tab select the modeling method.</a:t>
            </a:r>
          </a:p>
          <a:p>
            <a:r>
              <a:rPr lang="en-US" sz="2400" dirty="0"/>
              <a:t>The default is basic (regression only).</a:t>
            </a:r>
          </a:p>
          <a:p>
            <a:r>
              <a:rPr lang="en-US" sz="2400" dirty="0"/>
              <a:t>If you want to obtain an advanced ensemble result, use </a:t>
            </a:r>
            <a:r>
              <a:rPr lang="en-US" sz="2400" dirty="0">
                <a:solidFill>
                  <a:srgbClr val="FF0000"/>
                </a:solidFill>
              </a:rPr>
              <a:t>Advanced</a:t>
            </a:r>
            <a:r>
              <a:rPr lang="en-US" sz="24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659" y="609600"/>
            <a:ext cx="6876190" cy="5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25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566420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SAS </a:t>
            </a:r>
            <a:br>
              <a:rPr lang="en-US" dirty="0"/>
            </a:br>
            <a:r>
              <a:rPr lang="en-US" dirty="0"/>
              <a:t>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30401"/>
            <a:ext cx="3753989" cy="4318000"/>
          </a:xfrm>
        </p:spPr>
        <p:txBody>
          <a:bodyPr>
            <a:normAutofit/>
          </a:bodyPr>
          <a:lstStyle/>
          <a:p>
            <a:r>
              <a:rPr lang="en-US" sz="2400" dirty="0"/>
              <a:t>If you are a busy manager, uncheck all options in the report. The default report has sufficient information for decision-making.</a:t>
            </a:r>
          </a:p>
          <a:p>
            <a:r>
              <a:rPr lang="en-US" sz="2400" dirty="0"/>
              <a:t>If you are a scholar who wants to write a paper for a journal, check everything.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473" y="710697"/>
            <a:ext cx="7095238" cy="5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3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566420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SAS </a:t>
            </a:r>
            <a:br>
              <a:rPr lang="en-US" dirty="0"/>
            </a:br>
            <a:r>
              <a:rPr lang="en-US" dirty="0"/>
              <a:t>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30401"/>
            <a:ext cx="3753989" cy="43180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If you </a:t>
            </a:r>
            <a:r>
              <a:rPr lang="en-US" sz="2400" dirty="0">
                <a:solidFill>
                  <a:srgbClr val="FF0000"/>
                </a:solidFill>
              </a:rPr>
              <a:t>save Enterprise project data </a:t>
            </a:r>
            <a:r>
              <a:rPr lang="en-US" sz="2400" dirty="0">
                <a:solidFill>
                  <a:schemeClr val="tx1"/>
                </a:solidFill>
              </a:rPr>
              <a:t>(under options)</a:t>
            </a:r>
            <a:r>
              <a:rPr lang="en-US" sz="2400" dirty="0"/>
              <a:t>, you can open the EG project inside EM.</a:t>
            </a:r>
          </a:p>
          <a:p>
            <a:r>
              <a:rPr lang="en-US" sz="2400" dirty="0"/>
              <a:t>Specify where you want to store the file by clicking on </a:t>
            </a:r>
            <a:r>
              <a:rPr lang="en-US" sz="2400" dirty="0">
                <a:solidFill>
                  <a:srgbClr val="FF0000"/>
                </a:solidFill>
              </a:rPr>
              <a:t>Browse</a:t>
            </a:r>
            <a:r>
              <a:rPr lang="en-US" sz="2400" dirty="0"/>
              <a:t>.</a:t>
            </a:r>
          </a:p>
          <a:p>
            <a:r>
              <a:rPr lang="en-US" sz="2400" dirty="0"/>
              <a:t>Why? You can see each step and fine tune it.</a:t>
            </a:r>
          </a:p>
          <a:p>
            <a:r>
              <a:rPr lang="en-US" sz="2400" dirty="0"/>
              <a:t>Click </a:t>
            </a:r>
            <a:r>
              <a:rPr lang="en-US" sz="2400" dirty="0">
                <a:solidFill>
                  <a:srgbClr val="FF0000"/>
                </a:solidFill>
              </a:rPr>
              <a:t>Save</a:t>
            </a:r>
            <a:r>
              <a:rPr lang="en-US" sz="2400" dirty="0"/>
              <a:t> and then Run it by right-click.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322" y="801920"/>
            <a:ext cx="7123809" cy="5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29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8787"/>
            <a:ext cx="8596668" cy="1320800"/>
          </a:xfrm>
        </p:spPr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1699847"/>
            <a:ext cx="12192000" cy="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00800" y="1699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1" descr="img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7179" y="1227909"/>
            <a:ext cx="7236823" cy="53145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37180" y="904744"/>
            <a:ext cx="144736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80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8787"/>
            <a:ext cx="8596668" cy="1320800"/>
          </a:xfrm>
        </p:spPr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1699847"/>
            <a:ext cx="12192000" cy="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00800" y="1699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 descr="im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628" y="1027610"/>
            <a:ext cx="7601287" cy="558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54629" y="704446"/>
            <a:ext cx="143168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54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3631"/>
            <a:ext cx="3777436" cy="4747846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Caution:</a:t>
            </a:r>
            <a:r>
              <a:rPr lang="en-US" sz="2400" dirty="0"/>
              <a:t> Due to random sub-setting in cross-validation, these scores may slightly different in different analyzes.  </a:t>
            </a:r>
          </a:p>
          <a:p>
            <a:r>
              <a:rPr lang="en-US" sz="2400" dirty="0"/>
              <a:t>Scorecard points range from 0 to 1000; closer to 1000 is higher propensity.</a:t>
            </a:r>
          </a:p>
          <a:p>
            <a:r>
              <a:rPr lang="en-US" sz="2400" dirty="0"/>
              <a:t>If the student has more books at home (5, 6), it is more likely (408, 406) that he/she is proficient.</a:t>
            </a:r>
          </a:p>
          <a:p>
            <a:r>
              <a:rPr lang="en-US" sz="2400" dirty="0"/>
              <a:t>The relationship between science enjoyment and test performance is nonlinear. Why?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712" y="1793631"/>
            <a:ext cx="7241173" cy="35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1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81360"/>
            <a:ext cx="8493561" cy="1454209"/>
          </a:xfrm>
        </p:spPr>
        <p:txBody>
          <a:bodyPr>
            <a:normAutofit/>
          </a:bodyPr>
          <a:lstStyle/>
          <a:p>
            <a:r>
              <a:rPr lang="en-US" sz="2400" dirty="0"/>
              <a:t>Confusion: This model is good at predicting proficient students (78.10%), but not good at predicting non-proficient </a:t>
            </a:r>
            <a:r>
              <a:rPr lang="en-US" sz="2400"/>
              <a:t>students (45.95%).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13" y="3345159"/>
            <a:ext cx="8455757" cy="249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28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81360"/>
            <a:ext cx="5160759" cy="447876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Like JMP, the output data set shows the probability of 1 (proficient) or 0 (no n-proficient) for each student.</a:t>
            </a:r>
          </a:p>
          <a:p>
            <a:r>
              <a:rPr lang="en-US" sz="2400" dirty="0"/>
              <a:t> Each student is assigned a </a:t>
            </a:r>
            <a:r>
              <a:rPr lang="en-US" sz="2400" dirty="0">
                <a:solidFill>
                  <a:srgbClr val="FF0000"/>
                </a:solidFill>
              </a:rPr>
              <a:t>“profit” score</a:t>
            </a:r>
            <a:r>
              <a:rPr lang="en-US" sz="2400" dirty="0"/>
              <a:t>.</a:t>
            </a:r>
          </a:p>
          <a:p>
            <a:r>
              <a:rPr lang="en-US" sz="2400" dirty="0"/>
              <a:t>The software app is made for business. It means if you invest in this person, what is the return? You can sort this column by descending and then keep the </a:t>
            </a:r>
            <a:r>
              <a:rPr lang="en-US" sz="2400" dirty="0">
                <a:solidFill>
                  <a:srgbClr val="FF0000"/>
                </a:solidFill>
              </a:rPr>
              <a:t>most promising customers</a:t>
            </a:r>
            <a:r>
              <a:rPr lang="en-US" sz="2400" dirty="0"/>
              <a:t> (No, you cannot do this in education!)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945" y="1777452"/>
            <a:ext cx="5754177" cy="4349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45447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Enterprise Guide project in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8"/>
            <a:ext cx="5664852" cy="3970581"/>
          </a:xfrm>
        </p:spPr>
        <p:txBody>
          <a:bodyPr>
            <a:normAutofit/>
          </a:bodyPr>
          <a:lstStyle/>
          <a:p>
            <a:r>
              <a:rPr lang="en-US" sz="2800" dirty="0"/>
              <a:t>In Enterprise Miner open </a:t>
            </a:r>
            <a:r>
              <a:rPr lang="en-US" sz="2800" dirty="0">
                <a:solidFill>
                  <a:srgbClr val="FF0000"/>
                </a:solidFill>
              </a:rPr>
              <a:t>Project</a:t>
            </a:r>
            <a:r>
              <a:rPr lang="en-US" sz="2800" dirty="0"/>
              <a:t>.</a:t>
            </a:r>
          </a:p>
          <a:p>
            <a:r>
              <a:rPr lang="en-US" sz="2800" dirty="0"/>
              <a:t>Go to the location where you store the Enterprise Guide project. Find the folder </a:t>
            </a:r>
            <a:r>
              <a:rPr lang="en-US" sz="2800" dirty="0">
                <a:solidFill>
                  <a:srgbClr val="FF0000"/>
                </a:solidFill>
              </a:rPr>
              <a:t>RPM</a:t>
            </a:r>
            <a:r>
              <a:rPr lang="en-US" sz="2800" dirty="0"/>
              <a:t> and open </a:t>
            </a:r>
            <a:r>
              <a:rPr lang="en-US" sz="2800" dirty="0" err="1"/>
              <a:t>project.emp</a:t>
            </a:r>
            <a:r>
              <a:rPr lang="en-US" sz="2800" dirty="0"/>
              <a:t>.</a:t>
            </a:r>
          </a:p>
          <a:p>
            <a:r>
              <a:rPr lang="en-US" sz="2800" dirty="0"/>
              <a:t>Click open the </a:t>
            </a:r>
            <a:r>
              <a:rPr lang="en-US" sz="2800" dirty="0">
                <a:solidFill>
                  <a:srgbClr val="FF0000"/>
                </a:solidFill>
              </a:rPr>
              <a:t>diagram</a:t>
            </a:r>
            <a:r>
              <a:rPr lang="en-US" sz="2800" dirty="0"/>
              <a:t>.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840" y="2160588"/>
            <a:ext cx="5529269" cy="33961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04733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Enterprise Guide project in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369343" cy="1332888"/>
          </a:xfrm>
        </p:spPr>
        <p:txBody>
          <a:bodyPr>
            <a:normAutofit/>
          </a:bodyPr>
          <a:lstStyle/>
          <a:p>
            <a:r>
              <a:rPr lang="en-US" sz="2400" dirty="0"/>
              <a:t>If you can read this, you don’t need a pair of glass.</a:t>
            </a:r>
          </a:p>
          <a:p>
            <a:r>
              <a:rPr lang="en-US" sz="2400" dirty="0"/>
              <a:t>EG is a “black box” but EM shows everything under the hood. You can fine tune each step if necessary.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05" y="3631753"/>
            <a:ext cx="12038095" cy="26190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12990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Enterprise Guide project in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8"/>
            <a:ext cx="4129129" cy="452156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Even if you don’t need to change anything, it is good to know what had been done in each step. </a:t>
            </a:r>
          </a:p>
          <a:p>
            <a:r>
              <a:rPr lang="en-US" sz="2400" dirty="0"/>
              <a:t>For example, click on the </a:t>
            </a:r>
            <a:r>
              <a:rPr lang="en-US" sz="2400" dirty="0">
                <a:solidFill>
                  <a:srgbClr val="FF0000"/>
                </a:solidFill>
              </a:rPr>
              <a:t>partition</a:t>
            </a:r>
            <a:r>
              <a:rPr lang="en-US" sz="2400" dirty="0"/>
              <a:t> node and you can see that 50% of the data are assigned to training, 50% to validation, and none to testing.</a:t>
            </a:r>
          </a:p>
          <a:p>
            <a:r>
              <a:rPr lang="en-US" sz="2400" dirty="0"/>
              <a:t>You can re-allocate some observations to testing, and then re-run 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3015" y="2098431"/>
            <a:ext cx="7221416" cy="43070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4707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15" y="480646"/>
            <a:ext cx="8596668" cy="1320800"/>
          </a:xfrm>
        </p:spPr>
        <p:txBody>
          <a:bodyPr/>
          <a:lstStyle/>
          <a:p>
            <a:r>
              <a:rPr lang="en-US" dirty="0"/>
              <a:t>Open EG project in 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99845"/>
            <a:ext cx="3519529" cy="4360985"/>
          </a:xfrm>
        </p:spPr>
        <p:txBody>
          <a:bodyPr>
            <a:normAutofit/>
          </a:bodyPr>
          <a:lstStyle/>
          <a:p>
            <a:r>
              <a:rPr lang="en-US" sz="2400" dirty="0"/>
              <a:t>You can see that there are two groups of models: </a:t>
            </a:r>
            <a:r>
              <a:rPr lang="en-US" sz="2400" dirty="0">
                <a:solidFill>
                  <a:srgbClr val="FF0000"/>
                </a:solidFill>
              </a:rPr>
              <a:t>intermediate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advanced</a:t>
            </a:r>
            <a:r>
              <a:rPr lang="en-US" sz="2400" dirty="0"/>
              <a:t> e.g.</a:t>
            </a:r>
          </a:p>
          <a:p>
            <a:r>
              <a:rPr lang="en-US" sz="2400" dirty="0"/>
              <a:t>Backward selection, neural networks, decision tree, main effect regression, stepwise regression.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386" y="1141046"/>
            <a:ext cx="7542857" cy="56666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9606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15" y="480646"/>
            <a:ext cx="8596668" cy="1320800"/>
          </a:xfrm>
        </p:spPr>
        <p:txBody>
          <a:bodyPr/>
          <a:lstStyle/>
          <a:p>
            <a:r>
              <a:rPr lang="en-US" dirty="0"/>
              <a:t>Open EG project in 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99846"/>
            <a:ext cx="9463129" cy="1846940"/>
          </a:xfrm>
        </p:spPr>
        <p:txBody>
          <a:bodyPr>
            <a:normAutofit/>
          </a:bodyPr>
          <a:lstStyle/>
          <a:p>
            <a:r>
              <a:rPr lang="en-US" sz="2400" dirty="0"/>
              <a:t>At the end, all good models are merged into the </a:t>
            </a:r>
            <a:r>
              <a:rPr lang="en-US" sz="2400" dirty="0">
                <a:solidFill>
                  <a:srgbClr val="FF0000"/>
                </a:solidFill>
              </a:rPr>
              <a:t>Ensemble Champion</a:t>
            </a:r>
            <a:r>
              <a:rPr lang="en-US" sz="2400" dirty="0"/>
              <a:t>.</a:t>
            </a:r>
          </a:p>
          <a:p>
            <a:r>
              <a:rPr lang="en-US" sz="2400" dirty="0"/>
              <a:t>The best results of all models are merged into the final report.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77" y="3265985"/>
            <a:ext cx="8875952" cy="31699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3584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7.2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area Mac user, you can use a Windows PC in any APU lab to do this exercise.</a:t>
            </a:r>
          </a:p>
          <a:p>
            <a:r>
              <a:rPr lang="en-US" dirty="0"/>
              <a:t>Open the SAS dataset “PISA2006_USA_Canada” in SAS Enterprise Guide. </a:t>
            </a:r>
          </a:p>
          <a:p>
            <a:r>
              <a:rPr lang="en-US" dirty="0"/>
              <a:t>Run Rapid Predictor Modeling.</a:t>
            </a:r>
          </a:p>
          <a:p>
            <a:r>
              <a:rPr lang="en-US" dirty="0"/>
              <a:t>Use ability instead of proficiency as the target</a:t>
            </a:r>
          </a:p>
          <a:p>
            <a:r>
              <a:rPr lang="en-US" dirty="0"/>
              <a:t>Choose the Advanced option so that it can perform ensemble and model comparison.</a:t>
            </a:r>
          </a:p>
          <a:p>
            <a:r>
              <a:rPr lang="en-US" dirty="0"/>
              <a:t>Briefly describe the result.</a:t>
            </a:r>
          </a:p>
          <a:p>
            <a:r>
              <a:rPr lang="en-US" dirty="0"/>
              <a:t>Open the project in Enterprise Miner. You can alter the configuration in some steps and then re-run it (optional).</a:t>
            </a:r>
          </a:p>
        </p:txBody>
      </p:sp>
    </p:spTree>
    <p:extLst>
      <p:ext uri="{BB962C8B-B14F-4D97-AF65-F5344CB8AC3E}">
        <p14:creationId xmlns:p14="http://schemas.microsoft.com/office/powerpoint/2010/main" val="10767926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65385"/>
            <a:ext cx="2780974" cy="5017477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Open a new </a:t>
            </a:r>
            <a:r>
              <a:rPr lang="en-US" sz="2000" dirty="0">
                <a:solidFill>
                  <a:srgbClr val="FF0000"/>
                </a:solidFill>
              </a:rPr>
              <a:t>project</a:t>
            </a:r>
          </a:p>
          <a:p>
            <a:r>
              <a:rPr lang="en-US" sz="2000" dirty="0"/>
              <a:t>Open a new </a:t>
            </a:r>
            <a:r>
              <a:rPr lang="en-US" sz="2000" dirty="0">
                <a:solidFill>
                  <a:srgbClr val="FF0000"/>
                </a:solidFill>
              </a:rPr>
              <a:t>diagram</a:t>
            </a:r>
          </a:p>
          <a:p>
            <a:r>
              <a:rPr lang="en-US" sz="2000" dirty="0"/>
              <a:t>Drag the </a:t>
            </a:r>
            <a:r>
              <a:rPr lang="en-US" sz="2000" dirty="0">
                <a:solidFill>
                  <a:srgbClr val="FF0000"/>
                </a:solidFill>
              </a:rPr>
              <a:t>File Import </a:t>
            </a:r>
            <a:r>
              <a:rPr lang="en-US" sz="2000" dirty="0"/>
              <a:t>icon (above Sample) into the canvas</a:t>
            </a:r>
          </a:p>
          <a:p>
            <a:r>
              <a:rPr lang="en-US" sz="2000" dirty="0"/>
              <a:t>In </a:t>
            </a:r>
            <a:r>
              <a:rPr lang="en-US" sz="2000" dirty="0">
                <a:solidFill>
                  <a:srgbClr val="FF0000"/>
                </a:solidFill>
              </a:rPr>
              <a:t>Import File</a:t>
            </a:r>
            <a:r>
              <a:rPr lang="en-US" sz="2000" dirty="0"/>
              <a:t>, click on the icon with … to specify the location of the data file (Use JMP file </a:t>
            </a:r>
            <a:r>
              <a:rPr lang="en-US" sz="2000"/>
              <a:t>in Unit 5)</a:t>
            </a:r>
            <a:endParaRPr lang="en-US" sz="2000" dirty="0"/>
          </a:p>
          <a:p>
            <a:r>
              <a:rPr lang="en-US" sz="2000" dirty="0"/>
              <a:t>Right click on File Import and select </a:t>
            </a:r>
            <a:r>
              <a:rPr lang="en-US" sz="2000" dirty="0">
                <a:solidFill>
                  <a:srgbClr val="FF0000"/>
                </a:solidFill>
              </a:rPr>
              <a:t>Run</a:t>
            </a:r>
            <a:r>
              <a:rPr lang="en-US" sz="2000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56" y="1270000"/>
            <a:ext cx="8133333" cy="5314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34417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290" y="1465385"/>
            <a:ext cx="4098773" cy="501747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Right click to open </a:t>
            </a:r>
            <a:r>
              <a:rPr lang="en-US" sz="2400" dirty="0">
                <a:solidFill>
                  <a:srgbClr val="FF0000"/>
                </a:solidFill>
              </a:rPr>
              <a:t>Edit variables</a:t>
            </a:r>
            <a:r>
              <a:rPr lang="en-US" sz="2400" dirty="0"/>
              <a:t>.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Set the role Ability to </a:t>
            </a:r>
            <a:r>
              <a:rPr lang="en-US" sz="2400" dirty="0">
                <a:solidFill>
                  <a:srgbClr val="FF0000"/>
                </a:solidFill>
              </a:rPr>
              <a:t>Rejected</a:t>
            </a:r>
            <a:r>
              <a:rPr lang="en-US" sz="2400" dirty="0"/>
              <a:t> because we will use Proficiency as the DV. It won’t be read into the data set.</a:t>
            </a:r>
          </a:p>
          <a:p>
            <a:r>
              <a:rPr lang="en-US" sz="2400" dirty="0"/>
              <a:t>Set the role of Country to </a:t>
            </a:r>
            <a:r>
              <a:rPr lang="en-US" sz="2400" dirty="0">
                <a:solidFill>
                  <a:srgbClr val="FF0000"/>
                </a:solidFill>
              </a:rPr>
              <a:t>Rejected</a:t>
            </a:r>
            <a:r>
              <a:rPr lang="en-US" sz="2400" dirty="0"/>
              <a:t> because in this analysis we treat American and Canadians as one population.</a:t>
            </a:r>
          </a:p>
          <a:p>
            <a:r>
              <a:rPr lang="en-US" sz="2400" dirty="0"/>
              <a:t>Reject Grade and Row-state at the end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083" y="765067"/>
            <a:ext cx="5419048" cy="5523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2575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290" y="1465385"/>
            <a:ext cx="4098773" cy="5017477"/>
          </a:xfrm>
        </p:spPr>
        <p:txBody>
          <a:bodyPr>
            <a:normAutofit/>
          </a:bodyPr>
          <a:lstStyle/>
          <a:p>
            <a:r>
              <a:rPr lang="en-US" sz="2400" dirty="0"/>
              <a:t>Change all nominal level variables to ordinal. You can hold down the </a:t>
            </a:r>
            <a:r>
              <a:rPr lang="en-US" sz="2400" dirty="0">
                <a:solidFill>
                  <a:srgbClr val="FF0000"/>
                </a:solidFill>
              </a:rPr>
              <a:t>shift key </a:t>
            </a:r>
            <a:r>
              <a:rPr lang="en-US" sz="2400" dirty="0"/>
              <a:t>to select many.</a:t>
            </a:r>
          </a:p>
          <a:p>
            <a:r>
              <a:rPr lang="en-US" sz="2400" dirty="0"/>
              <a:t>Mouse over to the top of any of them,</a:t>
            </a:r>
          </a:p>
          <a:p>
            <a:r>
              <a:rPr lang="en-US" sz="2400" dirty="0"/>
              <a:t>Click and choose </a:t>
            </a:r>
            <a:r>
              <a:rPr lang="en-US" sz="2400" dirty="0">
                <a:solidFill>
                  <a:srgbClr val="FF0000"/>
                </a:solidFill>
              </a:rPr>
              <a:t>Ordinal</a:t>
            </a:r>
            <a:r>
              <a:rPr lang="en-US" sz="2400" dirty="0"/>
              <a:t> from the pull-down menu.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185" y="703845"/>
            <a:ext cx="5457143" cy="5695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92210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290" y="1465385"/>
            <a:ext cx="4098773" cy="5017477"/>
          </a:xfrm>
        </p:spPr>
        <p:txBody>
          <a:bodyPr>
            <a:normAutofit/>
          </a:bodyPr>
          <a:lstStyle/>
          <a:p>
            <a:r>
              <a:rPr lang="en-US" sz="2400" dirty="0"/>
              <a:t>Change the role of proficiency to </a:t>
            </a:r>
            <a:r>
              <a:rPr lang="en-US" sz="2400" dirty="0">
                <a:solidFill>
                  <a:srgbClr val="FF0000"/>
                </a:solidFill>
              </a:rPr>
              <a:t>Target</a:t>
            </a:r>
            <a:r>
              <a:rPr lang="en-US" sz="2400" dirty="0"/>
              <a:t> (DV).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Reject</a:t>
            </a:r>
            <a:r>
              <a:rPr lang="en-US" sz="2400" dirty="0"/>
              <a:t> Grade</a:t>
            </a:r>
          </a:p>
          <a:p>
            <a:r>
              <a:rPr lang="en-US" sz="2400" dirty="0"/>
              <a:t>School ID and Student ID should be set to ID by default. If not, manually change their roles.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712" y="767109"/>
            <a:ext cx="5419048" cy="55523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57998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664677"/>
            <a:ext cx="3109220" cy="4376685"/>
          </a:xfrm>
        </p:spPr>
        <p:txBody>
          <a:bodyPr>
            <a:noAutofit/>
          </a:bodyPr>
          <a:lstStyle/>
          <a:p>
            <a:r>
              <a:rPr lang="en-US" sz="2000" dirty="0"/>
              <a:t>Drag the icon </a:t>
            </a:r>
            <a:r>
              <a:rPr lang="en-US" sz="2000" dirty="0">
                <a:solidFill>
                  <a:srgbClr val="FF0000"/>
                </a:solidFill>
              </a:rPr>
              <a:t>Data Partition</a:t>
            </a:r>
            <a:r>
              <a:rPr lang="en-US" sz="2000" dirty="0"/>
              <a:t> (in Sample) to the canvas</a:t>
            </a:r>
          </a:p>
          <a:p>
            <a:r>
              <a:rPr lang="en-US" sz="2000" dirty="0"/>
              <a:t>Mouse over File Import and </a:t>
            </a:r>
            <a:r>
              <a:rPr lang="en-US" sz="2000" dirty="0">
                <a:solidFill>
                  <a:srgbClr val="FF0000"/>
                </a:solidFill>
              </a:rPr>
              <a:t>connect</a:t>
            </a:r>
            <a:r>
              <a:rPr lang="en-US" sz="2000" dirty="0"/>
              <a:t> Data Partition with File Import</a:t>
            </a:r>
          </a:p>
          <a:p>
            <a:r>
              <a:rPr lang="en-US" sz="2000" dirty="0"/>
              <a:t>Under </a:t>
            </a:r>
            <a:r>
              <a:rPr lang="en-US" sz="2000" dirty="0">
                <a:solidFill>
                  <a:srgbClr val="FF0000"/>
                </a:solidFill>
              </a:rPr>
              <a:t>data set allocations </a:t>
            </a:r>
            <a:r>
              <a:rPr lang="en-US" sz="2000" dirty="0"/>
              <a:t>assign the portions to training, validation, and test. You can accept the default or change the numbers.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08" y="1564226"/>
            <a:ext cx="7937360" cy="46607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22352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8024"/>
            <a:ext cx="3421137" cy="857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Create nodes of Neural network, Gradient boosting, regression from the </a:t>
            </a:r>
            <a:r>
              <a:rPr lang="en-US" sz="2400" dirty="0">
                <a:solidFill>
                  <a:srgbClr val="FF0000"/>
                </a:solidFill>
              </a:rPr>
              <a:t>Model </a:t>
            </a:r>
            <a:r>
              <a:rPr lang="en-US" sz="2400" dirty="0"/>
              <a:t>group.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042" y="1486529"/>
            <a:ext cx="6314286" cy="50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32549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13" y="1501774"/>
            <a:ext cx="4286552" cy="3168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Create the node of </a:t>
            </a:r>
            <a:r>
              <a:rPr lang="en-US" sz="2400" dirty="0">
                <a:solidFill>
                  <a:srgbClr val="FF0000"/>
                </a:solidFill>
              </a:rPr>
              <a:t>HP Forest </a:t>
            </a:r>
            <a:r>
              <a:rPr lang="en-US" sz="2400" dirty="0"/>
              <a:t>from </a:t>
            </a:r>
            <a:r>
              <a:rPr lang="en-US" sz="2400" dirty="0">
                <a:solidFill>
                  <a:srgbClr val="FF0000"/>
                </a:solidFill>
              </a:rPr>
              <a:t>High Performance Data Mining (HPDM)</a:t>
            </a:r>
            <a:r>
              <a:rPr lang="en-US" sz="24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1501774"/>
            <a:ext cx="6380952" cy="49047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0435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7428"/>
            <a:ext cx="2841473" cy="5084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Create the Control Point from </a:t>
            </a:r>
            <a:r>
              <a:rPr lang="en-US" sz="2400" dirty="0">
                <a:solidFill>
                  <a:srgbClr val="FF0000"/>
                </a:solidFill>
              </a:rPr>
              <a:t>Utility</a:t>
            </a:r>
            <a:r>
              <a:rPr lang="en-US" sz="2400" dirty="0"/>
              <a:t>. This node holds modeling results and it does not compute anything.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102" y="1447428"/>
            <a:ext cx="7666667" cy="49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456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674178"/>
            <a:ext cx="8499323" cy="857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Create the </a:t>
            </a:r>
            <a:r>
              <a:rPr lang="en-US" sz="2000" dirty="0">
                <a:solidFill>
                  <a:srgbClr val="FF0000"/>
                </a:solidFill>
              </a:rPr>
              <a:t>Ensemble </a:t>
            </a:r>
            <a:r>
              <a:rPr lang="en-US" sz="2000" dirty="0"/>
              <a:t>node from </a:t>
            </a:r>
            <a:r>
              <a:rPr lang="en-US" sz="2000" dirty="0">
                <a:solidFill>
                  <a:srgbClr val="FF0000"/>
                </a:solidFill>
              </a:rPr>
              <a:t>Model</a:t>
            </a:r>
            <a:r>
              <a:rPr lang="en-US" sz="2000" dirty="0"/>
              <a:t>. This node will synthesize all modeling results.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14" y="1469202"/>
            <a:ext cx="8035145" cy="41199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45802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674178"/>
            <a:ext cx="8499323" cy="857251"/>
          </a:xfrm>
        </p:spPr>
        <p:txBody>
          <a:bodyPr>
            <a:noAutofit/>
          </a:bodyPr>
          <a:lstStyle/>
          <a:p>
            <a:r>
              <a:rPr lang="en-US" sz="2000" dirty="0"/>
              <a:t>Create the </a:t>
            </a:r>
            <a:r>
              <a:rPr lang="en-US" sz="2000" dirty="0">
                <a:solidFill>
                  <a:srgbClr val="FF0000"/>
                </a:solidFill>
              </a:rPr>
              <a:t>Model Comparison </a:t>
            </a:r>
            <a:r>
              <a:rPr lang="en-US" sz="2000" dirty="0"/>
              <a:t>node from </a:t>
            </a:r>
            <a:r>
              <a:rPr lang="en-US" sz="2000" dirty="0">
                <a:solidFill>
                  <a:srgbClr val="FF0000"/>
                </a:solidFill>
              </a:rPr>
              <a:t>Access</a:t>
            </a:r>
            <a:r>
              <a:rPr lang="en-US" sz="2000" dirty="0"/>
              <a:t>. This node will compare all modeling results and merge them into the final report.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034" y="1373951"/>
            <a:ext cx="8002631" cy="40879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49599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53294"/>
            <a:ext cx="8499323" cy="4678136"/>
          </a:xfrm>
        </p:spPr>
        <p:txBody>
          <a:bodyPr>
            <a:noAutofit/>
          </a:bodyPr>
          <a:lstStyle/>
          <a:p>
            <a:r>
              <a:rPr lang="en-US" sz="2800" dirty="0"/>
              <a:t>The difference between ensemble and model comparison is that the former merges all modeling results whereas the later picks the best.</a:t>
            </a:r>
          </a:p>
          <a:p>
            <a:r>
              <a:rPr lang="en-US" sz="2800" dirty="0"/>
              <a:t>The ensemble result returned by EG is much easier to interpret than the ensemble by EM.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28158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7.3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7589"/>
            <a:ext cx="8985650" cy="464614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This exercise is challenging and therefore the points ae double.</a:t>
            </a:r>
          </a:p>
          <a:p>
            <a:r>
              <a:rPr lang="en-US" sz="2400" dirty="0"/>
              <a:t>In JMP create a USA subset from PISA2006_USA_Canada.</a:t>
            </a:r>
          </a:p>
          <a:p>
            <a:r>
              <a:rPr lang="en-US" sz="2400" dirty="0"/>
              <a:t>Import the USA PISA data into SAS Enterprise Miner. </a:t>
            </a:r>
          </a:p>
          <a:p>
            <a:r>
              <a:rPr lang="en-US" sz="2400" dirty="0"/>
              <a:t>Use proficiency as the target. Reject Ability, Country, and Grade.</a:t>
            </a:r>
          </a:p>
          <a:p>
            <a:r>
              <a:rPr lang="en-US" sz="2400" dirty="0"/>
              <a:t>Partition the data into subsets.</a:t>
            </a:r>
          </a:p>
          <a:p>
            <a:r>
              <a:rPr lang="en-US" sz="2400" dirty="0"/>
              <a:t>Run neural network, gradient boosting, and HP forest (skip regression).</a:t>
            </a:r>
          </a:p>
          <a:p>
            <a:r>
              <a:rPr lang="en-US" sz="2400" dirty="0"/>
              <a:t>Gather all results into a central point.</a:t>
            </a:r>
          </a:p>
          <a:p>
            <a:r>
              <a:rPr lang="en-US" sz="2400" dirty="0"/>
              <a:t>Perform a model comparison (skip ensemble).</a:t>
            </a:r>
          </a:p>
          <a:p>
            <a:r>
              <a:rPr lang="en-US" sz="2400" dirty="0"/>
              <a:t>Which one is the best model? Briefly describe the result.</a:t>
            </a:r>
          </a:p>
        </p:txBody>
      </p:sp>
    </p:spTree>
    <p:extLst>
      <p:ext uri="{BB962C8B-B14F-4D97-AF65-F5344CB8AC3E}">
        <p14:creationId xmlns:p14="http://schemas.microsoft.com/office/powerpoint/2010/main" val="13606571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74228"/>
            <a:ext cx="8499323" cy="481693"/>
          </a:xfrm>
        </p:spPr>
        <p:txBody>
          <a:bodyPr>
            <a:noAutofit/>
          </a:bodyPr>
          <a:lstStyle/>
          <a:p>
            <a:r>
              <a:rPr lang="en-US" sz="2800" dirty="0"/>
              <a:t>The best is </a:t>
            </a:r>
            <a:r>
              <a:rPr lang="en-US" sz="2800" dirty="0">
                <a:solidFill>
                  <a:srgbClr val="FF0000"/>
                </a:solidFill>
              </a:rPr>
              <a:t>HP Forest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6" y="1359808"/>
            <a:ext cx="8153495" cy="45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676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26" y="1702583"/>
            <a:ext cx="3497851" cy="3880773"/>
          </a:xfrm>
        </p:spPr>
        <p:txBody>
          <a:bodyPr>
            <a:normAutofit/>
          </a:bodyPr>
          <a:lstStyle/>
          <a:p>
            <a:r>
              <a:rPr lang="en-US" sz="2400" dirty="0"/>
              <a:t>The output files of both SAS EG and SAS EM are non-dynamic and non-interactive. </a:t>
            </a:r>
          </a:p>
          <a:p>
            <a:r>
              <a:rPr lang="en-US" sz="2400" dirty="0"/>
              <a:t>For dynamic graph you need to use SAS Visual Analytics and SAS Visual Statistics in SAS </a:t>
            </a:r>
            <a:r>
              <a:rPr lang="en-US" sz="2400" dirty="0" err="1"/>
              <a:t>Viya</a:t>
            </a:r>
            <a:r>
              <a:rPr lang="en-US" sz="24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777" y="1760551"/>
            <a:ext cx="7925719" cy="43814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75687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 SPSS Modeler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2771"/>
            <a:ext cx="3709840" cy="4607818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Random Tree: SPSS procedure</a:t>
            </a:r>
          </a:p>
          <a:p>
            <a:r>
              <a:rPr lang="en-US" sz="2400" dirty="0"/>
              <a:t>Random Forest: Python code run in Modeler</a:t>
            </a:r>
          </a:p>
          <a:p>
            <a:r>
              <a:rPr lang="en-US" sz="2400" dirty="0"/>
              <a:t>Like Random Forest, Random Trees generate many models. </a:t>
            </a:r>
          </a:p>
          <a:p>
            <a:r>
              <a:rPr lang="en-US" sz="2400" dirty="0"/>
              <a:t>Each time it grows on a random subset of the sample and based on a random subset of the input fields.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8239A-7D41-D340-99C2-0A75A97FE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200" y="1712771"/>
            <a:ext cx="7416800" cy="381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92645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4211C-372B-B942-A58A-6555D7C0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0EFCB-25FA-514A-931A-59ABE32A5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521AFD-49B8-6B4C-8D81-757E2D360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1" y="0"/>
            <a:ext cx="1072341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24448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SPSS Random Tree’s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5511"/>
            <a:ext cx="6063934" cy="1107905"/>
          </a:xfrm>
        </p:spPr>
        <p:txBody>
          <a:bodyPr/>
          <a:lstStyle/>
          <a:p>
            <a:r>
              <a:rPr lang="en-US" dirty="0"/>
              <a:t>The list of important predictors is different from that of JMP.</a:t>
            </a:r>
          </a:p>
          <a:p>
            <a:r>
              <a:rPr lang="en-US" dirty="0"/>
              <a:t>The </a:t>
            </a:r>
            <a:r>
              <a:rPr lang="en-US" dirty="0" err="1"/>
              <a:t>mis</a:t>
            </a:r>
            <a:r>
              <a:rPr lang="en-US" dirty="0"/>
              <a:t>-classification rate is VERY high.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255" y="1115333"/>
            <a:ext cx="4696623" cy="52562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30" y="2734064"/>
            <a:ext cx="3442776" cy="19474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024" y="4782684"/>
            <a:ext cx="3695238" cy="1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069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4AF6-8421-3441-BF98-FE40FFB5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0878" cy="1320800"/>
          </a:xfrm>
        </p:spPr>
        <p:txBody>
          <a:bodyPr/>
          <a:lstStyle/>
          <a:p>
            <a:r>
              <a:rPr lang="en-US" dirty="0"/>
              <a:t>Python Random Forest’s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DDE30-0DC4-F64B-A0E4-CD94CE203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61884"/>
            <a:ext cx="3661584" cy="4463574"/>
          </a:xfrm>
        </p:spPr>
        <p:txBody>
          <a:bodyPr>
            <a:normAutofit/>
          </a:bodyPr>
          <a:lstStyle/>
          <a:p>
            <a:r>
              <a:rPr lang="en-US" sz="2400" dirty="0"/>
              <a:t>Didn’t provide the information of overall model accuracy.</a:t>
            </a:r>
          </a:p>
          <a:p>
            <a:r>
              <a:rPr lang="en-US" sz="2400" dirty="0"/>
              <a:t>The list of important predictor is similar to SAS &amp; JMP.</a:t>
            </a:r>
          </a:p>
          <a:p>
            <a:r>
              <a:rPr lang="en-US" sz="2400" dirty="0"/>
              <a:t>The variable names are replaced by its own labels (e.g. F1, F2). You need to go back and forth.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B62A2-3CD8-F34E-BBFF-8347D488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918" y="279026"/>
            <a:ext cx="5719448" cy="42212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68480A-69E0-8641-9390-77FCA270A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470" y="1930400"/>
            <a:ext cx="4527866" cy="45391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2116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803003" y="287925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Recommended strategies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2181" y="1392680"/>
            <a:ext cx="9129020" cy="4949753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Bagging is NOT always better. Th result may vary from study to study. Run both bagging and boosting in JMP, perform a model comparison, and then pick the best one.</a:t>
            </a:r>
            <a:endParaRPr lang="en-US" sz="2200" dirty="0"/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If the journal is open to new methodologies, you can simply use ensemble approaches for data analysis. </a:t>
            </a:r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If the journal is conservative, you can run both conventional and data mining procedures side by side, and then perform a model comparison to persuade the reviewer that the ensemble model is superior to the conventional regression model. </a:t>
            </a:r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If you want quick results, use EG. If you want to customize each step (Node), use EM.</a:t>
            </a:r>
          </a:p>
        </p:txBody>
      </p:sp>
    </p:spTree>
    <p:extLst>
      <p:ext uri="{BB962C8B-B14F-4D97-AF65-F5344CB8AC3E}">
        <p14:creationId xmlns:p14="http://schemas.microsoft.com/office/powerpoint/2010/main" val="160859564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1415523" y="1185964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Recommended </a:t>
            </a:r>
            <a:r>
              <a:rPr lang="de-DE" altLang="en-US" dirty="0" err="1"/>
              <a:t>strategies</a:t>
            </a:r>
            <a:endParaRPr lang="de-DE" altLang="en-US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5187" y="2330885"/>
            <a:ext cx="9439465" cy="4095070"/>
          </a:xfrm>
          <a:ln/>
        </p:spPr>
        <p:txBody>
          <a:bodyPr vert="horz" lIns="91440" tIns="224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G2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SS)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variables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 </a:t>
            </a:r>
            <a:r>
              <a:rPr lang="de-DE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</a:t>
            </a:r>
            <a:r>
              <a:rPr lang="de-DE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Science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</a:t>
            </a:r>
            <a:r>
              <a:rPr lang="de-DE" alt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Mining in Education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...etc.)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like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reviewers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don't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SS,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Logworth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G2...etc.,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rejected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1872" y="273628"/>
            <a:ext cx="2737727" cy="182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5263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82" y="0"/>
            <a:ext cx="10169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0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795</TotalTime>
  <Words>3521</Words>
  <Application>Microsoft Macintosh PowerPoint</Application>
  <PresentationFormat>Widescreen</PresentationFormat>
  <Paragraphs>377</Paragraphs>
  <Slides>72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Batang</vt:lpstr>
      <vt:lpstr>Arial</vt:lpstr>
      <vt:lpstr>Calibri</vt:lpstr>
      <vt:lpstr>Times New Roman</vt:lpstr>
      <vt:lpstr>Trebuchet MS</vt:lpstr>
      <vt:lpstr>Wingdings</vt:lpstr>
      <vt:lpstr>Wingdings 3</vt:lpstr>
      <vt:lpstr>Facet</vt:lpstr>
      <vt:lpstr>Ensemble methods: Bagging and boosting</vt:lpstr>
      <vt:lpstr>Problems of bias and variance</vt:lpstr>
      <vt:lpstr>Solutions</vt:lpstr>
      <vt:lpstr>Bootstrap forest (Bagging)</vt:lpstr>
      <vt:lpstr>The power of random forest!</vt:lpstr>
      <vt:lpstr>Much better than regression!</vt:lpstr>
      <vt:lpstr>Much better than regression!</vt:lpstr>
      <vt:lpstr>Bagging</vt:lpstr>
      <vt:lpstr>Bagging</vt:lpstr>
      <vt:lpstr>Bagging</vt:lpstr>
      <vt:lpstr>Boosting</vt:lpstr>
      <vt:lpstr>Boosting</vt:lpstr>
      <vt:lpstr>Comparing bagging and boosting</vt:lpstr>
      <vt:lpstr>Example: PISA</vt:lpstr>
      <vt:lpstr>Hit and Miss : (Mis-classification) rate</vt:lpstr>
      <vt:lpstr>Example: PISA</vt:lpstr>
      <vt:lpstr>Bootstrap forest result</vt:lpstr>
      <vt:lpstr>Column contributions</vt:lpstr>
      <vt:lpstr>Column contributions</vt:lpstr>
      <vt:lpstr>Boosting</vt:lpstr>
      <vt:lpstr>Boosting</vt:lpstr>
      <vt:lpstr>Model comparison</vt:lpstr>
      <vt:lpstr>And the winner is…</vt:lpstr>
      <vt:lpstr>And the winner is…</vt:lpstr>
      <vt:lpstr>Ensemble of ensemble: Model averaging</vt:lpstr>
      <vt:lpstr>Ensemble of ensemble: Model averaging</vt:lpstr>
      <vt:lpstr>Assignment 7.1</vt:lpstr>
      <vt:lpstr>SAS Enterprise Guide and Enterprise Miner</vt:lpstr>
      <vt:lpstr>Traditional SAS programming environment vs. SAS Enterprise Guide</vt:lpstr>
      <vt:lpstr>PowerPoint Presentation</vt:lpstr>
      <vt:lpstr>Traditional SAS programming environment vs. SAS Enterprise Guide</vt:lpstr>
      <vt:lpstr>SAS programming environment vs. SAS Enterprise Guide</vt:lpstr>
      <vt:lpstr>SAS programming environment vs. SAS Enterprise Guide</vt:lpstr>
      <vt:lpstr>SAS programming environment vs. SAS Enterprise Guide</vt:lpstr>
      <vt:lpstr>SAS Enterprise Guide</vt:lpstr>
      <vt:lpstr>SAS Enterprise Guide</vt:lpstr>
      <vt:lpstr>SAS  Enterprise Guide</vt:lpstr>
      <vt:lpstr>SAS  Enterprise Guide</vt:lpstr>
      <vt:lpstr>SAS  Enterprise Guide</vt:lpstr>
      <vt:lpstr>SAS  Enterprise Guide</vt:lpstr>
      <vt:lpstr>SAS Enterprise Guide</vt:lpstr>
      <vt:lpstr>SAS Enterprise Guide</vt:lpstr>
      <vt:lpstr>SAS Enterprise Guide</vt:lpstr>
      <vt:lpstr>SAS Enterprise Guide</vt:lpstr>
      <vt:lpstr>SAS Enterprise Guide</vt:lpstr>
      <vt:lpstr>Open Enterprise Guide project in Enterprise Miner</vt:lpstr>
      <vt:lpstr>Open Enterprise Guide project in Enterprise Miner</vt:lpstr>
      <vt:lpstr>Open Enterprise Guide project in Enterprise Miner</vt:lpstr>
      <vt:lpstr>Open EG project in EM</vt:lpstr>
      <vt:lpstr>Open EG project in EM</vt:lpstr>
      <vt:lpstr>Assignment 7.2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SAS Enterprise Miner</vt:lpstr>
      <vt:lpstr>Assignment 7.3</vt:lpstr>
      <vt:lpstr>SAS Enterprise Miner</vt:lpstr>
      <vt:lpstr>Limitation</vt:lpstr>
      <vt:lpstr>IBM SPSS Modeler</vt:lpstr>
      <vt:lpstr>PowerPoint Presentation</vt:lpstr>
      <vt:lpstr>SPSS Random Tree’s result</vt:lpstr>
      <vt:lpstr>Python Random Forest’s result</vt:lpstr>
      <vt:lpstr>Recommended strategies</vt:lpstr>
      <vt:lpstr>Recommended strategies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Ensemble methods: Bagging and boosting</dc:title>
  <dc:creator>Microsoft Office User</dc:creator>
  <cp:lastModifiedBy>Chong Ho (Alex) Yu</cp:lastModifiedBy>
  <cp:revision>168</cp:revision>
  <dcterms:created xsi:type="dcterms:W3CDTF">2018-04-23T21:09:33Z</dcterms:created>
  <dcterms:modified xsi:type="dcterms:W3CDTF">2020-04-10T22:28:36Z</dcterms:modified>
</cp:coreProperties>
</file>