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5"/>
  </p:notesMasterIdLst>
  <p:sldIdLst>
    <p:sldId id="256" r:id="rId2"/>
    <p:sldId id="289" r:id="rId3"/>
    <p:sldId id="338" r:id="rId4"/>
    <p:sldId id="350" r:id="rId5"/>
    <p:sldId id="336" r:id="rId6"/>
    <p:sldId id="309" r:id="rId7"/>
    <p:sldId id="310" r:id="rId8"/>
    <p:sldId id="311" r:id="rId9"/>
    <p:sldId id="312" r:id="rId10"/>
    <p:sldId id="355" r:id="rId11"/>
    <p:sldId id="294" r:id="rId12"/>
    <p:sldId id="290" r:id="rId13"/>
    <p:sldId id="292" r:id="rId14"/>
    <p:sldId id="337" r:id="rId15"/>
    <p:sldId id="293" r:id="rId16"/>
    <p:sldId id="320" r:id="rId17"/>
    <p:sldId id="314" r:id="rId18"/>
    <p:sldId id="315" r:id="rId19"/>
    <p:sldId id="321" r:id="rId20"/>
    <p:sldId id="317" r:id="rId21"/>
    <p:sldId id="319" r:id="rId22"/>
    <p:sldId id="349" r:id="rId23"/>
    <p:sldId id="348" r:id="rId24"/>
    <p:sldId id="346" r:id="rId25"/>
    <p:sldId id="339" r:id="rId26"/>
    <p:sldId id="347" r:id="rId27"/>
    <p:sldId id="341" r:id="rId28"/>
    <p:sldId id="342" r:id="rId29"/>
    <p:sldId id="351" r:id="rId30"/>
    <p:sldId id="344" r:id="rId31"/>
    <p:sldId id="343" r:id="rId32"/>
    <p:sldId id="354" r:id="rId33"/>
    <p:sldId id="345" r:id="rId34"/>
    <p:sldId id="296" r:id="rId35"/>
    <p:sldId id="322" r:id="rId36"/>
    <p:sldId id="323" r:id="rId37"/>
    <p:sldId id="324" r:id="rId38"/>
    <p:sldId id="325" r:id="rId39"/>
    <p:sldId id="353" r:id="rId40"/>
    <p:sldId id="326" r:id="rId41"/>
    <p:sldId id="327" r:id="rId42"/>
    <p:sldId id="352" r:id="rId43"/>
    <p:sldId id="328" r:id="rId44"/>
    <p:sldId id="335" r:id="rId45"/>
    <p:sldId id="329" r:id="rId46"/>
    <p:sldId id="259" r:id="rId47"/>
    <p:sldId id="260" r:id="rId48"/>
    <p:sldId id="261" r:id="rId49"/>
    <p:sldId id="262" r:id="rId50"/>
    <p:sldId id="263" r:id="rId51"/>
    <p:sldId id="264" r:id="rId52"/>
    <p:sldId id="265" r:id="rId53"/>
    <p:sldId id="266" r:id="rId54"/>
    <p:sldId id="267" r:id="rId55"/>
    <p:sldId id="268" r:id="rId56"/>
    <p:sldId id="269" r:id="rId57"/>
    <p:sldId id="270" r:id="rId58"/>
    <p:sldId id="272" r:id="rId59"/>
    <p:sldId id="273" r:id="rId60"/>
    <p:sldId id="330" r:id="rId61"/>
    <p:sldId id="331" r:id="rId62"/>
    <p:sldId id="274" r:id="rId63"/>
    <p:sldId id="275" r:id="rId64"/>
    <p:sldId id="276" r:id="rId65"/>
    <p:sldId id="277" r:id="rId66"/>
    <p:sldId id="278" r:id="rId67"/>
    <p:sldId id="279" r:id="rId68"/>
    <p:sldId id="280" r:id="rId69"/>
    <p:sldId id="281" r:id="rId70"/>
    <p:sldId id="332" r:id="rId71"/>
    <p:sldId id="288" r:id="rId72"/>
    <p:sldId id="333" r:id="rId73"/>
    <p:sldId id="334" r:id="rId74"/>
  </p:sldIdLst>
  <p:sldSz cx="10080625" cy="7559675"/>
  <p:notesSz cx="7559675" cy="10691813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65"/>
    <p:restoredTop sz="94072"/>
  </p:normalViewPr>
  <p:slideViewPr>
    <p:cSldViewPr>
      <p:cViewPr varScale="1">
        <p:scale>
          <a:sx n="79" d="100"/>
          <a:sy n="79" d="100"/>
        </p:scale>
        <p:origin x="1692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5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D5E454C-F674-4736-BB75-245F8392BE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8151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50A879-4B18-45EF-8B62-73CFCDDCCDB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681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5DBE35-28AB-4BF4-82E8-840578531272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2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51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E0DFFE3-FF47-47BE-8F70-E42278285AFD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061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E0DFFE3-FF47-47BE-8F70-E42278285AFD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178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6E54D3-3CA3-4692-BB0B-73F089695C21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7841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5273E26-1239-480D-92D6-3AF972105DF5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35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5F6C82-01F5-4AC1-A89F-287EE729B36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291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2AE1B28-E841-429C-80F0-A83C83D44CEC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01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947161-004F-45F8-9B82-B10357DD98C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1468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7F986C7-C4BE-40CC-9CEB-3C0D42973FA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553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496CAB6-2982-4849-BA0D-D76215D2B440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5534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8EC52B-CE95-421A-90D0-06680231F1A0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130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34C78A-4E1E-4C9F-A314-5BF144FC8CA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305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12B384-360C-409D-B2D2-34F06FEE1019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439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E63934-19F5-44F1-9FB8-85C77B3F0EAC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937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30FC44-191C-4B22-B358-92371D658584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54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BAD6CC-1ED1-4F25-A5FD-066A467D2D57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57804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AEE702F-D610-4CC4-A19D-B24EE6A6792C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555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252733-43C0-4352-B8F9-73895527039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3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98FC870-22B4-4337-9888-34912542BA8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5934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1C1E77-A400-4356-8A55-E3E7EA88ADC1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107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3C241B-C7B7-4CD1-B6B9-EEE31E5E2E4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66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479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6D7C957-05C3-476A-BB80-5D0EDDCE7A1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67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87809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6EBE3D4-132C-41D2-801E-197812FD09E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4113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66322B-0E69-4A23-B7E9-D7DF23A51961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69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4701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4976B9-9C1B-4375-93FB-8C959BE83B94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70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81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639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D075BE-2899-4EB1-9119-236897AB9D0F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71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65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FE69F-0954-421D-B83C-51CA74AFF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159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2A911-34FA-4967-AA7F-B35B977E2F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3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0E688-762B-4102-B131-BF33BD9395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98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0475" y="2128838"/>
            <a:ext cx="4079875" cy="4167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50" y="2128838"/>
            <a:ext cx="4079875" cy="4167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D0393-4473-4B56-A2E9-8C2CA61529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050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26BCE-3E27-45EA-9928-E42031DE11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27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7689A-2E56-4044-B176-3D00C926E1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74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E12D0-A4EF-42BC-85CD-E2E3EB51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772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E07BD-E950-45A0-B145-F8B77D251E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0240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329AC-536E-4B34-BB22-6204F012E3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96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82DBA-1B2D-48D4-8282-D338D05E63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27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7125" y="661988"/>
            <a:ext cx="2166938" cy="5634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0" y="661988"/>
            <a:ext cx="6353175" cy="5634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9FF38-3E11-4391-AC64-4F3E9A355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093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661988"/>
            <a:ext cx="8672513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475" y="2128838"/>
            <a:ext cx="8312150" cy="416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971550" y="6743700"/>
            <a:ext cx="23447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698875" y="6743700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35838" y="6743700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3697725-4E3E-49F9-9094-34ED86582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ation.sas.com/?docsetId=espcases&amp;docsetTarget=n1sbaow4ktn0nwn1npgo4ua2mgix.htm&amp;docsetVersion=4.2&amp;locale=en" TargetMode="External"/><Relationship Id="rId2" Type="http://schemas.openxmlformats.org/officeDocument/2006/relationships/hyperlink" Target="http://support.sas.com/documentation/cdl/en/inmsref/67306/HTML/default/viewer.htm#p08w4hxeqsgklrn14aqs76gs01te.ht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1138238" y="1314450"/>
            <a:ext cx="8188325" cy="4514850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4800"/>
              <a:t/>
            </a:r>
            <a:br>
              <a:rPr lang="en-US" altLang="en-US" sz="4800"/>
            </a:br>
            <a:r>
              <a:rPr lang="en-US" altLang="en-US" sz="4800"/>
              <a:t>Cluster analysis</a:t>
            </a:r>
            <a:r>
              <a:rPr lang="en-US" altLang="en-US"/>
              <a:t> </a:t>
            </a:r>
            <a:br>
              <a:rPr lang="en-US" altLang="en-US"/>
            </a:br>
            <a:r>
              <a:rPr lang="en-US" altLang="en-US"/>
              <a:t/>
            </a:r>
            <a:br>
              <a:rPr lang="en-US" altLang="en-US"/>
            </a:br>
            <a:r>
              <a:rPr lang="en-US" altLang="en-US"/>
              <a:t>                         </a:t>
            </a:r>
            <a:r>
              <a:rPr lang="en-US" altLang="en-US" sz="3600"/>
              <a:t>Chong Ho Yu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/>
              <a:t/>
            </a:r>
            <a:br>
              <a:rPr lang="en-US" altLang="en-US"/>
            </a:br>
            <a:endParaRPr lang="en-US" altLang="en-US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5325" cy="4081462"/>
          </a:xfrm>
        </p:spPr>
        <p:txBody>
          <a:bodyPr/>
          <a:lstStyle/>
          <a:p>
            <a:pPr marL="431800" indent="-322263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en-US" altLang="en-US"/>
          </a:p>
          <a:p>
            <a:pPr marL="431800" indent="-322263" eaLnBrk="1">
              <a:buClrTx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en-US" altLang="en-US"/>
          </a:p>
        </p:txBody>
      </p:sp>
      <p:pic>
        <p:nvPicPr>
          <p:cNvPr id="3076" name="Picture 5" descr="http://sfari.org/images/imported/50935/image_med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4694238"/>
            <a:ext cx="3657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reduction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8062" y="2103437"/>
            <a:ext cx="8312150" cy="4167187"/>
          </a:xfrm>
        </p:spPr>
        <p:txBody>
          <a:bodyPr/>
          <a:lstStyle/>
          <a:p>
            <a:pPr marL="1011238" lvl="2" indent="-5715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Group variables into factors or components based on people’s response patterns</a:t>
            </a:r>
          </a:p>
          <a:p>
            <a:pPr marL="1354138" lvl="3" indent="-4572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altLang="en-US" sz="3200" dirty="0"/>
              <a:t>PCA</a:t>
            </a:r>
          </a:p>
          <a:p>
            <a:pPr marL="1354138" lvl="3" indent="-4572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altLang="en-US" sz="3200" dirty="0"/>
              <a:t>Factor analysis</a:t>
            </a:r>
          </a:p>
          <a:p>
            <a:pPr marL="1011238" lvl="2" indent="-5715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Group people into groups or clusters based on variable patterns</a:t>
            </a:r>
          </a:p>
          <a:p>
            <a:pPr marL="1354138" lvl="3" indent="-4572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altLang="en-US" sz="3200" dirty="0"/>
              <a:t>Cluster analysis </a:t>
            </a:r>
            <a:r>
              <a:rPr lang="en-US" altLang="en-US" sz="3200" dirty="0">
                <a:solidFill>
                  <a:srgbClr val="FFC000"/>
                </a:solidFill>
              </a:rPr>
              <a:t>(unsupervised machine learning)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112837"/>
            <a:ext cx="8672513" cy="1316037"/>
          </a:xfrm>
        </p:spPr>
        <p:txBody>
          <a:bodyPr/>
          <a:lstStyle/>
          <a:p>
            <a:r>
              <a:rPr lang="en-US" altLang="en-US" dirty="0"/>
              <a:t>Why do we look at </a:t>
            </a:r>
            <a:br>
              <a:rPr lang="en-US" altLang="en-US" dirty="0"/>
            </a:br>
            <a:r>
              <a:rPr lang="en-US" altLang="en-US" dirty="0"/>
              <a:t>grouping (cluster) patterns?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731" y="2713037"/>
            <a:ext cx="5412581" cy="3963988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 cancer researcher would like to group patients according to their attributes in order to provide personalized medicine.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Amazon would like to classify customers based on their browsing and buying habits in order to use differential marketing strategies.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912" y="2830585"/>
            <a:ext cx="2780952" cy="38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112837"/>
            <a:ext cx="8672513" cy="1316037"/>
          </a:xfrm>
        </p:spPr>
        <p:txBody>
          <a:bodyPr/>
          <a:lstStyle/>
          <a:p>
            <a:r>
              <a:rPr lang="en-US" altLang="en-US" dirty="0"/>
              <a:t>Why do we look at </a:t>
            </a:r>
            <a:br>
              <a:rPr lang="en-US" altLang="en-US" dirty="0"/>
            </a:br>
            <a:r>
              <a:rPr lang="en-US" altLang="en-US" dirty="0"/>
              <a:t>grouping (cluster) patterns?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731" y="2713037"/>
            <a:ext cx="5945981" cy="3963988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Google would like to classify users based on their search patterns in order to display customized search results and ads.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Netflix would like to cluster viewers by their explicit ratings and implicit patterns (viewing) in order to recommend movies to you, based on which cluster </a:t>
            </a:r>
            <a:r>
              <a:rPr lang="en-US" sz="2800"/>
              <a:t>you </a:t>
            </a:r>
            <a:r>
              <a:rPr lang="en-US" sz="2800" smtClean="0"/>
              <a:t>belong </a:t>
            </a:r>
            <a:r>
              <a:rPr lang="en-US" sz="2800" dirty="0"/>
              <a:t>to.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112" y="2865437"/>
            <a:ext cx="2238126" cy="2286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5115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Crime hot spots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indent="-341313" eaLnBrk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How can criminologists find the hot spots?</a:t>
            </a: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2705100"/>
            <a:ext cx="7658100" cy="424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531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01713" y="808038"/>
            <a:ext cx="8672512" cy="1316037"/>
          </a:xfrm>
        </p:spPr>
        <p:txBody>
          <a:bodyPr/>
          <a:lstStyle/>
          <a:p>
            <a:pPr eaLnBrk="1"/>
            <a:r>
              <a:rPr lang="en-US" altLang="en-US" dirty="0"/>
              <a:t>How about social scientists?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154112" y="2408238"/>
            <a:ext cx="4800599" cy="4699000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Consider this example: This regression model yields 21% variance explained.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The </a:t>
            </a:r>
            <a:r>
              <a:rPr lang="en-US" altLang="en-US" sz="2800" i="1" dirty="0"/>
              <a:t>p</a:t>
            </a:r>
            <a:r>
              <a:rPr lang="en-US" altLang="en-US" sz="2800" dirty="0"/>
              <a:t> value is not significant (</a:t>
            </a:r>
            <a:r>
              <a:rPr lang="en-US" altLang="en-US" sz="2800" i="1" dirty="0"/>
              <a:t>p</a:t>
            </a:r>
            <a:r>
              <a:rPr lang="en-US" altLang="en-US" sz="2800" dirty="0"/>
              <a:t>=0.0598).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But remember we must look at (</a:t>
            </a:r>
            <a:r>
              <a:rPr lang="en-US" altLang="en-US" sz="2800" dirty="0">
                <a:solidFill>
                  <a:srgbClr val="FFC000"/>
                </a:solidFill>
              </a:rPr>
              <a:t>visualize</a:t>
            </a:r>
            <a:r>
              <a:rPr lang="en-US" altLang="en-US" sz="2800" dirty="0"/>
              <a:t>) the data pattern rather than reporting the numbers only.</a:t>
            </a:r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2484438"/>
            <a:ext cx="342106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These are the data!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en-US" altLang="en-US" dirty="0"/>
          </a:p>
        </p:txBody>
      </p:sp>
      <p:pic>
        <p:nvPicPr>
          <p:cNvPr id="614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1" y="1978341"/>
            <a:ext cx="6533189" cy="48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Regression by cluster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271587" y="1978025"/>
            <a:ext cx="8312150" cy="4167187"/>
          </a:xfrm>
        </p:spPr>
        <p:txBody>
          <a:bodyPr/>
          <a:lstStyle/>
          <a:p>
            <a:pPr eaLnBrk="1"/>
            <a:r>
              <a:rPr lang="en-US" altLang="en-US" dirty="0"/>
              <a:t>Fit a line for each cluster</a:t>
            </a:r>
          </a:p>
          <a:p>
            <a:pPr eaLnBrk="1"/>
            <a:endParaRPr lang="en-US" altLang="en-US" dirty="0"/>
          </a:p>
        </p:txBody>
      </p:sp>
      <p:pic>
        <p:nvPicPr>
          <p:cNvPr id="71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67" y="3430904"/>
            <a:ext cx="433446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2" y="2559367"/>
            <a:ext cx="3940175" cy="430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Regression by cluster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819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2117725"/>
            <a:ext cx="4333875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117725"/>
            <a:ext cx="4110038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0312" y="5761037"/>
            <a:ext cx="8312150" cy="1295400"/>
          </a:xfrm>
        </p:spPr>
        <p:txBody>
          <a:bodyPr/>
          <a:lstStyle/>
          <a:p>
            <a:pPr marL="0" indent="0"/>
            <a:r>
              <a:rPr lang="en-US" sz="2400" dirty="0" smtClean="0"/>
              <a:t>Source: SAS Institute</a:t>
            </a:r>
          </a:p>
          <a:p>
            <a:pPr marL="0" indent="0"/>
            <a:r>
              <a:rPr lang="en-US" sz="2400" dirty="0" smtClean="0"/>
              <a:t>The slopes of each cluster (group) are different from that of overall.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315" y="1978025"/>
            <a:ext cx="5800143" cy="363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18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154113" y="677863"/>
            <a:ext cx="8672512" cy="1316037"/>
          </a:xfrm>
        </p:spPr>
        <p:txBody>
          <a:bodyPr/>
          <a:lstStyle/>
          <a:p>
            <a:pPr algn="l" eaLnBrk="1"/>
            <a:r>
              <a:rPr lang="en-US" altLang="en-US"/>
              <a:t>CA: ANOVA in reverse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54113" y="1993900"/>
            <a:ext cx="8077200" cy="5062538"/>
          </a:xfrm>
        </p:spPr>
        <p:txBody>
          <a:bodyPr/>
          <a:lstStyle/>
          <a:p>
            <a:pPr marL="0" indent="0" eaLnBrk="1"/>
            <a:endParaRPr lang="en-US" altLang="en-US" dirty="0"/>
          </a:p>
          <a:p>
            <a:pPr marL="0" indent="0" eaLnBrk="1"/>
            <a:endParaRPr lang="en-US" altLang="en-US" dirty="0"/>
          </a:p>
          <a:p>
            <a:pPr marL="0" indent="0" eaLnBrk="1"/>
            <a:endParaRPr lang="en-US" altLang="en-US" dirty="0"/>
          </a:p>
          <a:p>
            <a:pPr marL="0" indent="0" eaLnBrk="1"/>
            <a:endParaRPr lang="en-US" altLang="en-US" dirty="0"/>
          </a:p>
          <a:p>
            <a:pPr marL="0" indent="0" eaLnBrk="1"/>
            <a:r>
              <a:rPr lang="en-US" altLang="en-US" dirty="0"/>
              <a:t>In ANOVA participants are assigned into </a:t>
            </a:r>
            <a:r>
              <a:rPr lang="en-US" altLang="en-US" dirty="0">
                <a:solidFill>
                  <a:srgbClr val="FFC000"/>
                </a:solidFill>
              </a:rPr>
              <a:t>known groups</a:t>
            </a:r>
            <a:r>
              <a:rPr lang="en-US" altLang="en-US" dirty="0"/>
              <a:t>. </a:t>
            </a:r>
          </a:p>
          <a:p>
            <a:pPr marL="0" indent="0" eaLnBrk="1"/>
            <a:r>
              <a:rPr lang="en-US" altLang="en-US" dirty="0"/>
              <a:t>In cluster analysis </a:t>
            </a:r>
            <a:r>
              <a:rPr lang="en-US" altLang="en-US" dirty="0">
                <a:solidFill>
                  <a:srgbClr val="FFC000"/>
                </a:solidFill>
              </a:rPr>
              <a:t>groups are created </a:t>
            </a:r>
            <a:r>
              <a:rPr lang="en-US" altLang="en-US" dirty="0"/>
              <a:t>based on the attitudinal or behavioral patterns with reference to certain independent variables.</a:t>
            </a:r>
          </a:p>
        </p:txBody>
      </p:sp>
      <p:pic>
        <p:nvPicPr>
          <p:cNvPr id="14340" name="Picture 2" descr="http://liquidchurch.typepad.com/.a/6a00d83452b50669e2017ee8329246970d-800w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6007" y="1993900"/>
            <a:ext cx="4057650" cy="2284413"/>
          </a:xfrm>
          <a:prstGeom prst="rect">
            <a:avLst/>
          </a:prstGeom>
          <a:noFill/>
          <a:ln w="952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Discriminant analysis (DA)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There is a test procedure that is similar to cluster analysis: </a:t>
            </a:r>
            <a:r>
              <a:rPr lang="en-US" altLang="en-US" dirty="0">
                <a:solidFill>
                  <a:srgbClr val="FFC000"/>
                </a:solidFill>
              </a:rPr>
              <a:t>Discriminant analysis (DA)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But in DA both the number of groups (clusters) and their content are </a:t>
            </a:r>
            <a:r>
              <a:rPr lang="en-US" altLang="en-US" dirty="0">
                <a:solidFill>
                  <a:srgbClr val="FFC000"/>
                </a:solidFill>
              </a:rPr>
              <a:t>known</a:t>
            </a:r>
            <a:r>
              <a:rPr lang="en-US" altLang="en-US" dirty="0"/>
              <a:t>. Based on the known information (examples), you assign the new or unknown observations into the </a:t>
            </a:r>
            <a:r>
              <a:rPr lang="en-US" altLang="en-US" dirty="0">
                <a:solidFill>
                  <a:srgbClr val="FFC000"/>
                </a:solidFill>
              </a:rPr>
              <a:t>existing groups.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990600" y="742950"/>
            <a:ext cx="8567738" cy="1085850"/>
          </a:xfrm>
        </p:spPr>
        <p:txBody>
          <a:bodyPr/>
          <a:lstStyle/>
          <a:p>
            <a:pPr eaLnBrk="1"/>
            <a:r>
              <a:rPr lang="en-US" altLang="en-US"/>
              <a:t>Eye-balling?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077913" y="1825625"/>
            <a:ext cx="8458200" cy="2335213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In a two-dimensional data set (X and Y only), you can “eye-ball” the graph to assign clusters. But it may be </a:t>
            </a:r>
            <a:r>
              <a:rPr lang="en-US" altLang="en-US" sz="2800" dirty="0">
                <a:solidFill>
                  <a:srgbClr val="FFC000"/>
                </a:solidFill>
              </a:rPr>
              <a:t>subjective</a:t>
            </a:r>
            <a:r>
              <a:rPr lang="en-US" altLang="en-US" sz="2800" dirty="0"/>
              <a:t>. </a:t>
            </a:r>
          </a:p>
          <a:p>
            <a:pPr marL="457200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When there are </a:t>
            </a:r>
            <a:r>
              <a:rPr lang="en-US" altLang="en-US" sz="2800" dirty="0">
                <a:solidFill>
                  <a:srgbClr val="FFC000"/>
                </a:solidFill>
              </a:rPr>
              <a:t>more than two dimensions</a:t>
            </a:r>
            <a:r>
              <a:rPr lang="en-US" altLang="en-US" sz="2800" dirty="0"/>
              <a:t>, assigning by looking is almost impossible, and so we need cluster analytical algorithms.</a:t>
            </a: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4640263"/>
            <a:ext cx="8763000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25513" y="690563"/>
            <a:ext cx="8567737" cy="1260475"/>
          </a:xfrm>
        </p:spPr>
        <p:txBody>
          <a:bodyPr/>
          <a:lstStyle/>
          <a:p>
            <a:pPr eaLnBrk="1"/>
            <a:r>
              <a:rPr lang="en-US" altLang="en-US" dirty="0"/>
              <a:t>Type of Cluster analysis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077913" y="1951038"/>
            <a:ext cx="8582025" cy="5124450"/>
          </a:xfrm>
        </p:spPr>
        <p:txBody>
          <a:bodyPr/>
          <a:lstStyle/>
          <a:p>
            <a:pPr marL="914400" lvl="1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FFC000"/>
                </a:solidFill>
              </a:rPr>
              <a:t>Specific: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Normal mixtures: need numeric variables and data come from a mixture of multivariate normal distribution.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Latent class analysis: need categorical variables</a:t>
            </a:r>
          </a:p>
          <a:p>
            <a:pPr marL="914400" lvl="1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FFC000"/>
                </a:solidFill>
              </a:rPr>
              <a:t>General: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K-mean clustering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Density-based clustering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Hierarchical clustering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Two-step clustering</a:t>
            </a:r>
          </a:p>
        </p:txBody>
      </p:sp>
    </p:spTree>
    <p:extLst>
      <p:ext uri="{BB962C8B-B14F-4D97-AF65-F5344CB8AC3E}">
        <p14:creationId xmlns:p14="http://schemas.microsoft.com/office/powerpoint/2010/main" val="30990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757238" y="503238"/>
            <a:ext cx="8566150" cy="1260475"/>
          </a:xfrm>
        </p:spPr>
        <p:txBody>
          <a:bodyPr/>
          <a:lstStyle/>
          <a:p>
            <a:pPr eaLnBrk="1"/>
            <a:r>
              <a:rPr lang="en-US" altLang="en-US"/>
              <a:t>K-mean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001713" y="1847850"/>
            <a:ext cx="5299075" cy="5208588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/>
              <a:t>Select </a:t>
            </a:r>
            <a:r>
              <a:rPr lang="en-US" altLang="en-US" sz="3086" i="1" dirty="0"/>
              <a:t>K</a:t>
            </a:r>
            <a:r>
              <a:rPr lang="en-US" altLang="en-US" sz="3086" dirty="0"/>
              <a:t> points as the initial </a:t>
            </a:r>
            <a:r>
              <a:rPr lang="en-US" altLang="en-US" sz="3086" dirty="0">
                <a:solidFill>
                  <a:srgbClr val="FFC000"/>
                </a:solidFill>
              </a:rPr>
              <a:t>centroids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/>
              <a:t>Assign points to different centroids based upon </a:t>
            </a:r>
            <a:r>
              <a:rPr lang="en-US" altLang="en-US" sz="3086" dirty="0">
                <a:solidFill>
                  <a:srgbClr val="FFC000"/>
                </a:solidFill>
              </a:rPr>
              <a:t>proximity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/>
              <a:t>Re-evaluate the centroid of each group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/>
              <a:t>Repeat Step 2 and 3 until the best solution emerges (the centers are stable)</a:t>
            </a:r>
          </a:p>
        </p:txBody>
      </p:sp>
      <p:sp>
        <p:nvSpPr>
          <p:cNvPr id="4" name="Rectangle 3"/>
          <p:cNvSpPr/>
          <p:nvPr/>
        </p:nvSpPr>
        <p:spPr>
          <a:xfrm>
            <a:off x="6399213" y="1931988"/>
            <a:ext cx="3292475" cy="3371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9461" name="Picture 2" descr="http://upload.wikimedia.org/wikipedia/commons/thumb/d/d1/KMeans-density-data.svg/199px-KMeans-density-dat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88" y="2100263"/>
            <a:ext cx="2960687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Sometimes it doesn’t make sense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Data set: regression by </a:t>
            </a:r>
            <a:r>
              <a:rPr lang="en-US" altLang="en-US" dirty="0" err="1"/>
              <a:t>cluster.jmp</a:t>
            </a:r>
            <a:endParaRPr lang="en-US" altLang="en-US" dirty="0"/>
          </a:p>
          <a:p>
            <a:r>
              <a:rPr lang="en-US" altLang="en-US" dirty="0"/>
              <a:t>Analyze </a:t>
            </a:r>
            <a:r>
              <a:rPr lang="en-US" altLang="en-US" dirty="0">
                <a:sym typeface="Wingdings"/>
              </a:rPr>
              <a:t> Clustering  K means cluster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0" y="3551237"/>
            <a:ext cx="80645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8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982" y="2104231"/>
            <a:ext cx="4152900" cy="421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375" y="1610915"/>
            <a:ext cx="4128623" cy="5203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 these 2 groups make sense?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430712" y="2128838"/>
            <a:ext cx="5029200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/>
              <a:t>Output </a:t>
            </a:r>
            <a:r>
              <a:rPr lang="en-US" altLang="en-US" dirty="0"/>
              <a:t>the cluster result by Save Cluster Formula.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/>
              <a:t>Graph </a:t>
            </a:r>
            <a:r>
              <a:rPr lang="en-US" altLang="en-US" dirty="0">
                <a:sym typeface="Wingdings"/>
              </a:rPr>
              <a:t> Graph Builder 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>
                <a:sym typeface="Wingdings"/>
              </a:rPr>
              <a:t>Put Y into Y-axis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>
                <a:sym typeface="Wingdings"/>
              </a:rPr>
              <a:t>Put X into X-axis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>
                <a:sym typeface="Wingdings"/>
              </a:rPr>
              <a:t>Put Cluster Formula into overlay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12" y="2255837"/>
            <a:ext cx="2921000" cy="431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 these 2 groups make sense?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202111" y="2128838"/>
            <a:ext cx="5370513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70" y="2112122"/>
            <a:ext cx="6494272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546471" y="2255837"/>
            <a:ext cx="4114800" cy="43942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FFC000"/>
                </a:solidFill>
              </a:rPr>
              <a:t>D</a:t>
            </a:r>
            <a:r>
              <a:rPr lang="en-US" altLang="en-US" sz="4000" dirty="0"/>
              <a:t>ensity-</a:t>
            </a:r>
            <a:r>
              <a:rPr lang="en-US" altLang="en-US" sz="4000" dirty="0">
                <a:solidFill>
                  <a:srgbClr val="FFC000"/>
                </a:solidFill>
              </a:rPr>
              <a:t>b</a:t>
            </a:r>
            <a:r>
              <a:rPr lang="en-US" altLang="en-US" sz="4000" dirty="0"/>
              <a:t>ased </a:t>
            </a:r>
            <a:r>
              <a:rPr lang="en-US" altLang="en-US" sz="4000" dirty="0">
                <a:solidFill>
                  <a:srgbClr val="FFC000"/>
                </a:solidFill>
              </a:rPr>
              <a:t>S</a:t>
            </a:r>
            <a:r>
              <a:rPr lang="en-US" altLang="en-US" sz="4000" dirty="0"/>
              <a:t>patial </a:t>
            </a:r>
            <a:r>
              <a:rPr lang="en-US" altLang="en-US" sz="4000" dirty="0">
                <a:solidFill>
                  <a:srgbClr val="FFC000"/>
                </a:solidFill>
              </a:rPr>
              <a:t>C</a:t>
            </a:r>
            <a:r>
              <a:rPr lang="en-US" altLang="en-US" sz="4000" dirty="0"/>
              <a:t>lustering of </a:t>
            </a:r>
            <a:r>
              <a:rPr lang="en-US" altLang="en-US" sz="4000" dirty="0">
                <a:solidFill>
                  <a:srgbClr val="FFC000"/>
                </a:solidFill>
              </a:rPr>
              <a:t>A</a:t>
            </a:r>
            <a:r>
              <a:rPr lang="en-US" altLang="en-US" sz="4000" dirty="0"/>
              <a:t>pplications with </a:t>
            </a:r>
            <a:r>
              <a:rPr lang="en-US" altLang="en-US" sz="4000" dirty="0">
                <a:solidFill>
                  <a:srgbClr val="FFC000"/>
                </a:solidFill>
              </a:rPr>
              <a:t>N</a:t>
            </a:r>
            <a:r>
              <a:rPr lang="en-US" altLang="en-US" sz="4000" dirty="0"/>
              <a:t>oise (DBSCAN)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914" y="2255837"/>
            <a:ext cx="4541837" cy="489743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Available in SAS/Stat</a:t>
            </a:r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Invented in 1996</a:t>
            </a:r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In 2014 the algorithm won the Test of Time Award at Knowledge Discovery and Data Mining Conference.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8437" name="Picture 2" descr="https://upload.wikimedia.org/wikipedia/commons/thumb/0/05/DBSCAN-density-data.svg/2000px-DBSCAN-density-dat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321" y="2713037"/>
            <a:ext cx="3721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546471" y="2255837"/>
            <a:ext cx="4114800" cy="43942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FFC000"/>
                </a:solidFill>
              </a:rPr>
              <a:t>D</a:t>
            </a:r>
            <a:r>
              <a:rPr lang="en-US" altLang="en-US" sz="4000" dirty="0"/>
              <a:t>ensity-</a:t>
            </a:r>
            <a:r>
              <a:rPr lang="en-US" altLang="en-US" sz="4000" dirty="0">
                <a:solidFill>
                  <a:srgbClr val="FFC000"/>
                </a:solidFill>
              </a:rPr>
              <a:t>b</a:t>
            </a:r>
            <a:r>
              <a:rPr lang="en-US" altLang="en-US" sz="4000" dirty="0"/>
              <a:t>ased </a:t>
            </a:r>
            <a:r>
              <a:rPr lang="en-US" altLang="en-US" sz="4000" dirty="0">
                <a:solidFill>
                  <a:srgbClr val="FFC000"/>
                </a:solidFill>
              </a:rPr>
              <a:t>S</a:t>
            </a:r>
            <a:r>
              <a:rPr lang="en-US" altLang="en-US" sz="4000" dirty="0"/>
              <a:t>patial </a:t>
            </a:r>
            <a:r>
              <a:rPr lang="en-US" altLang="en-US" sz="4000" dirty="0">
                <a:solidFill>
                  <a:srgbClr val="FFC000"/>
                </a:solidFill>
              </a:rPr>
              <a:t>C</a:t>
            </a:r>
            <a:r>
              <a:rPr lang="en-US" altLang="en-US" sz="4000" dirty="0"/>
              <a:t>lustering of </a:t>
            </a:r>
            <a:r>
              <a:rPr lang="en-US" altLang="en-US" sz="4000" dirty="0">
                <a:solidFill>
                  <a:srgbClr val="FFC000"/>
                </a:solidFill>
              </a:rPr>
              <a:t>A</a:t>
            </a:r>
            <a:r>
              <a:rPr lang="en-US" altLang="en-US" sz="4000" dirty="0"/>
              <a:t>pplications with </a:t>
            </a:r>
            <a:r>
              <a:rPr lang="en-US" altLang="en-US" sz="4000" dirty="0">
                <a:solidFill>
                  <a:srgbClr val="FFC000"/>
                </a:solidFill>
              </a:rPr>
              <a:t>N</a:t>
            </a:r>
            <a:r>
              <a:rPr lang="en-US" altLang="en-US" sz="4000" dirty="0"/>
              <a:t>oise (DBSCAN)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914" y="2255837"/>
            <a:ext cx="4390707" cy="489743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Unlike K-mean, it can discover clusters in </a:t>
            </a:r>
            <a:r>
              <a:rPr lang="en-US" sz="2800" dirty="0">
                <a:solidFill>
                  <a:srgbClr val="FFC000"/>
                </a:solidFill>
              </a:rPr>
              <a:t>any shape</a:t>
            </a:r>
            <a:r>
              <a:rPr lang="en-US" sz="2800" dirty="0">
                <a:solidFill>
                  <a:schemeClr val="bg1"/>
                </a:solidFill>
              </a:rPr>
              <a:t>, not necessarily </a:t>
            </a:r>
            <a:r>
              <a:rPr lang="en-US" sz="2800" dirty="0"/>
              <a:t>an ellipse based on a centroid. </a:t>
            </a:r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Clusters are grouped by data </a:t>
            </a:r>
            <a:r>
              <a:rPr lang="en-US" sz="2800" dirty="0">
                <a:solidFill>
                  <a:srgbClr val="FFC000"/>
                </a:solidFill>
              </a:rPr>
              <a:t>concentrations</a:t>
            </a:r>
            <a:r>
              <a:rPr lang="en-US" sz="2800" dirty="0"/>
              <a:t>, meaning that dense and spare areas are separated.</a:t>
            </a:r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Outlier/noise excluded</a:t>
            </a:r>
          </a:p>
        </p:txBody>
      </p:sp>
      <p:pic>
        <p:nvPicPr>
          <p:cNvPr id="18437" name="Picture 2" descr="https://upload.wikimedia.org/wikipedia/commons/thumb/0/05/DBSCAN-density-data.svg/2000px-DBSCAN-density-dat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321" y="2713037"/>
            <a:ext cx="3721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71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DBSCAN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Divides the data into n dimensions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For each point, DBSCAN forms an n-dimensional shape around that data point, and then counts how many points fall within that shape to form a cluster.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Iteratively expand the cluster by checking the points within the cluster and other data points near the cluster. </a:t>
            </a:r>
          </a:p>
        </p:txBody>
      </p:sp>
    </p:spTree>
    <p:extLst>
      <p:ext uri="{BB962C8B-B14F-4D97-AF65-F5344CB8AC3E}">
        <p14:creationId xmlns:p14="http://schemas.microsoft.com/office/powerpoint/2010/main" val="10471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DBSCAN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Work well when there are high and low densities, but have problems facing similar densities.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Cannot work when there are too many dimensions (variables/inputs)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Complicated.</a:t>
            </a:r>
          </a:p>
        </p:txBody>
      </p:sp>
    </p:spTree>
    <p:extLst>
      <p:ext uri="{BB962C8B-B14F-4D97-AF65-F5344CB8AC3E}">
        <p14:creationId xmlns:p14="http://schemas.microsoft.com/office/powerpoint/2010/main" val="4146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DBSCAN in SAS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Complicated: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PROC RECOMMEND in SAS</a:t>
            </a:r>
            <a:endParaRPr lang="en-US" dirty="0">
              <a:hlinkClick r:id="rId2"/>
            </a:endParaRP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http://support.sas.com/documentation/cdl/en/inmsref/67306/HTML/default/viewer.htm#p08w4hxeqsgklrn14aqs76gs01te.htm</a:t>
            </a:r>
            <a:endParaRPr lang="en-US" dirty="0"/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https://documentation.sas.com/?docsetId=espcases&amp;docsetTarget=n1sbaow4ktn0nwn1npgo4ua2mgix.htm&amp;docsetVersion=4.2&amp;locale=en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03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Elbow method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912" y="1890323"/>
            <a:ext cx="4474560" cy="4175514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K-mean clustering is subjective: The analyst chooses the number of clusters.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More Ks (number of clusters), shorter distance from the centroid.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337571A-AC21-AB47-BCE1-D649E1381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7" t="19605" b="36283"/>
          <a:stretch/>
        </p:blipFill>
        <p:spPr>
          <a:xfrm>
            <a:off x="5573712" y="1919950"/>
            <a:ext cx="4070351" cy="224088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0A9A1B04-7904-114E-ADB4-60061595E6E0}"/>
              </a:ext>
            </a:extLst>
          </p:cNvPr>
          <p:cNvSpPr txBox="1">
            <a:spLocks/>
          </p:cNvSpPr>
          <p:nvPr/>
        </p:nvSpPr>
        <p:spPr bwMode="auto">
          <a:xfrm>
            <a:off x="1077912" y="5303837"/>
            <a:ext cx="8166554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Extreme scenario: When every data point is a centroid, then the distance is </a:t>
            </a:r>
            <a:r>
              <a:rPr lang="en-US" sz="2800" dirty="0">
                <a:solidFill>
                  <a:srgbClr val="FFC000"/>
                </a:solidFill>
              </a:rPr>
              <a:t>zero</a:t>
            </a:r>
            <a:r>
              <a:rPr lang="en-US" sz="2800" dirty="0"/>
              <a:t>! But it is useless!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What is the </a:t>
            </a:r>
            <a:r>
              <a:rPr lang="en-US" sz="2800" dirty="0">
                <a:solidFill>
                  <a:srgbClr val="FFC000"/>
                </a:solidFill>
              </a:rPr>
              <a:t>optimal K</a:t>
            </a:r>
            <a:r>
              <a:rPr lang="en-US" sz="2800" dirty="0"/>
              <a:t>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Elbow method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287" y="2255837"/>
            <a:ext cx="3984625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In Python, the idea of the Elbow method is similar to the </a:t>
            </a:r>
            <a:r>
              <a:rPr lang="en-US" sz="2800" dirty="0">
                <a:solidFill>
                  <a:srgbClr val="FFC000"/>
                </a:solidFill>
              </a:rPr>
              <a:t>scree plot </a:t>
            </a:r>
            <a:r>
              <a:rPr lang="en-US" sz="2800" dirty="0"/>
              <a:t>in factor analysis/PCA (will be introduced in the next unit)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Both use inflection point to find the optimal number.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512" y="2364976"/>
            <a:ext cx="4063467" cy="39489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628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Elbow method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287" y="2255837"/>
            <a:ext cx="4060825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To measure the overall distance from the centroid, we need the </a:t>
            </a:r>
            <a:r>
              <a:rPr lang="en-US" dirty="0">
                <a:solidFill>
                  <a:srgbClr val="FFC000"/>
                </a:solidFill>
              </a:rPr>
              <a:t>sum of squared distance (a.k.a. distortion) </a:t>
            </a:r>
            <a:endParaRPr lang="en-US" dirty="0"/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If we sum the raw distances, it will be zero due to mutual cancelation.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712" y="2255837"/>
            <a:ext cx="3934148" cy="39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2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Elbow method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287" y="2145461"/>
            <a:ext cx="3790146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You can explore different Ks and then plot Ks against the sum of squared distance In this example, the </a:t>
            </a:r>
            <a:r>
              <a:rPr lang="en-US" sz="2800" dirty="0">
                <a:solidFill>
                  <a:srgbClr val="FFC000"/>
                </a:solidFill>
              </a:rPr>
              <a:t>inflection point </a:t>
            </a:r>
            <a:r>
              <a:rPr lang="en-US" sz="2800" dirty="0"/>
              <a:t>(the optimal point is 3).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433" y="2256776"/>
            <a:ext cx="4537199" cy="2895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B7AC35-A3CB-7A41-9D3C-4DA4F36FF8F4}"/>
              </a:ext>
            </a:extLst>
          </p:cNvPr>
          <p:cNvSpPr txBox="1"/>
          <p:nvPr/>
        </p:nvSpPr>
        <p:spPr>
          <a:xfrm>
            <a:off x="1241100" y="5470644"/>
            <a:ext cx="837053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You don’t need to do it manually. In Python you can use a </a:t>
            </a:r>
            <a:r>
              <a:rPr lang="en-US" sz="2800" dirty="0">
                <a:solidFill>
                  <a:srgbClr val="FFC000"/>
                </a:solidFill>
              </a:rPr>
              <a:t>loop</a:t>
            </a:r>
            <a:r>
              <a:rPr lang="en-US" sz="2800" dirty="0"/>
              <a:t> to perform clustering with different </a:t>
            </a:r>
            <a:r>
              <a:rPr lang="en-US" sz="2800" dirty="0" err="1"/>
              <a:t>ks</a:t>
            </a:r>
            <a:r>
              <a:rPr lang="en-US" sz="2800" dirty="0"/>
              <a:t> and create the elbow graph.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Elbow method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912" y="2103437"/>
            <a:ext cx="7772400" cy="45720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Can we cluster diabetes patients based on their profile?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Download the file “</a:t>
            </a:r>
            <a:r>
              <a:rPr lang="en-US" dirty="0" err="1"/>
              <a:t>python_elbow</a:t>
            </a:r>
            <a:r>
              <a:rPr lang="en-US" dirty="0"/>
              <a:t>” and “</a:t>
            </a:r>
            <a:r>
              <a:rPr lang="en-US" dirty="0" err="1"/>
              <a:t>diabetes.xlsx</a:t>
            </a:r>
            <a:r>
              <a:rPr lang="en-US" dirty="0"/>
              <a:t>” from ”</a:t>
            </a:r>
            <a:r>
              <a:rPr lang="en-US" dirty="0" err="1"/>
              <a:t>Python_files</a:t>
            </a:r>
            <a:r>
              <a:rPr lang="en-US" dirty="0"/>
              <a:t>” in Unit 8 folder.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Open a new Python interpreter from Anaconda.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/>
              <a:t>Run the Python in the Python interpreter chunk by chunk.</a:t>
            </a:r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912" y="2103437"/>
            <a:ext cx="7772400" cy="4572000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1F3321E6-CFB6-E949-B72F-74B58904FEB9}"/>
              </a:ext>
            </a:extLst>
          </p:cNvPr>
          <p:cNvSpPr txBox="1">
            <a:spLocks/>
          </p:cNvSpPr>
          <p:nvPr/>
        </p:nvSpPr>
        <p:spPr bwMode="auto">
          <a:xfrm>
            <a:off x="1224491" y="1874837"/>
            <a:ext cx="8413751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Pandas</a:t>
            </a:r>
            <a:r>
              <a:rPr lang="en-US" sz="2800" dirty="0"/>
              <a:t>: </a:t>
            </a:r>
            <a:r>
              <a:rPr lang="en-US" sz="2800" dirty="0" smtClean="0"/>
              <a:t>for structured </a:t>
            </a:r>
            <a:r>
              <a:rPr lang="en-US" sz="2800" dirty="0"/>
              <a:t>data operations and manipulations; used for data preparation and mining.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C000"/>
                </a:solidFill>
              </a:rPr>
              <a:t>Numpy</a:t>
            </a:r>
            <a:r>
              <a:rPr lang="en-US" sz="2800" dirty="0"/>
              <a:t>: Numerical Python for standard linear algebra function, advanced random number capability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C000"/>
                </a:solidFill>
              </a:rPr>
              <a:t>Scikit</a:t>
            </a:r>
            <a:r>
              <a:rPr lang="en-US" sz="2800" dirty="0">
                <a:solidFill>
                  <a:srgbClr val="FFC000"/>
                </a:solidFill>
              </a:rPr>
              <a:t>-learn</a:t>
            </a:r>
            <a:r>
              <a:rPr lang="en-US" sz="2800" dirty="0"/>
              <a:t>: </a:t>
            </a:r>
            <a:r>
              <a:rPr lang="en-US" sz="2800" dirty="0" smtClean="0"/>
              <a:t>For machine </a:t>
            </a:r>
            <a:r>
              <a:rPr lang="en-US" sz="2800" dirty="0"/>
              <a:t>learning.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C000"/>
                </a:solidFill>
              </a:rPr>
              <a:t>Scipy</a:t>
            </a:r>
            <a:r>
              <a:rPr lang="en-US" sz="2800" dirty="0"/>
              <a:t>: Scientific Python for scientific and engineering modules e.g. Linear Algebra and sparse matrices</a:t>
            </a:r>
            <a:r>
              <a:rPr lang="en-US" sz="2800" dirty="0" smtClean="0"/>
              <a:t>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FFC000"/>
                </a:solidFill>
              </a:rPr>
              <a:t>Matplotlib</a:t>
            </a:r>
            <a:r>
              <a:rPr lang="en-US" sz="2800" dirty="0"/>
              <a:t>: For data visualization.</a:t>
            </a:r>
          </a:p>
        </p:txBody>
      </p:sp>
    </p:spTree>
    <p:extLst>
      <p:ext uri="{BB962C8B-B14F-4D97-AF65-F5344CB8AC3E}">
        <p14:creationId xmlns:p14="http://schemas.microsoft.com/office/powerpoint/2010/main" val="165349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Elbow method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912" y="5913437"/>
            <a:ext cx="7772400" cy="762000"/>
          </a:xfrm>
        </p:spPr>
        <p:txBody>
          <a:bodyPr/>
          <a:lstStyle/>
          <a:p>
            <a:pPr marL="0" indent="0"/>
            <a:r>
              <a:rPr lang="en-US" dirty="0"/>
              <a:t>The result of clustering patience. In this analysis there is a clear inflection point.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F48CA22-DCB2-0B4C-927C-A51CF0F25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2001837"/>
            <a:ext cx="50038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0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2016125"/>
            <a:ext cx="4800599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/>
              <a:t>Grouping/matching people like what e-harmony and Christian-Mingle do. 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/>
              <a:t>Who is the best match? 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/>
              <a:t>Who is the second best? The third…etc.</a:t>
            </a:r>
          </a:p>
          <a:p>
            <a:pPr lvl="1" eaLnBrk="1">
              <a:defRPr/>
            </a:pPr>
            <a:endParaRPr lang="en-US" altLang="en-US" dirty="0">
              <a:solidFill>
                <a:srgbClr val="FF0000"/>
              </a:solidFill>
            </a:endParaRPr>
          </a:p>
          <a:p>
            <a:pPr eaLnBrk="1">
              <a:defRPr/>
            </a:pP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969" y="1036637"/>
            <a:ext cx="3356283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5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475" y="2128838"/>
            <a:ext cx="4846637" cy="4167187"/>
          </a:xfrm>
        </p:spPr>
        <p:txBody>
          <a:bodyPr/>
          <a:lstStyle/>
          <a:p>
            <a:pPr marL="0" indent="0"/>
            <a:r>
              <a:rPr lang="en-US" dirty="0"/>
              <a:t>How can a dating-service company (e.g. E-harmony, Christian Mangle, match.com) recommend a man or a woman that may match your personality to you?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512" y="2128838"/>
            <a:ext cx="3238095" cy="4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1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25463" y="808037"/>
            <a:ext cx="5962650" cy="1123951"/>
          </a:xfrm>
        </p:spPr>
        <p:txBody>
          <a:bodyPr/>
          <a:lstStyle/>
          <a:p>
            <a:pPr eaLnBrk="1"/>
            <a:r>
              <a:rPr lang="en-US" altLang="en-US" sz="4000" dirty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001713" y="2016125"/>
            <a:ext cx="4876799" cy="4535488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>
                <a:solidFill>
                  <a:srgbClr val="FFC000"/>
                </a:solidFill>
              </a:rPr>
              <a:t>Top-down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FFC000"/>
                </a:solidFill>
              </a:rPr>
              <a:t>or Divisive</a:t>
            </a:r>
            <a:r>
              <a:rPr lang="en-US" altLang="en-US" sz="2800" dirty="0"/>
              <a:t>: start with one group and then partition the data step by step according to the matrices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>
                <a:solidFill>
                  <a:srgbClr val="FFC000"/>
                </a:solidFill>
              </a:rPr>
              <a:t>Bottom-up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FFC000"/>
                </a:solidFill>
              </a:rPr>
              <a:t>or Agglomerative</a:t>
            </a:r>
            <a:r>
              <a:rPr lang="en-US" altLang="en-US" sz="2800" dirty="0"/>
              <a:t>: start with one single piece of datum and then merge it with others to form larger groups </a:t>
            </a:r>
          </a:p>
          <a:p>
            <a:pPr lvl="1" eaLnBrk="1"/>
            <a:endParaRPr lang="en-US" altLang="en-US" dirty="0">
              <a:solidFill>
                <a:srgbClr val="FF0000"/>
              </a:solidFill>
            </a:endParaRPr>
          </a:p>
          <a:p>
            <a:pPr eaLnBrk="1"/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312" y="1036637"/>
            <a:ext cx="3356283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2016125"/>
            <a:ext cx="8305799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800" dirty="0"/>
              <a:t>Data set: </a:t>
            </a:r>
            <a:r>
              <a:rPr lang="en-US" altLang="en-US" sz="2800" dirty="0" err="1"/>
              <a:t>MBTI.jmp</a:t>
            </a:r>
            <a:endParaRPr lang="en-US" altLang="en-US" sz="2800" dirty="0"/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800" dirty="0"/>
              <a:t>MBTI is a measure of personality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800" dirty="0"/>
              <a:t>Analyze </a:t>
            </a:r>
            <a:r>
              <a:rPr lang="en-US" altLang="en-US" sz="2800" dirty="0">
                <a:sym typeface="Wingdings"/>
              </a:rPr>
              <a:t> Clustering  </a:t>
            </a:r>
            <a:r>
              <a:rPr lang="en-US" altLang="en-US" sz="2800" dirty="0">
                <a:solidFill>
                  <a:schemeClr val="bg1"/>
                </a:solidFill>
              </a:rPr>
              <a:t>Hierarchical clustering</a:t>
            </a:r>
            <a:endParaRPr lang="en-US" altLang="en-US" sz="2800" dirty="0"/>
          </a:p>
          <a:p>
            <a:pPr lvl="1" eaLnBrk="1">
              <a:defRPr/>
            </a:pPr>
            <a:endParaRPr lang="en-US" altLang="en-US" dirty="0">
              <a:solidFill>
                <a:srgbClr val="FF0000"/>
              </a:solidFill>
            </a:endParaRPr>
          </a:p>
          <a:p>
            <a:pPr eaLnBrk="1">
              <a:defRPr/>
            </a:pP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312" y="3856037"/>
            <a:ext cx="7308570" cy="307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77912" y="1931988"/>
            <a:ext cx="8305799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HC can work with Multidimensional scaling (MDS) on some data sets.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MDS is a way of visualizing the level of similarity of individual cases of a </a:t>
            </a:r>
            <a:r>
              <a:rPr lang="en-US" altLang="en-US" sz="2400" dirty="0">
                <a:solidFill>
                  <a:srgbClr val="FFC000"/>
                </a:solidFill>
              </a:rPr>
              <a:t>data matrix </a:t>
            </a:r>
            <a:r>
              <a:rPr lang="en-US" altLang="en-US" sz="2400" dirty="0"/>
              <a:t>(rows and columns are the same). 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Bonney, L., &amp; </a:t>
            </a:r>
            <a:r>
              <a:rPr lang="en-US" altLang="en-US" sz="2400" dirty="0">
                <a:solidFill>
                  <a:srgbClr val="FFC000"/>
                </a:solidFill>
              </a:rPr>
              <a:t>Yu, C. H. </a:t>
            </a:r>
            <a:r>
              <a:rPr lang="en-US" altLang="en-US" sz="2400" dirty="0"/>
              <a:t>(2018, January). </a:t>
            </a:r>
            <a:r>
              <a:rPr lang="en-US" altLang="en-US" sz="2400" i="1" dirty="0"/>
              <a:t>Sharing tacit knowledge for school improvement</a:t>
            </a:r>
            <a:r>
              <a:rPr lang="en-US" altLang="en-US" sz="2400" dirty="0"/>
              <a:t>. Paper presented at International Congress for School Effectiveness and Improvement, Singapore.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Five superintendents reviewed 67 statements regarding leadership in education, and decided which concepts are related by pairing them.</a:t>
            </a:r>
          </a:p>
        </p:txBody>
      </p:sp>
    </p:spTree>
    <p:extLst>
      <p:ext uri="{BB962C8B-B14F-4D97-AF65-F5344CB8AC3E}">
        <p14:creationId xmlns:p14="http://schemas.microsoft.com/office/powerpoint/2010/main" val="4494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1927600"/>
            <a:ext cx="8550274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The numbers show the frequency of </a:t>
            </a:r>
            <a:r>
              <a:rPr lang="en-US" sz="2800" dirty="0">
                <a:solidFill>
                  <a:srgbClr val="FFC000"/>
                </a:solidFill>
              </a:rPr>
              <a:t>pairing</a:t>
            </a:r>
            <a:r>
              <a:rPr lang="en-US" sz="2800" dirty="0"/>
              <a:t>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e.g. Two superintendents said that S2 and S4 are conceptually related.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S4 is related to itself and so the default count is 5.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512" y="4008437"/>
            <a:ext cx="776036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920750" y="1181099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230312" y="2755865"/>
            <a:ext cx="8153400" cy="4071972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Like dragging the regression line in regression modeling, the presence of outliers might skew the grouping patterns. 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if a column has outliers, then the estimate of the standard deviation is inflated.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Choose </a:t>
            </a:r>
            <a:r>
              <a:rPr lang="en-US" sz="2400" dirty="0">
                <a:solidFill>
                  <a:srgbClr val="FFC000"/>
                </a:solidFill>
              </a:rPr>
              <a:t>Standardize robustly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By doing so outliers stand out, resulting in more isolated clusters. However, those remaining columns can be used to form more accurate clusters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4E6C933-9AC3-B441-AB19-AC6472692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512" y="1189037"/>
            <a:ext cx="28575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2179637"/>
            <a:ext cx="5105399" cy="4114800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Based on the result it was decided that there should be 5 clusters.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Assign the number of clusters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Assign a different color to each cluster.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312" y="5608637"/>
            <a:ext cx="3276600" cy="10493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3F534EE-66F1-9741-832C-D78AC46B005D}"/>
              </a:ext>
            </a:extLst>
          </p:cNvPr>
          <p:cNvPicPr/>
          <p:nvPr/>
        </p:nvPicPr>
        <p:blipFill rotWithShape="1">
          <a:blip r:embed="rId3"/>
          <a:srcRect b="7843"/>
          <a:stretch/>
        </p:blipFill>
        <p:spPr>
          <a:xfrm>
            <a:off x="6351587" y="641350"/>
            <a:ext cx="2828925" cy="666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687512" y="1265237"/>
            <a:ext cx="3140074" cy="1260475"/>
          </a:xfrm>
        </p:spPr>
        <p:txBody>
          <a:bodyPr/>
          <a:lstStyle/>
          <a:p>
            <a:pPr algn="l" eaLnBrk="1"/>
            <a:r>
              <a:rPr lang="en-US" altLang="en-US" sz="3600" dirty="0">
                <a:solidFill>
                  <a:schemeClr val="bg1"/>
                </a:solidFill>
              </a:rPr>
              <a:t>MDS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154112" y="2865437"/>
            <a:ext cx="4038600" cy="3909637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Analyze </a:t>
            </a:r>
            <a:r>
              <a:rPr lang="en-US" sz="2800" dirty="0">
                <a:sym typeface="Wingdings" panose="05000000000000000000" pitchFamily="2" charset="2"/>
              </a:rPr>
              <a:t> Multivariate Methods  Multidimensional scaling</a:t>
            </a:r>
            <a:endParaRPr lang="en-US" sz="2800" dirty="0"/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Data format = </a:t>
            </a:r>
            <a:r>
              <a:rPr lang="en-US" sz="2800" dirty="0">
                <a:solidFill>
                  <a:srgbClr val="FFC000"/>
                </a:solidFill>
              </a:rPr>
              <a:t>Attribute list</a:t>
            </a:r>
            <a:r>
              <a:rPr lang="en-US" sz="2800" dirty="0"/>
              <a:t> (distance matrix is constructed from the correlation structure)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112" y="1417637"/>
            <a:ext cx="416074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94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661988"/>
            <a:ext cx="5364161" cy="1316037"/>
          </a:xfrm>
        </p:spPr>
        <p:txBody>
          <a:bodyPr/>
          <a:lstStyle/>
          <a:p>
            <a:r>
              <a:rPr lang="en-US" dirty="0"/>
              <a:t>Compare HC </a:t>
            </a:r>
            <a:br>
              <a:rPr lang="en-US" dirty="0"/>
            </a:br>
            <a:r>
              <a:rPr lang="en-US" dirty="0"/>
              <a:t>and MDS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475" y="2128838"/>
            <a:ext cx="4846637" cy="4167187"/>
          </a:xfrm>
        </p:spPr>
        <p:txBody>
          <a:bodyPr/>
          <a:lstStyle/>
          <a:p>
            <a:pPr marL="0" indent="0"/>
            <a:r>
              <a:rPr lang="en-US" sz="2400" dirty="0"/>
              <a:t>HC and MDS agree with each other to a large extent</a:t>
            </a:r>
          </a:p>
          <a:p>
            <a:pPr marL="0" indent="0"/>
            <a:r>
              <a:rPr lang="en-US" sz="2400" dirty="0"/>
              <a:t>But there are some discrepancies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6C6AB1B-B541-CE40-BBF1-B1BF44F4A0A4}"/>
              </a:ext>
            </a:extLst>
          </p:cNvPr>
          <p:cNvPicPr/>
          <p:nvPr/>
        </p:nvPicPr>
        <p:blipFill rotWithShape="1">
          <a:blip r:embed="rId2"/>
          <a:srcRect b="7843"/>
          <a:stretch/>
        </p:blipFill>
        <p:spPr>
          <a:xfrm>
            <a:off x="6351587" y="641350"/>
            <a:ext cx="2828925" cy="6663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F5E8E41-23F0-0140-9A84-CD6A2C5694B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39912" y="3551237"/>
            <a:ext cx="3598912" cy="35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410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B9E0C1-C38A-1145-87CC-47A76B706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Biplot in K-mean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459DF3-4500-7444-B5C5-EC2E61E9E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475" y="2128838"/>
            <a:ext cx="3322637" cy="4167187"/>
          </a:xfrm>
        </p:spPr>
        <p:txBody>
          <a:bodyPr/>
          <a:lstStyle/>
          <a:p>
            <a:pPr marL="457200" indent="-45720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To check HC and MDS, add K-mean clustering</a:t>
            </a:r>
          </a:p>
          <a:p>
            <a:pPr marL="457200" indent="-45720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Use Biplot as the third verifier.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3CF208D-7B96-4648-BC3B-4BEBA6634C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735512" y="2128838"/>
            <a:ext cx="4676140" cy="468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292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549" y="1112837"/>
            <a:ext cx="7726363" cy="1316037"/>
          </a:xfrm>
        </p:spPr>
        <p:txBody>
          <a:bodyPr/>
          <a:lstStyle/>
          <a:p>
            <a:r>
              <a:rPr lang="en-US" dirty="0"/>
              <a:t>Compare HC and MDS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1312" y="2789237"/>
            <a:ext cx="7467600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Discrepancy is good! Always </a:t>
            </a:r>
            <a:r>
              <a:rPr lang="en-US" sz="2800" dirty="0">
                <a:solidFill>
                  <a:srgbClr val="FFC000"/>
                </a:solidFill>
              </a:rPr>
              <a:t>triangulate</a:t>
            </a:r>
            <a:r>
              <a:rPr lang="en-US" sz="2800" dirty="0"/>
              <a:t> with more than one method.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The results are different. Should you side with HC or MDS?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Quantitative methods cannot resolve it.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Read the statements and determine which statement can </a:t>
            </a:r>
            <a:r>
              <a:rPr lang="en-US" sz="2800" dirty="0">
                <a:solidFill>
                  <a:srgbClr val="FFC000"/>
                </a:solidFill>
              </a:rPr>
              <a:t>conceptually</a:t>
            </a:r>
            <a:r>
              <a:rPr lang="en-US" sz="2800" dirty="0"/>
              <a:t> (qualitatively) fit into which cluster.</a:t>
            </a:r>
          </a:p>
          <a:p>
            <a:pPr marL="0" indent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2871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8.1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Use JMP sample data: </a:t>
            </a:r>
            <a:r>
              <a:rPr lang="en-US" sz="2400" dirty="0" err="1"/>
              <a:t>Crime.jmp</a:t>
            </a:r>
            <a:endParaRPr lang="en-US" sz="2400" dirty="0"/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Run a </a:t>
            </a:r>
            <a:r>
              <a:rPr lang="en-US" sz="2400" dirty="0">
                <a:solidFill>
                  <a:srgbClr val="FFC000"/>
                </a:solidFill>
              </a:rPr>
              <a:t>hierarchical clustering </a:t>
            </a:r>
            <a:r>
              <a:rPr lang="en-US" sz="2400" dirty="0"/>
              <a:t>by including all crime rate.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Set the </a:t>
            </a:r>
            <a:r>
              <a:rPr lang="en-US" sz="2400" dirty="0">
                <a:solidFill>
                  <a:srgbClr val="FFC000"/>
                </a:solidFill>
              </a:rPr>
              <a:t>number of cluster </a:t>
            </a:r>
            <a:r>
              <a:rPr lang="en-US" sz="2400" dirty="0"/>
              <a:t>to 5.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Assign a different </a:t>
            </a:r>
            <a:r>
              <a:rPr lang="en-US" sz="2400" dirty="0">
                <a:solidFill>
                  <a:srgbClr val="FFC000"/>
                </a:solidFill>
              </a:rPr>
              <a:t>color</a:t>
            </a:r>
            <a:r>
              <a:rPr lang="en-US" sz="2400" dirty="0"/>
              <a:t> to each cluster.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Open </a:t>
            </a:r>
            <a:r>
              <a:rPr lang="en-US" sz="2400" dirty="0">
                <a:solidFill>
                  <a:srgbClr val="FFC000"/>
                </a:solidFill>
              </a:rPr>
              <a:t>Graph Builder </a:t>
            </a:r>
            <a:r>
              <a:rPr lang="en-US" sz="2400" dirty="0"/>
              <a:t>and put state into </a:t>
            </a:r>
            <a:r>
              <a:rPr lang="en-US" sz="2400" dirty="0">
                <a:solidFill>
                  <a:srgbClr val="FFC000"/>
                </a:solidFill>
              </a:rPr>
              <a:t>Map Shape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Are crime rates clustered by location?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Subset</a:t>
            </a:r>
            <a:r>
              <a:rPr lang="en-US" sz="2400" dirty="0"/>
              <a:t> the “orange” cluster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What are their common characteristics in terms of crime rate? Why?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0753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1112838"/>
            <a:ext cx="8675688" cy="1319212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Two-step clustering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50938" y="2789238"/>
            <a:ext cx="8315325" cy="4170362"/>
          </a:xfrm>
        </p:spPr>
        <p:txBody>
          <a:bodyPr/>
          <a:lstStyle/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/>
              <a:t>Example: Clustering recovering mental patients</a:t>
            </a:r>
          </a:p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 err="1"/>
              <a:t>Tse</a:t>
            </a:r>
            <a:r>
              <a:rPr lang="en-US" altLang="en-US" sz="2800" dirty="0"/>
              <a:t>, S., Murray, G., Chung, K. F., Davidson, L., Ng, J., </a:t>
            </a:r>
            <a:r>
              <a:rPr lang="en-US" altLang="en-US" sz="2800" dirty="0">
                <a:solidFill>
                  <a:srgbClr val="FFC000"/>
                </a:solidFill>
              </a:rPr>
              <a:t>Yu, C. H</a:t>
            </a:r>
            <a:r>
              <a:rPr lang="en-US" altLang="en-US" sz="2800" dirty="0"/>
              <a:t>. (2014). Differences and similarities between functional and personal recovery in an Asian population: A cluster analytic approach. </a:t>
            </a:r>
            <a:r>
              <a:rPr lang="en-US" altLang="en-US" sz="2800" i="1" dirty="0"/>
              <a:t>Psychiatry: Interpersonal and Biological Processes, 77</a:t>
            </a:r>
            <a:r>
              <a:rPr lang="en-US" altLang="en-US" sz="2800" dirty="0"/>
              <a:t>(1), 41-56. DOI: 10.1521/psyc.2014.77.1.41</a:t>
            </a:r>
          </a:p>
        </p:txBody>
      </p:sp>
    </p:spTree>
    <p:extLst>
      <p:ext uri="{BB962C8B-B14F-4D97-AF65-F5344CB8AC3E}">
        <p14:creationId xmlns:p14="http://schemas.microsoft.com/office/powerpoint/2010/main" val="249827089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1112838"/>
            <a:ext cx="8675688" cy="1319212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Two-step clustering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50938" y="2789238"/>
            <a:ext cx="8315325" cy="4170362"/>
          </a:xfrm>
        </p:spPr>
        <p:txBody>
          <a:bodyPr/>
          <a:lstStyle/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/>
              <a:t>What are the relationships between </a:t>
            </a:r>
            <a:r>
              <a:rPr lang="en-US" altLang="en-US" sz="2800" dirty="0">
                <a:solidFill>
                  <a:srgbClr val="FFC000"/>
                </a:solidFill>
              </a:rPr>
              <a:t>subjective</a:t>
            </a:r>
            <a:r>
              <a:rPr lang="en-US" altLang="en-US" sz="2800" dirty="0"/>
              <a:t> and </a:t>
            </a:r>
            <a:r>
              <a:rPr lang="en-US" altLang="en-US" sz="2800" dirty="0">
                <a:solidFill>
                  <a:srgbClr val="FFC000"/>
                </a:solidFill>
              </a:rPr>
              <a:t>objective</a:t>
            </a:r>
            <a:r>
              <a:rPr lang="en-US" altLang="en-US" sz="2800" dirty="0"/>
              <a:t> measures of mental illness recovery?</a:t>
            </a:r>
          </a:p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/>
              <a:t>What are the profiles of those recovered people in terms of their demographic and clinical attributes based on different configurations of the subjective and objective measures of recovery?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Subjective recovery scale </a:t>
            </a:r>
            <a:br>
              <a:rPr lang="en-US" altLang="en-US" dirty="0"/>
            </a:br>
            <a:r>
              <a:rPr lang="en-US" altLang="en-US" dirty="0"/>
              <a:t>(E2 Stage model)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06" y="1979613"/>
            <a:ext cx="7799387" cy="5063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Subjective recovery scale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2217738"/>
            <a:ext cx="7429500" cy="464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Subjective recovery scale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2092325"/>
            <a:ext cx="8023225" cy="420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Objective scale 1: </a:t>
            </a:r>
            <a:br>
              <a:rPr lang="en-US" altLang="en-US"/>
            </a:br>
            <a:r>
              <a:rPr lang="en-US" altLang="en-US"/>
              <a:t>Vocational status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79525" y="4929188"/>
            <a:ext cx="8313738" cy="1974849"/>
          </a:xfrm>
        </p:spPr>
        <p:txBody>
          <a:bodyPr/>
          <a:lstStyle/>
          <a:p>
            <a:pPr marL="1587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The numbers on the right are the original codes. They were recoded to six levels so that the scale is </a:t>
            </a:r>
            <a:r>
              <a:rPr lang="en-US" altLang="en-US" sz="2800" dirty="0">
                <a:solidFill>
                  <a:srgbClr val="FFC000"/>
                </a:solidFill>
              </a:rPr>
              <a:t>ordinal</a:t>
            </a:r>
            <a:r>
              <a:rPr lang="en-US" altLang="en-US" sz="2800" dirty="0"/>
              <a:t>. e.g. Employed full time at expected level is better than below expected level.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2103438"/>
            <a:ext cx="7680325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Objective recovery scale 2: </a:t>
            </a:r>
            <a:br>
              <a:rPr lang="en-US" altLang="en-US"/>
            </a:br>
            <a:r>
              <a:rPr lang="en-US" altLang="en-US"/>
              <a:t>Living status</a:t>
            </a: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4479925"/>
            <a:ext cx="8313738" cy="2747963"/>
          </a:xfrm>
        </p:spPr>
        <p:txBody>
          <a:bodyPr/>
          <a:lstStyle/>
          <a:p>
            <a:pPr marL="1587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The numbers on the right are the original categories. They were collapsed and recoded so that the scale is converted from nominal to </a:t>
            </a:r>
            <a:r>
              <a:rPr lang="en-US" altLang="en-US" sz="2800" dirty="0">
                <a:solidFill>
                  <a:srgbClr val="FFC000"/>
                </a:solidFill>
              </a:rPr>
              <a:t>ordinal</a:t>
            </a:r>
            <a:r>
              <a:rPr lang="en-US" altLang="en-US" sz="2800" dirty="0"/>
              <a:t>. e.g. Head of household is better than living with family under supervision.</a:t>
            </a: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0"/>
            <a:ext cx="70405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Participants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marL="458787" indent="-457200" eaLnBrk="1"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en-US" dirty="0"/>
              <a:t>150 recovering or recovered patients (e.g. bipolar, schizophrenia) in Hong Kong.</a:t>
            </a:r>
          </a:p>
          <a:p>
            <a:pPr marL="458787" indent="-457200" eaLnBrk="1"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en-US" dirty="0"/>
              <a:t>Had not been hospitalized in the past 6 months.</a:t>
            </a:r>
          </a:p>
          <a:p>
            <a:pPr indent="-341313" eaLnBrk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US" altLang="en-US" dirty="0"/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3943350"/>
            <a:ext cx="4238625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Analysis: </a:t>
            </a:r>
            <a:br>
              <a:rPr lang="en-US" altLang="en-US"/>
            </a:br>
            <a:r>
              <a:rPr lang="en-US" altLang="en-US"/>
              <a:t>Correlations among the scales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4846638"/>
            <a:ext cx="8313738" cy="2293937"/>
          </a:xfrm>
        </p:spPr>
        <p:txBody>
          <a:bodyPr/>
          <a:lstStyle/>
          <a:p>
            <a:pPr marL="0" indent="0" eaLnBrk="1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Spearman’s correlation coefficients are small but significant at the .05 or .01 level. However, the numbers alone might be misleading and further insight could be unveiled via data visualization. 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7588"/>
            <a:ext cx="8780463" cy="228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dirty="0"/>
              <a:t>Data visualization: Linking and brushing</a:t>
            </a: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95388" y="1979613"/>
            <a:ext cx="8313737" cy="2543175"/>
          </a:xfrm>
        </p:spPr>
        <p:txBody>
          <a:bodyPr/>
          <a:lstStyle/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400" dirty="0"/>
              <a:t>The participants who scored high in the subjective scale (E2) also ranked high in the current residential status</a:t>
            </a:r>
          </a:p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400" dirty="0"/>
              <a:t>But they are all over the vocational status, implying that the association between the subjective scale and the vocational status is weak.</a:t>
            </a:r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4237037"/>
            <a:ext cx="5920388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dirty="0"/>
              <a:t>Data visualization: Linking and brushing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2351087"/>
          </a:xfrm>
        </p:spPr>
        <p:txBody>
          <a:bodyPr/>
          <a:lstStyle/>
          <a:p>
            <a:pPr marL="1587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The reverse is not true. The subjects who scored high in the residential status (3) spread all over in the subjective scale (E2) and the vocational status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2" y="3703637"/>
            <a:ext cx="731129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Data visualization: Heat map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r>
              <a:rPr lang="en-US" altLang="en-US" dirty="0"/>
              <a:t>View data concentration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912" y="2789237"/>
            <a:ext cx="5699575" cy="423469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Data visualization: Heat map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937" y="2098675"/>
            <a:ext cx="6449325" cy="479174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Two-step cluster analysis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394199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study one subjective and two objective measures of recovery were used to measure the rehab progress of the participants. 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Two-step</a:t>
            </a:r>
          </a:p>
          <a:p>
            <a:pPr marL="857250" lvl="1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1: To </a:t>
            </a:r>
            <a:r>
              <a:rPr lang="en-US" alt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 unnecessary complexity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cluster analysis condenses the dependent variables by proposing certain initial clusters </a:t>
            </a:r>
            <a:r>
              <a:rPr lang="en-US" alt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(pre-clusters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857250" lvl="1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2: Make final clusters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Two-step cluster analysis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51731" y="2103437"/>
            <a:ext cx="8313738" cy="4541837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Available in SPSS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Use AIC or BIC to avoid complexity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Can take both continuous and categorical data (vs. K-mean can take continuous data only)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>
                <a:solidFill>
                  <a:srgbClr val="FFC000"/>
                </a:solidFill>
              </a:rPr>
              <a:t>Truly exploratory and data-driven </a:t>
            </a:r>
            <a:r>
              <a:rPr lang="en-US" altLang="en-US" sz="2800" dirty="0"/>
              <a:t>(vs. K-mean prompts you to enter the number of clusters) 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Group sizes are almost equal (vs. K-mean groups are highly asymmetrical)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IBM SPSS Modeler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75" y="2636837"/>
            <a:ext cx="8295238" cy="4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684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IBM SPSS Modeler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48" y="2789237"/>
            <a:ext cx="8323809" cy="3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339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Cluster quality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35675" y="1979613"/>
            <a:ext cx="3649663" cy="5024437"/>
          </a:xfrm>
        </p:spPr>
        <p:txBody>
          <a:bodyPr/>
          <a:lstStyle/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Yellow or green: go ahead</a:t>
            </a:r>
          </a:p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Pink: pack and go home</a:t>
            </a:r>
          </a:p>
        </p:txBody>
      </p:sp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928813"/>
            <a:ext cx="4572000" cy="401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Predictor importance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r>
              <a:rPr lang="en-US" altLang="en-US" dirty="0"/>
              <a:t>Subjective feeling doesn’t matter!</a:t>
            </a:r>
          </a:p>
        </p:txBody>
      </p:sp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2" y="2865437"/>
            <a:ext cx="6167437" cy="426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Number of clusters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79925" y="2128838"/>
            <a:ext cx="5094288" cy="416877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614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5" y="1908175"/>
            <a:ext cx="3840163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1276350"/>
            <a:ext cx="8380412" cy="567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ChangeArrowheads="1"/>
          </p:cNvSpPr>
          <p:nvPr>
            <p:ph type="title"/>
          </p:nvPr>
        </p:nvSpPr>
        <p:spPr>
          <a:xfrm>
            <a:off x="5761038" y="661988"/>
            <a:ext cx="3884612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Cluster 5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35675" y="1920875"/>
            <a:ext cx="3565525" cy="5013325"/>
          </a:xfrm>
        </p:spPr>
        <p:txBody>
          <a:bodyPr/>
          <a:lstStyle/>
          <a:p>
            <a:pPr marL="0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In cluster 5 the grouping by vocational is very “clean” or decisive because almost all subjects in the group chose “employed full time at expected level”. </a:t>
            </a:r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914400"/>
            <a:ext cx="4924425" cy="6289675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ChangeArrowheads="1"/>
          </p:cNvSpPr>
          <p:nvPr>
            <p:ph type="title"/>
          </p:nvPr>
        </p:nvSpPr>
        <p:spPr>
          <a:xfrm>
            <a:off x="1371600" y="661988"/>
            <a:ext cx="827405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Cluster 5</a:t>
            </a: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11363"/>
            <a:ext cx="4040188" cy="521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58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2516188"/>
            <a:ext cx="4686300" cy="47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Cluster 3: Messy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696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736725"/>
            <a:ext cx="4494212" cy="553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Cluster 5: The best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The clustering pattern suggests that Cluster 5 has the best cluster quality in terms of the </a:t>
            </a:r>
            <a:r>
              <a:rPr lang="en-US" altLang="en-US" sz="2800" dirty="0">
                <a:solidFill>
                  <a:srgbClr val="FFC000"/>
                </a:solidFill>
              </a:rPr>
              <a:t>homogeneity (purity) </a:t>
            </a:r>
            <a:r>
              <a:rPr lang="en-US" altLang="en-US" sz="2800" dirty="0"/>
              <a:t>in the partition. In addition, the subjects in Cluster 5 did very well in all three measures, and therefore it is tantalizing to ask why they could recover so well. </a:t>
            </a:r>
          </a:p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/>
              <a:t>But cluster analysis is a </a:t>
            </a:r>
            <a:r>
              <a:rPr lang="en-US" altLang="en-US" sz="2800" dirty="0">
                <a:solidFill>
                  <a:srgbClr val="FFC000"/>
                </a:solidFill>
              </a:rPr>
              <a:t>means</a:t>
            </a:r>
            <a:r>
              <a:rPr lang="en-US" altLang="en-US" sz="2800" dirty="0"/>
              <a:t> rather than an end. Further analysis is needed based on the clusters. Our team found that family income can predict whether the subjects are in Group 5 or others.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>
            <a:spLocks noGrp="1" noChangeArrowheads="1"/>
          </p:cNvSpPr>
          <p:nvPr>
            <p:ph type="title"/>
          </p:nvPr>
        </p:nvSpPr>
        <p:spPr>
          <a:xfrm>
            <a:off x="7402511" y="1646237"/>
            <a:ext cx="2171701" cy="1317625"/>
          </a:xfrm>
        </p:spPr>
        <p:txBody>
          <a:bodyPr/>
          <a:lstStyle/>
          <a:p>
            <a:pPr algn="l" eaLnBrk="1"/>
            <a:r>
              <a:rPr lang="en-US" altLang="en-US" sz="3600" dirty="0"/>
              <a:t>Diamond plot</a:t>
            </a: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4624388"/>
            <a:ext cx="8313738" cy="1673225"/>
          </a:xfrm>
        </p:spPr>
        <p:txBody>
          <a:bodyPr/>
          <a:lstStyle/>
          <a:p>
            <a:pPr eaLnBrk="1"/>
            <a:endParaRPr lang="en-US" altLang="en-US" dirty="0"/>
          </a:p>
        </p:txBody>
      </p:sp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4624388"/>
            <a:ext cx="8374062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090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949" y="808037"/>
            <a:ext cx="591185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47872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Family income: Cause or effect?</a:t>
            </a: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922837"/>
          </a:xfrm>
        </p:spPr>
        <p:txBody>
          <a:bodyPr/>
          <a:lstStyle/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Cluster 5 (the best group in terms of both subject and objective recovery) has a significantly higher income level than all other groups.</a:t>
            </a:r>
          </a:p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Plausible explanation 1: they recovered and are able to find a full time job, resulting in more income.</a:t>
            </a:r>
          </a:p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/>
              <a:t>Plausible explanation 2: the family have more money and thus more resources to speed up the recovery process.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8.2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Data set: </a:t>
            </a:r>
            <a:r>
              <a:rPr lang="en-US" sz="2800" dirty="0" err="1"/>
              <a:t>Best_college.sav</a:t>
            </a:r>
            <a:endParaRPr lang="en-US" sz="2800" dirty="0"/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Lists 400 world’s best colleges and universities compiled by US News and World Report. The criteria include: 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Academic peer review 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Employer review 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Student to faculty 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International faculty 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International students 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Citations per faculty score</a:t>
            </a:r>
          </a:p>
        </p:txBody>
      </p:sp>
    </p:spTree>
    <p:extLst>
      <p:ext uri="{BB962C8B-B14F-4D97-AF65-F5344CB8AC3E}">
        <p14:creationId xmlns:p14="http://schemas.microsoft.com/office/powerpoint/2010/main" val="16881282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8.2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Educational researchers might not find the list helpful because the report ranks these institutions by the overall scores. 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We want to find the grouping pattern (Categorizing the best schools by common threads). 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Use IBM SPSS Modeler to run a two-step cluster analysis.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Use all criteria set by US News and World Report, plus geographical location.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380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35638</TotalTime>
  <Words>2432</Words>
  <Application>Microsoft Office PowerPoint</Application>
  <PresentationFormat>Custom</PresentationFormat>
  <Paragraphs>263</Paragraphs>
  <Slides>73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 Unicode MS</vt:lpstr>
      <vt:lpstr>Arial</vt:lpstr>
      <vt:lpstr>Times New Roman</vt:lpstr>
      <vt:lpstr>Wingdings</vt:lpstr>
      <vt:lpstr>Office Theme</vt:lpstr>
      <vt:lpstr> Cluster analysis                            Chong Ho Yu  </vt:lpstr>
      <vt:lpstr>Data reduction</vt:lpstr>
      <vt:lpstr>Why do we look at  grouping (cluster) patterns?</vt:lpstr>
      <vt:lpstr>Why do we look at  grouping (cluster) patterns?</vt:lpstr>
      <vt:lpstr>Crime hot spots</vt:lpstr>
      <vt:lpstr>How about social scientists?</vt:lpstr>
      <vt:lpstr>These are the data!</vt:lpstr>
      <vt:lpstr>Regression by cluster</vt:lpstr>
      <vt:lpstr>Regression by cluster</vt:lpstr>
      <vt:lpstr>Example 2</vt:lpstr>
      <vt:lpstr>CA: ANOVA in reverse</vt:lpstr>
      <vt:lpstr>Discriminant analysis (DA)</vt:lpstr>
      <vt:lpstr>Eye-balling? </vt:lpstr>
      <vt:lpstr>Type of Cluster analysis</vt:lpstr>
      <vt:lpstr>K-mean</vt:lpstr>
      <vt:lpstr>Sometimes it doesn’t make sense</vt:lpstr>
      <vt:lpstr>PowerPoint Presentation</vt:lpstr>
      <vt:lpstr>Do these 2 groups make sense?</vt:lpstr>
      <vt:lpstr>Do these 2 groups make sense?</vt:lpstr>
      <vt:lpstr>Density-based Spatial Clustering of Applications with Noise (DBSCAN)</vt:lpstr>
      <vt:lpstr>Density-based Spatial Clustering of Applications with Noise (DBSCAN)</vt:lpstr>
      <vt:lpstr>How DBSCAN works</vt:lpstr>
      <vt:lpstr>Disadvantages of DBSCAN</vt:lpstr>
      <vt:lpstr>DBSCAN in SAS</vt:lpstr>
      <vt:lpstr>Elbow method in Python</vt:lpstr>
      <vt:lpstr>Elbow method in Python</vt:lpstr>
      <vt:lpstr>Elbow method in Python</vt:lpstr>
      <vt:lpstr>Elbow method in Python</vt:lpstr>
      <vt:lpstr>Elbow method in Python</vt:lpstr>
      <vt:lpstr>Libraries in Python</vt:lpstr>
      <vt:lpstr>Elbow method in Python</vt:lpstr>
      <vt:lpstr>Hierarchical clustering</vt:lpstr>
      <vt:lpstr>Matching</vt:lpstr>
      <vt:lpstr>Hierarchical clustering</vt:lpstr>
      <vt:lpstr>Hierarchical clustering</vt:lpstr>
      <vt:lpstr>Hierarchical clustering</vt:lpstr>
      <vt:lpstr>Hierarchical clustering</vt:lpstr>
      <vt:lpstr>Hierarchical clustering</vt:lpstr>
      <vt:lpstr>Hierarchical clustering</vt:lpstr>
      <vt:lpstr>MDS</vt:lpstr>
      <vt:lpstr>Compare HC  and MDS</vt:lpstr>
      <vt:lpstr>Biplot in K-mean clustering</vt:lpstr>
      <vt:lpstr>Compare HC and MDS</vt:lpstr>
      <vt:lpstr>Assignment 8.1</vt:lpstr>
      <vt:lpstr>Two-step clustering</vt:lpstr>
      <vt:lpstr>Two-step clustering</vt:lpstr>
      <vt:lpstr>Subjective recovery scale  (E2 Stage model)</vt:lpstr>
      <vt:lpstr>Subjective recovery scale</vt:lpstr>
      <vt:lpstr>Subjective recovery scale</vt:lpstr>
      <vt:lpstr>Objective scale 1:  Vocational status</vt:lpstr>
      <vt:lpstr>Objective recovery scale 2:  Living status</vt:lpstr>
      <vt:lpstr>Participants</vt:lpstr>
      <vt:lpstr>Analysis:  Correlations among the scales</vt:lpstr>
      <vt:lpstr>Data visualization: Linking and brushing</vt:lpstr>
      <vt:lpstr>Data visualization: Linking and brushing</vt:lpstr>
      <vt:lpstr>Data visualization: Heat map</vt:lpstr>
      <vt:lpstr>Data visualization: Heat map</vt:lpstr>
      <vt:lpstr>Two-step cluster analysis</vt:lpstr>
      <vt:lpstr>Two-step cluster analysis</vt:lpstr>
      <vt:lpstr>IBM SPSS Modeler</vt:lpstr>
      <vt:lpstr>IBM SPSS Modeler</vt:lpstr>
      <vt:lpstr>Cluster quality</vt:lpstr>
      <vt:lpstr>Predictor importance</vt:lpstr>
      <vt:lpstr>Number of clusters</vt:lpstr>
      <vt:lpstr>PowerPoint Presentation</vt:lpstr>
      <vt:lpstr>Cluster 5</vt:lpstr>
      <vt:lpstr>Cluster 5</vt:lpstr>
      <vt:lpstr>Cluster 3: Messy</vt:lpstr>
      <vt:lpstr>Cluster 5: The best</vt:lpstr>
      <vt:lpstr>Diamond plot</vt:lpstr>
      <vt:lpstr>Family income: Cause or effect?</vt:lpstr>
      <vt:lpstr>Assignment 8.2</vt:lpstr>
      <vt:lpstr>Assignment 8.2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Fresco</dc:title>
  <dc:creator>.</dc:creator>
  <dc:description>Presentation Layout Template</dc:description>
  <cp:lastModifiedBy>Chong Ho Yu</cp:lastModifiedBy>
  <cp:revision>182</cp:revision>
  <cp:lastPrinted>1601-01-01T00:00:00Z</cp:lastPrinted>
  <dcterms:created xsi:type="dcterms:W3CDTF">2013-04-11T18:44:30Z</dcterms:created>
  <dcterms:modified xsi:type="dcterms:W3CDTF">2020-04-10T23:04:12Z</dcterms:modified>
</cp:coreProperties>
</file>