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0"/>
  </p:notesMasterIdLst>
  <p:sldIdLst>
    <p:sldId id="256" r:id="rId2"/>
    <p:sldId id="258" r:id="rId3"/>
    <p:sldId id="341" r:id="rId4"/>
    <p:sldId id="342" r:id="rId5"/>
    <p:sldId id="343" r:id="rId6"/>
    <p:sldId id="344" r:id="rId7"/>
    <p:sldId id="332" r:id="rId8"/>
    <p:sldId id="333" r:id="rId9"/>
    <p:sldId id="334" r:id="rId10"/>
    <p:sldId id="340" r:id="rId11"/>
    <p:sldId id="336" r:id="rId12"/>
    <p:sldId id="335" r:id="rId13"/>
    <p:sldId id="337" r:id="rId14"/>
    <p:sldId id="338" r:id="rId15"/>
    <p:sldId id="339" r:id="rId16"/>
    <p:sldId id="303" r:id="rId17"/>
    <p:sldId id="304" r:id="rId18"/>
    <p:sldId id="261" r:id="rId19"/>
    <p:sldId id="262" r:id="rId20"/>
    <p:sldId id="319" r:id="rId21"/>
    <p:sldId id="320" r:id="rId22"/>
    <p:sldId id="321" r:id="rId23"/>
    <p:sldId id="264" r:id="rId24"/>
    <p:sldId id="305" r:id="rId25"/>
    <p:sldId id="266" r:id="rId26"/>
    <p:sldId id="306" r:id="rId27"/>
    <p:sldId id="307" r:id="rId28"/>
    <p:sldId id="308" r:id="rId29"/>
    <p:sldId id="309" r:id="rId30"/>
    <p:sldId id="310" r:id="rId31"/>
    <p:sldId id="311" r:id="rId32"/>
    <p:sldId id="312" r:id="rId33"/>
    <p:sldId id="313" r:id="rId34"/>
    <p:sldId id="318" r:id="rId35"/>
    <p:sldId id="315" r:id="rId36"/>
    <p:sldId id="272" r:id="rId37"/>
    <p:sldId id="273" r:id="rId38"/>
    <p:sldId id="274" r:id="rId39"/>
    <p:sldId id="316" r:id="rId40"/>
    <p:sldId id="328" r:id="rId41"/>
    <p:sldId id="329" r:id="rId42"/>
    <p:sldId id="330" r:id="rId43"/>
    <p:sldId id="331" r:id="rId44"/>
    <p:sldId id="317" r:id="rId45"/>
    <p:sldId id="275" r:id="rId46"/>
    <p:sldId id="276" r:id="rId47"/>
    <p:sldId id="277" r:id="rId48"/>
    <p:sldId id="278" r:id="rId49"/>
    <p:sldId id="279" r:id="rId50"/>
    <p:sldId id="280" r:id="rId51"/>
    <p:sldId id="283" r:id="rId52"/>
    <p:sldId id="322" r:id="rId53"/>
    <p:sldId id="323" r:id="rId54"/>
    <p:sldId id="324" r:id="rId55"/>
    <p:sldId id="325" r:id="rId56"/>
    <p:sldId id="327" r:id="rId57"/>
    <p:sldId id="286" r:id="rId58"/>
    <p:sldId id="326" r:id="rId59"/>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p:restoredTop sz="94130"/>
  </p:normalViewPr>
  <p:slideViewPr>
    <p:cSldViewPr>
      <p:cViewPr varScale="1">
        <p:scale>
          <a:sx n="79" d="100"/>
          <a:sy n="79" d="100"/>
        </p:scale>
        <p:origin x="1506" y="9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fld id="{F1D41A39-C58F-4786-A1E0-79DD304E167C}" type="slidenum">
              <a:rPr lang="en-US" altLang="en-US"/>
              <a:pPr>
                <a:defRPr/>
              </a:pPr>
              <a:t>‹#›</a:t>
            </a:fld>
            <a:endParaRPr lang="en-US" altLang="en-US"/>
          </a:p>
        </p:txBody>
      </p:sp>
    </p:spTree>
    <p:extLst>
      <p:ext uri="{BB962C8B-B14F-4D97-AF65-F5344CB8AC3E}">
        <p14:creationId xmlns:p14="http://schemas.microsoft.com/office/powerpoint/2010/main" val="76063864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A8DA807-A8AF-43EF-B39F-66CE1A4C7121}" type="slidenum">
              <a:rPr lang="en-US" altLang="en-US">
                <a:solidFill>
                  <a:srgbClr val="000000"/>
                </a:solidFill>
                <a:latin typeface="Times New Roman" panose="02020603050405020304" pitchFamily="18" charset="0"/>
              </a:rPr>
              <a:pPr>
                <a:lnSpc>
                  <a:spcPct val="95000"/>
                </a:lnSpc>
              </a:pPr>
              <a:t>1</a:t>
            </a:fld>
            <a:endParaRPr lang="en-US" altLang="en-US">
              <a:solidFill>
                <a:srgbClr val="000000"/>
              </a:solidFill>
              <a:latin typeface="Times New Roman" panose="02020603050405020304" pitchFamily="18" charset="0"/>
            </a:endParaRPr>
          </a:p>
        </p:txBody>
      </p:sp>
      <p:sp>
        <p:nvSpPr>
          <p:cNvPr id="409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34329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26E36DF-D915-4C2C-80AC-059A4BEA1415}" type="slidenum">
              <a:rPr lang="en-US" altLang="en-US">
                <a:solidFill>
                  <a:srgbClr val="000000"/>
                </a:solidFill>
                <a:latin typeface="Times New Roman" panose="02020603050405020304" pitchFamily="18" charset="0"/>
              </a:rPr>
              <a:pPr>
                <a:lnSpc>
                  <a:spcPct val="95000"/>
                </a:lnSpc>
              </a:pPr>
              <a:t>2</a:t>
            </a:fld>
            <a:endParaRPr lang="en-US" altLang="en-US">
              <a:solidFill>
                <a:srgbClr val="000000"/>
              </a:solidFill>
              <a:latin typeface="Times New Roman" panose="02020603050405020304" pitchFamily="18" charset="0"/>
            </a:endParaRPr>
          </a:p>
        </p:txBody>
      </p:sp>
      <p:sp>
        <p:nvSpPr>
          <p:cNvPr id="819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21326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9A361DA-F854-490A-BC6E-EBE4684E2EE4}" type="slidenum">
              <a:rPr lang="en-US" altLang="en-US">
                <a:solidFill>
                  <a:srgbClr val="000000"/>
                </a:solidFill>
                <a:latin typeface="Times New Roman" panose="02020603050405020304" pitchFamily="18" charset="0"/>
              </a:rPr>
              <a:pPr>
                <a:lnSpc>
                  <a:spcPct val="95000"/>
                </a:lnSpc>
              </a:pPr>
              <a:t>3</a:t>
            </a:fld>
            <a:endParaRPr lang="en-US" altLang="en-US">
              <a:solidFill>
                <a:srgbClr val="000000"/>
              </a:solidFill>
              <a:latin typeface="Times New Roman" panose="02020603050405020304" pitchFamily="18" charset="0"/>
            </a:endParaRPr>
          </a:p>
        </p:txBody>
      </p:sp>
      <p:sp>
        <p:nvSpPr>
          <p:cNvPr id="1024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96227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4F887DE-8E47-4EA7-A6AA-CB9FCDD23743}" type="slidenum">
              <a:rPr lang="en-US" altLang="en-US">
                <a:solidFill>
                  <a:srgbClr val="000000"/>
                </a:solidFill>
                <a:latin typeface="Times New Roman" panose="02020603050405020304" pitchFamily="18" charset="0"/>
              </a:rPr>
              <a:pPr>
                <a:lnSpc>
                  <a:spcPct val="95000"/>
                </a:lnSpc>
              </a:pPr>
              <a:t>4</a:t>
            </a:fld>
            <a:endParaRPr lang="en-US" altLang="en-US">
              <a:solidFill>
                <a:srgbClr val="000000"/>
              </a:solidFill>
              <a:latin typeface="Times New Roman" panose="02020603050405020304" pitchFamily="18" charset="0"/>
            </a:endParaRPr>
          </a:p>
        </p:txBody>
      </p:sp>
      <p:sp>
        <p:nvSpPr>
          <p:cNvPr id="614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99317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0E8E3C4-43B0-464C-83F3-CB06AF9050BC}" type="slidenum">
              <a:rPr lang="en-US" altLang="en-US">
                <a:solidFill>
                  <a:srgbClr val="000000"/>
                </a:solidFill>
                <a:latin typeface="Times New Roman" panose="02020603050405020304" pitchFamily="18" charset="0"/>
              </a:rPr>
              <a:pPr>
                <a:lnSpc>
                  <a:spcPct val="95000"/>
                </a:lnSpc>
              </a:pPr>
              <a:t>17</a:t>
            </a:fld>
            <a:endParaRPr lang="en-US" altLang="en-US">
              <a:solidFill>
                <a:srgbClr val="000000"/>
              </a:solidFill>
              <a:latin typeface="Times New Roman" panose="02020603050405020304" pitchFamily="18" charset="0"/>
            </a:endParaRPr>
          </a:p>
        </p:txBody>
      </p:sp>
      <p:sp>
        <p:nvSpPr>
          <p:cNvPr id="6758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61168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B310E0C-12D2-46C6-8074-27ED72CB65F3}" type="slidenum">
              <a:rPr lang="en-US" altLang="en-US">
                <a:solidFill>
                  <a:srgbClr val="000000"/>
                </a:solidFill>
                <a:latin typeface="Times New Roman" panose="02020603050405020304" pitchFamily="18" charset="0"/>
              </a:rPr>
              <a:pPr>
                <a:lnSpc>
                  <a:spcPct val="95000"/>
                </a:lnSpc>
              </a:pPr>
              <a:t>18</a:t>
            </a:fld>
            <a:endParaRPr lang="en-US" altLang="en-US">
              <a:solidFill>
                <a:srgbClr val="000000"/>
              </a:solidFill>
              <a:latin typeface="Times New Roman" panose="02020603050405020304" pitchFamily="18" charset="0"/>
            </a:endParaRPr>
          </a:p>
        </p:txBody>
      </p:sp>
      <p:sp>
        <p:nvSpPr>
          <p:cNvPr id="1433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70234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A97D76D0-DFB0-4638-9E3E-A74B1B1D2957}" type="slidenum">
              <a:rPr lang="en-US" altLang="en-US">
                <a:solidFill>
                  <a:srgbClr val="000000"/>
                </a:solidFill>
                <a:latin typeface="Times New Roman" panose="02020603050405020304" pitchFamily="18" charset="0"/>
              </a:rPr>
              <a:pPr>
                <a:lnSpc>
                  <a:spcPct val="95000"/>
                </a:lnSpc>
              </a:pPr>
              <a:t>19</a:t>
            </a:fld>
            <a:endParaRPr lang="en-US" altLang="en-US">
              <a:solidFill>
                <a:srgbClr val="000000"/>
              </a:solidFill>
              <a:latin typeface="Times New Roman" panose="02020603050405020304" pitchFamily="18" charset="0"/>
            </a:endParaRPr>
          </a:p>
        </p:txBody>
      </p:sp>
      <p:sp>
        <p:nvSpPr>
          <p:cNvPr id="1638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97402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ECABEFD-B732-4EDD-95ED-255866866CCE}" type="slidenum">
              <a:rPr lang="en-US" altLang="en-US">
                <a:solidFill>
                  <a:srgbClr val="000000"/>
                </a:solidFill>
                <a:latin typeface="Times New Roman" panose="02020603050405020304" pitchFamily="18" charset="0"/>
              </a:rPr>
              <a:pPr>
                <a:lnSpc>
                  <a:spcPct val="95000"/>
                </a:lnSpc>
              </a:pPr>
              <a:t>23</a:t>
            </a:fld>
            <a:endParaRPr lang="en-US" altLang="en-US">
              <a:solidFill>
                <a:srgbClr val="000000"/>
              </a:solidFill>
              <a:latin typeface="Times New Roman" panose="02020603050405020304" pitchFamily="18" charset="0"/>
            </a:endParaRPr>
          </a:p>
        </p:txBody>
      </p:sp>
      <p:sp>
        <p:nvSpPr>
          <p:cNvPr id="2048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05973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2B948B2-CAA4-40E5-9D0F-9887C03140F6}" type="slidenum">
              <a:rPr lang="en-US" altLang="en-US">
                <a:solidFill>
                  <a:srgbClr val="000000"/>
                </a:solidFill>
                <a:latin typeface="Times New Roman" panose="02020603050405020304" pitchFamily="18" charset="0"/>
              </a:rPr>
              <a:pPr>
                <a:lnSpc>
                  <a:spcPct val="95000"/>
                </a:lnSpc>
              </a:pPr>
              <a:t>25</a:t>
            </a:fld>
            <a:endParaRPr lang="en-US" altLang="en-US">
              <a:solidFill>
                <a:srgbClr val="000000"/>
              </a:solidFill>
              <a:latin typeface="Times New Roman" panose="02020603050405020304" pitchFamily="18" charset="0"/>
            </a:endParaRPr>
          </a:p>
        </p:txBody>
      </p:sp>
      <p:sp>
        <p:nvSpPr>
          <p:cNvPr id="2662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78209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4A4DDD7-676B-41BF-81CF-E300ABD2619E}" type="slidenum">
              <a:rPr lang="en-US" altLang="en-US">
                <a:solidFill>
                  <a:srgbClr val="000000"/>
                </a:solidFill>
                <a:latin typeface="Times New Roman" panose="02020603050405020304" pitchFamily="18" charset="0"/>
              </a:rPr>
              <a:pPr>
                <a:lnSpc>
                  <a:spcPct val="95000"/>
                </a:lnSpc>
              </a:pPr>
              <a:t>36</a:t>
            </a:fld>
            <a:endParaRPr lang="en-US" altLang="en-US">
              <a:solidFill>
                <a:srgbClr val="000000"/>
              </a:solidFill>
              <a:latin typeface="Times New Roman" panose="02020603050405020304" pitchFamily="18" charset="0"/>
            </a:endParaRPr>
          </a:p>
        </p:txBody>
      </p:sp>
      <p:sp>
        <p:nvSpPr>
          <p:cNvPr id="3891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910881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2A0C682-026F-4580-9CE6-385C400D5E9C}" type="slidenum">
              <a:rPr lang="en-US" altLang="en-US">
                <a:solidFill>
                  <a:srgbClr val="000000"/>
                </a:solidFill>
                <a:latin typeface="Times New Roman" panose="02020603050405020304" pitchFamily="18" charset="0"/>
              </a:rPr>
              <a:pPr>
                <a:lnSpc>
                  <a:spcPct val="95000"/>
                </a:lnSpc>
              </a:pPr>
              <a:t>37</a:t>
            </a:fld>
            <a:endParaRPr lang="en-US" altLang="en-US">
              <a:solidFill>
                <a:srgbClr val="000000"/>
              </a:solidFill>
              <a:latin typeface="Times New Roman" panose="02020603050405020304" pitchFamily="18" charset="0"/>
            </a:endParaRPr>
          </a:p>
        </p:txBody>
      </p:sp>
      <p:sp>
        <p:nvSpPr>
          <p:cNvPr id="4096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1961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F4DF4B5-A4CE-46D8-A37A-1235CD31C1EE}" type="slidenum">
              <a:rPr lang="en-US" altLang="en-US">
                <a:solidFill>
                  <a:srgbClr val="000000"/>
                </a:solidFill>
                <a:latin typeface="Times New Roman" panose="02020603050405020304" pitchFamily="18" charset="0"/>
              </a:rPr>
              <a:pPr>
                <a:lnSpc>
                  <a:spcPct val="95000"/>
                </a:lnSpc>
              </a:pPr>
              <a:t>38</a:t>
            </a:fld>
            <a:endParaRPr lang="en-US" altLang="en-US">
              <a:solidFill>
                <a:srgbClr val="000000"/>
              </a:solidFill>
              <a:latin typeface="Times New Roman" panose="02020603050405020304" pitchFamily="18" charset="0"/>
            </a:endParaRPr>
          </a:p>
        </p:txBody>
      </p:sp>
      <p:sp>
        <p:nvSpPr>
          <p:cNvPr id="4301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74367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C0CCEC7-6CCD-49FD-BEAA-945035F72228}" type="slidenum">
              <a:rPr lang="en-US" altLang="en-US">
                <a:solidFill>
                  <a:srgbClr val="000000"/>
                </a:solidFill>
                <a:latin typeface="Times New Roman" panose="02020603050405020304" pitchFamily="18" charset="0"/>
              </a:rPr>
              <a:pPr>
                <a:lnSpc>
                  <a:spcPct val="95000"/>
                </a:lnSpc>
              </a:pPr>
              <a:t>44</a:t>
            </a:fld>
            <a:endParaRPr lang="en-US" altLang="en-US">
              <a:solidFill>
                <a:srgbClr val="000000"/>
              </a:solidFill>
              <a:latin typeface="Times New Roman" panose="02020603050405020304" pitchFamily="18" charset="0"/>
            </a:endParaRPr>
          </a:p>
        </p:txBody>
      </p:sp>
      <p:sp>
        <p:nvSpPr>
          <p:cNvPr id="3686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270608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2C0A54BB-8D5D-4B91-BB92-3E6F69D5F304}" type="slidenum">
              <a:rPr lang="en-US" altLang="en-US">
                <a:solidFill>
                  <a:srgbClr val="000000"/>
                </a:solidFill>
                <a:latin typeface="Times New Roman" panose="02020603050405020304" pitchFamily="18" charset="0"/>
              </a:rPr>
              <a:pPr>
                <a:lnSpc>
                  <a:spcPct val="95000"/>
                </a:lnSpc>
              </a:pPr>
              <a:t>45</a:t>
            </a:fld>
            <a:endParaRPr lang="en-US" altLang="en-US">
              <a:solidFill>
                <a:srgbClr val="000000"/>
              </a:solidFill>
              <a:latin typeface="Times New Roman" panose="02020603050405020304" pitchFamily="18" charset="0"/>
            </a:endParaRPr>
          </a:p>
        </p:txBody>
      </p:sp>
      <p:sp>
        <p:nvSpPr>
          <p:cNvPr id="4505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982627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DA9DA4A-6EA3-4B08-99F3-06AB41A3DFC2}" type="slidenum">
              <a:rPr lang="en-US" altLang="en-US">
                <a:solidFill>
                  <a:srgbClr val="000000"/>
                </a:solidFill>
                <a:latin typeface="Times New Roman" panose="02020603050405020304" pitchFamily="18" charset="0"/>
              </a:rPr>
              <a:pPr>
                <a:lnSpc>
                  <a:spcPct val="95000"/>
                </a:lnSpc>
              </a:pPr>
              <a:t>46</a:t>
            </a:fld>
            <a:endParaRPr lang="en-US" altLang="en-US">
              <a:solidFill>
                <a:srgbClr val="000000"/>
              </a:solidFill>
              <a:latin typeface="Times New Roman" panose="02020603050405020304" pitchFamily="18" charset="0"/>
            </a:endParaRPr>
          </a:p>
        </p:txBody>
      </p:sp>
      <p:sp>
        <p:nvSpPr>
          <p:cNvPr id="4710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5323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D08E9AF-CCB9-4B13-B2AB-634239651B06}" type="slidenum">
              <a:rPr lang="en-US" altLang="en-US">
                <a:solidFill>
                  <a:srgbClr val="000000"/>
                </a:solidFill>
                <a:latin typeface="Times New Roman" panose="02020603050405020304" pitchFamily="18" charset="0"/>
              </a:rPr>
              <a:pPr>
                <a:lnSpc>
                  <a:spcPct val="95000"/>
                </a:lnSpc>
              </a:pPr>
              <a:t>47</a:t>
            </a:fld>
            <a:endParaRPr lang="en-US" altLang="en-US">
              <a:solidFill>
                <a:srgbClr val="000000"/>
              </a:solidFill>
              <a:latin typeface="Times New Roman" panose="02020603050405020304" pitchFamily="18" charset="0"/>
            </a:endParaRPr>
          </a:p>
        </p:txBody>
      </p:sp>
      <p:sp>
        <p:nvSpPr>
          <p:cNvPr id="4915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58714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08E9DEE-AE8C-4B9C-A72D-A06DA0655DFC}" type="slidenum">
              <a:rPr lang="en-US" altLang="en-US">
                <a:solidFill>
                  <a:srgbClr val="000000"/>
                </a:solidFill>
                <a:latin typeface="Times New Roman" panose="02020603050405020304" pitchFamily="18" charset="0"/>
              </a:rPr>
              <a:pPr>
                <a:lnSpc>
                  <a:spcPct val="95000"/>
                </a:lnSpc>
              </a:pPr>
              <a:t>48</a:t>
            </a:fld>
            <a:endParaRPr lang="en-US" altLang="en-US">
              <a:solidFill>
                <a:srgbClr val="000000"/>
              </a:solidFill>
              <a:latin typeface="Times New Roman" panose="02020603050405020304" pitchFamily="18" charset="0"/>
            </a:endParaRPr>
          </a:p>
        </p:txBody>
      </p:sp>
      <p:sp>
        <p:nvSpPr>
          <p:cNvPr id="5120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03509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69B76317-02AB-4C8C-BB73-BFDFA3F20E6C}" type="slidenum">
              <a:rPr lang="en-US" altLang="en-US">
                <a:solidFill>
                  <a:srgbClr val="000000"/>
                </a:solidFill>
                <a:latin typeface="Times New Roman" panose="02020603050405020304" pitchFamily="18" charset="0"/>
              </a:rPr>
              <a:pPr>
                <a:lnSpc>
                  <a:spcPct val="95000"/>
                </a:lnSpc>
              </a:pPr>
              <a:t>49</a:t>
            </a:fld>
            <a:endParaRPr lang="en-US" altLang="en-US">
              <a:solidFill>
                <a:srgbClr val="000000"/>
              </a:solidFill>
              <a:latin typeface="Times New Roman" panose="02020603050405020304" pitchFamily="18" charset="0"/>
            </a:endParaRPr>
          </a:p>
        </p:txBody>
      </p:sp>
      <p:sp>
        <p:nvSpPr>
          <p:cNvPr id="5325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60473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678A53E-BF3C-4E05-80BB-C79674EC2811}" type="slidenum">
              <a:rPr lang="en-US" altLang="en-US">
                <a:solidFill>
                  <a:srgbClr val="000000"/>
                </a:solidFill>
                <a:latin typeface="Times New Roman" panose="02020603050405020304" pitchFamily="18" charset="0"/>
              </a:rPr>
              <a:pPr>
                <a:lnSpc>
                  <a:spcPct val="95000"/>
                </a:lnSpc>
              </a:pPr>
              <a:t>50</a:t>
            </a:fld>
            <a:endParaRPr lang="en-US" altLang="en-US">
              <a:solidFill>
                <a:srgbClr val="000000"/>
              </a:solidFill>
              <a:latin typeface="Times New Roman" panose="02020603050405020304" pitchFamily="18" charset="0"/>
            </a:endParaRPr>
          </a:p>
        </p:txBody>
      </p:sp>
      <p:sp>
        <p:nvSpPr>
          <p:cNvPr id="5529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12178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E509C4CD-32C1-4AC0-8185-F39788BAB410}" type="slidenum">
              <a:rPr lang="en-US" altLang="en-US">
                <a:solidFill>
                  <a:srgbClr val="000000"/>
                </a:solidFill>
                <a:latin typeface="Times New Roman" panose="02020603050405020304" pitchFamily="18" charset="0"/>
              </a:rPr>
              <a:pPr>
                <a:lnSpc>
                  <a:spcPct val="95000"/>
                </a:lnSpc>
              </a:pPr>
              <a:t>51</a:t>
            </a:fld>
            <a:endParaRPr lang="en-US" altLang="en-US">
              <a:solidFill>
                <a:srgbClr val="000000"/>
              </a:solidFill>
              <a:latin typeface="Times New Roman" panose="02020603050405020304" pitchFamily="18" charset="0"/>
            </a:endParaRPr>
          </a:p>
        </p:txBody>
      </p:sp>
      <p:sp>
        <p:nvSpPr>
          <p:cNvPr id="5734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06673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4B51C47-B1CA-4A3C-BF84-3EF72FCFC171}" type="slidenum">
              <a:rPr lang="en-US" altLang="en-US">
                <a:solidFill>
                  <a:srgbClr val="000000"/>
                </a:solidFill>
                <a:latin typeface="Times New Roman" panose="02020603050405020304" pitchFamily="18" charset="0"/>
              </a:rPr>
              <a:pPr>
                <a:lnSpc>
                  <a:spcPct val="95000"/>
                </a:lnSpc>
              </a:pPr>
              <a:t>52</a:t>
            </a:fld>
            <a:endParaRPr lang="en-US" altLang="en-US">
              <a:solidFill>
                <a:srgbClr val="000000"/>
              </a:solidFill>
              <a:latin typeface="Times New Roman" panose="02020603050405020304" pitchFamily="18" charset="0"/>
            </a:endParaRPr>
          </a:p>
        </p:txBody>
      </p:sp>
      <p:sp>
        <p:nvSpPr>
          <p:cNvPr id="5939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76717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85271DFD-D63C-4311-AE65-D1F015E6A580}" type="slidenum">
              <a:rPr lang="en-US" altLang="en-US">
                <a:solidFill>
                  <a:srgbClr val="000000"/>
                </a:solidFill>
                <a:latin typeface="Times New Roman" panose="02020603050405020304" pitchFamily="18" charset="0"/>
              </a:rPr>
              <a:pPr>
                <a:lnSpc>
                  <a:spcPct val="95000"/>
                </a:lnSpc>
              </a:pPr>
              <a:t>53</a:t>
            </a:fld>
            <a:endParaRPr lang="en-US" altLang="en-US">
              <a:solidFill>
                <a:srgbClr val="000000"/>
              </a:solidFill>
              <a:latin typeface="Times New Roman" panose="02020603050405020304" pitchFamily="18" charset="0"/>
            </a:endParaRPr>
          </a:p>
        </p:txBody>
      </p:sp>
      <p:sp>
        <p:nvSpPr>
          <p:cNvPr id="6144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85745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99F3C183-CD31-4D6E-84F1-77AE253DDC2E}" type="slidenum">
              <a:rPr lang="en-US" altLang="en-US">
                <a:solidFill>
                  <a:srgbClr val="000000"/>
                </a:solidFill>
                <a:latin typeface="Times New Roman" panose="02020603050405020304" pitchFamily="18" charset="0"/>
              </a:rPr>
              <a:pPr>
                <a:lnSpc>
                  <a:spcPct val="95000"/>
                </a:lnSpc>
              </a:pPr>
              <a:t>57</a:t>
            </a:fld>
            <a:endParaRPr lang="en-US" altLang="en-US">
              <a:solidFill>
                <a:srgbClr val="000000"/>
              </a:solidFill>
              <a:latin typeface="Times New Roman" panose="02020603050405020304" pitchFamily="18" charset="0"/>
            </a:endParaRPr>
          </a:p>
        </p:txBody>
      </p:sp>
      <p:sp>
        <p:nvSpPr>
          <p:cNvPr id="6349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07573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EA08EA25-3F47-46F7-81AA-17A31CC7A6D0}" type="slidenum">
              <a:rPr lang="en-US" altLang="en-US"/>
              <a:pPr>
                <a:defRPr/>
              </a:pPr>
              <a:t>‹#›</a:t>
            </a:fld>
            <a:endParaRPr lang="en-US" altLang="en-US"/>
          </a:p>
        </p:txBody>
      </p:sp>
    </p:spTree>
    <p:extLst>
      <p:ext uri="{BB962C8B-B14F-4D97-AF65-F5344CB8AC3E}">
        <p14:creationId xmlns:p14="http://schemas.microsoft.com/office/powerpoint/2010/main" val="16071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9F9A4F24-45FA-4033-A17F-927DF5ED43F3}" type="slidenum">
              <a:rPr lang="en-US" altLang="en-US"/>
              <a:pPr>
                <a:defRPr/>
              </a:pPr>
              <a:t>‹#›</a:t>
            </a:fld>
            <a:endParaRPr lang="en-US" altLang="en-US"/>
          </a:p>
        </p:txBody>
      </p:sp>
    </p:spTree>
    <p:extLst>
      <p:ext uri="{BB962C8B-B14F-4D97-AF65-F5344CB8AC3E}">
        <p14:creationId xmlns:p14="http://schemas.microsoft.com/office/powerpoint/2010/main" val="1214755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3B77100A-065B-4065-B1F9-0B036636A79A}" type="slidenum">
              <a:rPr lang="en-US" altLang="en-US"/>
              <a:pPr>
                <a:defRPr/>
              </a:pPr>
              <a:t>‹#›</a:t>
            </a:fld>
            <a:endParaRPr lang="en-US" altLang="en-US"/>
          </a:p>
        </p:txBody>
      </p:sp>
    </p:spTree>
    <p:extLst>
      <p:ext uri="{BB962C8B-B14F-4D97-AF65-F5344CB8AC3E}">
        <p14:creationId xmlns:p14="http://schemas.microsoft.com/office/powerpoint/2010/main" val="1523773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2163" y="1979613"/>
            <a:ext cx="4062412" cy="395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06975" y="1979613"/>
            <a:ext cx="4064000" cy="395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0597F139-844B-4F43-AA73-0B7CE5903C7E}" type="slidenum">
              <a:rPr lang="en-US" altLang="en-US"/>
              <a:pPr>
                <a:defRPr/>
              </a:pPr>
              <a:t>‹#›</a:t>
            </a:fld>
            <a:endParaRPr lang="en-US" altLang="en-US"/>
          </a:p>
        </p:txBody>
      </p:sp>
    </p:spTree>
    <p:extLst>
      <p:ext uri="{BB962C8B-B14F-4D97-AF65-F5344CB8AC3E}">
        <p14:creationId xmlns:p14="http://schemas.microsoft.com/office/powerpoint/2010/main" val="315242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a:t>Click to edit Master title style</a:t>
            </a:r>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endParaRPr lang="en-US" altLang="en-US"/>
          </a:p>
        </p:txBody>
      </p:sp>
      <p:sp>
        <p:nvSpPr>
          <p:cNvPr id="8" name="Rectangle 4"/>
          <p:cNvSpPr>
            <a:spLocks noGrp="1" noChangeArrowheads="1"/>
          </p:cNvSpPr>
          <p:nvPr>
            <p:ph type="ft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idx="12"/>
          </p:nvPr>
        </p:nvSpPr>
        <p:spPr>
          <a:ln/>
        </p:spPr>
        <p:txBody>
          <a:bodyPr/>
          <a:lstStyle>
            <a:lvl1pPr>
              <a:defRPr/>
            </a:lvl1pPr>
          </a:lstStyle>
          <a:p>
            <a:pPr>
              <a:defRPr/>
            </a:pPr>
            <a:fld id="{344557A7-E38A-4564-984F-9B19D0D015D9}" type="slidenum">
              <a:rPr lang="en-US" altLang="en-US"/>
              <a:pPr>
                <a:defRPr/>
              </a:pPr>
              <a:t>‹#›</a:t>
            </a:fld>
            <a:endParaRPr lang="en-US" altLang="en-US"/>
          </a:p>
        </p:txBody>
      </p:sp>
    </p:spTree>
    <p:extLst>
      <p:ext uri="{BB962C8B-B14F-4D97-AF65-F5344CB8AC3E}">
        <p14:creationId xmlns:p14="http://schemas.microsoft.com/office/powerpoint/2010/main" val="429494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endParaRPr lang="en-US" altLang="en-US"/>
          </a:p>
        </p:txBody>
      </p:sp>
      <p:sp>
        <p:nvSpPr>
          <p:cNvPr id="4" name="Rectangle 4"/>
          <p:cNvSpPr>
            <a:spLocks noGrp="1" noChangeArrowheads="1"/>
          </p:cNvSpPr>
          <p:nvPr>
            <p:ph type="ft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idx="12"/>
          </p:nvPr>
        </p:nvSpPr>
        <p:spPr>
          <a:ln/>
        </p:spPr>
        <p:txBody>
          <a:bodyPr/>
          <a:lstStyle>
            <a:lvl1pPr>
              <a:defRPr/>
            </a:lvl1pPr>
          </a:lstStyle>
          <a:p>
            <a:pPr>
              <a:defRPr/>
            </a:pPr>
            <a:fld id="{1F2377F2-6CCC-43F4-89BD-49646D4BFF22}" type="slidenum">
              <a:rPr lang="en-US" altLang="en-US"/>
              <a:pPr>
                <a:defRPr/>
              </a:pPr>
              <a:t>‹#›</a:t>
            </a:fld>
            <a:endParaRPr lang="en-US" altLang="en-US"/>
          </a:p>
        </p:txBody>
      </p:sp>
    </p:spTree>
    <p:extLst>
      <p:ext uri="{BB962C8B-B14F-4D97-AF65-F5344CB8AC3E}">
        <p14:creationId xmlns:p14="http://schemas.microsoft.com/office/powerpoint/2010/main" val="1388433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ltLang="en-US"/>
          </a:p>
        </p:txBody>
      </p:sp>
      <p:sp>
        <p:nvSpPr>
          <p:cNvPr id="3" name="Rectangle 4"/>
          <p:cNvSpPr>
            <a:spLocks noGrp="1" noChangeArrowheads="1"/>
          </p:cNvSpPr>
          <p:nvPr>
            <p:ph type="ft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idx="12"/>
          </p:nvPr>
        </p:nvSpPr>
        <p:spPr>
          <a:ln/>
        </p:spPr>
        <p:txBody>
          <a:bodyPr/>
          <a:lstStyle>
            <a:lvl1pPr>
              <a:defRPr/>
            </a:lvl1pPr>
          </a:lstStyle>
          <a:p>
            <a:pPr>
              <a:defRPr/>
            </a:pPr>
            <a:fld id="{7AF035D6-5EEC-48A5-9626-CEC21147DEED}" type="slidenum">
              <a:rPr lang="en-US" altLang="en-US"/>
              <a:pPr>
                <a:defRPr/>
              </a:pPr>
              <a:t>‹#›</a:t>
            </a:fld>
            <a:endParaRPr lang="en-US" altLang="en-US"/>
          </a:p>
        </p:txBody>
      </p:sp>
    </p:spTree>
    <p:extLst>
      <p:ext uri="{BB962C8B-B14F-4D97-AF65-F5344CB8AC3E}">
        <p14:creationId xmlns:p14="http://schemas.microsoft.com/office/powerpoint/2010/main" val="3655765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0B5CD2A0-0FEF-4570-AA80-199DD942639E}" type="slidenum">
              <a:rPr lang="en-US" altLang="en-US"/>
              <a:pPr>
                <a:defRPr/>
              </a:pPr>
              <a:t>‹#›</a:t>
            </a:fld>
            <a:endParaRPr lang="en-US" altLang="en-US"/>
          </a:p>
        </p:txBody>
      </p:sp>
    </p:spTree>
    <p:extLst>
      <p:ext uri="{BB962C8B-B14F-4D97-AF65-F5344CB8AC3E}">
        <p14:creationId xmlns:p14="http://schemas.microsoft.com/office/powerpoint/2010/main" val="1954693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E870D56C-9141-451E-A738-743502812CB4}" type="slidenum">
              <a:rPr lang="en-US" altLang="en-US"/>
              <a:pPr>
                <a:defRPr/>
              </a:pPr>
              <a:t>‹#›</a:t>
            </a:fld>
            <a:endParaRPr lang="en-US" altLang="en-US"/>
          </a:p>
        </p:txBody>
      </p:sp>
    </p:spTree>
    <p:extLst>
      <p:ext uri="{BB962C8B-B14F-4D97-AF65-F5344CB8AC3E}">
        <p14:creationId xmlns:p14="http://schemas.microsoft.com/office/powerpoint/2010/main" val="3649030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A5E0C458-B541-4DD0-81E9-31F56F6E50E1}" type="slidenum">
              <a:rPr lang="en-US" altLang="en-US"/>
              <a:pPr>
                <a:defRPr/>
              </a:pPr>
              <a:t>‹#›</a:t>
            </a:fld>
            <a:endParaRPr lang="en-US" altLang="en-US"/>
          </a:p>
        </p:txBody>
      </p:sp>
    </p:spTree>
    <p:extLst>
      <p:ext uri="{BB962C8B-B14F-4D97-AF65-F5344CB8AC3E}">
        <p14:creationId xmlns:p14="http://schemas.microsoft.com/office/powerpoint/2010/main" val="1402287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45338" y="554038"/>
            <a:ext cx="2212975" cy="53832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554038"/>
            <a:ext cx="6489700" cy="53832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2ADA147A-6949-4F32-92D5-7D1D62E5BB44}" type="slidenum">
              <a:rPr lang="en-US" altLang="en-US"/>
              <a:pPr>
                <a:defRPr/>
              </a:pPr>
              <a:t>‹#›</a:t>
            </a:fld>
            <a:endParaRPr lang="en-US" altLang="en-US"/>
          </a:p>
        </p:txBody>
      </p:sp>
    </p:spTree>
    <p:extLst>
      <p:ext uri="{BB962C8B-B14F-4D97-AF65-F5344CB8AC3E}">
        <p14:creationId xmlns:p14="http://schemas.microsoft.com/office/powerpoint/2010/main" val="183853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554038"/>
            <a:ext cx="8855075"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7" name="Rectangle 2"/>
          <p:cNvSpPr>
            <a:spLocks noGrp="1" noChangeArrowheads="1"/>
          </p:cNvSpPr>
          <p:nvPr>
            <p:ph type="body" idx="1"/>
          </p:nvPr>
        </p:nvSpPr>
        <p:spPr bwMode="auto">
          <a:xfrm>
            <a:off x="792163" y="1979613"/>
            <a:ext cx="8278812" cy="395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2" name="Rectangle 3"/>
          <p:cNvSpPr>
            <a:spLocks noGrp="1" noChangeArrowheads="1"/>
          </p:cNvSpPr>
          <p:nvPr>
            <p:ph type="dt"/>
          </p:nvPr>
        </p:nvSpPr>
        <p:spPr bwMode="auto">
          <a:xfrm>
            <a:off x="539750" y="64198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cs typeface="+mn-cs"/>
              </a:defRPr>
            </a:lvl1pPr>
          </a:lstStyle>
          <a:p>
            <a:pPr>
              <a:defRPr/>
            </a:pPr>
            <a:endParaRPr lang="en-US" altLang="en-US"/>
          </a:p>
        </p:txBody>
      </p:sp>
      <p:sp>
        <p:nvSpPr>
          <p:cNvPr id="1028" name="Rectangle 4"/>
          <p:cNvSpPr>
            <a:spLocks noGrp="1" noChangeArrowheads="1"/>
          </p:cNvSpPr>
          <p:nvPr>
            <p:ph type="ftr"/>
          </p:nvPr>
        </p:nvSpPr>
        <p:spPr bwMode="auto">
          <a:xfrm>
            <a:off x="3448050" y="6419850"/>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mn-cs"/>
              </a:defRPr>
            </a:lvl1pPr>
          </a:lstStyle>
          <a:p>
            <a:pPr>
              <a:defRPr/>
            </a:pPr>
            <a:endParaRPr lang="en-US" altLang="en-US"/>
          </a:p>
        </p:txBody>
      </p:sp>
      <p:sp>
        <p:nvSpPr>
          <p:cNvPr id="1029" name="Rectangle 5"/>
          <p:cNvSpPr>
            <a:spLocks noGrp="1" noChangeArrowheads="1"/>
          </p:cNvSpPr>
          <p:nvPr>
            <p:ph type="sldNum"/>
          </p:nvPr>
        </p:nvSpPr>
        <p:spPr bwMode="auto">
          <a:xfrm>
            <a:off x="7083425" y="64198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cs typeface="+mn-cs"/>
              </a:defRPr>
            </a:lvl1pPr>
          </a:lstStyle>
          <a:p>
            <a:pPr>
              <a:defRPr/>
            </a:pPr>
            <a:fld id="{21D99BFA-4F64-44D9-BDF1-F4DD27A2696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kern="12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hyperlink" Target="https://doi.org/10.1007/978-981-15-1800-3_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pareonline.net/pdf/v12n14.pdf" TargetMode="External"/><Relationship Id="rId2" Type="http://schemas.openxmlformats.org/officeDocument/2006/relationships/hyperlink" Target="https://doi.org/10.20319/pijss.2019.53.56558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people.ok.ubc.ca/brioconn/nfactors/nfactors.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549275" y="1593850"/>
            <a:ext cx="8856663"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PCA, EFA, and PA</a:t>
            </a:r>
          </a:p>
        </p:txBody>
      </p:sp>
      <p:sp>
        <p:nvSpPr>
          <p:cNvPr id="3075" name="Rectangle 2"/>
          <p:cNvSpPr>
            <a:spLocks noGrp="1" noChangeArrowheads="1"/>
          </p:cNvSpPr>
          <p:nvPr>
            <p:ph type="body" idx="1"/>
          </p:nvPr>
        </p:nvSpPr>
        <p:spPr>
          <a:xfrm>
            <a:off x="773113" y="3292475"/>
            <a:ext cx="8280400" cy="3959225"/>
          </a:xfrm>
        </p:spPr>
        <p:txBody>
          <a:bodyPr/>
          <a:lstStyle/>
          <a:p>
            <a:pPr marL="107950" indent="0" algn="ctr" eaLnBrk="1">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Chong Ho Yu</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PCA and EFA</a:t>
            </a:r>
          </a:p>
        </p:txBody>
      </p:sp>
      <p:sp>
        <p:nvSpPr>
          <p:cNvPr id="7171" name="Rectangle 2"/>
          <p:cNvSpPr>
            <a:spLocks noGrp="1" noChangeArrowheads="1"/>
          </p:cNvSpPr>
          <p:nvPr>
            <p:ph type="body" idx="1"/>
          </p:nvPr>
        </p:nvSpPr>
        <p:spPr>
          <a:xfrm>
            <a:off x="792163" y="1836738"/>
            <a:ext cx="8280400" cy="491966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a:t>Principal components analysis: find the optimal way of collapsing many correlated variables into a small number of subsets so that the study is more </a:t>
            </a:r>
            <a:r>
              <a:rPr lang="en-US" altLang="en-US" sz="2800">
                <a:solidFill>
                  <a:srgbClr val="FF0000"/>
                </a:solidFill>
              </a:rPr>
              <a:t>manageable</a:t>
            </a:r>
            <a:r>
              <a:rPr lang="en-US" altLang="en-US" sz="2800"/>
              <a:t>. The subsets do not need to make any theoretical sense. It is for convenience only.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a:t>Exploratory factor analysis: identify the underlying </a:t>
            </a:r>
            <a:r>
              <a:rPr lang="en-US" altLang="en-US" sz="2800">
                <a:solidFill>
                  <a:srgbClr val="FF0000"/>
                </a:solidFill>
              </a:rPr>
              <a:t>theoretical structure</a:t>
            </a:r>
            <a:r>
              <a:rPr lang="en-US" altLang="en-US" sz="2800"/>
              <a:t> of diverse variables. If certain items are loaded into a subscale called intrinsic religious orientation, then the items must be related to this construct both mathematically and conceptually.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4000" dirty="0"/>
              <a:t>Example of PCA: </a:t>
            </a:r>
            <a:br>
              <a:rPr lang="en-US" altLang="en-US" sz="4000" dirty="0"/>
            </a:br>
            <a:r>
              <a:rPr lang="en-US" altLang="en-US" sz="4000" dirty="0"/>
              <a:t>Insurance policy</a:t>
            </a:r>
          </a:p>
        </p:txBody>
      </p:sp>
      <p:sp>
        <p:nvSpPr>
          <p:cNvPr id="9219" name="Rectangle 2"/>
          <p:cNvSpPr>
            <a:spLocks noGrp="1" noChangeArrowheads="1"/>
          </p:cNvSpPr>
          <p:nvPr>
            <p:ph type="body" idx="1"/>
          </p:nvPr>
        </p:nvSpPr>
        <p:spPr>
          <a:xfrm>
            <a:off x="792163" y="1979613"/>
            <a:ext cx="8280400" cy="4270375"/>
          </a:xfrm>
        </p:spPr>
        <p:txBody>
          <a:bodyPr/>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policy variables (Maitra &amp; Yan):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Fire Protection Class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Number of Building in Policy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Number of Locations in Policy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Maximum Building Age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Building Coverage Indicator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Policy Age</a:t>
            </a:r>
          </a:p>
        </p:txBody>
      </p:sp>
    </p:spTree>
    <p:extLst>
      <p:ext uri="{BB962C8B-B14F-4D97-AF65-F5344CB8AC3E}">
        <p14:creationId xmlns:p14="http://schemas.microsoft.com/office/powerpoint/2010/main" val="2400029649"/>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Example of factor analysis</a:t>
            </a:r>
          </a:p>
        </p:txBody>
      </p:sp>
      <p:sp>
        <p:nvSpPr>
          <p:cNvPr id="5123" name="Rectangle 2"/>
          <p:cNvSpPr>
            <a:spLocks noGrp="1" noChangeArrowheads="1"/>
          </p:cNvSpPr>
          <p:nvPr>
            <p:ph type="body" idx="1"/>
          </p:nvPr>
        </p:nvSpPr>
        <p:spPr>
          <a:xfrm>
            <a:off x="1096963" y="2066925"/>
            <a:ext cx="2743200" cy="1952625"/>
          </a:xfrm>
        </p:spPr>
        <p:txBody>
          <a:bodyPr tIns="24695"/>
          <a:lstStyle/>
          <a:p>
            <a:pPr marL="0" indent="0" eaLnBrk="1">
              <a:tabLst>
                <a:tab pos="723900" algn="l"/>
                <a:tab pos="1447800" algn="l"/>
                <a:tab pos="2171700" algn="l"/>
              </a:tabLst>
            </a:pPr>
            <a:r>
              <a:rPr lang="en-US" altLang="en-US" sz="2800" dirty="0"/>
              <a:t>Find out what observed items can indicate latent constructs.</a:t>
            </a:r>
          </a:p>
        </p:txBody>
      </p:sp>
      <p:pic>
        <p:nvPicPr>
          <p:cNvPr id="51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6863" y="1970088"/>
            <a:ext cx="5129212" cy="2052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963" y="4343400"/>
            <a:ext cx="7246937" cy="2514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3142109"/>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Alternatives to PCA and EFA</a:t>
            </a:r>
            <a:endParaRPr lang="en-US" dirty="0"/>
          </a:p>
        </p:txBody>
      </p:sp>
      <p:sp>
        <p:nvSpPr>
          <p:cNvPr id="3" name="Content Placeholder 2"/>
          <p:cNvSpPr>
            <a:spLocks noGrp="1"/>
          </p:cNvSpPr>
          <p:nvPr>
            <p:ph idx="1"/>
          </p:nvPr>
        </p:nvSpPr>
        <p:spPr/>
        <p:txBody>
          <a:bodyPr/>
          <a:lstStyle/>
          <a:p>
            <a:r>
              <a:rPr lang="en-US" sz="2800" dirty="0" smtClean="0"/>
              <a:t>Item response theory (IRT) and </a:t>
            </a:r>
            <a:r>
              <a:rPr lang="en-US" sz="2800" dirty="0" err="1" smtClean="0"/>
              <a:t>Rasch</a:t>
            </a:r>
            <a:r>
              <a:rPr lang="en-US" sz="2800" dirty="0" smtClean="0"/>
              <a:t> modeling</a:t>
            </a:r>
          </a:p>
          <a:p>
            <a:r>
              <a:rPr lang="en-US" sz="2800" dirty="0" smtClean="0"/>
              <a:t>Not covered now; you need to take Psychometrics</a:t>
            </a:r>
          </a:p>
          <a:p>
            <a:r>
              <a:rPr lang="en-US" sz="2800" dirty="0"/>
              <a:t>Yu, C. H. (2020). Objective measurement: How </a:t>
            </a:r>
            <a:r>
              <a:rPr lang="en-US" sz="2800" dirty="0" err="1"/>
              <a:t>Rasch</a:t>
            </a:r>
            <a:r>
              <a:rPr lang="en-US" sz="2800" dirty="0"/>
              <a:t> modeling can simplify and enhance your assessment. In M. S. </a:t>
            </a:r>
            <a:r>
              <a:rPr lang="en-US" sz="2800" dirty="0" err="1"/>
              <a:t>Khine</a:t>
            </a:r>
            <a:r>
              <a:rPr lang="en-US" sz="2800" dirty="0"/>
              <a:t> (Ed.). </a:t>
            </a:r>
            <a:r>
              <a:rPr lang="en-US" sz="2800" dirty="0" err="1"/>
              <a:t>Rasch</a:t>
            </a:r>
            <a:r>
              <a:rPr lang="en-US" sz="2800" dirty="0"/>
              <a:t> measurement: Applications in quantitative educational research (pp. 47-73). Singapore: Springer. </a:t>
            </a:r>
            <a:r>
              <a:rPr lang="en-US" sz="2800" dirty="0">
                <a:solidFill>
                  <a:schemeClr val="tx1"/>
                </a:solidFill>
                <a:hlinkClick r:id="rId2"/>
              </a:rPr>
              <a:t>https://doi.org/10.1007/978-981-15-1800-3_4</a:t>
            </a:r>
            <a:r>
              <a:rPr lang="en-US" sz="2800" dirty="0" smtClean="0"/>
              <a:t>.</a:t>
            </a:r>
          </a:p>
        </p:txBody>
      </p:sp>
    </p:spTree>
    <p:extLst>
      <p:ext uri="{BB962C8B-B14F-4D97-AF65-F5344CB8AC3E}">
        <p14:creationId xmlns:p14="http://schemas.microsoft.com/office/powerpoint/2010/main" val="1618631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Alternatives to PCA and EFA</a:t>
            </a:r>
            <a:endParaRPr lang="en-US" dirty="0"/>
          </a:p>
        </p:txBody>
      </p:sp>
      <p:sp>
        <p:nvSpPr>
          <p:cNvPr id="3" name="Content Placeholder 2"/>
          <p:cNvSpPr>
            <a:spLocks noGrp="1"/>
          </p:cNvSpPr>
          <p:nvPr>
            <p:ph idx="1"/>
          </p:nvPr>
        </p:nvSpPr>
        <p:spPr/>
        <p:txBody>
          <a:bodyPr/>
          <a:lstStyle/>
          <a:p>
            <a:r>
              <a:rPr lang="en-US" sz="2400" dirty="0"/>
              <a:t>Yu, C. H. (2019). An Analysis of the relationship between Christian faith and mental wellbeing using item response theory. </a:t>
            </a:r>
            <a:r>
              <a:rPr lang="en-US" sz="2400" i="1" dirty="0"/>
              <a:t>PEOPLE: International Journal of Social Sciences, 5</a:t>
            </a:r>
            <a:r>
              <a:rPr lang="en-US" sz="2400" dirty="0"/>
              <a:t>, 565-586. DOI: </a:t>
            </a:r>
            <a:r>
              <a:rPr lang="en-US" sz="2400" dirty="0">
                <a:hlinkClick r:id="rId2"/>
              </a:rPr>
              <a:t>https://</a:t>
            </a:r>
            <a:r>
              <a:rPr lang="en-US" sz="2400" dirty="0" smtClean="0">
                <a:hlinkClick r:id="rId2"/>
              </a:rPr>
              <a:t>doi.org/10.20319/pijss.2019.53.565586</a:t>
            </a:r>
            <a:r>
              <a:rPr lang="en-US" sz="2400" dirty="0" smtClean="0"/>
              <a:t> </a:t>
            </a:r>
            <a:endParaRPr lang="en-US" sz="2400" dirty="0"/>
          </a:p>
          <a:p>
            <a:r>
              <a:rPr lang="en-US" sz="2400" dirty="0" smtClean="0"/>
              <a:t>Yu</a:t>
            </a:r>
            <a:r>
              <a:rPr lang="en-US" sz="2400" dirty="0"/>
              <a:t>, C. H., Osborn-Popp, S., </a:t>
            </a:r>
            <a:r>
              <a:rPr lang="en-US" sz="2400" dirty="0" err="1"/>
              <a:t>DiGangi</a:t>
            </a:r>
            <a:r>
              <a:rPr lang="en-US" sz="2400" dirty="0"/>
              <a:t>, S., &amp; </a:t>
            </a:r>
            <a:r>
              <a:rPr lang="en-US" sz="2400" dirty="0" err="1"/>
              <a:t>Jannasch</a:t>
            </a:r>
            <a:r>
              <a:rPr lang="en-US" sz="2400" dirty="0"/>
              <a:t>-Pennell, A. (2007). Assessing </a:t>
            </a:r>
            <a:r>
              <a:rPr lang="en-US" sz="2400" dirty="0" err="1"/>
              <a:t>unidimensionality</a:t>
            </a:r>
            <a:r>
              <a:rPr lang="en-US" sz="2400" dirty="0"/>
              <a:t>: A comparison of </a:t>
            </a:r>
            <a:r>
              <a:rPr lang="en-US" sz="2400" dirty="0" err="1"/>
              <a:t>Rasch</a:t>
            </a:r>
            <a:r>
              <a:rPr lang="en-US" sz="2400" dirty="0"/>
              <a:t> Modeling, Parallel Analysis, and TETRAD. </a:t>
            </a:r>
            <a:r>
              <a:rPr lang="en-US" sz="2400" i="1" dirty="0"/>
              <a:t>Practical Assessment, Research and Evaluation, 12</a:t>
            </a:r>
            <a:r>
              <a:rPr lang="en-US" sz="2400" dirty="0"/>
              <a:t>. Retrieved from </a:t>
            </a:r>
            <a:r>
              <a:rPr lang="en-US" sz="2400" dirty="0">
                <a:hlinkClick r:id="rId3"/>
              </a:rPr>
              <a:t>http://</a:t>
            </a:r>
            <a:r>
              <a:rPr lang="en-US" sz="2400" dirty="0" smtClean="0">
                <a:hlinkClick r:id="rId3"/>
              </a:rPr>
              <a:t>pareonline.net/pdf/v12n14.pdf</a:t>
            </a:r>
            <a:r>
              <a:rPr lang="en-US" sz="2400" dirty="0" smtClean="0"/>
              <a:t>  </a:t>
            </a:r>
            <a:endParaRPr lang="en-US" sz="2400" dirty="0"/>
          </a:p>
        </p:txBody>
      </p:sp>
    </p:spTree>
    <p:extLst>
      <p:ext uri="{BB962C8B-B14F-4D97-AF65-F5344CB8AC3E}">
        <p14:creationId xmlns:p14="http://schemas.microsoft.com/office/powerpoint/2010/main" val="4293967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427037"/>
            <a:ext cx="8855075" cy="1260475"/>
          </a:xfrm>
        </p:spPr>
        <p:txBody>
          <a:bodyPr/>
          <a:lstStyle/>
          <a:p>
            <a:r>
              <a:rPr lang="en-US" sz="3600" dirty="0" smtClean="0"/>
              <a:t>Dimension reduction is not always good</a:t>
            </a:r>
            <a:endParaRPr lang="en-US" sz="3600" dirty="0"/>
          </a:p>
        </p:txBody>
      </p:sp>
      <p:sp>
        <p:nvSpPr>
          <p:cNvPr id="3" name="Content Placeholder 2"/>
          <p:cNvSpPr>
            <a:spLocks noGrp="1"/>
          </p:cNvSpPr>
          <p:nvPr>
            <p:ph idx="1"/>
          </p:nvPr>
        </p:nvSpPr>
        <p:spPr>
          <a:xfrm>
            <a:off x="696912" y="1672589"/>
            <a:ext cx="6553200" cy="4850448"/>
          </a:xfrm>
        </p:spPr>
        <p:txBody>
          <a:bodyPr/>
          <a:lstStyle/>
          <a:p>
            <a:pPr marL="457200" indent="-457200">
              <a:buFont typeface="Arial" panose="020B0604020202020204" pitchFamily="34" charset="0"/>
              <a:buChar char="•"/>
            </a:pPr>
            <a:r>
              <a:rPr lang="en-US" sz="2800" dirty="0" smtClean="0"/>
              <a:t>PISA2018_HongKong.jmp</a:t>
            </a:r>
          </a:p>
          <a:p>
            <a:pPr marL="457200" indent="-457200">
              <a:buFont typeface="Arial" panose="020B0604020202020204" pitchFamily="34" charset="0"/>
              <a:buChar char="•"/>
            </a:pPr>
            <a:r>
              <a:rPr lang="en-US" sz="2800" dirty="0" smtClean="0"/>
              <a:t>Use IRT to combine many observed items into a few latent constructs</a:t>
            </a:r>
          </a:p>
          <a:p>
            <a:pPr marL="457200" indent="-457200">
              <a:buFont typeface="Arial" panose="020B0604020202020204" pitchFamily="34" charset="0"/>
              <a:buChar char="•"/>
            </a:pPr>
            <a:r>
              <a:rPr lang="en-US" sz="2800" dirty="0" smtClean="0"/>
              <a:t>Example: Body image</a:t>
            </a:r>
          </a:p>
          <a:p>
            <a:pPr marL="857250" lvl="1" indent="-457200">
              <a:buFont typeface="Arial" panose="020B0604020202020204" pitchFamily="34" charset="0"/>
              <a:buChar char="•"/>
            </a:pPr>
            <a:r>
              <a:rPr lang="en-US" sz="2400" dirty="0"/>
              <a:t>I like my look just the way it is</a:t>
            </a:r>
            <a:r>
              <a:rPr lang="en-US" sz="2400" dirty="0" smtClean="0"/>
              <a:t>.</a:t>
            </a:r>
          </a:p>
          <a:p>
            <a:pPr marL="857250" lvl="1" indent="-457200">
              <a:buFont typeface="Arial" panose="020B0604020202020204" pitchFamily="34" charset="0"/>
              <a:buChar char="•"/>
            </a:pPr>
            <a:r>
              <a:rPr lang="en-US" sz="2400" dirty="0" smtClean="0"/>
              <a:t>I </a:t>
            </a:r>
            <a:r>
              <a:rPr lang="en-US" sz="2400" dirty="0"/>
              <a:t>consider myself to be attractive</a:t>
            </a:r>
            <a:r>
              <a:rPr lang="en-US" sz="2400" dirty="0" smtClean="0"/>
              <a:t>.</a:t>
            </a:r>
          </a:p>
          <a:p>
            <a:pPr marL="857250" lvl="1" indent="-457200">
              <a:buFont typeface="Arial" panose="020B0604020202020204" pitchFamily="34" charset="0"/>
              <a:buChar char="•"/>
            </a:pPr>
            <a:r>
              <a:rPr lang="en-US" sz="2400" dirty="0"/>
              <a:t>I am not concerned about my weight</a:t>
            </a:r>
            <a:r>
              <a:rPr lang="en-US" sz="2400" dirty="0" smtClean="0"/>
              <a:t>.</a:t>
            </a:r>
          </a:p>
          <a:p>
            <a:pPr marL="857250" lvl="1" indent="-457200">
              <a:buFont typeface="Arial" panose="020B0604020202020204" pitchFamily="34" charset="0"/>
              <a:buChar char="•"/>
            </a:pPr>
            <a:r>
              <a:rPr lang="en-US" sz="2400" dirty="0"/>
              <a:t>I like my body</a:t>
            </a:r>
            <a:r>
              <a:rPr lang="en-US" sz="2400" dirty="0" smtClean="0"/>
              <a:t>.</a:t>
            </a:r>
          </a:p>
          <a:p>
            <a:pPr marL="857250" lvl="1" indent="-457200">
              <a:buFont typeface="Arial" panose="020B0604020202020204" pitchFamily="34" charset="0"/>
              <a:buChar char="•"/>
            </a:pPr>
            <a:r>
              <a:rPr lang="en-US" sz="2400" dirty="0"/>
              <a:t>I like the way my clothes fit me</a:t>
            </a:r>
          </a:p>
        </p:txBody>
      </p:sp>
      <p:pic>
        <p:nvPicPr>
          <p:cNvPr id="1026" name="Picture 2" descr="How to Gain Muscle Fast - 10 Tips for Men for Protein Synthe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4837" y="1845276"/>
            <a:ext cx="2284342" cy="22741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ody dysmorphic disorder | womenshealth.go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679" y="4397326"/>
            <a:ext cx="2476500" cy="18478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603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Is there a relationship between academic performance and body image?</a:t>
            </a:r>
            <a:endParaRPr lang="en-US" sz="32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910928" y="1943354"/>
            <a:ext cx="6039693" cy="4772691"/>
          </a:xfrm>
          <a:prstGeom prst="rect">
            <a:avLst/>
          </a:prstGeom>
          <a:ln>
            <a:solidFill>
              <a:schemeClr val="tx1"/>
            </a:solidFill>
          </a:ln>
        </p:spPr>
      </p:pic>
    </p:spTree>
    <p:extLst>
      <p:ext uri="{BB962C8B-B14F-4D97-AF65-F5344CB8AC3E}">
        <p14:creationId xmlns:p14="http://schemas.microsoft.com/office/powerpoint/2010/main" val="576534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map</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82296" y="1979613"/>
            <a:ext cx="6496957" cy="4801270"/>
          </a:xfrm>
          <a:prstGeom prst="rect">
            <a:avLst/>
          </a:prstGeom>
          <a:ln>
            <a:solidFill>
              <a:schemeClr val="tx1"/>
            </a:solidFill>
          </a:ln>
        </p:spPr>
      </p:pic>
    </p:spTree>
    <p:extLst>
      <p:ext uri="{BB962C8B-B14F-4D97-AF65-F5344CB8AC3E}">
        <p14:creationId xmlns:p14="http://schemas.microsoft.com/office/powerpoint/2010/main" val="1228714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Lambda smoothing</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28194" y="1646237"/>
            <a:ext cx="7805162" cy="5157702"/>
          </a:xfrm>
          <a:prstGeom prst="rect">
            <a:avLst/>
          </a:prstGeom>
        </p:spPr>
      </p:pic>
    </p:spTree>
    <p:extLst>
      <p:ext uri="{BB962C8B-B14F-4D97-AF65-F5344CB8AC3E}">
        <p14:creationId xmlns:p14="http://schemas.microsoft.com/office/powerpoint/2010/main" val="1819782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Median smoothing</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701349" y="1814513"/>
            <a:ext cx="6458851" cy="4801270"/>
          </a:xfrm>
          <a:prstGeom prst="rect">
            <a:avLst/>
          </a:prstGeom>
          <a:ln>
            <a:solidFill>
              <a:schemeClr val="tx1"/>
            </a:solidFill>
          </a:ln>
        </p:spPr>
      </p:pic>
    </p:spTree>
    <p:extLst>
      <p:ext uri="{BB962C8B-B14F-4D97-AF65-F5344CB8AC3E}">
        <p14:creationId xmlns:p14="http://schemas.microsoft.com/office/powerpoint/2010/main" val="137749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Median smoothing</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701349" y="1722437"/>
            <a:ext cx="6458851" cy="4801270"/>
          </a:xfrm>
          <a:prstGeom prst="rect">
            <a:avLst/>
          </a:prstGeom>
          <a:ln>
            <a:solidFill>
              <a:schemeClr val="tx1"/>
            </a:solidFill>
          </a:ln>
        </p:spPr>
      </p:pic>
    </p:spTree>
    <p:extLst>
      <p:ext uri="{BB962C8B-B14F-4D97-AF65-F5344CB8AC3E}">
        <p14:creationId xmlns:p14="http://schemas.microsoft.com/office/powerpoint/2010/main" val="2639560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Median smoothing</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839912" y="1979613"/>
            <a:ext cx="6458851" cy="4801270"/>
          </a:xfrm>
          <a:prstGeom prst="rect">
            <a:avLst/>
          </a:prstGeom>
          <a:ln>
            <a:solidFill>
              <a:schemeClr val="tx1"/>
            </a:solidFill>
          </a:ln>
        </p:spPr>
      </p:pic>
    </p:spTree>
    <p:extLst>
      <p:ext uri="{BB962C8B-B14F-4D97-AF65-F5344CB8AC3E}">
        <p14:creationId xmlns:p14="http://schemas.microsoft.com/office/powerpoint/2010/main" val="3848131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Median smoothing</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701349" y="1814513"/>
            <a:ext cx="6458851" cy="4801270"/>
          </a:xfrm>
          <a:prstGeom prst="rect">
            <a:avLst/>
          </a:prstGeom>
          <a:ln>
            <a:solidFill>
              <a:schemeClr val="tx1"/>
            </a:solidFill>
          </a:ln>
        </p:spPr>
      </p:pic>
    </p:spTree>
    <p:extLst>
      <p:ext uri="{BB962C8B-B14F-4D97-AF65-F5344CB8AC3E}">
        <p14:creationId xmlns:p14="http://schemas.microsoft.com/office/powerpoint/2010/main" val="3450981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from PISA 2018</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When </a:t>
            </a:r>
            <a:r>
              <a:rPr lang="en-US" dirty="0" smtClean="0">
                <a:solidFill>
                  <a:srgbClr val="FF0000"/>
                </a:solidFill>
              </a:rPr>
              <a:t>the data set is big</a:t>
            </a:r>
            <a:r>
              <a:rPr lang="en-US" dirty="0" smtClean="0"/>
              <a:t>, scatterplot plot with histograms, heat map, lambda smoothing cannot show the relationship between science test performance and the latent construct “body image.”</a:t>
            </a:r>
          </a:p>
          <a:p>
            <a:pPr marL="457200" indent="-457200">
              <a:buFont typeface="Arial" panose="020B0604020202020204" pitchFamily="34" charset="0"/>
              <a:buChar char="•"/>
            </a:pPr>
            <a:r>
              <a:rPr lang="en-US" dirty="0" smtClean="0"/>
              <a:t>When science test score and each item related to body image are examined, a nonlinear relationship is discovered.</a:t>
            </a:r>
          </a:p>
          <a:p>
            <a:endParaRPr lang="en-US" dirty="0"/>
          </a:p>
        </p:txBody>
      </p:sp>
    </p:spTree>
    <p:extLst>
      <p:ext uri="{BB962C8B-B14F-4D97-AF65-F5344CB8AC3E}">
        <p14:creationId xmlns:p14="http://schemas.microsoft.com/office/powerpoint/2010/main" val="1292063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PCA and factor analysis</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FA is more demanding than PCA</a:t>
            </a:r>
          </a:p>
          <a:p>
            <a:pPr marL="457200" indent="-457200">
              <a:buFont typeface="Arial" panose="020B0604020202020204" pitchFamily="34" charset="0"/>
              <a:buChar char="•"/>
            </a:pPr>
            <a:r>
              <a:rPr lang="en-US" dirty="0"/>
              <a:t>PCA is simply data reduction for convenience; you don’t need further psychometric validation.</a:t>
            </a:r>
          </a:p>
          <a:p>
            <a:pPr marL="457200" indent="-457200">
              <a:buFont typeface="Arial" panose="020B0604020202020204" pitchFamily="34" charset="0"/>
              <a:buChar char="•"/>
            </a:pPr>
            <a:r>
              <a:rPr lang="en-US" dirty="0"/>
              <a:t>FA </a:t>
            </a:r>
            <a:r>
              <a:rPr lang="en-US" dirty="0">
                <a:sym typeface="Wingdings" panose="05000000000000000000" pitchFamily="2" charset="2"/>
              </a:rPr>
              <a:t> construct validity</a:t>
            </a:r>
            <a:endParaRPr lang="en-US" dirty="0"/>
          </a:p>
          <a:p>
            <a:pPr marL="457200" indent="-457200">
              <a:buFont typeface="Arial" panose="020B0604020202020204" pitchFamily="34" charset="0"/>
              <a:buChar char="•"/>
            </a:pPr>
            <a:r>
              <a:rPr lang="en-US" dirty="0"/>
              <a:t>You need a different sample for confirmatory factor analysis.</a:t>
            </a:r>
          </a:p>
        </p:txBody>
      </p:sp>
    </p:spTree>
    <p:extLst>
      <p:ext uri="{BB962C8B-B14F-4D97-AF65-F5344CB8AC3E}">
        <p14:creationId xmlns:p14="http://schemas.microsoft.com/office/powerpoint/2010/main" val="1693951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EFA is not enough</a:t>
            </a:r>
          </a:p>
        </p:txBody>
      </p:sp>
      <p:sp>
        <p:nvSpPr>
          <p:cNvPr id="66563" name="Rectangle 2"/>
          <p:cNvSpPr>
            <a:spLocks noGrp="1" noChangeArrowheads="1"/>
          </p:cNvSpPr>
          <p:nvPr>
            <p:ph type="body" idx="1"/>
          </p:nvPr>
        </p:nvSpPr>
        <p:spPr>
          <a:xfrm>
            <a:off x="792163" y="1979613"/>
            <a:ext cx="8280400" cy="4787900"/>
          </a:xfrm>
        </p:spPr>
        <p:txBody>
          <a:bodyPr tIns="22932"/>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We need confirmatory factor analysis (CFA)? Why?</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'EFA is an </a:t>
            </a:r>
            <a:r>
              <a:rPr lang="en-US" altLang="en-US" sz="2600">
                <a:solidFill>
                  <a:srgbClr val="FF0000"/>
                </a:solidFill>
              </a:rPr>
              <a:t>error-prone</a:t>
            </a:r>
            <a:r>
              <a:rPr lang="en-US" altLang="en-US" sz="2600"/>
              <a:t> procedure even when the scale being analyzed has a strong factor structure, and </a:t>
            </a:r>
            <a:r>
              <a:rPr lang="en-US" altLang="en-US" sz="2600">
                <a:solidFill>
                  <a:srgbClr val="FF0000"/>
                </a:solidFill>
              </a:rPr>
              <a:t>even with large samples</a:t>
            </a:r>
            <a:r>
              <a:rPr lang="en-US" altLang="en-US" sz="2600"/>
              <a:t>. Our analyses demonstrate that at a 20: 1 subject to item ratio there are error rates well above the field standard alpha = .05 level…It should be used only for exploring data, not hypothesis or theory testing, nor is it suited to “validation” of instruments.'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Osborne, J. W. (2014). </a:t>
            </a:r>
            <a:r>
              <a:rPr lang="en-US" altLang="en-US" sz="2600" i="1"/>
              <a:t>Best practices in exploratory factor analysis</a:t>
            </a:r>
            <a:r>
              <a:rPr lang="en-US" altLang="en-US" sz="2600"/>
              <a:t> (Kindle Locations 2305-2310). Amazon Digital Services.</a:t>
            </a:r>
          </a:p>
        </p:txBody>
      </p:sp>
    </p:spTree>
    <p:extLst>
      <p:ext uri="{BB962C8B-B14F-4D97-AF65-F5344CB8AC3E}">
        <p14:creationId xmlns:p14="http://schemas.microsoft.com/office/powerpoint/2010/main" val="490733016"/>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Confusion between PCA &amp; EFA</a:t>
            </a:r>
          </a:p>
        </p:txBody>
      </p:sp>
      <p:sp>
        <p:nvSpPr>
          <p:cNvPr id="13315" name="Rectangle 2"/>
          <p:cNvSpPr>
            <a:spLocks noGrp="1" noChangeArrowheads="1"/>
          </p:cNvSpPr>
          <p:nvPr>
            <p:ph type="body" idx="1"/>
          </p:nvPr>
        </p:nvSpPr>
        <p:spPr>
          <a:xfrm>
            <a:off x="792163" y="1979613"/>
            <a:ext cx="4329112" cy="3959225"/>
          </a:xfrm>
        </p:spPr>
        <p:txBody>
          <a:bodyPr tIns="24695"/>
          <a:lstStyle/>
          <a:p>
            <a:pPr marL="107950" indent="0" eaLnBrk="1">
              <a:buSzPct val="45000"/>
              <a:tabLst>
                <a:tab pos="723900" algn="l"/>
                <a:tab pos="1447800" algn="l"/>
                <a:tab pos="2171700" algn="l"/>
                <a:tab pos="2895600" algn="l"/>
                <a:tab pos="3619500" algn="l"/>
              </a:tabLst>
            </a:pPr>
            <a:r>
              <a:rPr lang="en-US" altLang="en-US" sz="2800" dirty="0"/>
              <a:t>Although factor analysis and PCA are two different procedures, some researchers found that the procedures yield almost identical results on many occasions. SPSS makes PCA as the default when EFA is requested.</a:t>
            </a:r>
          </a:p>
        </p:txBody>
      </p:sp>
      <p:pic>
        <p:nvPicPr>
          <p:cNvPr id="133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838" y="2103438"/>
            <a:ext cx="3948112" cy="3657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JMP</a:t>
            </a:r>
          </a:p>
        </p:txBody>
      </p:sp>
      <p:sp>
        <p:nvSpPr>
          <p:cNvPr id="15363" name="Rectangle 2"/>
          <p:cNvSpPr>
            <a:spLocks noGrp="1" noChangeArrowheads="1"/>
          </p:cNvSpPr>
          <p:nvPr>
            <p:ph type="body" idx="1"/>
          </p:nvPr>
        </p:nvSpPr>
        <p:spPr>
          <a:xfrm>
            <a:off x="773113" y="1617663"/>
            <a:ext cx="5638799" cy="3959225"/>
          </a:xfrm>
        </p:spPr>
        <p:txBody>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cs typeface="Arial" panose="020B0604020202020204" pitchFamily="34" charset="0"/>
              </a:rPr>
              <a:t>•	</a:t>
            </a:r>
            <a:r>
              <a:rPr lang="en-US" altLang="en-US" dirty="0">
                <a:solidFill>
                  <a:srgbClr val="000000"/>
                </a:solidFill>
                <a:latin typeface="Calibri" panose="020F0502020204030204" pitchFamily="34" charset="0"/>
              </a:rPr>
              <a:t>In JMP there are different ways to do PCA</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cs typeface="Arial" panose="020B0604020202020204" pitchFamily="34" charset="0"/>
              </a:rPr>
              <a:t>–	Multivariate methods </a:t>
            </a:r>
            <a:r>
              <a:rPr lang="en-US" altLang="en-US" sz="2800" dirty="0">
                <a:cs typeface="Arial" panose="020B0604020202020204" pitchFamily="34" charset="0"/>
                <a:sym typeface="Wingdings" panose="05000000000000000000" pitchFamily="2" charset="2"/>
              </a:rPr>
              <a:t> </a:t>
            </a:r>
            <a:r>
              <a:rPr lang="en-US" altLang="en-US" sz="2800" dirty="0">
                <a:solidFill>
                  <a:srgbClr val="000000"/>
                </a:solidFill>
                <a:latin typeface="Calibri" panose="020F0502020204030204" pitchFamily="34" charset="0"/>
              </a:rPr>
              <a:t>Multivariate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cs typeface="Arial" panose="020B0604020202020204" pitchFamily="34" charset="0"/>
              </a:rPr>
              <a:t>–	Multivariate methods </a:t>
            </a:r>
            <a:r>
              <a:rPr lang="en-US" altLang="en-US" sz="2800" dirty="0">
                <a:cs typeface="Arial" panose="020B0604020202020204" pitchFamily="34" charset="0"/>
                <a:sym typeface="Wingdings" panose="05000000000000000000" pitchFamily="2" charset="2"/>
              </a:rPr>
              <a:t> </a:t>
            </a:r>
            <a:r>
              <a:rPr lang="en-US" altLang="en-US" sz="2800" dirty="0">
                <a:solidFill>
                  <a:srgbClr val="000000"/>
                </a:solidFill>
                <a:latin typeface="Calibri" panose="020F0502020204030204" pitchFamily="34" charset="0"/>
              </a:rPr>
              <a:t>Principal Components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a:solidFill>
                <a:srgbClr val="000000"/>
              </a:solidFill>
              <a:latin typeface="Calibri" panose="020F0502020204030204" pitchFamily="34" charset="0"/>
            </a:endParaRPr>
          </a:p>
        </p:txBody>
      </p:sp>
      <p:pic>
        <p:nvPicPr>
          <p:cNvPr id="2" name="Picture 1"/>
          <p:cNvPicPr>
            <a:picLocks noChangeAspect="1"/>
          </p:cNvPicPr>
          <p:nvPr/>
        </p:nvPicPr>
        <p:blipFill>
          <a:blip r:embed="rId3"/>
          <a:stretch>
            <a:fillRect/>
          </a:stretch>
        </p:blipFill>
        <p:spPr>
          <a:xfrm>
            <a:off x="3358481" y="4424940"/>
            <a:ext cx="2600000" cy="2019048"/>
          </a:xfrm>
          <a:prstGeom prst="rect">
            <a:avLst/>
          </a:prstGeom>
          <a:ln>
            <a:solidFill>
              <a:schemeClr val="tx1"/>
            </a:solidFill>
          </a:ln>
        </p:spPr>
      </p:pic>
      <p:pic>
        <p:nvPicPr>
          <p:cNvPr id="3" name="Picture 2"/>
          <p:cNvPicPr>
            <a:picLocks noChangeAspect="1"/>
          </p:cNvPicPr>
          <p:nvPr/>
        </p:nvPicPr>
        <p:blipFill>
          <a:blip r:embed="rId4"/>
          <a:stretch>
            <a:fillRect/>
          </a:stretch>
        </p:blipFill>
        <p:spPr>
          <a:xfrm>
            <a:off x="6488112" y="995672"/>
            <a:ext cx="2352381" cy="5457143"/>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JMP</a:t>
            </a:r>
          </a:p>
        </p:txBody>
      </p:sp>
      <p:sp>
        <p:nvSpPr>
          <p:cNvPr id="3" name="Content Placeholder 2"/>
          <p:cNvSpPr>
            <a:spLocks noGrp="1"/>
          </p:cNvSpPr>
          <p:nvPr>
            <p:ph idx="1"/>
          </p:nvPr>
        </p:nvSpPr>
        <p:spPr>
          <a:xfrm>
            <a:off x="925512" y="3475037"/>
            <a:ext cx="7924800" cy="3048000"/>
          </a:xfrm>
        </p:spPr>
        <p:txBody>
          <a:bodyPr/>
          <a:lstStyle/>
          <a:p>
            <a:pPr>
              <a:buFont typeface="Arial" panose="020B0604020202020204" pitchFamily="34" charset="0"/>
              <a:buChar char="•"/>
            </a:pPr>
            <a:r>
              <a:rPr lang="en-US" sz="2400" dirty="0">
                <a:solidFill>
                  <a:srgbClr val="FF0000"/>
                </a:solidFill>
              </a:rPr>
              <a:t>Consistency</a:t>
            </a:r>
            <a:r>
              <a:rPr lang="en-US" sz="2400" dirty="0"/>
              <a:t> is required to put items together.</a:t>
            </a:r>
          </a:p>
          <a:p>
            <a:pPr>
              <a:buFont typeface="Arial" panose="020B0604020202020204" pitchFamily="34" charset="0"/>
              <a:buChar char="•"/>
            </a:pPr>
            <a:r>
              <a:rPr lang="en-US" sz="2400" dirty="0"/>
              <a:t>Item correlation: The stronger the items are inter-related, the more likely the scale is consistent.</a:t>
            </a:r>
          </a:p>
          <a:p>
            <a:pPr>
              <a:buFont typeface="Arial" panose="020B0604020202020204" pitchFamily="34" charset="0"/>
              <a:buChar char="•"/>
            </a:pPr>
            <a:r>
              <a:rPr lang="en-US" sz="2400" dirty="0"/>
              <a:t>Item covariance : Variance is a measure of how a distribution of a single variable (item) spreads out. Covariance is a measure of the distributions of two variables. The scores are standardized.</a:t>
            </a:r>
          </a:p>
        </p:txBody>
      </p:sp>
      <p:pic>
        <p:nvPicPr>
          <p:cNvPr id="4" name="Picture 3"/>
          <p:cNvPicPr>
            <a:picLocks noChangeAspect="1"/>
          </p:cNvPicPr>
          <p:nvPr/>
        </p:nvPicPr>
        <p:blipFill>
          <a:blip r:embed="rId2"/>
          <a:stretch>
            <a:fillRect/>
          </a:stretch>
        </p:blipFill>
        <p:spPr>
          <a:xfrm>
            <a:off x="1077912" y="1789716"/>
            <a:ext cx="5638800" cy="1420143"/>
          </a:xfrm>
          <a:prstGeom prst="rect">
            <a:avLst/>
          </a:prstGeom>
          <a:ln>
            <a:solidFill>
              <a:schemeClr val="tx1"/>
            </a:solidFill>
          </a:ln>
        </p:spPr>
      </p:pic>
    </p:spTree>
    <p:extLst>
      <p:ext uri="{BB962C8B-B14F-4D97-AF65-F5344CB8AC3E}">
        <p14:creationId xmlns:p14="http://schemas.microsoft.com/office/powerpoint/2010/main" val="676407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JMP</a:t>
            </a:r>
          </a:p>
        </p:txBody>
      </p:sp>
      <p:sp>
        <p:nvSpPr>
          <p:cNvPr id="3" name="Content Placeholder 2"/>
          <p:cNvSpPr>
            <a:spLocks noGrp="1"/>
          </p:cNvSpPr>
          <p:nvPr>
            <p:ph idx="1"/>
          </p:nvPr>
        </p:nvSpPr>
        <p:spPr>
          <a:xfrm>
            <a:off x="773112" y="1814513"/>
            <a:ext cx="4781549" cy="3957637"/>
          </a:xfrm>
        </p:spPr>
        <p:txBody>
          <a:bodyPr/>
          <a:lstStyle/>
          <a:p>
            <a:pPr>
              <a:buFont typeface="Arial" panose="020B0604020202020204" pitchFamily="34" charset="0"/>
              <a:buChar char="•"/>
            </a:pPr>
            <a:r>
              <a:rPr lang="en-US" sz="2800" dirty="0"/>
              <a:t>In one variable, the distribution is a bell-curve if it is normal. In two variables the distribution appears to be a mountain or a Mexican hat.</a:t>
            </a:r>
          </a:p>
          <a:p>
            <a:pPr>
              <a:buFont typeface="Arial" panose="020B0604020202020204" pitchFamily="34" charset="0"/>
              <a:buChar char="•"/>
            </a:pPr>
            <a:r>
              <a:rPr lang="en-US" sz="2800" dirty="0"/>
              <a:t>Both items has a mean of zero because the computation of covariance uses standardized scores (z-score). </a:t>
            </a:r>
          </a:p>
        </p:txBody>
      </p:sp>
      <p:pic>
        <p:nvPicPr>
          <p:cNvPr id="1026" name="Picture 2" descr="http://creative-wisdom.com/teaching/assessment/covarianc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5040" y="1860092"/>
            <a:ext cx="3422894" cy="27930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827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JMP</a:t>
            </a:r>
          </a:p>
        </p:txBody>
      </p:sp>
      <p:sp>
        <p:nvSpPr>
          <p:cNvPr id="3" name="Content Placeholder 2"/>
          <p:cNvSpPr>
            <a:spLocks noGrp="1"/>
          </p:cNvSpPr>
          <p:nvPr>
            <p:ph idx="1"/>
          </p:nvPr>
        </p:nvSpPr>
        <p:spPr>
          <a:xfrm>
            <a:off x="773112" y="1814513"/>
            <a:ext cx="4781549" cy="3957637"/>
          </a:xfrm>
        </p:spPr>
        <p:txBody>
          <a:bodyPr/>
          <a:lstStyle/>
          <a:p>
            <a:pPr>
              <a:buFont typeface="Arial" panose="020B0604020202020204" pitchFamily="34" charset="0"/>
              <a:buChar char="•"/>
            </a:pPr>
            <a:r>
              <a:rPr lang="en-US" sz="2800" dirty="0"/>
              <a:t>From the shape of the "mountain," we can tell whether the response patterns of test taker or the survey participants to item1 and item 2 are consistent.</a:t>
            </a:r>
          </a:p>
          <a:p>
            <a:pPr>
              <a:buFont typeface="Arial" panose="020B0604020202020204" pitchFamily="34" charset="0"/>
              <a:buChar char="•"/>
            </a:pPr>
            <a:r>
              <a:rPr lang="en-US" sz="2800" dirty="0"/>
              <a:t>If the mountain peak is at or near 'zero' and the slopes of all directions spread out evenly, we can conclude that the items are consistent.</a:t>
            </a:r>
          </a:p>
          <a:p>
            <a:pPr marL="0" indent="0"/>
            <a:endParaRPr lang="en-US" sz="2800" dirty="0"/>
          </a:p>
        </p:txBody>
      </p:sp>
      <p:pic>
        <p:nvPicPr>
          <p:cNvPr id="1026" name="Picture 2" descr="http://creative-wisdom.com/teaching/assessment/covarianc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2218" y="1951037"/>
            <a:ext cx="3422894" cy="27930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1540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SAS</a:t>
            </a:r>
          </a:p>
        </p:txBody>
      </p:sp>
      <p:sp>
        <p:nvSpPr>
          <p:cNvPr id="19459" name="Rectangle 2"/>
          <p:cNvSpPr>
            <a:spLocks noGrp="1" noChangeArrowheads="1"/>
          </p:cNvSpPr>
          <p:nvPr>
            <p:ph type="body" idx="1"/>
          </p:nvPr>
        </p:nvSpPr>
        <p:spPr>
          <a:xfrm>
            <a:off x="792163" y="1979613"/>
            <a:ext cx="3689350" cy="432911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dirty="0"/>
              <a:t>Less confusing in SAS. Both PCA and EFA are shown in the Tasks menu.</a:t>
            </a:r>
          </a:p>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dirty="0"/>
              <a:t>But if you do programming, PROC FACTOR in SAS makes PCA as the default method.</a:t>
            </a:r>
          </a:p>
        </p:txBody>
      </p:sp>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1973263"/>
            <a:ext cx="4206875" cy="4060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PCA</a:t>
            </a:r>
          </a:p>
        </p:txBody>
      </p:sp>
      <p:sp>
        <p:nvSpPr>
          <p:cNvPr id="3" name="Content Placeholder 2"/>
          <p:cNvSpPr>
            <a:spLocks noGrp="1"/>
          </p:cNvSpPr>
          <p:nvPr>
            <p:ph idx="1"/>
          </p:nvPr>
        </p:nvSpPr>
        <p:spPr>
          <a:xfrm>
            <a:off x="792163" y="1979613"/>
            <a:ext cx="4552949" cy="3957637"/>
          </a:xfrm>
        </p:spPr>
        <p:txBody>
          <a:bodyPr/>
          <a:lstStyle/>
          <a:p>
            <a:pPr marL="457200" indent="-457200">
              <a:buFont typeface="Arial" panose="020B0604020202020204" pitchFamily="34" charset="0"/>
              <a:buChar char="•"/>
            </a:pPr>
            <a:r>
              <a:rPr lang="en-US" sz="2400" dirty="0"/>
              <a:t>Data set: </a:t>
            </a:r>
            <a:r>
              <a:rPr lang="en-US" sz="2400" dirty="0" err="1"/>
              <a:t>PIAAC_for_PCA.jmp</a:t>
            </a:r>
            <a:endParaRPr lang="en-US" sz="2400" dirty="0"/>
          </a:p>
          <a:p>
            <a:pPr marL="457200" indent="-457200">
              <a:buFont typeface="Arial" panose="020B0604020202020204" pitchFamily="34" charset="0"/>
              <a:buChar char="•"/>
            </a:pPr>
            <a:r>
              <a:rPr lang="en-US" sz="2400" dirty="0"/>
              <a:t>Analyze </a:t>
            </a:r>
            <a:r>
              <a:rPr lang="en-US" sz="2400" dirty="0">
                <a:sym typeface="Wingdings" panose="05000000000000000000" pitchFamily="2" charset="2"/>
              </a:rPr>
              <a:t> multivariate methods  Principal components</a:t>
            </a:r>
          </a:p>
          <a:p>
            <a:pPr marL="457200" indent="-457200">
              <a:buFont typeface="Arial" panose="020B0604020202020204" pitchFamily="34" charset="0"/>
              <a:buChar char="•"/>
            </a:pPr>
            <a:r>
              <a:rPr lang="en-US" sz="2400" dirty="0">
                <a:sym typeface="Wingdings" panose="05000000000000000000" pitchFamily="2" charset="2"/>
              </a:rPr>
              <a:t>Use all numeric variables except age, problem-solving, literacy, and numeracy.</a:t>
            </a:r>
          </a:p>
          <a:p>
            <a:pPr marL="457200" indent="-457200">
              <a:buFont typeface="Arial" panose="020B0604020202020204" pitchFamily="34" charset="0"/>
              <a:buChar char="•"/>
            </a:pPr>
            <a:r>
              <a:rPr lang="en-US" sz="2400" dirty="0">
                <a:sym typeface="Wingdings" panose="05000000000000000000" pitchFamily="2" charset="2"/>
              </a:rPr>
              <a:t>Besides the scree plot, we can look at the </a:t>
            </a:r>
            <a:r>
              <a:rPr lang="en-US" sz="2400">
                <a:sym typeface="Wingdings" panose="05000000000000000000" pitchFamily="2" charset="2"/>
              </a:rPr>
              <a:t>loading plot.</a:t>
            </a:r>
            <a:endParaRPr lang="en-US" sz="2400" dirty="0"/>
          </a:p>
          <a:p>
            <a:endParaRPr lang="en-US" dirty="0"/>
          </a:p>
        </p:txBody>
      </p:sp>
      <p:pic>
        <p:nvPicPr>
          <p:cNvPr id="4" name="Picture 3"/>
          <p:cNvPicPr>
            <a:picLocks noChangeAspect="1"/>
          </p:cNvPicPr>
          <p:nvPr/>
        </p:nvPicPr>
        <p:blipFill>
          <a:blip r:embed="rId2"/>
          <a:stretch>
            <a:fillRect/>
          </a:stretch>
        </p:blipFill>
        <p:spPr>
          <a:xfrm>
            <a:off x="5573712" y="2103437"/>
            <a:ext cx="3581900" cy="3439005"/>
          </a:xfrm>
          <a:prstGeom prst="rect">
            <a:avLst/>
          </a:prstGeom>
          <a:ln>
            <a:solidFill>
              <a:schemeClr val="tx1"/>
            </a:solidFill>
          </a:ln>
        </p:spPr>
      </p:pic>
    </p:spTree>
    <p:extLst>
      <p:ext uri="{BB962C8B-B14F-4D97-AF65-F5344CB8AC3E}">
        <p14:creationId xmlns:p14="http://schemas.microsoft.com/office/powerpoint/2010/main" val="1737045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Vectors</a:t>
            </a:r>
          </a:p>
        </p:txBody>
      </p:sp>
      <p:sp>
        <p:nvSpPr>
          <p:cNvPr id="25603" name="Rectangle 2"/>
          <p:cNvSpPr>
            <a:spLocks noGrp="1" noChangeArrowheads="1"/>
          </p:cNvSpPr>
          <p:nvPr>
            <p:ph type="body" idx="1"/>
          </p:nvPr>
        </p:nvSpPr>
        <p:spPr>
          <a:xfrm>
            <a:off x="822325" y="1736725"/>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Showing the directions and relationships.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Cos(the angle between two vectors) = r</a:t>
            </a:r>
          </a:p>
        </p:txBody>
      </p:sp>
      <p:pic>
        <p:nvPicPr>
          <p:cNvPr id="3" name="Picture 2"/>
          <p:cNvPicPr>
            <a:picLocks noChangeAspect="1"/>
          </p:cNvPicPr>
          <p:nvPr/>
        </p:nvPicPr>
        <p:blipFill>
          <a:blip r:embed="rId3"/>
          <a:stretch>
            <a:fillRect/>
          </a:stretch>
        </p:blipFill>
        <p:spPr>
          <a:xfrm>
            <a:off x="738187" y="3627437"/>
            <a:ext cx="8621713" cy="2724249"/>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800" dirty="0"/>
              <a:t>A mathematical object with a numeric value is called a </a:t>
            </a:r>
            <a:r>
              <a:rPr lang="en-US" sz="2800" dirty="0">
                <a:solidFill>
                  <a:srgbClr val="FF0000"/>
                </a:solidFill>
              </a:rPr>
              <a:t>scalar</a:t>
            </a:r>
            <a:r>
              <a:rPr lang="en-US" sz="2800" dirty="0"/>
              <a:t>. </a:t>
            </a:r>
          </a:p>
          <a:p>
            <a:pPr marL="457200" indent="-457200">
              <a:buFont typeface="Arial" panose="020B0604020202020204" pitchFamily="34" charset="0"/>
              <a:buChar char="•"/>
            </a:pPr>
            <a:r>
              <a:rPr lang="en-US" sz="2800" dirty="0"/>
              <a:t>A mathematical object that has both a numeric value and a direction is called a </a:t>
            </a:r>
            <a:r>
              <a:rPr lang="en-US" sz="2800" dirty="0">
                <a:solidFill>
                  <a:srgbClr val="FF0000"/>
                </a:solidFill>
              </a:rPr>
              <a:t>vector</a:t>
            </a:r>
            <a:r>
              <a:rPr lang="en-US" sz="2800" dirty="0"/>
              <a:t>. </a:t>
            </a:r>
          </a:p>
          <a:p>
            <a:pPr marL="457200" indent="-457200">
              <a:buFont typeface="Arial" panose="020B0604020202020204" pitchFamily="34" charset="0"/>
              <a:buChar char="•"/>
            </a:pPr>
            <a:r>
              <a:rPr lang="en-US" sz="2800" dirty="0"/>
              <a:t>If I just tell you to drive 10 miles to reach my home, this instruction is definitely useless. I must say something like, "From Claremont drive 10 miles West to Azusa."</a:t>
            </a:r>
          </a:p>
        </p:txBody>
      </p:sp>
    </p:spTree>
    <p:extLst>
      <p:ext uri="{BB962C8B-B14F-4D97-AF65-F5344CB8AC3E}">
        <p14:creationId xmlns:p14="http://schemas.microsoft.com/office/powerpoint/2010/main" val="274516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solidFill>
                  <a:srgbClr val="FF0000"/>
                </a:solidFill>
              </a:rPr>
              <a:t>Vector-based graphics</a:t>
            </a:r>
            <a:r>
              <a:rPr lang="en-US" dirty="0"/>
              <a:t>: the image is defined by the relationships among vectors instead of the composition of pixels. </a:t>
            </a:r>
          </a:p>
          <a:p>
            <a:pPr marL="457200" indent="-457200">
              <a:buFont typeface="Arial" panose="020B0604020202020204" pitchFamily="34" charset="0"/>
              <a:buChar char="•"/>
            </a:pPr>
            <a:r>
              <a:rPr lang="en-US" dirty="0"/>
              <a:t>For example, to construct a shape, the software stores the information like "Start from point A, draw a straight line at 45 degrees, stop at 10 units, draw another line at 35 degrees..."</a:t>
            </a:r>
          </a:p>
        </p:txBody>
      </p:sp>
    </p:spTree>
    <p:extLst>
      <p:ext uri="{BB962C8B-B14F-4D97-AF65-F5344CB8AC3E}">
        <p14:creationId xmlns:p14="http://schemas.microsoft.com/office/powerpoint/2010/main" val="4141721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800" dirty="0"/>
              <a:t>In quantitative analysis, vectors help us to understand the relationships among variables. </a:t>
            </a:r>
          </a:p>
          <a:p>
            <a:pPr marL="457200" indent="-457200">
              <a:buFont typeface="Arial" panose="020B0604020202020204" pitchFamily="34" charset="0"/>
              <a:buChar char="•"/>
            </a:pPr>
            <a:r>
              <a:rPr lang="en-US" sz="2800" dirty="0"/>
              <a:t>The word </a:t>
            </a:r>
            <a:r>
              <a:rPr lang="en-US" sz="2800" i="1" dirty="0" err="1"/>
              <a:t>eigen</a:t>
            </a:r>
            <a:r>
              <a:rPr lang="en-US" sz="2800" dirty="0"/>
              <a:t>, coined by Hilbert in 1904, is a German word, which means "own“ or "peculiar“.</a:t>
            </a:r>
          </a:p>
          <a:p>
            <a:pPr marL="457200" indent="-457200">
              <a:buFont typeface="Arial" panose="020B0604020202020204" pitchFamily="34" charset="0"/>
              <a:buChar char="•"/>
            </a:pPr>
            <a:r>
              <a:rPr lang="en-US" sz="2800" dirty="0"/>
              <a:t>An Eigenvalue has a numeric property while an eigenvector has a directional property. They define the attributes of a variable. </a:t>
            </a:r>
          </a:p>
          <a:p>
            <a:pPr marL="457200" indent="-457200">
              <a:buFont typeface="Arial" panose="020B0604020202020204" pitchFamily="34" charset="0"/>
              <a:buChar char="•"/>
            </a:pPr>
            <a:r>
              <a:rPr lang="en-US" sz="2800" dirty="0"/>
              <a:t>“Eigen” emphasizes the </a:t>
            </a:r>
            <a:r>
              <a:rPr lang="en-US" sz="2800" dirty="0">
                <a:solidFill>
                  <a:srgbClr val="FF0000"/>
                </a:solidFill>
              </a:rPr>
              <a:t>unique nature </a:t>
            </a:r>
            <a:r>
              <a:rPr lang="en-US" sz="2800" dirty="0"/>
              <a:t>of a specific transformation in Eigenvalues.</a:t>
            </a:r>
          </a:p>
        </p:txBody>
      </p:sp>
    </p:spTree>
    <p:extLst>
      <p:ext uri="{BB962C8B-B14F-4D97-AF65-F5344CB8AC3E}">
        <p14:creationId xmlns:p14="http://schemas.microsoft.com/office/powerpoint/2010/main" val="2125451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as matrix</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73624667"/>
              </p:ext>
            </p:extLst>
          </p:nvPr>
        </p:nvGraphicFramePr>
        <p:xfrm>
          <a:off x="1001712" y="1951037"/>
          <a:ext cx="8278812" cy="1268730"/>
        </p:xfrm>
        <a:graphic>
          <a:graphicData uri="http://schemas.openxmlformats.org/drawingml/2006/table">
            <a:tbl>
              <a:tblPr/>
              <a:tblGrid>
                <a:gridCol w="2759604">
                  <a:extLst>
                    <a:ext uri="{9D8B030D-6E8A-4147-A177-3AD203B41FA5}">
                      <a16:colId xmlns:a16="http://schemas.microsoft.com/office/drawing/2014/main" xmlns="" val="20000"/>
                    </a:ext>
                  </a:extLst>
                </a:gridCol>
                <a:gridCol w="2759604">
                  <a:extLst>
                    <a:ext uri="{9D8B030D-6E8A-4147-A177-3AD203B41FA5}">
                      <a16:colId xmlns:a16="http://schemas.microsoft.com/office/drawing/2014/main" xmlns="" val="20001"/>
                    </a:ext>
                  </a:extLst>
                </a:gridCol>
                <a:gridCol w="2759604">
                  <a:extLst>
                    <a:ext uri="{9D8B030D-6E8A-4147-A177-3AD203B41FA5}">
                      <a16:colId xmlns:a16="http://schemas.microsoft.com/office/drawing/2014/main" xmlns="" val="20002"/>
                    </a:ext>
                  </a:extLst>
                </a:gridCol>
              </a:tblGrid>
              <a:tr h="0">
                <a:tc>
                  <a:txBody>
                    <a:bodyPr/>
                    <a:lstStyle/>
                    <a:p>
                      <a:r>
                        <a:rPr lang="en-US" dirty="0"/>
                        <a:t/>
                      </a:r>
                      <a:br>
                        <a:rPr lang="en-US" dirty="0"/>
                      </a:br>
                      <a:endParaRPr lang="en-US" dirty="0"/>
                    </a:p>
                  </a:txBody>
                  <a:tcPr marL="28575" marR="28575" marT="28575" marB="28575" anchor="ctr">
                    <a:lnL>
                      <a:noFill/>
                    </a:lnL>
                    <a:lnR>
                      <a:noFill/>
                    </a:lnR>
                    <a:lnT>
                      <a:noFill/>
                    </a:lnT>
                    <a:lnB>
                      <a:noFill/>
                    </a:lnB>
                    <a:solidFill>
                      <a:srgbClr val="A89EAF"/>
                    </a:solidFill>
                  </a:tcPr>
                </a:tc>
                <a:tc>
                  <a:txBody>
                    <a:bodyPr/>
                    <a:lstStyle/>
                    <a:p>
                      <a:r>
                        <a:rPr lang="en-US" b="1" dirty="0"/>
                        <a:t>GRE-Verbal</a:t>
                      </a:r>
                      <a:endParaRPr lang="en-US" dirty="0"/>
                    </a:p>
                  </a:txBody>
                  <a:tcPr marL="28575" marR="28575" marT="28575" marB="28575" anchor="ctr">
                    <a:lnL>
                      <a:noFill/>
                    </a:lnL>
                    <a:lnR>
                      <a:noFill/>
                    </a:lnR>
                    <a:lnT>
                      <a:noFill/>
                    </a:lnT>
                    <a:lnB>
                      <a:noFill/>
                    </a:lnB>
                    <a:solidFill>
                      <a:srgbClr val="A89EAF"/>
                    </a:solidFill>
                  </a:tcPr>
                </a:tc>
                <a:tc>
                  <a:txBody>
                    <a:bodyPr/>
                    <a:lstStyle/>
                    <a:p>
                      <a:r>
                        <a:rPr lang="en-US" b="1"/>
                        <a:t>GRE-Quant</a:t>
                      </a:r>
                      <a:endParaRPr lang="en-US"/>
                    </a:p>
                  </a:txBody>
                  <a:tcPr marL="28575" marR="28575" marT="28575" marB="28575" anchor="ctr">
                    <a:lnL>
                      <a:noFill/>
                    </a:lnL>
                    <a:lnR>
                      <a:noFill/>
                    </a:lnR>
                    <a:lnT>
                      <a:noFill/>
                    </a:lnT>
                    <a:lnB>
                      <a:noFill/>
                    </a:lnB>
                    <a:solidFill>
                      <a:srgbClr val="A89EAF"/>
                    </a:solidFill>
                  </a:tcPr>
                </a:tc>
                <a:extLst>
                  <a:ext uri="{0D108BD9-81ED-4DB2-BD59-A6C34878D82A}">
                    <a16:rowId xmlns:a16="http://schemas.microsoft.com/office/drawing/2014/main" xmlns="" val="10000"/>
                  </a:ext>
                </a:extLst>
              </a:tr>
              <a:tr h="0">
                <a:tc>
                  <a:txBody>
                    <a:bodyPr/>
                    <a:lstStyle/>
                    <a:p>
                      <a:r>
                        <a:rPr lang="en-US" b="1" dirty="0"/>
                        <a:t>David</a:t>
                      </a:r>
                      <a:endParaRPr lang="en-US" dirty="0"/>
                    </a:p>
                  </a:txBody>
                  <a:tcPr marL="28575" marR="28575" marT="28575" marB="28575" anchor="ctr">
                    <a:lnL>
                      <a:noFill/>
                    </a:lnL>
                    <a:lnR>
                      <a:noFill/>
                    </a:lnR>
                    <a:lnT>
                      <a:noFill/>
                    </a:lnT>
                    <a:lnB>
                      <a:noFill/>
                    </a:lnB>
                    <a:solidFill>
                      <a:srgbClr val="A89EAF"/>
                    </a:solidFill>
                  </a:tcPr>
                </a:tc>
                <a:tc>
                  <a:txBody>
                    <a:bodyPr/>
                    <a:lstStyle/>
                    <a:p>
                      <a:r>
                        <a:rPr lang="en-US" dirty="0"/>
                        <a:t>550</a:t>
                      </a:r>
                    </a:p>
                  </a:txBody>
                  <a:tcPr marL="28575" marR="28575" marT="28575" marB="28575" anchor="ctr">
                    <a:lnL>
                      <a:noFill/>
                    </a:lnL>
                    <a:lnR>
                      <a:noFill/>
                    </a:lnR>
                    <a:lnT>
                      <a:noFill/>
                    </a:lnT>
                    <a:lnB>
                      <a:noFill/>
                    </a:lnB>
                    <a:solidFill>
                      <a:srgbClr val="A89EAF"/>
                    </a:solidFill>
                  </a:tcPr>
                </a:tc>
                <a:tc>
                  <a:txBody>
                    <a:bodyPr/>
                    <a:lstStyle/>
                    <a:p>
                      <a:r>
                        <a:rPr lang="en-US" dirty="0"/>
                        <a:t>575</a:t>
                      </a:r>
                    </a:p>
                  </a:txBody>
                  <a:tcPr marL="28575" marR="28575" marT="28575" marB="28575" anchor="ctr">
                    <a:lnL>
                      <a:noFill/>
                    </a:lnL>
                    <a:lnR>
                      <a:noFill/>
                    </a:lnR>
                    <a:lnT>
                      <a:noFill/>
                    </a:lnT>
                    <a:lnB>
                      <a:noFill/>
                    </a:lnB>
                    <a:solidFill>
                      <a:srgbClr val="A89EAF"/>
                    </a:solidFill>
                  </a:tcPr>
                </a:tc>
                <a:extLst>
                  <a:ext uri="{0D108BD9-81ED-4DB2-BD59-A6C34878D82A}">
                    <a16:rowId xmlns:a16="http://schemas.microsoft.com/office/drawing/2014/main" xmlns="" val="10001"/>
                  </a:ext>
                </a:extLst>
              </a:tr>
              <a:tr h="0">
                <a:tc>
                  <a:txBody>
                    <a:bodyPr/>
                    <a:lstStyle/>
                    <a:p>
                      <a:r>
                        <a:rPr lang="en-US" b="1" dirty="0"/>
                        <a:t>Sandra</a:t>
                      </a:r>
                      <a:endParaRPr lang="en-US" dirty="0"/>
                    </a:p>
                  </a:txBody>
                  <a:tcPr marL="28575" marR="28575" marT="28575" marB="28575" anchor="ctr">
                    <a:lnL>
                      <a:noFill/>
                    </a:lnL>
                    <a:lnR>
                      <a:noFill/>
                    </a:lnR>
                    <a:lnT>
                      <a:noFill/>
                    </a:lnT>
                    <a:lnB>
                      <a:noFill/>
                    </a:lnB>
                    <a:solidFill>
                      <a:srgbClr val="A89EAF"/>
                    </a:solidFill>
                  </a:tcPr>
                </a:tc>
                <a:tc>
                  <a:txBody>
                    <a:bodyPr/>
                    <a:lstStyle/>
                    <a:p>
                      <a:r>
                        <a:rPr lang="en-US" dirty="0"/>
                        <a:t>600</a:t>
                      </a:r>
                    </a:p>
                  </a:txBody>
                  <a:tcPr marL="28575" marR="28575" marT="28575" marB="28575" anchor="ctr">
                    <a:lnL>
                      <a:noFill/>
                    </a:lnL>
                    <a:lnR>
                      <a:noFill/>
                    </a:lnR>
                    <a:lnT>
                      <a:noFill/>
                    </a:lnT>
                    <a:lnB>
                      <a:noFill/>
                    </a:lnB>
                    <a:solidFill>
                      <a:srgbClr val="A89EAF"/>
                    </a:solidFill>
                  </a:tcPr>
                </a:tc>
                <a:tc>
                  <a:txBody>
                    <a:bodyPr/>
                    <a:lstStyle/>
                    <a:p>
                      <a:r>
                        <a:rPr lang="en-US" dirty="0"/>
                        <a:t>580</a:t>
                      </a:r>
                    </a:p>
                  </a:txBody>
                  <a:tcPr marL="28575" marR="28575" marT="28575" marB="28575" anchor="ctr">
                    <a:lnL>
                      <a:noFill/>
                    </a:lnL>
                    <a:lnR>
                      <a:noFill/>
                    </a:lnR>
                    <a:lnT>
                      <a:noFill/>
                    </a:lnT>
                    <a:lnB>
                      <a:noFill/>
                    </a:lnB>
                    <a:solidFill>
                      <a:srgbClr val="A89EAF"/>
                    </a:solidFill>
                  </a:tcPr>
                </a:tc>
                <a:extLst>
                  <a:ext uri="{0D108BD9-81ED-4DB2-BD59-A6C34878D82A}">
                    <a16:rowId xmlns:a16="http://schemas.microsoft.com/office/drawing/2014/main" xmlns="" val="10002"/>
                  </a:ext>
                </a:extLst>
              </a:tr>
            </a:tbl>
          </a:graphicData>
        </a:graphic>
      </p:graphicFrame>
      <p:sp>
        <p:nvSpPr>
          <p:cNvPr id="7" name="Content Placeholder 2"/>
          <p:cNvSpPr txBox="1">
            <a:spLocks/>
          </p:cNvSpPr>
          <p:nvPr/>
        </p:nvSpPr>
        <p:spPr bwMode="auto">
          <a:xfrm>
            <a:off x="620712" y="3551237"/>
            <a:ext cx="8278812" cy="2233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400" dirty="0"/>
              <a:t>The </a:t>
            </a:r>
            <a:r>
              <a:rPr lang="en-US" sz="2400" dirty="0">
                <a:solidFill>
                  <a:srgbClr val="FF0000"/>
                </a:solidFill>
              </a:rPr>
              <a:t>columns</a:t>
            </a:r>
            <a:r>
              <a:rPr lang="en-US" sz="2400" dirty="0"/>
              <a:t> denote the </a:t>
            </a:r>
            <a:r>
              <a:rPr lang="en-US" sz="2400" dirty="0">
                <a:solidFill>
                  <a:srgbClr val="FF0000"/>
                </a:solidFill>
              </a:rPr>
              <a:t>subject space</a:t>
            </a:r>
            <a:r>
              <a:rPr lang="en-US" sz="2400" dirty="0"/>
              <a:t>, which are {550, 600} and {575, 580}. The subject space tells you that how GRE-Verbal and GRE-Quantitative scores are distributed between two subjects, David and Sandra.</a:t>
            </a:r>
          </a:p>
          <a:p>
            <a:pPr marL="457200" indent="-457200">
              <a:buFont typeface="Arial" panose="020B0604020202020204" pitchFamily="34" charset="0"/>
              <a:buChar char="•"/>
            </a:pPr>
            <a:r>
              <a:rPr lang="en-US" sz="2400" dirty="0"/>
              <a:t>The </a:t>
            </a:r>
            <a:r>
              <a:rPr lang="en-US" sz="2400" dirty="0">
                <a:solidFill>
                  <a:srgbClr val="FF0000"/>
                </a:solidFill>
              </a:rPr>
              <a:t>rows</a:t>
            </a:r>
            <a:r>
              <a:rPr lang="en-US" sz="2400" dirty="0"/>
              <a:t> reflect the </a:t>
            </a:r>
            <a:r>
              <a:rPr lang="en-US" sz="2400" dirty="0">
                <a:solidFill>
                  <a:srgbClr val="FF0000"/>
                </a:solidFill>
              </a:rPr>
              <a:t>variable space</a:t>
            </a:r>
            <a:r>
              <a:rPr lang="en-US" sz="2400" dirty="0"/>
              <a:t>, which are {550, 575} and {600,580}. The variable space indicates that across the variables GRE-V and GRE-Q, how the scores of the subjects are distributed.</a:t>
            </a:r>
          </a:p>
        </p:txBody>
      </p:sp>
    </p:spTree>
    <p:extLst>
      <p:ext uri="{BB962C8B-B14F-4D97-AF65-F5344CB8AC3E}">
        <p14:creationId xmlns:p14="http://schemas.microsoft.com/office/powerpoint/2010/main" val="3786332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Variable space</a:t>
            </a:r>
          </a:p>
        </p:txBody>
      </p:sp>
      <p:sp>
        <p:nvSpPr>
          <p:cNvPr id="3" name="Content Placeholder 2"/>
          <p:cNvSpPr>
            <a:spLocks noGrp="1"/>
          </p:cNvSpPr>
          <p:nvPr>
            <p:ph idx="1"/>
          </p:nvPr>
        </p:nvSpPr>
        <p:spPr>
          <a:xfrm>
            <a:off x="792163" y="1979613"/>
            <a:ext cx="4476749" cy="3957637"/>
          </a:xfrm>
        </p:spPr>
        <p:txBody>
          <a:bodyPr/>
          <a:lstStyle/>
          <a:p>
            <a:pPr marL="457200" indent="-457200">
              <a:buFont typeface="Arial" panose="020B0604020202020204" pitchFamily="34" charset="0"/>
              <a:buChar char="•"/>
            </a:pPr>
            <a:r>
              <a:rPr lang="en-US" sz="2400" dirty="0"/>
              <a:t>In a scatterplot we deal with the variable space. </a:t>
            </a:r>
          </a:p>
          <a:p>
            <a:pPr marL="457200" indent="-457200">
              <a:buFont typeface="Arial" panose="020B0604020202020204" pitchFamily="34" charset="0"/>
              <a:buChar char="•"/>
            </a:pPr>
            <a:r>
              <a:rPr lang="en-US" sz="2400" dirty="0"/>
              <a:t>In the scatterplot GRE-V lies on the X-axis whereas GRE-Q is on the Y-axis. </a:t>
            </a:r>
          </a:p>
          <a:p>
            <a:pPr marL="457200" indent="-457200">
              <a:buFont typeface="Arial" panose="020B0604020202020204" pitchFamily="34" charset="0"/>
              <a:buChar char="•"/>
            </a:pPr>
            <a:r>
              <a:rPr lang="en-US" sz="2400" dirty="0"/>
              <a:t>The data points are the scores of David and Sandra. In a two data-point case, the regression line is perfect, of course.</a:t>
            </a:r>
          </a:p>
        </p:txBody>
      </p:sp>
      <p:pic>
        <p:nvPicPr>
          <p:cNvPr id="2050" name="Picture 2" descr="http://www.creative-wisdom.com/computer/sas/variab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511" y="2004314"/>
            <a:ext cx="3514067" cy="35281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053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Subject space</a:t>
            </a:r>
          </a:p>
        </p:txBody>
      </p:sp>
      <p:sp>
        <p:nvSpPr>
          <p:cNvPr id="3" name="Content Placeholder 2"/>
          <p:cNvSpPr>
            <a:spLocks noGrp="1"/>
          </p:cNvSpPr>
          <p:nvPr>
            <p:ph idx="1"/>
          </p:nvPr>
        </p:nvSpPr>
        <p:spPr>
          <a:xfrm>
            <a:off x="792163" y="1979613"/>
            <a:ext cx="4552949" cy="3957637"/>
          </a:xfrm>
        </p:spPr>
        <p:txBody>
          <a:bodyPr/>
          <a:lstStyle/>
          <a:p>
            <a:pPr>
              <a:buFont typeface="Arial" panose="020B0604020202020204" pitchFamily="34" charset="0"/>
              <a:buChar char="•"/>
            </a:pPr>
            <a:r>
              <a:rPr lang="en-US" sz="2400" dirty="0"/>
              <a:t>The graph on the right is a plot of subject space. </a:t>
            </a:r>
          </a:p>
          <a:p>
            <a:pPr>
              <a:buFont typeface="Arial" panose="020B0604020202020204" pitchFamily="34" charset="0"/>
              <a:buChar char="•"/>
            </a:pPr>
            <a:r>
              <a:rPr lang="en-US" sz="2400" dirty="0"/>
              <a:t>The X axis and Y axis represent Sandra and David. In GRE-V David scores 550 and Sandra scores 600. A vector is drawn from 0 to the point where Sandra's and David's scores meet.</a:t>
            </a:r>
          </a:p>
        </p:txBody>
      </p:sp>
      <p:pic>
        <p:nvPicPr>
          <p:cNvPr id="3074" name="Picture 2" descr="http://www.creative-wisdom.com/computer/sas/pers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312" y="1979613"/>
            <a:ext cx="3386876" cy="3400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156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Subject space</a:t>
            </a:r>
          </a:p>
        </p:txBody>
      </p:sp>
      <p:sp>
        <p:nvSpPr>
          <p:cNvPr id="3" name="Content Placeholder 2"/>
          <p:cNvSpPr>
            <a:spLocks noGrp="1"/>
          </p:cNvSpPr>
          <p:nvPr>
            <p:ph idx="1"/>
          </p:nvPr>
        </p:nvSpPr>
        <p:spPr>
          <a:xfrm>
            <a:off x="792163" y="1979613"/>
            <a:ext cx="4552949" cy="3957637"/>
          </a:xfrm>
        </p:spPr>
        <p:txBody>
          <a:bodyPr/>
          <a:lstStyle/>
          <a:p>
            <a:pPr>
              <a:buFont typeface="Arial" panose="020B0604020202020204" pitchFamily="34" charset="0"/>
              <a:buChar char="•"/>
            </a:pPr>
            <a:r>
              <a:rPr lang="en-US" sz="2400" dirty="0"/>
              <a:t>The scale of the graph is not of the right proportion. Actually it starts from 500 rather than 0 in order to make other portions of the graph visible. </a:t>
            </a:r>
          </a:p>
          <a:p>
            <a:pPr>
              <a:buFont typeface="Arial" panose="020B0604020202020204" pitchFamily="34" charset="0"/>
              <a:buChar char="•"/>
            </a:pPr>
            <a:r>
              <a:rPr lang="en-US" sz="2400" dirty="0"/>
              <a:t>The vector for GRE-Q is constructed in the same manner.</a:t>
            </a:r>
          </a:p>
        </p:txBody>
      </p:sp>
      <p:pic>
        <p:nvPicPr>
          <p:cNvPr id="3074" name="Picture 2" descr="http://www.creative-wisdom.com/computer/sas/pers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312" y="1979613"/>
            <a:ext cx="3386876" cy="3400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485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Hyperspace</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400" dirty="0"/>
              <a:t>When subject space and variable space are combined, we call it the </a:t>
            </a:r>
            <a:r>
              <a:rPr lang="en-US" sz="2400" dirty="0">
                <a:solidFill>
                  <a:srgbClr val="FF0000"/>
                </a:solidFill>
              </a:rPr>
              <a:t>hyperspace</a:t>
            </a:r>
            <a:r>
              <a:rPr lang="en-US" sz="2400" dirty="0"/>
              <a:t>.</a:t>
            </a:r>
          </a:p>
          <a:p>
            <a:pPr marL="457200" indent="-457200">
              <a:buFont typeface="Arial" panose="020B0604020202020204" pitchFamily="34" charset="0"/>
              <a:buChar char="•"/>
            </a:pPr>
            <a:r>
              <a:rPr lang="en-US" sz="2400" dirty="0"/>
              <a:t>In reality, a research project always involves more than two variables and two subjects. </a:t>
            </a:r>
          </a:p>
          <a:p>
            <a:pPr marL="457200" indent="-457200">
              <a:buFont typeface="Arial" panose="020B0604020202020204" pitchFamily="34" charset="0"/>
              <a:buChar char="•"/>
            </a:pPr>
            <a:r>
              <a:rPr lang="en-US" sz="2400" dirty="0"/>
              <a:t>In a multi-dimensional hyperspace, the vectors in the subject space can be combined to form an eigenvector, which depicts the Eigenvalue. </a:t>
            </a:r>
          </a:p>
          <a:p>
            <a:pPr marL="457200" indent="-457200">
              <a:buFont typeface="Arial" panose="020B0604020202020204" pitchFamily="34" charset="0"/>
              <a:buChar char="•"/>
            </a:pPr>
            <a:r>
              <a:rPr lang="en-US" sz="2400" dirty="0"/>
              <a:t>The longer the length of the eigenvector is, the higher the Eigenvalue is and the more variance it can explain. </a:t>
            </a:r>
          </a:p>
        </p:txBody>
      </p:sp>
    </p:spTree>
    <p:extLst>
      <p:ext uri="{BB962C8B-B14F-4D97-AF65-F5344CB8AC3E}">
        <p14:creationId xmlns:p14="http://schemas.microsoft.com/office/powerpoint/2010/main" val="4182058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Biplot</a:t>
            </a:r>
            <a:endParaRPr lang="en-US" dirty="0"/>
          </a:p>
        </p:txBody>
      </p:sp>
      <p:sp>
        <p:nvSpPr>
          <p:cNvPr id="3" name="Content Placeholder 2"/>
          <p:cNvSpPr>
            <a:spLocks noGrp="1"/>
          </p:cNvSpPr>
          <p:nvPr>
            <p:ph idx="1"/>
          </p:nvPr>
        </p:nvSpPr>
        <p:spPr>
          <a:xfrm>
            <a:off x="792163" y="1979613"/>
            <a:ext cx="3638549" cy="3957637"/>
          </a:xfrm>
        </p:spPr>
        <p:txBody>
          <a:bodyPr/>
          <a:lstStyle/>
          <a:p>
            <a:pPr marL="457200" indent="-457200">
              <a:buFont typeface="Arial" panose="020B0604020202020204" pitchFamily="34" charset="0"/>
              <a:buChar char="•"/>
            </a:pPr>
            <a:r>
              <a:rPr lang="en-US" sz="2800" dirty="0"/>
              <a:t>You can depict bi-space (subject space and variable space) in a </a:t>
            </a:r>
            <a:r>
              <a:rPr lang="en-US" sz="2800" dirty="0" err="1"/>
              <a:t>biplot</a:t>
            </a:r>
            <a:r>
              <a:rPr lang="en-US" sz="2800" dirty="0"/>
              <a:t>.</a:t>
            </a:r>
          </a:p>
          <a:p>
            <a:pPr marL="457200" indent="-457200">
              <a:buFont typeface="Arial" panose="020B0604020202020204" pitchFamily="34" charset="0"/>
              <a:buChar char="•"/>
            </a:pPr>
            <a:r>
              <a:rPr lang="en-US" sz="2800" dirty="0"/>
              <a:t>But if you have many subjects, the </a:t>
            </a:r>
            <a:r>
              <a:rPr lang="en-US" sz="2800" dirty="0" err="1"/>
              <a:t>biplot</a:t>
            </a:r>
            <a:r>
              <a:rPr lang="en-US" sz="2800" dirty="0"/>
              <a:t> would be very cluttered.</a:t>
            </a:r>
          </a:p>
        </p:txBody>
      </p:sp>
      <p:pic>
        <p:nvPicPr>
          <p:cNvPr id="5" name="Picture 4"/>
          <p:cNvPicPr>
            <a:picLocks noChangeAspect="1"/>
          </p:cNvPicPr>
          <p:nvPr/>
        </p:nvPicPr>
        <p:blipFill>
          <a:blip r:embed="rId2"/>
          <a:stretch>
            <a:fillRect/>
          </a:stretch>
        </p:blipFill>
        <p:spPr>
          <a:xfrm>
            <a:off x="4829604" y="2103437"/>
            <a:ext cx="4505954" cy="3391373"/>
          </a:xfrm>
          <a:prstGeom prst="rect">
            <a:avLst/>
          </a:prstGeom>
          <a:ln>
            <a:solidFill>
              <a:schemeClr val="tx1"/>
            </a:solidFill>
          </a:ln>
        </p:spPr>
      </p:pic>
    </p:spTree>
    <p:extLst>
      <p:ext uri="{BB962C8B-B14F-4D97-AF65-F5344CB8AC3E}">
        <p14:creationId xmlns:p14="http://schemas.microsoft.com/office/powerpoint/2010/main" val="728204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9" y="554038"/>
            <a:ext cx="5299074" cy="1260475"/>
          </a:xfrm>
        </p:spPr>
        <p:txBody>
          <a:bodyPr/>
          <a:lstStyle/>
          <a:p>
            <a:r>
              <a:rPr lang="en-US" dirty="0"/>
              <a:t>Data visualization</a:t>
            </a:r>
          </a:p>
        </p:txBody>
      </p:sp>
      <p:sp>
        <p:nvSpPr>
          <p:cNvPr id="3" name="Content Placeholder 2"/>
          <p:cNvSpPr>
            <a:spLocks noGrp="1"/>
          </p:cNvSpPr>
          <p:nvPr>
            <p:ph idx="1"/>
          </p:nvPr>
        </p:nvSpPr>
        <p:spPr>
          <a:xfrm>
            <a:off x="792163" y="1979613"/>
            <a:ext cx="4629149" cy="3957637"/>
          </a:xfrm>
        </p:spPr>
        <p:txBody>
          <a:bodyPr/>
          <a:lstStyle/>
          <a:p>
            <a:pPr>
              <a:buFont typeface="Arial" panose="020B0604020202020204" pitchFamily="34" charset="0"/>
              <a:buChar char="•"/>
            </a:pPr>
            <a:r>
              <a:rPr lang="en-US" sz="2400" dirty="0"/>
              <a:t>Use vectors to examine the clustering patterns and the inter-relationships between variables.</a:t>
            </a:r>
          </a:p>
          <a:p>
            <a:pPr>
              <a:buFont typeface="Arial" panose="020B0604020202020204" pitchFamily="34" charset="0"/>
              <a:buChar char="•"/>
            </a:pPr>
            <a:r>
              <a:rPr lang="en-US" sz="2400" dirty="0"/>
              <a:t>If the labels are obscured in the graph, you can “brush” the vectors to highlight the variables.</a:t>
            </a:r>
          </a:p>
        </p:txBody>
      </p:sp>
      <p:pic>
        <p:nvPicPr>
          <p:cNvPr id="7" name="Picture 6"/>
          <p:cNvPicPr>
            <a:picLocks noChangeAspect="1"/>
          </p:cNvPicPr>
          <p:nvPr/>
        </p:nvPicPr>
        <p:blipFill>
          <a:blip r:embed="rId2"/>
          <a:stretch>
            <a:fillRect/>
          </a:stretch>
        </p:blipFill>
        <p:spPr>
          <a:xfrm>
            <a:off x="4506911" y="4432527"/>
            <a:ext cx="4460193" cy="1938110"/>
          </a:xfrm>
          <a:prstGeom prst="rect">
            <a:avLst/>
          </a:prstGeom>
          <a:ln>
            <a:solidFill>
              <a:schemeClr val="tx1"/>
            </a:solidFill>
          </a:ln>
        </p:spPr>
      </p:pic>
      <p:pic>
        <p:nvPicPr>
          <p:cNvPr id="4" name="Picture 3"/>
          <p:cNvPicPr>
            <a:picLocks noChangeAspect="1"/>
          </p:cNvPicPr>
          <p:nvPr/>
        </p:nvPicPr>
        <p:blipFill>
          <a:blip r:embed="rId3"/>
          <a:stretch>
            <a:fillRect/>
          </a:stretch>
        </p:blipFill>
        <p:spPr>
          <a:xfrm>
            <a:off x="5954712" y="1036637"/>
            <a:ext cx="3012392" cy="2892217"/>
          </a:xfrm>
          <a:prstGeom prst="rect">
            <a:avLst/>
          </a:prstGeom>
          <a:ln>
            <a:solidFill>
              <a:schemeClr val="tx1"/>
            </a:solidFill>
          </a:ln>
        </p:spPr>
      </p:pic>
    </p:spTree>
    <p:extLst>
      <p:ext uri="{BB962C8B-B14F-4D97-AF65-F5344CB8AC3E}">
        <p14:creationId xmlns:p14="http://schemas.microsoft.com/office/powerpoint/2010/main" val="3856194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a:xfrm>
            <a:off x="503238" y="501650"/>
            <a:ext cx="8856662" cy="1366838"/>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latin typeface="Calibri" panose="020F0502020204030204" pitchFamily="34" charset="0"/>
              </a:rPr>
              <a:t>Scree plot</a:t>
            </a:r>
          </a:p>
        </p:txBody>
      </p:sp>
      <p:sp>
        <p:nvSpPr>
          <p:cNvPr id="37891" name="Rectangle 2"/>
          <p:cNvSpPr>
            <a:spLocks noGrp="1" noChangeArrowheads="1"/>
          </p:cNvSpPr>
          <p:nvPr>
            <p:ph type="body" idx="1"/>
          </p:nvPr>
        </p:nvSpPr>
        <p:spPr>
          <a:xfrm>
            <a:off x="792163" y="1979613"/>
            <a:ext cx="3333749" cy="3959225"/>
          </a:xfrm>
        </p:spPr>
        <p:txBody>
          <a:bodyPr/>
          <a:lstStyle/>
          <a:p>
            <a:pPr marL="457200" indent="-457200" eaLnBrk="1">
              <a:buFont typeface="Arial" panose="020B0604020202020204" pitchFamily="34" charset="0"/>
              <a:buChar char="•"/>
            </a:pPr>
            <a:r>
              <a:rPr lang="en-US" altLang="en-US" sz="2800" dirty="0">
                <a:latin typeface="Calibri" panose="020F0502020204030204" pitchFamily="34" charset="0"/>
              </a:rPr>
              <a:t>Determine the number of factors</a:t>
            </a:r>
          </a:p>
          <a:p>
            <a:pPr marL="457200" indent="-457200" eaLnBrk="1">
              <a:buFont typeface="Arial" panose="020B0604020202020204" pitchFamily="34" charset="0"/>
              <a:buChar char="•"/>
            </a:pPr>
            <a:r>
              <a:rPr lang="en-US" altLang="en-US" sz="2800" dirty="0">
                <a:latin typeface="Calibri" panose="020F0502020204030204" pitchFamily="34" charset="0"/>
              </a:rPr>
              <a:t>How much additional information can I get by adding more complexity into the factor model?</a:t>
            </a:r>
            <a:endParaRPr lang="en-US" altLang="en-US" sz="2800" dirty="0"/>
          </a:p>
        </p:txBody>
      </p:sp>
      <p:pic>
        <p:nvPicPr>
          <p:cNvPr id="2" name="Picture 1"/>
          <p:cNvPicPr>
            <a:picLocks noChangeAspect="1"/>
          </p:cNvPicPr>
          <p:nvPr/>
        </p:nvPicPr>
        <p:blipFill>
          <a:blip r:embed="rId3"/>
          <a:stretch>
            <a:fillRect/>
          </a:stretch>
        </p:blipFill>
        <p:spPr>
          <a:xfrm>
            <a:off x="4430712" y="1955670"/>
            <a:ext cx="4573952" cy="4445001"/>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p:nvPr>
        </p:nvSpPr>
        <p:spPr>
          <a:xfrm>
            <a:off x="503238" y="457200"/>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Kasier criterion</a:t>
            </a:r>
          </a:p>
        </p:txBody>
      </p:sp>
      <p:sp>
        <p:nvSpPr>
          <p:cNvPr id="39939" name="Rectangle 2"/>
          <p:cNvSpPr>
            <a:spLocks noGrp="1" noChangeArrowheads="1"/>
          </p:cNvSpPr>
          <p:nvPr>
            <p:ph type="body" idx="1"/>
          </p:nvPr>
        </p:nvSpPr>
        <p:spPr>
          <a:xfrm>
            <a:off x="639763" y="1554163"/>
            <a:ext cx="4933949" cy="5373687"/>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a:t>Just like the cutoff using </a:t>
            </a:r>
            <a:r>
              <a:rPr lang="en-US" altLang="en-US" sz="2800" i="1" dirty="0"/>
              <a:t>p</a:t>
            </a:r>
            <a:r>
              <a:rPr lang="en-US" altLang="en-US" sz="2800" dirty="0"/>
              <a:t> value &lt; .05, </a:t>
            </a:r>
            <a:r>
              <a:rPr lang="en-US" altLang="en-US" sz="2800" dirty="0" err="1"/>
              <a:t>Kasier</a:t>
            </a:r>
            <a:r>
              <a:rPr lang="en-US" altLang="en-US" sz="2800" dirty="0"/>
              <a:t> criterion (Eigenvalue =&gt; 1) is just a convention.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a:t>If necessary, you should override it.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a:t>Dr. </a:t>
            </a:r>
            <a:r>
              <a:rPr lang="en-US" altLang="en-US" sz="2800" dirty="0" err="1"/>
              <a:t>Shaynah</a:t>
            </a:r>
            <a:r>
              <a:rPr lang="en-US" altLang="en-US" sz="2800" dirty="0"/>
              <a:t> </a:t>
            </a:r>
            <a:r>
              <a:rPr lang="en-US" altLang="en-US" sz="2800" dirty="0" err="1"/>
              <a:t>Neshama</a:t>
            </a:r>
            <a:r>
              <a:rPr lang="en-US" altLang="en-US" sz="2800" dirty="0"/>
              <a:t> developed a scale with two constructs, but EFA suggests six factors based on </a:t>
            </a:r>
            <a:r>
              <a:rPr lang="en-US" altLang="en-US" sz="2800" dirty="0" err="1"/>
              <a:t>Kasier</a:t>
            </a:r>
            <a:r>
              <a:rPr lang="en-US" altLang="en-US" sz="2800" dirty="0"/>
              <a:t> criterion =&gt; 1.</a:t>
            </a:r>
          </a:p>
        </p:txBody>
      </p:sp>
      <p:pic>
        <p:nvPicPr>
          <p:cNvPr id="399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538" y="1660525"/>
            <a:ext cx="3232150" cy="2949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p:cNvPicPr>
            <a:picLocks noChangeAspect="1"/>
          </p:cNvPicPr>
          <p:nvPr/>
        </p:nvPicPr>
        <p:blipFill>
          <a:blip r:embed="rId4"/>
          <a:stretch>
            <a:fillRect/>
          </a:stretch>
        </p:blipFill>
        <p:spPr>
          <a:xfrm>
            <a:off x="5741565" y="1663019"/>
            <a:ext cx="3413547" cy="3617776"/>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p:nvPr>
        </p:nvSpPr>
        <p:spPr>
          <a:xfrm>
            <a:off x="503238" y="598488"/>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Factor loading plot</a:t>
            </a:r>
          </a:p>
        </p:txBody>
      </p:sp>
      <p:sp>
        <p:nvSpPr>
          <p:cNvPr id="41987" name="Rectangle 2"/>
          <p:cNvSpPr>
            <a:spLocks noGrp="1" noChangeArrowheads="1"/>
          </p:cNvSpPr>
          <p:nvPr>
            <p:ph type="body" idx="1"/>
          </p:nvPr>
        </p:nvSpPr>
        <p:spPr>
          <a:xfrm>
            <a:off x="792163" y="1979613"/>
            <a:ext cx="4171949" cy="4102100"/>
          </a:xfrm>
        </p:spPr>
        <p:txBody>
          <a:bodyPr/>
          <a:lstStyle/>
          <a:p>
            <a:pPr marL="107950" indent="0" eaLnBrk="1">
              <a:buSzPct val="45000"/>
              <a:tabLst>
                <a:tab pos="723900" algn="l"/>
                <a:tab pos="1447800" algn="l"/>
                <a:tab pos="2171700" algn="l"/>
                <a:tab pos="2895600" algn="l"/>
                <a:tab pos="3619500" algn="l"/>
              </a:tabLst>
            </a:pPr>
            <a:r>
              <a:rPr lang="en-US" altLang="en-US" dirty="0"/>
              <a:t>When the variables are represented as vectors, it is clear that there are two clusters. Only one item does not belong to any group. Cut it!</a:t>
            </a:r>
          </a:p>
        </p:txBody>
      </p:sp>
      <p:pic>
        <p:nvPicPr>
          <p:cNvPr id="2" name="Picture 1"/>
          <p:cNvPicPr>
            <a:picLocks noChangeAspect="1"/>
          </p:cNvPicPr>
          <p:nvPr/>
        </p:nvPicPr>
        <p:blipFill>
          <a:blip r:embed="rId3"/>
          <a:stretch>
            <a:fillRect/>
          </a:stretch>
        </p:blipFill>
        <p:spPr>
          <a:xfrm>
            <a:off x="5095288" y="1979613"/>
            <a:ext cx="4243067" cy="3085867"/>
          </a:xfrm>
          <a:prstGeom prst="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6821" y="4160837"/>
            <a:ext cx="1535500" cy="2543271"/>
          </a:xfrm>
          <a:prstGeom prst="rect">
            <a:avLst/>
          </a:prstGeom>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9.1</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Data set: </a:t>
            </a:r>
            <a:r>
              <a:rPr lang="en-US" dirty="0" err="1"/>
              <a:t>PIAAC_for</a:t>
            </a:r>
            <a:r>
              <a:rPr lang="en-US" dirty="0"/>
              <a:t> _</a:t>
            </a:r>
            <a:r>
              <a:rPr lang="en-US" dirty="0" err="1"/>
              <a:t>PCA.jmp</a:t>
            </a:r>
            <a:endParaRPr lang="en-US" dirty="0"/>
          </a:p>
          <a:p>
            <a:pPr marL="457200" indent="-457200">
              <a:buFont typeface="Arial" panose="020B0604020202020204" pitchFamily="34" charset="0"/>
              <a:buChar char="•"/>
            </a:pPr>
            <a:r>
              <a:rPr lang="en-US" dirty="0"/>
              <a:t>Run a PCA with problem-solving, literacy, and numeracy.</a:t>
            </a:r>
          </a:p>
          <a:p>
            <a:pPr marL="457200" indent="-457200">
              <a:buFont typeface="Arial" panose="020B0604020202020204" pitchFamily="34" charset="0"/>
              <a:buChar char="•"/>
            </a:pPr>
            <a:r>
              <a:rPr lang="en-US" dirty="0"/>
              <a:t>Examine the loading plot</a:t>
            </a:r>
          </a:p>
          <a:p>
            <a:pPr marL="457200" indent="-457200">
              <a:buFont typeface="Arial" panose="020B0604020202020204" pitchFamily="34" charset="0"/>
              <a:buChar char="•"/>
            </a:pPr>
            <a:r>
              <a:rPr lang="en-US" dirty="0"/>
              <a:t>Can we put all three test scores together as a composite score? Are all vectors close to each other?</a:t>
            </a:r>
          </a:p>
        </p:txBody>
      </p:sp>
    </p:spTree>
    <p:extLst>
      <p:ext uri="{BB962C8B-B14F-4D97-AF65-F5344CB8AC3E}">
        <p14:creationId xmlns:p14="http://schemas.microsoft.com/office/powerpoint/2010/main" val="1729387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375E0D-43BF-CB4A-B519-F2BDD1C23EA7}"/>
              </a:ext>
            </a:extLst>
          </p:cNvPr>
          <p:cNvSpPr>
            <a:spLocks noGrp="1"/>
          </p:cNvSpPr>
          <p:nvPr>
            <p:ph type="title"/>
          </p:nvPr>
        </p:nvSpPr>
        <p:spPr/>
        <p:txBody>
          <a:bodyPr/>
          <a:lstStyle/>
          <a:p>
            <a:r>
              <a:rPr lang="en-US" dirty="0"/>
              <a:t>PCA in Python</a:t>
            </a:r>
          </a:p>
        </p:txBody>
      </p:sp>
      <p:sp>
        <p:nvSpPr>
          <p:cNvPr id="3" name="Content Placeholder 2">
            <a:extLst>
              <a:ext uri="{FF2B5EF4-FFF2-40B4-BE49-F238E27FC236}">
                <a16:creationId xmlns:a16="http://schemas.microsoft.com/office/drawing/2014/main" xmlns="" id="{90140336-9204-C040-BAF6-7D38B2B38D39}"/>
              </a:ext>
            </a:extLst>
          </p:cNvPr>
          <p:cNvSpPr>
            <a:spLocks noGrp="1"/>
          </p:cNvSpPr>
          <p:nvPr>
            <p:ph idx="1"/>
          </p:nvPr>
        </p:nvSpPr>
        <p:spPr>
          <a:xfrm>
            <a:off x="952501" y="2291556"/>
            <a:ext cx="4705349" cy="3957637"/>
          </a:xfrm>
        </p:spPr>
        <p:txBody>
          <a:bodyPr/>
          <a:lstStyle/>
          <a:p>
            <a:pPr marL="0" indent="0"/>
            <a:r>
              <a:rPr lang="en-US" dirty="0"/>
              <a:t>Certain body characteristics are related. Can we reduce multiple body measurements into a few only?</a:t>
            </a:r>
          </a:p>
        </p:txBody>
      </p:sp>
      <p:pic>
        <p:nvPicPr>
          <p:cNvPr id="4" name="Picture 3">
            <a:extLst>
              <a:ext uri="{FF2B5EF4-FFF2-40B4-BE49-F238E27FC236}">
                <a16:creationId xmlns:a16="http://schemas.microsoft.com/office/drawing/2014/main" xmlns="" id="{F1F528FD-AA52-5D46-81A1-7E7A9EEE64FE}"/>
              </a:ext>
            </a:extLst>
          </p:cNvPr>
          <p:cNvPicPr>
            <a:picLocks noChangeAspect="1"/>
          </p:cNvPicPr>
          <p:nvPr/>
        </p:nvPicPr>
        <p:blipFill>
          <a:blip r:embed="rId2"/>
          <a:stretch>
            <a:fillRect/>
          </a:stretch>
        </p:blipFill>
        <p:spPr>
          <a:xfrm>
            <a:off x="6107112" y="1646237"/>
            <a:ext cx="2705100" cy="508000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922369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375E0D-43BF-CB4A-B519-F2BDD1C23EA7}"/>
              </a:ext>
            </a:extLst>
          </p:cNvPr>
          <p:cNvSpPr>
            <a:spLocks noGrp="1"/>
          </p:cNvSpPr>
          <p:nvPr>
            <p:ph type="title"/>
          </p:nvPr>
        </p:nvSpPr>
        <p:spPr/>
        <p:txBody>
          <a:bodyPr/>
          <a:lstStyle/>
          <a:p>
            <a:r>
              <a:rPr lang="en-US" dirty="0"/>
              <a:t>PCA in Python</a:t>
            </a:r>
          </a:p>
        </p:txBody>
      </p:sp>
      <p:sp>
        <p:nvSpPr>
          <p:cNvPr id="3" name="Content Placeholder 2">
            <a:extLst>
              <a:ext uri="{FF2B5EF4-FFF2-40B4-BE49-F238E27FC236}">
                <a16:creationId xmlns:a16="http://schemas.microsoft.com/office/drawing/2014/main" xmlns="" id="{90140336-9204-C040-BAF6-7D38B2B38D39}"/>
              </a:ext>
            </a:extLst>
          </p:cNvPr>
          <p:cNvSpPr>
            <a:spLocks noGrp="1"/>
          </p:cNvSpPr>
          <p:nvPr>
            <p:ph idx="1"/>
          </p:nvPr>
        </p:nvSpPr>
        <p:spPr/>
        <p:txBody>
          <a:bodyPr/>
          <a:lstStyle/>
          <a:p>
            <a:pPr marL="457200" indent="-457200">
              <a:buFont typeface="Arial" panose="020B0604020202020204" pitchFamily="34" charset="0"/>
              <a:buChar char="•"/>
            </a:pPr>
            <a:r>
              <a:rPr lang="en-US" dirty="0"/>
              <a:t>Download the files “</a:t>
            </a:r>
            <a:r>
              <a:rPr lang="en-US" dirty="0" err="1"/>
              <a:t>python_PCA.txt</a:t>
            </a:r>
            <a:r>
              <a:rPr lang="en-US" dirty="0"/>
              <a:t>” and “</a:t>
            </a:r>
            <a:r>
              <a:rPr lang="en-US" dirty="0" err="1"/>
              <a:t>body_measurement.xlsx</a:t>
            </a:r>
            <a:r>
              <a:rPr lang="en-US" dirty="0"/>
              <a:t>” from the folder “</a:t>
            </a:r>
            <a:r>
              <a:rPr lang="en-US" dirty="0" err="1"/>
              <a:t>Python_files</a:t>
            </a:r>
            <a:r>
              <a:rPr lang="en-US" dirty="0"/>
              <a:t>” in Unit 9.</a:t>
            </a:r>
          </a:p>
          <a:p>
            <a:pPr marL="457200" indent="-457200">
              <a:buFont typeface="Arial" panose="020B0604020202020204" pitchFamily="34" charset="0"/>
              <a:buChar char="•"/>
            </a:pPr>
            <a:r>
              <a:rPr lang="en-US" dirty="0"/>
              <a:t>Open a new Python interpreter.</a:t>
            </a:r>
          </a:p>
          <a:p>
            <a:pPr marL="457200" indent="-457200">
              <a:buFont typeface="Arial" panose="020B0604020202020204" pitchFamily="34" charset="0"/>
              <a:buChar char="•"/>
            </a:pPr>
            <a:r>
              <a:rPr lang="en-US" dirty="0"/>
              <a:t>Run the Python codes chunk by chunk.</a:t>
            </a:r>
          </a:p>
        </p:txBody>
      </p:sp>
    </p:spTree>
    <p:extLst>
      <p:ext uri="{BB962C8B-B14F-4D97-AF65-F5344CB8AC3E}">
        <p14:creationId xmlns:p14="http://schemas.microsoft.com/office/powerpoint/2010/main" val="4121720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375E0D-43BF-CB4A-B519-F2BDD1C23EA7}"/>
              </a:ext>
            </a:extLst>
          </p:cNvPr>
          <p:cNvSpPr>
            <a:spLocks noGrp="1"/>
          </p:cNvSpPr>
          <p:nvPr>
            <p:ph type="title"/>
          </p:nvPr>
        </p:nvSpPr>
        <p:spPr/>
        <p:txBody>
          <a:bodyPr/>
          <a:lstStyle/>
          <a:p>
            <a:r>
              <a:rPr lang="en-US" dirty="0"/>
              <a:t>PCA in Python</a:t>
            </a:r>
          </a:p>
        </p:txBody>
      </p:sp>
      <p:sp>
        <p:nvSpPr>
          <p:cNvPr id="3" name="Content Placeholder 2">
            <a:extLst>
              <a:ext uri="{FF2B5EF4-FFF2-40B4-BE49-F238E27FC236}">
                <a16:creationId xmlns:a16="http://schemas.microsoft.com/office/drawing/2014/main" xmlns="" id="{90140336-9204-C040-BAF6-7D38B2B38D39}"/>
              </a:ext>
            </a:extLst>
          </p:cNvPr>
          <p:cNvSpPr>
            <a:spLocks noGrp="1"/>
          </p:cNvSpPr>
          <p:nvPr>
            <p:ph idx="1"/>
          </p:nvPr>
        </p:nvSpPr>
        <p:spPr>
          <a:xfrm>
            <a:off x="792163" y="1979613"/>
            <a:ext cx="3232148" cy="3957637"/>
          </a:xfrm>
        </p:spPr>
        <p:txBody>
          <a:bodyPr/>
          <a:lstStyle/>
          <a:p>
            <a:pPr marL="457200" indent="-457200">
              <a:buFont typeface="Arial" panose="020B0604020202020204" pitchFamily="34" charset="0"/>
              <a:buChar char="•"/>
            </a:pPr>
            <a:r>
              <a:rPr lang="en-US" dirty="0"/>
              <a:t>The number of components is optimal at 4.</a:t>
            </a:r>
          </a:p>
          <a:p>
            <a:pPr marL="457200" indent="-457200">
              <a:buFont typeface="Arial" panose="020B0604020202020204" pitchFamily="34" charset="0"/>
              <a:buChar char="•"/>
            </a:pPr>
            <a:r>
              <a:rPr lang="en-US" dirty="0"/>
              <a:t>After 4 the </a:t>
            </a:r>
            <a:r>
              <a:rPr lang="en-US"/>
              <a:t>growth of variance </a:t>
            </a:r>
            <a:r>
              <a:rPr lang="en-US" dirty="0"/>
              <a:t>explained is flattened. </a:t>
            </a:r>
          </a:p>
        </p:txBody>
      </p:sp>
      <p:pic>
        <p:nvPicPr>
          <p:cNvPr id="4" name="Picture 3">
            <a:extLst>
              <a:ext uri="{FF2B5EF4-FFF2-40B4-BE49-F238E27FC236}">
                <a16:creationId xmlns:a16="http://schemas.microsoft.com/office/drawing/2014/main" xmlns="" id="{A0B5BA22-7E10-B841-BF1C-BC19F3208A4C}"/>
              </a:ext>
            </a:extLst>
          </p:cNvPr>
          <p:cNvPicPr>
            <a:picLocks noChangeAspect="1"/>
          </p:cNvPicPr>
          <p:nvPr/>
        </p:nvPicPr>
        <p:blipFill>
          <a:blip r:embed="rId2"/>
          <a:stretch>
            <a:fillRect/>
          </a:stretch>
        </p:blipFill>
        <p:spPr>
          <a:xfrm>
            <a:off x="4202112" y="1814513"/>
            <a:ext cx="4978400" cy="3530600"/>
          </a:xfrm>
          <a:prstGeom prst="rect">
            <a:avLst/>
          </a:prstGeom>
        </p:spPr>
      </p:pic>
    </p:spTree>
    <p:extLst>
      <p:ext uri="{BB962C8B-B14F-4D97-AF65-F5344CB8AC3E}">
        <p14:creationId xmlns:p14="http://schemas.microsoft.com/office/powerpoint/2010/main" val="48623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375E0D-43BF-CB4A-B519-F2BDD1C23EA7}"/>
              </a:ext>
            </a:extLst>
          </p:cNvPr>
          <p:cNvSpPr>
            <a:spLocks noGrp="1"/>
          </p:cNvSpPr>
          <p:nvPr>
            <p:ph type="title"/>
          </p:nvPr>
        </p:nvSpPr>
        <p:spPr/>
        <p:txBody>
          <a:bodyPr/>
          <a:lstStyle/>
          <a:p>
            <a:r>
              <a:rPr lang="en-US" dirty="0"/>
              <a:t>PCA in Python</a:t>
            </a:r>
          </a:p>
        </p:txBody>
      </p:sp>
      <p:sp>
        <p:nvSpPr>
          <p:cNvPr id="3" name="Content Placeholder 2">
            <a:extLst>
              <a:ext uri="{FF2B5EF4-FFF2-40B4-BE49-F238E27FC236}">
                <a16:creationId xmlns:a16="http://schemas.microsoft.com/office/drawing/2014/main" xmlns="" id="{90140336-9204-C040-BAF6-7D38B2B38D39}"/>
              </a:ext>
            </a:extLst>
          </p:cNvPr>
          <p:cNvSpPr>
            <a:spLocks noGrp="1"/>
          </p:cNvSpPr>
          <p:nvPr>
            <p:ph idx="1"/>
          </p:nvPr>
        </p:nvSpPr>
        <p:spPr>
          <a:xfrm>
            <a:off x="792162" y="1979613"/>
            <a:ext cx="3790949" cy="3957637"/>
          </a:xfrm>
        </p:spPr>
        <p:txBody>
          <a:bodyPr/>
          <a:lstStyle/>
          <a:p>
            <a:pPr marL="457200" indent="-457200">
              <a:buFont typeface="Arial" panose="020B0604020202020204" pitchFamily="34" charset="0"/>
              <a:buChar char="•"/>
            </a:pPr>
            <a:r>
              <a:rPr lang="en-US" sz="2800" dirty="0" smtClean="0"/>
              <a:t>The heat map shows the loadings of each item into the four components</a:t>
            </a:r>
          </a:p>
          <a:p>
            <a:pPr marL="457200" indent="-457200">
              <a:buFont typeface="Arial" panose="020B0604020202020204" pitchFamily="34" charset="0"/>
              <a:buChar char="•"/>
            </a:pPr>
            <a:r>
              <a:rPr lang="en-US" sz="2800" dirty="0" smtClean="0"/>
              <a:t>e.g. Mass is loaded in Component 0, Chest is in Component 2.</a:t>
            </a:r>
            <a:endParaRPr lang="en-US" sz="2800" dirty="0"/>
          </a:p>
        </p:txBody>
      </p:sp>
      <p:sp>
        <p:nvSpPr>
          <p:cNvPr id="5" name="AutoShape 2" descr="data:image/png;base64,iVBORw0KGgoAAAANSUhEUgAAAWYAAAEeCAYAAAC5V7+6AAAABHNCSVQICAgIfAhkiAAAAAlwSFlzAAALEgAACxIB0t1+/AAAADl0RVh0U29mdHdhcmUAbWF0cGxvdGxpYiB2ZXJzaW9uIDMuMC4yLCBodHRwOi8vbWF0cGxvdGxpYi5vcmcvOIA7rQAAIABJREFUeJzsnXd4FMX7wD9zd+m9dwiB0HvvRToIgog0BQUERQTpoFJsoBQLTUQUsaAoCqIiXURqEjqhBkJIL5fek7v9/XHxkiMBgiS/b8wzn+fZJ9mdd96Zd2b23dl3Z/eEoihIJBKJpOqg+l9XQCKRSCSmSMcskUgkVQzpmCUSiaSKIR2zRCKRVDGkY5ZIJJIqhnTMEolEUsWQjlkikUiqGNIxSyQSSRVDOmaJRCKpYmgqu4CIKzcq9dXCtf3mVKZ67MxFpeoH6NjLolL1//5bTqXqHzjIulL1A9gEuFeq/pBv7lSq/ri0SlUPgKdD5eo/HJNVuQUAPyXse+QTLvJ6ZLl9jl9dv8o/wf8Fle6YJRKJ5P+X//5nJqRjlkgk1QpF0f+vq/DISMcskUiqGdIxSyQSSZVCzpglEomkqiEds0QikVQtFL10zBKJRFKlUBTd/7oKj4x0zBKJpFqh6KVjlkgkkqpFNZgxy1eyJRJJtULR68q9PQghRD8hxDUhRJgQYv49ZJ4WQlwWQoQKIbZWhA1yxiyRSKoViq6gQvQIIdTAOqA3EAUECyF2KYpyuYRMILAA6KQoSooQokK+HSAds0QiqVZU4MO/tkCYoii3AIQQ3wNPAJdLyLwArFMUJcVQtpJQEQXLUIZEIqlWPEwoQwgxSQgRUmKbVEKVDxBZYj+q6FhJ6gJ1hRDHhBAnhRD9KsIGOWOWSCTViocJZSiKshHYeI/ksr48d/cXkjRAINAd8AX+FkI0VhQltdyVKAPpmCUSSbWiApfLRQF+JfZ9gZgyZE4qilIAhAshrmFw1MGPUrAMZUgkkmqFoi8s9/YAgoFAIUQtIYQ5MBLYdZfMTqAHgBDCFUNo49aj2iBnzBKJpFqhr6BVGYqiFAohpgJ7ATXwhaIooUKIt4AQRVF2FaX1EUJcBnTAHEVRtI9atnTMEomkelGBb/4pirIb2H3XsUUl/leAmUVbhSEds0QiqVYougeGKKo80jFLJJJqRUWFMv6XSMcskUiqF/IjRhKJRFK1KMdqiyrP/6tjDj5zmk82bUSv19Ovdx9GDhteSuavo3/z9fdbEUIQ4F+LBbPmAJCQmMAHa9eQqE1EIHhn4RI8PTxM8tbr1oLBiyeiUqsI+n4/f37ys0l6rbYNGbx4Al71/fn2lZVc3H3CmDZxyyJqtKhHeMhlNo9/95421O7Sgr5vTEClVnH2hwMc22haRo02Den7+ng86vnz04xVXNlzwiTd3NaKKX+s4er+U+x567NS+l0aNqPu0+MQQkX0sUNE7DNdnePTpRd+3fqg6PXo8nK58u1nZMVFY+nsRofFq8iONyyzTAu/wdXvPgegfvcWDF3yAkKt4tR3+zm4/icTnWpzDWM+moFvk9pkp2SwZcoKUqISUJtpGP7eFPya1kbRK+xYvImbJy8Z8phpGPb2JGp3aIyNNdzc9QMJ54KKbRg+1mDD8T/LtqFr72Ibtm4qssGVDotK2HA7zGhDSRz96+P/2JMIoSL+4kligg6U2VfOdZtRb/B4Lny9kqz44he4zO2caP78AiKP/0FsyJ+l8tXo2IKucycgVCou7zjA6c2mfezdsiFd5ozHNdCfPfNXcfNAcR93fHUs/l1aIYSKyJPnOLK8dP0BAru2YODiCahUKkK2HeDIBtMy/Ns2ZODC8XjU92fbtFWE/mEow6uBP4PfeRELWysUvZ7Da7dz8fdjFWvD9Gfx79IagOCNP3Bjn0F/8x6tGf/uS6jUKg5+s4cda7aZ6NSYmzFt7RwCmgWSkZzBB5PeJTEynqbdWvLMGxPQmGkoLCjkqzc/49LRcyZ553/1Jh41vcpsq4dFKZShjHKj0+lY++knvPfmO7i6uPDKnBl0aNuOmn41jDLRMdF8/9OPfPjeCuxsbUlJLX55ZvlHHzBq+AhaNW9BTk4OQmX6Uo5QqRj69mQ2jllMWpyWabtWEHogiIQbUUaZ1Jgkfpi1mm6ThpSq3+GNOzGztKD9mD73tEGoVPRfMolvnltCepyWiT8t59qhIJLCistIi0nkl3lr6DDhiTJ19Hh1NBHBofcoQFBv5HjOrn6X3BQtbecvJenCabLioo0iccHHiP7b4Ihcm7Yi8KlnObf2PQBykuI5tXR+KZ3D3pnMhtGLSY3VMuO3lVzaH0T8jWJH1X5kb3JSM1na5UVaDO7CoNfG8dWUFbQfbWiLFb2nY+viwKSvFvHh47NRFIXerwwnQ5vGsm5TGDjYBjNr22IbRjzP2dVLyU3V0nbeu/e3oUkrAoc9y7l1JWxYtuCefYAQ1Oo1nMs/ric/I5Umz8wi5eZFcrTxJmIqMwu8WnQlI+Z2KRX+PYaSGn651HEw9HH3BZPY+eISMuO1jPh2Obf+CiLlVnEfZ8QlcmDRGlqONe1jz2b18Gpen++GzwBg2Oal+LRuRHRIaKkyBr01ic3PGsbRS78s58qBIBJLjKPU6ES2z1lDlxdMy8jPzWf7rI/R3o7Fzt2Jl39dyY0jZ8nNyK4QG/y7tMKtQQDfjZiB2syMJz9/h9vHzlCYk8cL70/lreHz0cYk8f6+NQTvPUHU9TvGvD3H9CMzLZOp7Z6n05DuPLtwAh9MWmoYJ88sJCU+Gb/6/izctpRJzUYb87Ub2IncrJwy++PfUB2+x/zAF0yEEPWFEPOEEKuFEB8X/d/gYQu6duM63l5eeHl6YmZmRrfOXTl+6qSJzO59exk8YCB2toaT3MnREYCIyDvo9HpaNW8BgJWVFZYWliZ5azQPJOl2LMmR8egKCjn361Ea9W5nIpMSlUDs1QgU/d1vVULYsQvkPWBw+DQNJCUiltTIePQFhYT+fpR6PduayKRFJ5JwLQLDKhpTvBoFYOPiwK27Zgv/4OBfh5zEOHKSElB0OuJDjuPWrLWJjC63uI5qc4v71vcfnUm349DeMbTL2V1/07iPaZ0b92lH0PZDAJz//RiBnZoC4Bnox42j5wHI1KaRk56FX7M6ALQd0YuDa7cbFCgKBVkZpjZoi2w4feL+NlhYUPot13tj61mT3JRE8tK0KHodSVfP4FS7SSm5Gp0HEB18qNSDIKc6TchLSyJbG1emfo/GgaRGxpIeHY++sJDre48S0N20vTJiEtHeKKOPFdCYm6My06A216DSqMnWppUqw7dZIMkRsaQUjdULvx6lQW/TMlKjE4kvY6xqw2PQ3o411CMhhUxtGjYuDhVmg1OAH9EhoSg6PYW5eSRdv03NTi3waBxIXHgM8RFxFBYUcnTHX7Tp19Ekb9t+HTi8bT8AJ349QpMuhvM1/NJNUuKTAYi8ehtzC3M05mYAWNpYMujFYWz/sEK+lmlApyv/VkW5r2MWQswDvsfwzngQhjdhBPDdvb5Nei+SkrW4uboZ991cXNEmm67DjoqJISo6mlfnz2Ha3FkEnzltOB4dja2NDW++9y4vzZjGxi+/QHdXo9p7OpMam2TcT4vV4uDp/DBVfCB2ns6klSgjPU6LnYdL+TILQe8Fz3Pg/S33FLFwdCY3pbhNclOSsXAsbYNvtz50fOtjAoeO4dq2L43HrVzcaPfaMlrNWIRjnfpGnakxd7eLaZ0dPItl9Do9uRlZ2DjZEXM5nMZ92qFSq3D2c8evSW0cvVyxtLcBoP+cMcza/QFNJk7H3M6hqDynu2zQYuHgVNqGrr3p+OZHBA4dzbUfitvEysWNdguKbKhdr1Q+czsH8jKK76TyM1OxsDN1TNbuPpjbOZF6y3SmqjIzx6dtTyKP7yml9x9s3J3JjCtur8x4Lbbu5evjuAvXiAq+yIQDXzB+/xfcOXGOlPCoUnL2ZYyju/ukPPg2C0RtZkZyhOlF5lFsSLoeTs3OLdFYmmPpaIdvm8bYebhi4+5MUnSiUS45NhEXL1Odzp6uRhm9Tk92RhZ2zvYmMu0f70L4pTAK8w0XzJHznmPXJz+Rl5NXfsMfgKIrKPdWVXnQjHkC0EZRlPcURfmmaHsPw+fwJtwrU8kvNm394XvDwTImReKub4To9TqiY2NY+c4yFsyaw4frVpOZmYlOr+Pi5VAmPTeBtSs/JC4ujn2HDt5XF0AZk9ZHpIxvmpSzkDZj+hH212nS4+7zUlCZn0wprT/qr30cXzSdGzu3UmvAUADy0lM4+vpUTi1dwPWfvqbx86+gtrQql857td2pbQdIi9My8/dVDFkykfDTV9HrdKjVKpy8XQkPvsKqATNJu3WDwCfH3MeI0kQd2c/xxa9yY8dWavX/x4ZUjr7xCqeWLeD69q9pPL7Ihrtqe39zBP49hhJxeGcpOb+O/Yk9fRh9Qf496yVEWfrL18cOfp44B/iyuc9ENveZiG+bJni3bFihZfyDnZsTT30wnZ/nrCmV91H0R544T8TRMzy15T36vjeTuAvX0Ov05dJZhoiJjF+9mjy7aAIbZn8MgH/jALxqeRO0u3SM/FFQdLpyb1WVB8WY9YA3EHHXca+itDIp+cWmiCs3FABXFxcSk4qvuInaJJydTWeDri4uNKhbH41Gg5eHJ77ePkTHxuDm4kqdWgF4eXoC0LFde65cv2aSNy1Oi6OXq3HfwcuF9KLbp4oiI06LQ4ky7D1dyEgoXxm+LepRo3VDWo/uj7m1JWpzDQXZuRxc+bVRJi8lGUun4lmIpZMzeWkp99QZH3KcBqMmcJlPUAoLKSjMNNTzTjg5SfFYu3uRl5KMY13Tdkm7q11S47Q4eruSFqdFpVZhaWdDdqohNLHzzeKHV9N2vE9ieCxZKRnkZedycY8hFBV/9iTeHXsYbEi92waX+9tw+kSRDZjaEBlOTqLBhow7xZ8eyM9IxcLO0bhvbutIfmZxuEBtboG1ixcNR0w1pNvYU3/oC1zd8Rm2XjVxrtuMGl0Ho7GwAkVB0RUSd/ZvY/7MeC22nsXtZevhQlZi+fo44LH2xF24TkFOLgARx87g2bQuMWdM49lpsaXH0cOMVQtbK8Z+8ToHVm0l8tz1UumPYgNAyKbthGwyhKn6LJtB6p0Y8tKzCPQpvuN19nIjOc5UpzY2CVcfN5Jjk1CpVVjb2ZCZklEk78rcLxezeupy4otCMfVaNySgWSCfhHyFWqPG3tUR4DCGL7X9a6rDCyYPmjG/ChwUQvwhhNhYtO0BDgLTH6ageoF1iY6NITY+joKCAv46eoQObU1jwB3bdeDcpQsApKWnERUTg5eHJ3XrBJKZlUlqmuEEPHfxAjX9/EzyRp6/gWstL5z83FGbaWg+qDOX9wc9TBUfSPTFGzj7e+Ho647KTEOjgZ25frB8H5HaMesjPu42idU9JrP//S85v+OwiVMGSI+4iZW7J5Yubgi1Go/WHUm8cNpExsrN0/i/a+MWZCcYBrmZrZ1xymLl6o6Vuyc5SfGkR9zEzd8L56J2aTG4C6F3tcul/UG0feoxAJoN7ETYMUMfmFmaY25liGPX7dIMvU5nfGgYeiCY2h0aA+BcrzFZcVFl29CqQzlsiCttg0uxDSXJjLuDpZMbFg7OCJUa1/otSbl5yZiuy88lZP3rnP3sLc5+9hYZsbe5uuMzsuIjCf1+tfF47Jm/iDq138QpA8SH3sCxhhf23u6oNBrq9u1M+F/l6+PM2ER8WjVCqFWoNGp8WjUi+VbpUEb0hRu4+Hvh5Gvok6aDOnP1QPnKUJtpGLNhPmd/Psyl3cfLlHkUG4RKhaWDHQAugTVxDfTnzolzxIfewCvAB/canmjMNHQe2o2QvaYrjoL3nqD7iN4AdBjU1bjywtrehte3vs23737BtaDii9TeL3/jhaajeKn1WF4fNJPYm9HwiE4ZqBYxZvGgWxwhhApD6MIHw31kFBCslPNnAv6ZMQMEhQTzyRefodfp6durN6OHj2DL1m+oWyeQDm3boSgKn27eRMiZM6hUKkYNf5oeXboBcPrcWTZu/hxFUQisXYdXp0zFzMyMtf3mGMuq36MVgxeNR6VWE/TDAQ6t3U6fmaOIuhDG5QPB+Datw7iN87F2sKUgL5+MxFRW9Z4GwEs/LsW9tg8WNpZkpWTw49y1XD9yDjtz0/uzOt1a0vf1CQi1inPbD3L0k+10nz6KmIthXD8UjHeTOjy9fh6W9rYU5hWQmZTChgGm17BmT/bAq3Ed43K5jr2KH+K5NGpO3eHjECoVMcf/5PaenQQ8Ppz0O7dIunCausPH4Vy/MYpOR0F2Fte2bSYrNgr3Fm0JeHw4il6Potdz67cfSbp4BoBbWQ0ZssSwxO/UtoMcWPMj/WaNJvJCGKH7g9BYmDHmoxn4NA4gOzWDr19eifZOPE6+7rz4zRIUvZ60uGS+n7OGlKIYopOPG2M+noGVvQ2WIpPQrzeQVxRbdmnUnLpPjTXYcOJwkQ1PkR4RTtLF09QdPhbnek1QdIUU5GRxbduXBhua/2ODzmDD79uNNtgEFP9ij2Othvj3GIpQqUi4eJLoU/vx69SfzLhIEycN0HDEVCIO/2KyXA7At2M/dPl5xuVyId8Ury6o2bklXeYYlrJd/uUgIZu20+6lUSRcDiP8r2DcG9Vh4AfzsCjq42xtCluHTTeshnhtEt4tG4GiEHH8LEdXbQYg7q5ngHW7t2TgIsNytjM/HuTwuu30nDGK6IthXD0QjE/TOozZMA8rB0MZGYkprO47nWZDujFs+VQSSqyq+Wn2amKv3MazRKj939qgNjdj5HerAMjPyubPdzeQdO02AOkNGvL8O4blcoe27uWnj75j5LyxhJ27Tsjek5hZmDFt3TxqNalNZkoGH05eSnxEHMNmjObJaSOJDS9emfPW0wtITyp+VuDm58Fr37xNjQb+5YuF3YfgTUvKHRdqM3HJI5dXGTzQMT8qJR1zZVDSMVcGdzvmyqCkY64Mfv+t4pYilcXAQdaVqh9MHXNlUNIxVwZ3O+bKwNPhwTKPwuGYrMotAPgpYd8jn3BBG94ot89p++I7VdIxyzf/JBJJ9aIarGOWjlkikVQrqvJqi/IiHbNEIqlWSMcskUgkVQ3pmCUSiaRqoejv+YrFfwbpmCUSSbVCKZQzZolEIqlayBmzRCKRVC0UnXTMEolEUqWQoQyJRCKpYpT1vfX/GtIxSySSaoVclSGRSCRVDKVQOmaJRCKpUig6GcqQSCSSKoUMZUgkEkkVQymUM2aJRCKpUsgZs0QikVQx5HI5iUQiqWLoZShDIpFIqhbVYcb8oF/Jlkgkkv8Uiq7824MQQvQTQlwTQoQJIeaXkf6iEOKiEOKcEOKoEKJhRdggHbNEIqlW6HVKubf7IYRQA+uA/kBDYFQZjneroihNFEVpDiwHPqgIG2QoQyKRVCsqMJTRFghTFOUWgBDie+AJ4LKxLEVJLyFvA1RI4ZXumId1frZS9fur7StVf28Pm0rVD2Bmb1mp+iPzkitV/+LvkypVP0B725xK1f/qgTWVqn98h8o9DwCa6BwrVb9e+W/EbivwzT8fILLEfhTQ7m4hIcTLwEzAHHisIgqWoQyJRFKt0OvKvwkhJgkhQkpsk0qoEmWoL+X1FUVZpyhKbWAe8EZF2CBDGRKJpFqhf4hQhqIoG4GN90iOAvxK7PsCMfdR9z3wSbkLvw9yxiyRSKoV+sLybw8gGAgUQtQSQpgDI4FdJQWEEIEldgcCNyrCBjljlkgk1YqKevinKEqhEGIqsBdQA18oihIqhHgLCFEUZRcwVQjRCygAUoBxFVG2dMwSiaRaUZGfylAUZTew+65ji0r8P73iSitGOmaJRFKt0P/3f/JPOmaJRFK9qAYfl5OOWSKRVC8U6ZglEomkaqGToQyJRCKpWshQhkQikVQxZChDIpFIqhgylCGRSCRVDBnKkEgkkiqGdMwSiURSxZChDIlEIqliyBmzRCKRVDGqwW+xSscskUiqFzKUIZFIJFUMGcqQSCSSKoYMZUgkEkkVo1DOmCUSiaRqIUMZ5WT2spl06tWB3Jw8lkx9m2sXrpWSqd+sHkvWLsTC0oJjB06wcsEHACzd9A4169QAwM7Bjoy0DMZ0HwtAnYZ1WPH5u3jW9AYB21d9y08fbjXRqzE345W1cwhoFkhmcgYfTHqXxMh4mnZryZg3JqAx01BYUMjXb37GpaPnDHnMNExYNpVGnZpipYbgT74l/M+Tpers174FHWdNQKhUXP3lAOe++tkkvcnowTQY3Au9TkduajqH315LZlzifdvKqW4T6gwejRAqYoOPEHn4d5N0r3Y98O7wGCgKurxcrv/8JdkJMQi1mrpPPoetjz8oCmG/biXt1lUAmvdozfPvvoRKreLgN3vYuWZbhbZRgU7Hxnc30rxjczr07kBuTi7vvvwu1y9cL2VfvWb1eH3d61hYWnBi/wk+WvCRSfqoqaOY+tZUBtQZQFpyGi06teC9b98jLdLQbhf3nGD/xz8U6+vWgiFLJqJSqzj1/X4OrTftg4C2DXli8QS8GvjzzdSVXNh94r7tD6AoCus2riPodBAWFhbMnT6XwDqBpeQO/XWIrT9uRQiBi7MLC2YuwMHBgbBbYXy0/iMK8gtQq9VMe2maMc+UZa/Qtld78nJyWTH1PcIulP6JuMBmdZmzdj7mlhYEHTjJ+gVrAOg6uBvPznuOGnVr8krvl7h+znAe2TnZs2jzmzRs05DCvAKyUzI4WUZbqM01jP7wVfya1CYrJYOvXl5JSlQCajMNw5e9hF/TOih6PTuWfM7Nk5cAaDG4C72mPoWiKGTn5WHjYAvAgW/+4OfVpcfR9HVzqd0skIzkdFa+YBhHzbq15NmFE9CYmVFYUMCWJZ9x8eg5zK0smPP5Qjz9vdDr9ITsK32O/Rt01SCUUek/xtqpVwf8AvwY2mY4785cxoKVc8uUW7ByLu/OeI+hbYbjF+BHx54dAHht4huM6T6WMd3HcujXP/nzt8MAqNVq3t6wBCsba6Z3nsCLLZ+hw+Cu+NatYaK355h+ZKVl8kq75/nt0595ZuEEADK0abz3zEJmdZ/M2ldW8Mq64no9OWMUaUmpTOswnh9GTCP2TGip+gqVik5zJ7F7+tv8MGIadfp2xrGWr4mM9totfh43m+1jZnDr0HHavzL2/o0lBIFDnuXiFx8Q/MFruDdrh7W7t4lIwrkTnP5oIac/XkTkX7up/fgoALzadgfg9EcLubBpBbUHjgQhQAgmvj+Vd0e9zozOL9D5ye4V3kZjOoxBrVHjW9uXEa1HsHzGcmavml2mibNXzub9Ge8zovUIfGv70r5Xe2Oau487bbq3IS4yziTP+RPn+aD/DD7oP8PEKQuViiffmcxn495iec9XaDG4Cx6Bpn2QEpPE97NWc/aXI/dv+xIEnQ4iOiaaLZ9uYcbLM/j4k49Lyeh0OtZ/tp5V767iszWfEeAfwM7fdwLw2ebPGDtyLJ+u/pRxY8axcbPhR5jb9mqHT4Avz7UZw0czVzFt5Ywyy5+2cgYfzljJc23G4BPgS5uebQG4fTWcN8ct4uLxCybyBXn5bHl/M/lZuYTuD+L9nq/Qsoy2aDeiNzlpmSzt+hJ/bdrF4wsM47H9qN4ArOgznQ1jljB44fMIIVCpVQxZMoH1I95gVf+ZeNbyIWTfKaZ1mkjnoT1KjaNeY/qRlZrJlLbP8euGnxm7aCIA6clpvDtmEa92m8TqqSuYvn6eMc8v637klY4TmPXYS9Rv2wigf3n66H7o9OXfqiqV7pi79e/K7m2Gn8y6FBKKnYMtLh4uJjIuHi7Y2NlwMcRwld69bTfdB3QtpavXkJ7s/Xk/AO17tCUxLomo6xEkRMSRlpDCsR2HadOvo0meNv06cHibIc+JX4/QpEsLAMIv3SQlPhmAyKu3MbcwR2NuBsBjo/qxY/X3BgWKQm5aRqm6uDcKJD0qloyYePSFhYTtO4p/17YmMjGnL1GYlw9A/MXr2Li7lNJTEnu/AHK08eQmJ6LodCScP4VLwxYmMrq8XOP/KnMLwDA9sHb3JiXsMgAFWRkU5mZj5+OPvV8AceExJETEUVhQyLEdf1V4GymKQssuLdnz/R4AQkNCsbO3u2c/hwYbLnR7vt9DlwFdjOnT3p3G+sXrUZTyTXlqNA9EezuW5Dvx6AoKOfvrURr1aWcikxKVQOzViIf6gc7jJ4/T+7HeCCFoWL8hmVmZaJO1JjKKoqAoCrl5uYbZZHY2Ls5F9grIyskCICsry3i8Q/9OHNi2F4ArIZexdbDF2cPZRK+zhzPWdjZcCTH05YFte+k4oDMAd67fISosslR9c7Nz0RUUkpGYSl5mjrEtGt/VFo37tCV4+58AXNh9nMBOTQHwCPTjxjGDs8/UppGTnoVf0zogBEIIzK0tqdE8kNzMbCKvRVBYUMjRnYdp2990HLXt35E/t+0ztOGvR2j6zzi6eJOUeEP73SkxjvJz8rh07DwAhQWF3LoQBmB6NfkX6JTyb1WVSnfMbl5uxEUnGPfjYxJw93IzkXH3ciM+JtFExu0umRYdmpOcmEzkLcPArFG7BpZWFvjVq8nyA+t4YupwtLGJOHuZOgNnT1eSog269To92RlZ2Dnbm8i0f7wL4ZfCKMwvwNreBoCR88ex/MA6ei2bg5WzQym7rN2cyYxPMu5nJWixcbu3460/uBd3Tpy5ZzqAuYMTeanJxv28tBQsHJxKyXl36EnbucsJGPA0Yb98ayg/9g6uDVuCSoWlkyt2Pv5YOLpg7uBktB+olDZ6e/PbeNf0JqFEPyeU0YduXm4kxBTLJMYkGmU69+tMYmwiYaFhpext3KYxs/Z8yMQtC/Go62c87uDpTGpMcR+kxWpxuMvR/RuStEm4uRbX3c3FjSRtkomMRqNh+pTpvDD1BUaMG0FEZAT9exsme1NemMLGLzYy6vlRfPrFp0wcZ5g5unq5kVCiL5JiEnG9q41cvdxIKnEuJJYhUxauXm5kp2Ya91PLaIuS7aXX6cnNyMbGyY6YK7dp1KctKrUKZz93/BrXxtHbFX2hju2vb2DOvo95YcsbqDUaDn5ruPhRGJUZAAAgAElEQVRqY5Jw8XI10e/i6WI6jtJLj6MOg7pw66JhHJXE2t6G1n3aAxx8oLEPQK+Uf6uq/GvHLIR4/j5pk4QQIUKIkAKloFT63TMiIUQZMqb7fYf1Ye9P+437ao2amoE1CT12njcGzaTtgE741atZhu7S9Ssp41uvJs8smsCnsz826nX1ceNqUChze71M/MVrtJ/2XFk2llZM2T0d2K8bbg1qc/7rnWWml9BaLpUxJw4StHwu4X/8SI2egwCIDfmbvLRkWr2yhNqDRpMWcQNFrytTZ0W30aXgS/jX839gOWWapyhYWFkwdtZYNi3dVCr92oVrDGs2jFX9ZnD0y908/9mCB1S89KGHRSlDyd39XVhYyK+7f2XDxxvYtmUbAf4BfLf9OwB+3f0rL018ie82f8dLE19i5eqV965uOdvoQZSt+/42/CMTtO0AabFaZvy2iiGLJ3D79FV0hTpUGjUdn+3PqgEz+XH+J2SmZvDkqyPvU/f7V8KvXk3GLpzIhtmmzxVUahWzNr7G75t2ANx6kK0PolCvlHurqjzKjPnNeyUoimKmKIpGURRNWkI6nj7uxjQPb3cS40xnH/ExCXh4u5nIJJV4SKZWq+kxsDv7dxY75oSYBK6cvYK9qyP5OXmcPRBMzUYBpMQlm+jWxibh6mPQrVKrsLazITPFEJpw9nJl7peLWTN1OfG3YwHISE4nNyuXoN+PAXDrwDFc6weUsjErQYutR/GMwcbdhazE5FJyPm2a0uL5p9gzexn6gsJ7NRkA+WnJWDgWz3IsHJzIS0+5p3zC+VO4Nmpp2NHrufnbd5z+eBGhX61GY2VNTlI8+WnJRvsBXLzcKqyNnNydWXHoEwY9MwgrayvcS/Szu7c7SXf1c2JMIu7exTJu3m4kxSXh4++Ddw1vtvy9he3ntuPm7cYXh7/A2d2Z7IxscrJyALj652nUGg02TnaAYYbs6F3cBw5eLqQllO6D8vDL778wedpkJk+bjIuzC4lJJWat2sTiMEURYbcMM3tvL2+EEHTr3I3LVwzhh32H9tGloyFEM/Dxgbz59ptsOLwJbZwW9xJ94erthvauNkqKScS1xLngVoZMWSTGJGLtaGvcd/RyIf2utkgt0V4qtQpLO2uyUzPQ6/T88tYXrOo/gy8mLsPS3oak2zH4NKwFgDYijtRYLblZOdRv0wgAF29XkuNMwzulxpG9DRlF48jFy5X5W5bw8dTlxBWNo3+Y8sEMYm5F89unOx5oZ3mo9qEMIcSFe2wXAY/7ZF0HNAeaH979FwNGDACgcetGZKZnoo2/q0PjtWRlZtO4taHTB4wYwF9/FD+sadutDbdv3CahxC3eiUOncPVwxbu2Lx7+XjTq1BSfOn4E7zV96h6y9wTdRxgebnQY1NW4qsDa3obXtr7Nt+9+wbWgyyZ5Tu87SaNOzQCDY00JjyplYMLlGzj4eWHn7Y5Ko6FOn85E/B1sIuNStxZdFrzEntlLyU1Ju09zGUiPCsfKxQNLJ1eEWo17s3Zor5w1kbFyKW52l/rNyEmKB0BlZo7KzBwAp8BGKDo92QkxpEeF4xXgg3sNTzRmGjoN7VZhbRR1/Q5zHnuJrWu2cuvqLfqN7AdAo/v0c3ZmNo2K+rnfyH4c3X2UW1du8Xi9x3mq+VM81fwpEmMSGd99PMkJyTi7F1+o/JoFIlSCrKKTPfL8DVxreeHs547aTEOLQZ0J3R/0wHYuiycGPsGnqz/l09Wf0ql9J/Yf2o+iKFy+ehkba5tSjtnVxZWIyAhS01IN7XHuNDX8DA/DXJ1dOX/JEDv9+8jfzJoxixe7T+TY7qP0GtEXgAatG5KVnkVyvKnzTI5PJiczmwatGwLQa0RfTvxx7IH1v3b2GnZujljYWhnb4tJdbRG6P4g2T/UAoOmAjoQdvwiAmaU55lYWANTt0gy9Tkf8jSjS4rV4Bvpi42xP5PkbeAX4kBybhMZMQ+ch3QneYzqOgvecoMeIPgB0HNSViyXG0etb3+Hrdz7napDpg/TRC57D2t6GL17/5IE2lhedopR7q6qI+90mCSHigb7A3dM2ARxXFMW7dC5TWru0V+Yun03Hx9qTm5PLm6+8w5VzhmVc3x7+yrj0rUHz+sblcscPnmD5vFVGHYvXLuRSyCV++tL0itp/eD+mvf4Sju7O5Ofm8cu6H/n5o+8YMW8sN89dJ2TvScwszJi2bh7+TWqTmZLBh5OXkhARx7AZoxk6bSSx4dFGfW8/vYD0pFRcfd2Ztm4eNg42aLIyOfzWGpN48j/4dWxJx5mG5XLXfj3I2c3baT1pFIlXwoj4O5iBa5fgXLsm2VpD82XGJbJ39rJSeur3KI5hO9drSu1BoxEqFXHBf3Pnz1/x7z2UjKhwtFfOUXvQ6CLHq6MwJ4sbv3xNdnwMFk6uNJ0wC0VRyE9L4dr2L8hLNTjGo3d8eP4dw3K5Q1v3VngbJSYms3TqUsZMH0P7noZ+Xjp1KVeL+vnLv77kuW7PGWxtXt+4XO7kgZN8MO+DUu2x/dx2Jjw2gbTkNIZNHMbQ8UOx0ENBbj673v6C26eLl1vW79GKIYvHI9RqgrYd4ODa7fSdOYqoi2GE7g/Gr2kdnvtsPlYOthTm5ZORmMqKXtNKlfnqgTXG/xVFYc2GNQSfCcbCwoI50+dQL7AeAJOnTebT1Z8C8Osfv7Jj1w7UGjUebh7MeXUODvYOXAy9yPrP1qPT6TA3N2faS9N479m3AXhl+XRaP9aWvJw8Vr7yvnHJ24bDm3ixuyEWXbd5PWavnY+FpTnBB4NYO88QQuo0sDMvvzcdBxcHstIyuXkpjAXDDStlvj77PY7O9phbW6LoFY5t2c3ONz+n38xRRBa1hcbCjNEfvYpvowCyUzP4auoqku/E4+TrzuSvF6Po9aTFJ7NtzlpSimLFHZ7pS9fnH0dXqCMzOwf7ouctB7/by/YPtzJq3jjCzl0neO8JzCzMeHX9fGoVjaNVk94lPiKOp2aOZti0kcSGxxjb+M3h89GYadh04Tuirt+hoCjmXKtx7ReA0jGth+AV3yfK7XHXRP1SVkzyf86DHPPnwGZFUY6WkbZVUZTRDyqgtUv7Sr0s+avtHyz0CPT2t6lU/WDqmCuDNZtjHiz0CMQWZlWqfoD2tg9+APYolHTMlcH4Ds9Wqn6AJjaOlao/PKfy+3lH4v5HdpRTfAaX2+esj95VJR3zfV8wURRlwn3SHuiUJRKJ5P+bwiocoigv8pVsiURSrdBLxyyRSCRVC11FrJn8HyMds0QiqVbIUIZEIpFUMaryMrjyIh2zRCKpVuhlKEMikUiqFoVKFf5sXDmp9I8YSSQSyf8nFfnmnxCinxDimhAiTAgxv4x0CyHEtqL0U0II/4qwQTpmiURSrdCjlHu7H0IINYbPS/QHGgKjhBAN7xKbAKQoilIH+BB4vyJskI5ZIpFUKwoVpdzbA2gLhCmKcktRlHzge+CJu2SeALYU/b8d6CnK/vTkQyEds0QiqVY8zIy55CeKi7ZJJVT5ACV/mSCq6BhlySiKUgikAff/RYxyIB/+SSSSasXDvPmnKMpGYOM9ksvz0fXyf5j9IZCOWSKRVCsKqbBVGVGAX4l9X+DuL4L9IxMlhNAADsC/+yh4CWQoQyKRVCsq6uEfEAwECiFqCSHMgZHArrtkdgHjiv5/CjiklPdHK++DnDFLJJJqRUV9xEhRlEIhxFRgL6AGvlAUJVQI8RYQoijKLuBz4GshRBiGmfLIe2ssP9IxSySSakVFfsRIUZTdwO67ji0q8X8uMLzCCixCOmaJRFKtKOvHdP9rSMcskUiqFfJbGRKJRFLFkI5ZIpFIqhj6Kvkrfg+HdMwSiaRaIWPMEolEUsWQM+ZyEGDXr1L1W+QGVar+1IxKVQ+A82OV20Z+W7+rVP2z5939wa2K5wfrJytV//7np1Wq/lH1nfj26iO/EHZfrmdX7mB11VhWqv6KQqkGjlm++SeR/D9Q2U5ZUr2QoQyJRFKtEHr1/7oKj4x0zBKJpFohyvzg238L6ZglEkm1QqXIGbNEIpFUKUQ1eHQmHbNEIqlWSMcskUgkVQwVMpQhkUgkVQrpmCUSiaSKIUMZEolEUsVQVQO39t+3QCKRSEqgEjKUIZFIJFUKGWOWSCSSKoZKmP2vq/DISMcskUiqFXLGLJFIJFUMGWOWSCSSKoYMZUgkEkkVQyX++27tv2+BRCKRlEDIUIZEIpFULdQqGcqQSCSSKoWQoQyJRCKpWshQhkQikVQxVGoZypBIJJIqhVzH/C94fnF/WvQIJC+ngPWzdxIeGmuSbm5pxsz1w/Go6Yxep+f0wetsff+AMb3DwEYMf7U7iqIQcSWe49/rePbtyajUKg5/u5ff1v5ook9jrmHymtnUalqHzJQM1k5eRlJkgjHdxceN945sYMfKb9n9yc8A9Js0hG5j+oKikH4zkt2vrUGXXwBArc4t6PnaBFQqFee3H+DUpp9NyvNt3ZCeC8bjXtefXbNWcW3fCWOanZcr/d9+GXtPVxRF4cfJb5Mek2iS/+zlG2z++Q/0eoWeHVoytHcXk/Q/T53l6537cHa0N9S1S1t6dWwFQGJyKp98twttahoCwWsvjsHdxYn63VswdMkLCLWKU9/t5+D6n0x0qs01jPloBr5NapOdksGWKStIiUpAbaZh+HtT8GtaG0WvsGPxJm6evATAyz+8g727MwW5eTi6WXBl+ycU5mQC4OBfH/8eTyKEIOHSSWKCDpY5FpwDm1F38PNc/GYVWfGRxWPAzpFmzy0g6sQeYkP+LDPv0E61aVDTmfxCHd8duk50UmYpmSmDm2JvY05BoR6AT3+7SGZOAY62Fox+rB6W5hpUKvj9ZLhJPp92LWj/6gSESsX1Xw9w4RvTPm40YjB1B/VC0enITU3n76VryYpPxDnQn46zX8TMxgpFp+f8V9sJP3jMJO/Ly6bRrlc78nLyWD51GTcu3ChV78BmdZm7dgEWluacOnCKdQtWA9B1cHfGzXuOGnVr8nLvF7l+7hptHmvLtBUz8KrhRXKClrTEVK6dvsK62R8BoDE3Y+b6edRpWpeMlHTen/g2CZHxAAyfPoreY/qj1+vZuGAtZ/4MAcDG3oZpH82mRgN/UBQ+nraSqyGXadKjFS+snom1gy1ZaRkc++EgP7y92VhvjbmGF9bMwr/oXPtk8nskRSbg6ufO0iMbiLsZDcDN01fZMm8dAPN/XoaDuzMFufn/qHEHik/Qf4FQScf8ULToHohnLWemdV9NYAtfJr47kNeHbCol9+tnxwk9cRu1mZpF346lefc6nDschqe/M0OmdGbhsM/JSs/Fwc2Wd36cwvtPv05ybBJv7fmIM/tOEnO9+CTvNrovWamZzO4wkfZPdGXEG+NZN/k9Y/qYNydx4VCIcd/J04U+Ewczr+uLFOTm8/rm12kwoDOXdv6JUKnovXAS2yYsISNey7gflhP2ZxDam1HG/OkxiexesIa2458oZdfj703nxKfbuX38PGbWlih6vUm6Tq9n04+/s+jlsTg72jN/5UZaN66Hn5e7iVzHlo2ZOHxgKf1rvtnBsD5daVa/Njl5eaiEAATD3pnMhtGLSY3VMuO3lVzaH0T8jeI2aj+yNzmpmSzt8iItBndh0Gvj+GrKCtqP7gPAit7TsXVxYNJXi/jw8dkoigLAN9M+IPJCGCNerVVcCSGo1fMprmz/hPyMVBqPmUlK2CVykuNN6qoys8CzZVcyYm6XsqNm96Gkhl8pdfwfGtRwwtXRiqVbg6npYcdTXevw8c/nypT95sBVohJNnXbvVjU4dzOR46GxeDhZ88KAxuz8p/oqFR1mTWLvq0vIStAyeNNy7hwNIvV2cR9rb9xi14TZ6PLyqT+kL21eHsvhRasozM3nyNsfkx4Vi5WrE098vpLoU2fJz8wGoG2vdvgG+DK2zRgatG7I9JUzmdrnpVJ1fnXlTD6csZLLIaEs27actj3bEXTwFLevhrN43EJmrJplaEOVimnLX2X5y8uYvnIG6BRWTF5K5PUIo64+Y/qTlZrJpLZj6Tq0B88tfoHlE9/Br25Nug7twZTOE3DxdOGdn1Ywud049Ho9k5ZO5fShYJaNfxONmQYLKwtUKhXjP5xOXHgMq0Yt5PVdKzi795RJvbuO7kt2aibzOrxAuye6MvyN5/lk8vsAJETEsqjXK2X20acvr+D2+TAAvoz7/ZGcMoCoBqGMB35RWghRXwjRUwhhe9fxfg9bWOs+9Tjy83kAbpyNwsbOEkc3E7Xk5xYQeuI2ALoCHeGhsbh4GmaHPUe2Yu9XwWSl5wLg7udIfHgMiXfi0BUUcnLnEVr17WCir2Xf9hz9wTDjDvrtKI06NzOmterXgYQ7sURdu2OSR6VWY25pjkqtQmNlQWZCMgBeTQNJvRNLWlQ8+oJCruw+SuBjbU3ypsckkng9AkWvmBx3qe2LSq3m9nGD/QXZuRQWzxIACIuIxtPNGQ9XZ8w0Gjq1bEzwxasPblggMjYBvV5Ps/q1AbCysMDC3BxrB2eSbsehvROPrqCQs7v+pnEf0zo37tOOoO2HADj/+zECOzUFwDPQjxtHDfXN1KaRk56FX7M6962HrWdNclOTyEvTouh1aK+dxalOk1Jyfp0GEBN8EEVXaHLcqU4T8tK05Gjj7llGY39XQq4ZHH1EfAZWFhrsrM3vWy8TFLA0M8yqLM3VpGXnGZNcGwSSHhVLRkw8+sJCbh08So0upu0Vd+YSujxD3yWEXsfGzQWA9MgY0qMMd4A5SSnkpqRh6ehgzNepf2f2bdsLwJWQy9g62OLs4Wyi29nDGWs7ay6HhAKwb9teOg3oDMCd6xFEhRVfUOu3bEB0eDQJ0QZfdmTHn7Tv39FEX/v+HTn4/T4Aju76i2ZdWhqPH9nxJ4X5BcTfiSM2PJq6LetjZWtNow5N2PfNbgAKCwrJSs+ibsv6qFQqdq74lrysXE7tPELddo1MymrRtx1HfzDcHQX/dpSGJc61/0+ESl3u7ZHKEcJZCLFfCHGj6K9TGTI1hRCnhRDnhBChQogXy6P7vjNmIcQ04GXgCvC5EGK6oii/FCUvBfY8jCHOHvYkxaQb97Vx6Th72pOaWPo2FMDa3pJWPeux+wvDldk7wHACvLV9PCq1iotHb5Eck2SUT45NonbLeqZlermgLQoX6HV6sjOysXW2pyA3j4FTn+L9p19nwJRhRvmUOC27P/mZj05vIT83n8jj54zO1M7dmfS44vIy4rV4Na1bPtv9vcnNyGLI6nk4+rhz+8QF/vrga5NZc3JqOq4lTmQXRwduRESV0nXy/GUu34zA282F557sh6uTA7GJWqytLFm+6XsStCk0rRfAmMG90VhakRheXOe0WC01WpjW2cHTmdSidtTr9ORmZGHjZEfM5XAa92nH2V1/4+jtil+T2jh6uXLnnOH2e+SqV1B0evSpV4k+aTj5zW0dyM9IMerOz0jF1qumSXnW7j6Y2zmSeusy3q0fMx5XaczxbtOTK9vXmxy/G3sbc1Izi51pamYeDjbmZGTnl5Id1aMeekXhwq0k9p82XID3hETw4uNN6NzEB3MzFRt2XcSxSN7GzZmshOL2ykrQ4tbo3n1cd1Avok6eKXXctUEgKjMz0qOLLzCuXq4kRhdPCBNjEnH1ciM5PrmEjBuJJcJbSTGJuHq5lll2SX2eNbzoN+5xNGYaLp+6ROjJiwC4lJDR6/Rkp2dh72yPi5crV08X35UkxSTh4uVKXm4e6do0Xl0zl1qNAgi7cIONr63DxcsVtUZN3faNGLZgLFZ21kRduW1SHycvF5JLnGs5RecagFsNT97cv5qczGx+fu9rrp8KNeab8NEMFJ2ekN+PAQjAdFbzkPw/hjLmAwcVRXlPCDG/aH/eXTKxQEdFUfKKJreXhBC7FEWJuZ/iB82YXwBaKYoyBOgOLBRCTC9KE/fKJISYJIQIEUKE3Mo4XeJ4adl/botLVUytYvrqYfzx5SkSIlOMx7xqOfPmyC/5+JXt9HmmNRpz02tLKX1lF8qTc55hz8ad5GXnmiRZO9jSql97ZrZ9nmnNnsHMypKGg7rdV1d5UKnV+LVqwJ/Lv2TL03Nw9POgydAepqrKyHd3ka0b1+OTxTP4YP4UmtQLYO03OwDQ6fRcvRnBuCF9eH/2JOK1KRw+dZYyu+muOosyZBQFTm07QFqclpm/r2LIkomEn76KXqcDDGGMFb2ns2bYa9j5BODasM0/ysqgZHkC/+5DufPXL6WkfDv1I/b0YfQFpR2sSX3LKqOMxvv24FVW/HCatTvPE+DlQOu6hpBQyzpuBF2L462vT/HZ75cY3bNesdKH6OPafbrhWr82F7fuNDlu5eJEt0XT+XvpGtO8Zei+e7yKMmXKLN6oLzley+hmT/PNss2EnrzI7E9fw8rW+j5l3rsuao2a2k0D2b15F9Mfe5G8rFyGTxsJAoRKYONgy9sDZnJq5xGa9GhZjrorpMYnM7PVcyzuPY3vFm9i8vo5WNpaAbBhykoW9niZpU/M/WcG/uw9rC03Qq0u9/aIPAFsKfp/CzDkbgFFUfIVRflnFmFBOaIU8OAYs1pRlMyiAm4LIboD24UQNbmPY1YUZSOwEeDzhb8rPUcZHk7dPB+Nq7c914rkXDztSYnPKFPH5GWDiAtPZvcXJ43HkuPSuX42Cl2hnsSoVBIiU/AM8DamO3u5khqXbKInOSYJF283UmK1qNQqrO2syUzJoHaLerR5vDMjF47H2t4GRa+Qn5dPemIqiXfiyNAaZvbXD5zEp0U9Lv/6FxnxWuw9i2cvdh4uxjDHg8iI1xJ/JZy0KMMt+I2Dp/BuVg9+Kn4w5uJoT1JqmnFfm5qGk72diR47G2vj/706tuLbXfuNef19vfBwNdwat23SgOu3IynMzcbRu7jODl4upMWb1jk1ToujtytpcYY2srSzITvV0C873/zcKDdtx/skhhtu1dOK2jkvKwft1TPYetYg6XIw+RlpmNsV39GZ2zmSn1l8l6Q2t8DK1ZOGT08FwMzGjnpDJnJt5yZsPWviEticml0Ho7awAkWPvrCA+HNH6dTIi/YNvQCITMjA0dbCqNPR1oK0MmbLaVmGY3kFOs7cSKCGux0h1xNo18CTjb8ZHmJGxGdgplFh6WBPbmoaWQlabNyL28vG3YXspNJ97N26Kc3GPcXul99AX1AcjjGztqL3itc5vXEriaHXafBkf+oO7k3X3EKunb2Gm0/x8wI3bze0Je7AABJjEnDzdjPuu5Yh8w9JMYm4+bhTkF9AQX4Brt5uhF+6iZO7Ez51fAk7dx1tkYw2Nskw/u1tyEhJNxw3KceV5DgtSTGJJMUkcv2MIYR27NcjPDV9JCEHggwP43cfB6AwvwBdoQ47F3vjuZIck4RziXPNys6arJSMInnD34gLYSRGxOJZ24fb58NIjdMCkJuVw8kdf9G4e8u2wFdlGlxeHsLhCiEmAZNKHNpY5L/Kg4eiKLEAiqLECiHcyxISQvgBvwN1gDkPmi3Dg713nBCi+T87RU76ccAVKB04LIO9Xwczd8AG5g7YQNC+q3R90hB3CmzhS3ZGXplhjBGzHsPazoIv3zKNlATtu0rjDv4A2DlZ4+Bqi6O7M241PFCbaWg/pCtn9p00yXN23yk6P90LgLaPd+bysQsAvDNkLjPbPM/MNs+z97Nf+HX1Ng588RvaqERqt6qPuZXhxK/Zvqnx4V7sxRs41fTCwccdlZmGBgM6E/ZncHmagdiLYVja22DlZLi1q9muCUk3I01k6tTwJjYxmXhtCgWFhRw7c4k2TeqbyKSkFV/IQi5ew8fDcHLVrulDVnYOaRlZAFy6cQtfTzey05Nx8/fC2c8dtZmGFoO7ELo/yETnpf1BtH3KEDpoNrATYUVtZGZpbmyHul2aodfpiL8RiUqtwsbJcMFQadQ4BjQkO8ngsDPj7mDp6IqFvTNCpcalXgtSbl4ylqXLz+X0+jc4u+ktzm56i8zYCK7t3ERWfCSXt60xHo878xfRQQeIP3cUgGOhsaz68QyrfjzDxXAtret5GNrRw47cvMJSYQyVABtLw7xDpRI0rOlMbLLhIVxKZh6BvobghbujFRq1ityiC2LS1Rs4+Hph6+WOSqMhoGdn7hw17WPnwFp0nPsSB+YtNeYztIWGnsvmE7bnMLf/NDiwKz//wS/PzWRy94kc2/03fUb0BaBB64ZkpWeZhDEAkuOTyc7MoUHrhgD0GdGXY38cpSyunr2KT4Avgc3qYm5hTtehPQi7cAPvAF/ibhv649SeE/QcaXiI23lwNy78fbbo+HG6Du2BxtwMjxqeeAf4cP3MVVITUkiKTsSnjq9hPHRtwZ1rEVw/a3DUrQZ0RG2modPTPSnMLzQ6ZYBz+07R+emeALR5vDNXisaRnYs9QmVwNW41PPGo5U1iRBwqtcoY6lBr1DTr3QageLD8Sx5mxqwoykZFUVqX2EycshDigBDiUhlb6af790BRlEhFUZpicMzjhBAeD7ThXqGEokr5AoWKopR6EiOE6KQoyrEyspnwtP8SkwImvDWAZt3qkJ9TwPo5v3DrouHisXz3i8wdsAFnT3s2nJxJVFgihfmG2+Y9W4I4tM0Qxxv7Rl+ad6uDXqfn53V/U5h8gTFvGZbLHfluH7s+3saTc58h/NwNzu47hZmFGS+unU3Nxv/X3nmHR1F1Dfx3NgmBQChpEEBEBJEqTZGOCArYUUQUyyuCqMArimLHglKtICoCiuVDUVRUXukgiBAIHUSqAhISUqgJCZCc74+ZJJtkgeDOhiXc3/PMszv33jlnZnfmzJlzz71zKUcPHuH9h0eSuDvv4dw2+B4yUo/lpMt1e+oemt/clqzMTA5u/ZtZL7xPpu0V1WjbhGuftVKpNnw3n2UffUvrAT2J37id7QtXUql+TbqNHUJw2TJkHj9BatIBJt1kRRbLHkkAACAASURBVH+qt7yCa55+ABEhftMOZg39gKwTJ+n6To+cfVm9aSuffDeLrKwsOlzdmNuvb8dXMxdwabXKXNngcr78cS4rN24hwOWiTEgp+va4Mcc4r/tzB1N+mA2q1LioMg/fdRNBgYEs+3Irt77cG1eAi5iv5zNv7Dd0fvJu9qzfzqa5KwgMDuKedwZRpX4N0g4e4fPHxpC8O4EKVaPo98XLaFYWh+JT+OqpsRzYm0iJUsH0//YNAoICcblcaOpf7Fr0Q84zd/lL6nBx+9sQl4v9G2OIi5lL1ZZdSE3YzYEdm3Cn7p392fXrjDzpcgBVW3Qm80RGTrrctJBueeq7tanJ5RdV4MTJLKYu3JKTefFk9ya8+c1qSgS6eOzWKwhwCS4Rtv5zkBm/70AVKlYI4c52tQgOCkCBn5b9RYkRL7npbkLzgb2RABfbfp7Pus++pfFDPUn6czt7fltJ53depsKlF5OWbIXYUhMSmTdkOJde1442z/fnwF+5x7Lk9fdI2fY3X/5pGeCBox7nyg5XkX4sg9EDRrB1rfX8+NGiiTzc/iEALmtUm6fHPUNwyWBWzI9h7JB3AWh1QxsGjBhIufDypB46yvaN2/nuo28Z/O7TlA0rx5EDh0lJSCFu+z8s+m4+K2YtIyg4iCfHP0uNBjU5evAII/sMI2GXZbTvHHQ3ne7uQmZmJh8/P55V860b9iX1L2XgO08SGBRE/K59vDNgFKmHjtKxazsefn8wQcFBHEk5zITHxnB5q4b8tXYba+1rre+4wVSrX4PUg0f44OFRJO6Op9kNLbnt6V5knswkKzOLH0Z/ydq5KygREsxz348iICgAV4CLTYvXcl2fWwKBTLzg3isnFDpG/fnKvqd88j8TIrIFaG97y9HAIlWtfYZtPgFmquq3p213OsPsBPkNs9MEp684cyMvqF8h+MyNvMTdMPuCyQ9N9an8POlyPiK/YXaa+l+87VP52YbZl5Ty8RwREYElfSof4NP4mf/aUGZzb/OJhTfMMQ95Y5hHA8lunX9hqvp0vjZV7TbH7KyNGOB2Vd1wOtlm5J/BYChWSGCRZWWMAKaJSG9gN9AdQESaAf1U9SGgDvCmiChWv9yYMxllMIbZYDAUN1yFSnzwGlVNBq71UB4LPGR/nws0PFvZxjAbDIbihcvraMg5xxhmg8FQvCi6UIbPMIbZYDAUKySgaEIZvsQYZoPBULwwoQyDwWDwMwKNx2wwGAz+RRFlZfgSY5gNBkPxwoQyDAaDwc8woQyDwWDwL8R4zAaDweBnBBjDbDAYDP6FyWM2GAwGP8N4zAaDweBnmBizwWAw+BmBxjAbDAaDX2GyMgwGg8HfOP/7/oxhNhgMxQwzwMRgMBj8jPPfLhvDbDAYihcmxlwIko5sOnMjLwh1Hfep/B8TDvlUPsCaAbt8Kt913Le/0XujtjByyQSf6mgxaKBP5Y//09dvvYgkJCDcpxoq9enuU/mxE573qXzHMHnMBgM+N8rFAV8bZUMucv6/WcoYZoPBUMwwoQyDwWDwL8SEMgwGg8G/EJOVYTAYDP6F8ZgNBoPBzzCdfwaDweBnmDxmg8Fg8DOMx2wwGAx+hvGYDQaDwc9wmawMg8Fg8C9MKMNgMBj8DFcxCGUUA6ffYDAYchFX4Rev9IiEichcEdlmf1Y4RbtqIjJHRDaLyB8iUv1Mso1hNhgMxQpXgBR68ZJngPmqWguYb6974jNgtKrWAa4C9p/xGLzdM4PBYPAnXK7CL15yCzDF/j4FuDV/AxGpCwSq6lwAVT2qqmlnPAavd81gMBj8iLMxzCLSV0Ri3Za+Z6GqoqruA7A/ozy0uQw4KCLficgaERktcubuSdP5ZzAYihVnE6JQ1QnAKScUF5F5QCUPVYV9a0Ag0AZoDOwGvgYeACadaSODwWAoNjiZx6yqHU9VJyIJIhKtqvtEJBrPseN/gDWqutPe5gfgas5gmE0ow2AwFCuKMMb8I3C//f1+YIaHNiuBCiISaa93AP444zF4vWsGg8HgRwQESKEXLxkBdBKRbUAnex0RaSYiEwFUNRMYDMwXkQ2AAB+fSbAJZRgMhmJFUY0vUdVk4FoP5bHAQ27rc4GGZyPbGGaDwVCsMHNlGAwGg58RaN5gcvb0H/4fmndsQvqxDEb1f59t6/8q0ObB53tyXY+2hJYrww0X35tTHlUlgiHvP0aZcqVxBbiY+OqXBHOEPq8/iivAxdwvfmH6e1/lkRVYIohB7w/h0itqcSTlMKP7DGP/ngRCK5RlyOSXqNm4Ngu+ms2EZ8blbDPshzcJqxhGRnoGmao8fvvjPPDkA7To1IL0Y+m8/tjrbF2/tcB+176iNs+//zzBJYNZNncZ7zz7Tp76nv170v/V/nSt2ZVDKYdyyms0qMSwaffy7uM/EjN7C/e/cC2N211KxrETfPDM//j7j4Q8ckqUDOTx926lYrXyZGUqqxduZ+qYXwG479kO1L26GgDBJYMoGx7C2L5HuG9YP1wBLhZ+OYufxn5T4Dd6ZNyTXNKwFkcPHOa9vsNJ2pPbwRxeJZLRSz5i+ugvmfnBdIKCg3hpxmgCSwQREBBAaHhZDicf9vh/r1i1gvEfjycrK4sunbrQs3vPPPXjPx7Pug3rAEjPSOfgoYPM+MpTH0ouFZs2pnHf3ojLxc4589jyzXd56mvdejM1ru9IVmYmGYcOE/vOONISE4lsWJ9GfR7MaRdatQrLR75J3PIVBXQMGP4gzTs2Jv3YcUb2H+fxPO39fE+u69GO0HKl6ep2nj467AEat64HQHCpYCpElqNHrScKbP/w6z1o1rE+GceO8/aAT9mxYU+e+uBSQTw78WEqVY8kKzOLFXPW8+mw7wGod3Ut+g67k0vqVmFk34ks/Xn1aX+znjdcRoPaERw/kcnk6X+wO+5IgTZP9W5KudASHD+ZBcDbn6zmSOqJPG2efuMJWndsSXpaOi8NfI0/128pIKdOw8t5deyLBJcK5rd5vzPqubcAuKxeLZ4fPYSQ0qWI27OP5/oNJfVoKuUqlGXM5BHUa1wHYBzQ/7QHcwaMx3yWNO/YmCo1orn3ygHUaVaLx8f04bHrnivQbtnsWH6Y+Aufrxibp7zXk7fz64xl/PjJHC6uXZXhXz2LZp5kaPchJMclMmbO+6yY9Tt7tu7O2abTPV04evAI/a66nza3tuf+l/owus8wjmcc58sRn3Lx5dWpVqd6gX14q99wtq/bSlLmMVp0bEHVS6vSo1kP6jWrx+A3B9O3U8E89MFjBjNy0Eg2rdzEmGljuLrj1SyftxyAqCpRXNn+SuL3xOfZxuVycffg9qz7zbrwG7WrQXT1MB7vNIGaV1TmoVeu44XunxfQ9fOkFfwRs5uAIBcvTrmLRm1rsHbxTj4bviCnzfX3NqF6nYr8Z8RjDL/zOZLjkhg2+11Wz45hr9tv1P7u60g9eJQnru5Ni1vb0fPFBxnbd0RO/b2v9mXd/Nic9RMZJxjW7Rky0tIJCAxg4vbppKemczz9eJ59zMzMZOyHYxn52kgiwyN57InHaNm8JRdXuzinzaN9Hs35/v1P37N95/YCx5rvB6PJI31Z/MLLpCUl0/HtUcQtX8GRPf/kNDm4cyfzHh9MZsZxanS9noYP3sfykW+SuH4jcwdYBjKoTBm6ThxPwpq1BVRkn6e97PN00Ji+PHrdswXa/T47lu8n/sIX+c7T8S98mvP9tj5dqNXgkgLbNru2PpVrRNGn+YvUbnoJj426hye6jCjQ7rvxc1i/dCuBQQG8Pn0QTTvUY9WCTSTuTeHtgZ/S7dFOp/+9gAaXhRMVEcJzb/1OjYvK0uvmy3njw5Ue2378zUZ27S1otAFad2xJtRoXcfNVd9CgaX2eH/U093buXaDd86Of5rUnh7M+diPjvnqbVte2YOn8ZQx9+zneevk9Vv2+hlvuvon7+/di/IiPyMg4zvsjPqLm5TV4YcypRjUXngtiEiMRuUpErrS/1xWRJ0Sk679R1rLLlcz92vLsNsduo0y50oRVLF+g3ebYbaQkHCxQrqqEhJYCoHRoCGlHjxH/dxwJu/Zx8sRJlvywiKu6tMqzTfMuLVnw9RwAlv60mIZtGgOQkZbO5piNHM/Ia0w80bpra2Z9NQuATbGbCC0bSnjF8DxtwiuGUzq0NJtWbgJg1lezaNO1TU79wNcHMn7oeFQ1z3Z39L2DFXO2cDjZGqXZ7NpaLP5+IwDb18UREhpM+cjSebY5nn6SP2Isw5p5Iou/NiUQVim0wH63uqEuuzbvJ+GvOPbviifzxEmW/fArTTtfnadds84tWDJtHgAxPy2hfutGuXVdWrB/Vzz/bNmVZ5uMtHQAAoICEfF8IWzZtoXK0ZWpXKkyQUFBtG/bnqUxSz22BVi4eCEd2nY4ZT1A2GW1OBq3j9T4BPTkSfYs/o0qV1+Vp03i+o1k2v9ryp9bKRURXkBO1dYt2Be7OqedO626XMmcrxcB1rlYulzIWZ2n7nTo1pr53/1WoPzqLlewYJp1096y6i9KlytFhaiyedpkHDvB+qXWk9nJE5nsWL+biMrWPDn79yTz9x970ay855MnGtWJZNmafQDs3HOYkJKBlAstccbt8tO+c1t+/voXADas2khouVAi8l0HEfZ1sD7WOod//voXrunSDoCLa17Mqt/XALB8UQzX3ngNAOlp6ayNWVeoa7EwBAYUfvFXTmuYRWQo8B7wgYgMx3rMKAM8IyKFHfmSQ0R0GPv3JuesJ8YlExEdVujtp4yaRsfubfl6w4cM//pZ5k5bQtLe3Efu5LhEwqPznihhlcJJ2psIQFZmFqmHUwkNy3sBeGLAe0/x9sIPeWDwA0RGR7LfTc/+uP1ERkfmaR8ZHcn+uNw2iXGJOW1ad25N4r5Etm/K6w1GREfQ9oa2zJ2a67WFVSxDcnxuWCAl4QhhFQsa3WxCQoNp0qEmG5f9nVd25bJEVi3HgaSjJMcl5sqLSyKsUt7fqEJ0OMl7kwDrN0o7kkZoWFmCQ4K5qX93po/5soBecbl4Y/44Ptw0lfS0gt4yQFJyElERuaNUI8MjSU5OLtAOIGF/AvEJ8TRq2MhjfTalwsNIS0rKWU9LSqZUeEHDm80l13UkPrbgY361tm3Y82tBgwkQER2e5zxNikshIvrUOk5FxaoRRFeLYs3ijQXqwiuVJzEuxU3HQcKjPU5OBkDpsqVofn1D1i3586z3o3zZYFIOpeesHzicQfmywR7b/qdbPV7q35wbryno5UdFRxIflxtWS4jbT1SlvNdBVKVIEtyug4R9+4myr4Mdm3fQvnNbADrdfC2Vqngawew9ASKFXvyVM4Uy7gAaAcFAPFBVVQ+LyGggBnjd00b2ePO+ALVDmlC5ZI3s8gJt9cw3/Bw6dGvN7KkL+Wb8z9RtdhkvTX6CdQvzxgfzy/PozZ1B51v93iAlPplSpUvxxCcvUiGi4AWT3/PFkxpVgksFc9+T9zGo26AC9f9947988MoHaNal7jt8Zl02rgBh4Ns3M+uzVezfcyhPXcsb6hAze4vHY81fJB52XlW5/al7+d9H3+d4x3nqs7J47tr+hJQtzbh1XxBUIogTx08UkFGAU1wLCxcvpE2rNgQEnN6N8XgOneIPrXZNOyrUupRFQ17IU16yQgXKVa9G/Oo1p9DhofBsTlSba7q15teflpGVlQX5DsvzeXmq/9nF0x89xI8fLyR+V5LHNqejsNfAx99s5ODhDIJLBPDo3Q1p0SiaZWv3nVZOYa637PNg6H+HMeSNJ+k7uDe/zlrMieMnz+5ACsmFEGM+aSdIp4nIDlU9DKCqx0Qk61QbuY8/f/fpiXrDvdaoxi1rthNVJdfziKwcTnJ8ikcZnujaqwNDulv3gj9ityIuoVL16Jz68MqRpMTn9ciS9yURUSWS5H1JuAJclC5bmiMHPHdUZZMSn0zXB2+m071dKV0+lLSjaUS53d2jKkeRFJ/3AkmMSySqspt3WDmSpPgkqlSvQuVqlZmyZEpO+eRFk+nTsQ+XN7qcVya+QpnQ8pQuG0zrm+uyafluwiuVBfYCEFYxlAP7j3rczz6vdWbf3yn8MiW2QF2LG+rwyStzUVXCK1+UUx5WOYID+X6jlH1JhFeJIMX+jUJCQzh64Ag1m9Sm+Y2tufvF3oSUK41mKScyjjNn8k8526YdTiUjLYOSpUsWMMyREZHsT3J7ikhOJDzMs+e5cMlCBvYb6LHOnbSkZEIiInLWQyLCSU8ueA5FNWpInR53sGjIC2SdzGsAqrZpxd5lMWhmZk7Zrb07c8O9Vkrqn2t25DlPIyqHkXQW52k2HW5rxbtPT8xZv+HB9nTu1RqArWv+JrJyGLDD1lGe5HjPYZEBb/Yibud+ZkyYX2jd1zSvSpsrqwDw9z+HCStXErBu3hXKBnPwSEaBbQ4etsoyjmcSsy6eSy4qS8nggBw5sfPmU6lyxZz2FStHkZiQmEdGwr79VHS7DipGR5FoXyt/b9/FI3da/3G1GhfRplPesKNTXAhZGcdFJMSepq5pdqGIlANOaZjdmTFpNjMmzQageacm3PpQZxZ8t5Q6zWqRejjtjDE6dxL+SaJJuwbMnrqIapdVQQQiq1YkqlolUvYl0ebW9rzZ740826yY9TsdelzHltjNtLqpLet/K9jZ444rwEXpcmX43+Qfmf3ZTAZ89AwpCSl0vqsz876bR71m9Th6+CjJCfluAAnJpB1No16zemyK3UTnuzozfcJ0dm7eyY21b8xp9+3ab+ndoTeHUg7RvXF3AC6KuJlHRnRl9cIdHM84wfW9mvL7zM3UvKIyaUczOJiYWmA/73y8DSGhwUx4/pcCddGXhFGmbEm2rtmLK0CoVKMjkdUqkrIvmRa3tmPcIyPztF81ezlt7uzIttg/aX5TGzb9ZmVJvHrLUzltbh98D+mp6cyZ/BOh4eXIPHGStMOpBJUsQcmQkhz2cLOrXas2e+P2si9+HxHhESxavIjnBhfs7N3zzx6OHj1K3cvrnu6vAeDA1m2UqRJNSMUojiWncFHb1sSMfjtPm/I1LqFp/0dY8tKrZBw6VEBGtXat2TDlizxlP0yaxQ+TrH6Eqzs14daHuvzr8xTgopqVCS1fmk0rc7MWZk5exMzJiwC4smN9bux9Db9+v5LaTS8h9fAxDuwv+Bve+8wtlC5bivcGFewAPh0LY/5hYYzVIdqgdjgdrr6IFesTqHFRWY5lnOTQkbyhJ5dLCCkZyNG0EwS4hIaXR7B5Rwq/rtibI6fUX4vp0fsOZn0/hwZN63P08FGS8l0HSfZ10KBpfTas2siNPbrw1UQrC6hCRAUOJB1AROjzxIN8M+X7szqmwuLPIYrCcibD3FZVMwBU1d0QB5E7RrzQxMxdTfNOjfkidizpx44zasD7OXUTFo2mb3vLEPQd2otr72hNcEgJvt7wIf/7fD5TRn3Dhy99xpNvP8wd/W5AFUY99j5lShzj5WkjcLlczJ86iz1bdnH3kPvZvnYrK2YvY+6XvzBo/DN8uGIKRw4cYUzf3OjLhFVfEBIaQmCJIJp3acXL3Yew/5/9vDxtBIGBgbgCXCz/dQVjnx/L4yMeZ9qqaaQfS+eN/rnG/9NfP+WBdg8AMGbwmJx0ueXzlrNs3rKz/YlYs2gnjdpdyrvz+pJx7CQfPvu/nLoRMx7gmVs+JaxiKN0ebcneHckM/8HSPfuL1Sz8Zj0ArW6sw+//2wxAVqby6bMf8MxXw3AFBLBo6hz2btnNHU/fy851W1k9O4ZF/zebR8c9xVvLJ5F68AhjHy6YHeBO+YoVeOS9wbgCXIhLSE9LJz21YLgjICCAAf0G8MzQZ8jKyqJzx85Uv7g6n37xKZfVuoyWzVsCsGDxAtq3aX/KTkR3NCuLNR98TNvXhiIuF3/Nnc/h3Xuo16snKdu2sy9mJQ17309gyZK0eNY6n9ISE1n66nAAQqIiCYmIIHHDplPqWD53Nc07NeGL2HFkHMtg5IDxOXUfLxpNH/s8fXhoL669ow3BIcFM2/ARMz+fz5RR0wAr7Lbg+1N3dK6ct5FmHRswccUwMtKO8/Z/p+TUjV3wAgM6DCM8ujx3PdGVPVv38d58q0vnp0kLmfPlUmo1upgXPn2EMuVCuOq6htzz9E289rnnKRg2bEmmwWURvPFES46fyOKT73KP/aX+zXl1XAyBAcKgBxoTECCICJt3pLB45d48cpbMXUrrji35acV00o+lM3Tgazl1Xy/8nB7XWCmDrz81klfHvkRwyWCWLljGb/N+B6BLt+vo8eAdAMyfuZAZ/5f75PW/Vd9TOrQ0WDOv3QpcRyHmlPBEcfCY5VTxS6foEN7dpwpCXQd8KZ6kzGM+lQ+Wx+xLXIcW+VT+yCWnnDXRMZYPOnOYwxvGL/dtF31IwNl3Hp4t0X26+1R+7ISz7u8/a9YmxnhtVT9bsKLQNue+Dlf5pRU3I/8MBkOx4kIIZRgMBsN5RVAxCGUYw2wwGIoVxmM2GAwGPyOgGAzJNobZYDAUKwKNYTYYDAb/wnjMBoPB4GeYGLPBYDD4GUEB5/9kGcYwGwyGYoXxmA0Gg8HPMIbZYDAY/IzAYjDvpzHMBoOhWGGyMgwGg8HPcJlQhsFgMPgXJpRhMBgMfobxmA0Gg8HPcJ3qxZLnEcYwGwyGYkWACWUYDAaDf2E8ZoPBYPAzikG2nDHMBoOheOHChDIMBoPBrygGDrMxzAaDoXghxcE0q6pfLUDf813H+S6/OByD+Y38Q0dRHENxXPwxGNO3GOg43+UXhY7zXX5R6DDHcIHij4bZYDAYLmiMYTYYDAY/wx8N84RioON8l18UOs53+UWhwxzDBYrYAXqDwWAw+An+6DEbDAbDBY0xzAaDweBnGMNsMBgMfoYZ+WcwXECISABQEbdrX1V3n7s9MnjCLzxmEekuIqH29xdE5DsRaeIDPa1F5D/290gRucQHOspmH4vDclsVpsxLHV08lPVzSHaAiAxyQtZpdHxemDIvdcwvTNm/kDvS/uzurazT6BgAJABzgZn28rOD8pucbnFKzwXBuR56aGeFrLc/WwNLgFuAGId1DAV+Arba65WBpQ7KbwZsAP4GdgHrgKYOyl9dmDIvdfwOdHBbHwL84qD8RT4+j1bnWw8A/nBIdkkgzP5fK9jfw4DqwGYH5G8Agpz+T/Pp2A6E+1D+QntZBpwAYoFV9vfffPnfF7fFX0IZmfbnDcAHqjpDRF52WMdtQGNgNYCqxjns2U4GHlXVJWB558AnQENvhIpIC6AlECkiT7hVlcUyPE5yM/CziDwFdAYut8ucYqmIjAO+BlKzC1V1tTdCReRZ4DmglIgczi4GjuNcHu3DwONYN/RV5E5idhh43wH5s4AkoLTbMWDrUVUt64COPcAhB+R4RFWvARCRr7DmyNhgr9cHBvtKb3HEL/KYReRnYC/QEWgKHANWqOoVDupYoapXichqVW0iIqWBZarqleF0k79UVVudqexfyG0HtAf6AR+6VR0BflLVbd7I96AvCpiHZXweVAdPEBFZ6KFYVbWDQ/KHq+qzTsg6jY4BqjrWh/JnqOotDsvMvqHXA2pjhTAysutV9S2H9a1V1UZnKjOcGn8xzCFYHtoGVd0mItFAA1Wd46COwUAtoBMwHHgQ+D+nLjIReRsIAaYCCvQADgDTwRGv8GJV3WV/dwFlVPXwGTYrrOwjWPss9mcJ4KT93SlvzefYMfe1qpoqIr2AJsC72b+bg3paYoUw3DvQPnNSh5OIyNDT1avqKw7rm4r1RPQF1jnUC+t87emknuKMvxjmS4F/VDVDRNpjPf5/pqoHHdbTCbgOywDNVtW5Dsr25A1m47VXKCL/h+U1Z2J5s+WAt1R1tDdyixIRqQi8AVRW1S4iUhdooaqTHJK/HrgC6/z5HJgEdFPVdk7It3V8DlwKrCU3BKeqOtBLudk3R8gNk+TcLM+XmyOAiJQEHgHa2kWLsUKU6edur84v/MUwr8XqPKsOzAZ+BGqraleH5AdgGeKOTsg7F2Q/CorIPVjhniHAKqdCMbaO24AFqnrIXi8PtFfVHxyS/wtW3P15Vb1CRAKBNarawCH52WGql4C9qjopu8wJ+baOzUBdJ0M8RYWI/ESu8c/mEFYn3UfGcPoPfpEuB2Sp6kmgG/COqg4Cop0SrqqZQJqIlHNKZn5EpKKITLKNDyJSV0R6O6giSESCgFuBGap6goIXmbcMzTbKAPYTy2kfg8+SCFWdBmTZ8k+S63U6wRG7I7AXMNO+IQc5KB9gI1DJYZkFEJEoEamWvTgkdidwFPjYXg5jpc9dZq87gojUEpFvReQPEdmZvTgl/0LAX7IyTohIT+A+4Ca7zOkLKh3YICJzyZsR4NUjqBufYnuD9vpWrOwDRx7TgY+wUvHWAYtF5GKsC8tJPN2onTxHUkUkHPuGIiJX42yWQA/gbqC3qsbbBs2RUI+btxkK/CEiK8jbgeZI9oqI3Ay8iZX9sR+4GNiM1XHnLY1Vta3b+k8islhV24rIJgfkZ/MJ1g39beAa4D8Uj1fxFRn+EsqoixU/XaaqU+2BHz1UdYSDOu73VK6qUxySv1JVrxSRNara2C7zaU+0iATaXqdT8iYDB7HSvxQYAFRQ1Qcckt8EGAvUx/I8I4E7VHW9E/J9iZ0dc0pU9VeH9KwDOgDzVLWxiFwD9FRVr98EYodhrld7pJ9945qlqnXdz1sH9KxS1aYisiE7TCUiS1S1jRPyLwT8wmNW1T+AgW7rfwGOGWVb5hQRKYH12AawxQ4HOIVPvcFTdZzhnEcOliF+EcvTB5gDvOCUcFVdbRu42lgelCP/gYj8pqqt83WggYMdZ04Z3kJwQlWTRcQlIi5VXSj2qEAHeBL4TUR2YP02lwCP2qmjjjgoNul25tA2EemPlQob5aD8Yo+/eMy1sFLY6mKNsAJAVWs4qKM91sn3N9ZJeRFwv6oudki+EC6mTQAACLVJREFUT71BX3ec5dNVRlWPOiiv2+nqVfU7p3T5Gg/GH3I70J5UVa9iqSIyD6sfYTgQgRXOuFJVW3oj101+MNbAIQH+9EWHn4hciRV+KQ+8hjUYarSqLndaV3HFXwzzb+TGpG7CjkmpqmMdTyKyCrhbVbfY65cBU1W1qYM6AnHYG3ST7fNQiZ2fOxEr57SaiFwBPKyqj3op9xP7axTWKMYF9vo1WMO0T2u4/4W+KPLe4B2bpEdEXgHigP/D+p/vwuoM3AI8oqrt/6XcmliTC63FGmDlAu7BijHPVNVVXuxzB1VdcKobpK9ujCJSWlVTz9zSUAD1g3HhWGlfYA0wyS5b4rCO9YUp80L+Y0B5t/UKWEO0nZK/CAjHnksBuBr41eHfKAbrSWKNW9lGB+X/DES7rUcD3zko/2ZgG1bn7l9Y2R+bnP6NPJQttz/XefnbNPRQ3gxrhKc3+/yK/fmJh2Wyk7+PracF8Aew216/AhjvtJ7ivPhFjJmiiUnFisgkrIEHYHkj/9oL8UAfVc2ZM0FVD4hIH2C8Q/KfwMrvvlRElmKHShySnYOq7hHJ04HuZDpbdVXd57aenarlFK9h3bDydJw5KB8gS0TuBL61193/A28eP6urh7CXqsaKSHUv5KL2k6eq/scbOWfBO8D1WOcrqrpORNqefhODO/5imB/HGs48EOvi6gB4zKLwgkewvNqBWI+gi3HOaAK4RETUdhHsHNoSTglXH3Wc5WOPHc5Qu6N0IFas0CkWichscoet34U1G5lT+LLjLJt7gHexzh0FlgO9RKQU0N8LuSVPU1fKC7k52PHl2yk4nPxVJ+S74+MbfLHHLwyzqq60vx7Fii87hohUU9XdqpoBvGUvvmA2ME1EPsS6YPthzRjmJFeRe1E1ERHU2Tka+mEZnSrAP1hZGY85JVxV+9txzuy0qQmq+r1T8oGDIlIGa+rYL0VkP9acH46hVufeTaeo/s0L0StFpI+q5hnoYQ9ScurJbgZWR+Uq3HKwfYCvb/DFnnPa+SciP56uXh1I2ncfkisi01X1dm9lnkKPC2tqyGuxPNo5wES1Rh06Id8nczQUB0TkcWAp1sWfRm7HWTngS1VNdkDH06o6SkTG4iFk4e3/YKdDfo81VWm2IW6G9dR1m6rGeyPf1rFRVet7K6cQeiKwbvAdyb0W/uvE/3ChcK495hZYc8ROxep48sXoIHeZjqXf5UdVs4AP7MUXNMNHczSINbfEqVBVfc1L+flnr8upwpk846pYhuByYD3WhP9LsTrNUryUnU22xxfrkLw8qGoC0NKOi2cbz5mquuA0m50tv4tIA7XnSfYVqpqEdWM0/EvOtcccgDUNZ0+sGcFmYqWwOTY8NJ/H7OiENrbMaap6p4hswLMn5dR8z98AA/N1njmCiDzpobg00BvrjRdlnNbpC+zH5mZYKXkt7OWgqtb1ga7zJhVMRDZiZagEYk19uxMrlJF9Y3TqHPX4NJGNeborPOfUY7Yf82cBs+yOiZ5YHUSvqnOTkV8h1hshhIJvuHDCW/uv/Xmjl3I8IkUwR4OqvummLxTrmP4DfIU1b4MjyCkm41Hn8oxLYQ1mKGcvcVivbHIMsd4oMwkoAziW6+1jqgBFMUm9+9PEKzg7AdYFxTkfYGIb5BuwjHJ1rBSbyaq691zulzfYMbZkJ8IOdspdRawOLXfaYU9t6a0OW08YVkrePVgjJN9V1QNOyHbT4W4kS2INCd6iql5N0CMiE7Am+TmCFRJbjpVb7Oj+27pisFLkftTcgT5FErv9t/jiSbEQOh2be+NC5Jx6zCIyBSue9gtWEvzGc7k//wZ7TowRQApWqt/nWENpXSJyn6p6m5lxC/Bc/hxXEUnF8ki8NswiMhprytUJWG+OcWw4tjuab/i4PYz9YQdEVwOCsQaX7MXKKHH0JQvunIepYFGS932ReVCHXy2VLdYHMi8YznWMOYvcKTh9MvmMrxGRWKwXgZbDMmxdVHW5iFyOFS/3yms4nTcmbrN3eakjCys8kv06qZwqfPw/OOXNiWUp62HFl1ti3fBTsGYsdHJo/7dYKZfjsAazDASaqepdTulwGhHZh9Up7bFzXR1+tZSts8i99OLEOQ9lnO+4z1chIptVtY5bndePcyKyXVVrnm2dP5LPa3NhvZMvXFWvd1BHVaAVlnG+0ZZf3kH5510qWFEZyXwTPIVgpS7CeeRo+QvnOl2uOJDl9v1Yvjon7npFMfCgqAh1+34SKwtnurdCRWQgliFuBZzASpVbBkzG4c6/8zQVrEgmqVfV0DO3MhQG4zF7iYhkYoVjBCsrwN1LKKmqXr2JpSgGHhQ1duaHOhXLFpG3sHOXfZFOaOs4b1PBRCTMwXxuQxFgDPN5Qr6BB5scHnhQJIhIfazO0TC7KAlrTmy/7/SVvG/AKZAKpg69CcdgAGOYDUWIiPyONdH/Qnu9PfCGOjQJfFFhUsEMvsZf3pJtuDAonW2UAVR1EdYIw/MN480YfIrp/DMUJTtF5EVy58TuhTWhvcFgcMOEMgxFhohUwIrPtiZ3TuyXfTFCz2lMKpihKDGG2WAwGPwME8owFBlivQB3MAXfoNHhXO2TweCPGI/ZUGSIyDrgQ6x87Jz5JdSLN0AbDMURY5gNRYaIrFLVpud6PwwGf8cYZoPPsacUBWvCn/1YIxnd55Q2o9IMBjeMYTb4HBH5i9xXS0G+PGBV9dkrvwyG8xFjmA0+R0SuAvZkz2NhD2++HfgbK13OeMwGgxtm5J+hKPgQO3QhIm2B4VhvSTmENYe1wWBww6TLGYqCADevuAcwQVWnA9NFZO053C+DwS8xHrOhKAgQkWwn4FrAfWY84xwYDPkwF4WhKJgK/CoiSVgvE1gCICI1scIZBoPBDdP5ZygS7JfWRgNzVDXVLrsMKKOqq8/pzhkMfoYxzAaDweBnmBizwWAw+BnGMBsMBoOfYQyzwWAw+BnGMBsMBoOf8f+v+mov7R/iVg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8" descr="data:image/png;base64,iVBORw0KGgoAAAANSUhEUgAAAWYAAAEeCAYAAAC5V7+6AAAABHNCSVQICAgIfAhkiAAAAAlwSFlzAAALEgAACxIB0t1+/AAAADl0RVh0U29mdHdhcmUAbWF0cGxvdGxpYiB2ZXJzaW9uIDMuMC4yLCBodHRwOi8vbWF0cGxvdGxpYi5vcmcvOIA7rQAAIABJREFUeJzsnXd4FMX7wD9zd+m9dwiB0HvvRToIgog0BQUERQTpoFJsoBQLTUQUsaAoCqIiXURqEjqhBkJIL5fek7v9/XHxkiMBgiS/b8wzn+fZJ9mdd96Zd2b23dl3Z/eEoihIJBKJpOqg+l9XQCKRSCSmSMcskUgkVQzpmCUSiaSKIR2zRCKRVDGkY5ZIJJIqhnTMEolEUsWQjlkikUiqGNIxSyQSSRVDOmaJRCKpYmgqu4CIKzcq9dXCtf3mVKZ67MxFpeoH6NjLolL1//5bTqXqHzjIulL1A9gEuFeq/pBv7lSq/ri0SlUPgKdD5eo/HJNVuQUAPyXse+QTLvJ6ZLl9jl9dv8o/wf8Fle6YJRKJ5P+X//5nJqRjlkgk1QpF0f+vq/DISMcskUiqGdIxSyQSSZVCzpglEomkqiEds0QikVQtFL10zBKJRFKlUBTd/7oKj4x0zBKJpFqh6KVjlkgkkqpFNZgxy1eyJRJJtULR68q9PQghRD8hxDUhRJgQYv49ZJ4WQlwWQoQKIbZWhA1yxiyRSKoViq6gQvQIIdTAOqA3EAUECyF2KYpyuYRMILAA6KQoSooQokK+HSAds0QiqVZU4MO/tkCYoii3AIQQ3wNPAJdLyLwArFMUJcVQtpJQEQXLUIZEIqlWPEwoQwgxSQgRUmKbVEKVDxBZYj+q6FhJ6gJ1hRDHhBAnhRD9KsIGOWOWSCTViocJZSiKshHYeI/ksr48d/cXkjRAINAd8AX+FkI0VhQltdyVKAPpmCUSSbWiApfLRQF+JfZ9gZgyZE4qilIAhAshrmFw1MGPUrAMZUgkkmqFoi8s9/YAgoFAIUQtIYQ5MBLYdZfMTqAHgBDCFUNo49aj2iBnzBKJpFqhr6BVGYqiFAohpgJ7ATXwhaIooUKIt4AQRVF2FaX1EUJcBnTAHEVRtI9atnTMEomkelGBb/4pirIb2H3XsUUl/leAmUVbhSEds0QiqVYougeGKKo80jFLJJJqRUWFMv6XSMcskUiqF/IjRhKJRFK1KMdqiyrP/6tjDj5zmk82bUSv19Ovdx9GDhteSuavo3/z9fdbEUIQ4F+LBbPmAJCQmMAHa9eQqE1EIHhn4RI8PTxM8tbr1oLBiyeiUqsI+n4/f37ys0l6rbYNGbx4Al71/fn2lZVc3H3CmDZxyyJqtKhHeMhlNo9/95421O7Sgr5vTEClVnH2hwMc22haRo02Den7+ng86vnz04xVXNlzwiTd3NaKKX+s4er+U+x567NS+l0aNqPu0+MQQkX0sUNE7DNdnePTpRd+3fqg6PXo8nK58u1nZMVFY+nsRofFq8iONyyzTAu/wdXvPgegfvcWDF3yAkKt4tR3+zm4/icTnWpzDWM+moFvk9pkp2SwZcoKUqISUJtpGP7eFPya1kbRK+xYvImbJy8Z8phpGPb2JGp3aIyNNdzc9QMJ54KKbRg+1mDD8T/LtqFr72Ibtm4qssGVDotK2HA7zGhDSRz96+P/2JMIoSL+4kligg6U2VfOdZtRb/B4Lny9kqz44he4zO2caP78AiKP/0FsyJ+l8tXo2IKucycgVCou7zjA6c2mfezdsiFd5ozHNdCfPfNXcfNAcR93fHUs/l1aIYSKyJPnOLK8dP0BAru2YODiCahUKkK2HeDIBtMy/Ns2ZODC8XjU92fbtFWE/mEow6uBP4PfeRELWysUvZ7Da7dz8fdjFWvD9Gfx79IagOCNP3Bjn0F/8x6tGf/uS6jUKg5+s4cda7aZ6NSYmzFt7RwCmgWSkZzBB5PeJTEynqbdWvLMGxPQmGkoLCjkqzc/49LRcyZ553/1Jh41vcpsq4dFKZShjHKj0+lY++knvPfmO7i6uPDKnBl0aNuOmn41jDLRMdF8/9OPfPjeCuxsbUlJLX55ZvlHHzBq+AhaNW9BTk4OQmX6Uo5QqRj69mQ2jllMWpyWabtWEHogiIQbUUaZ1Jgkfpi1mm6ThpSq3+GNOzGztKD9mD73tEGoVPRfMolvnltCepyWiT8t59qhIJLCistIi0nkl3lr6DDhiTJ19Hh1NBHBofcoQFBv5HjOrn6X3BQtbecvJenCabLioo0iccHHiP7b4Ihcm7Yi8KlnObf2PQBykuI5tXR+KZ3D3pnMhtGLSY3VMuO3lVzaH0T8jWJH1X5kb3JSM1na5UVaDO7CoNfG8dWUFbQfbWiLFb2nY+viwKSvFvHh47NRFIXerwwnQ5vGsm5TGDjYBjNr22IbRjzP2dVLyU3V0nbeu/e3oUkrAoc9y7l1JWxYtuCefYAQ1Oo1nMs/ric/I5Umz8wi5eZFcrTxJmIqMwu8WnQlI+Z2KRX+PYaSGn651HEw9HH3BZPY+eISMuO1jPh2Obf+CiLlVnEfZ8QlcmDRGlqONe1jz2b18Gpen++GzwBg2Oal+LRuRHRIaKkyBr01ic3PGsbRS78s58qBIBJLjKPU6ES2z1lDlxdMy8jPzWf7rI/R3o7Fzt2Jl39dyY0jZ8nNyK4QG/y7tMKtQQDfjZiB2syMJz9/h9vHzlCYk8cL70/lreHz0cYk8f6+NQTvPUHU9TvGvD3H9CMzLZOp7Z6n05DuPLtwAh9MWmoYJ88sJCU+Gb/6/izctpRJzUYb87Ub2IncrJwy++PfUB2+x/zAF0yEEPWFEPOEEKuFEB8X/d/gYQu6duM63l5eeHl6YmZmRrfOXTl+6qSJzO59exk8YCB2toaT3MnREYCIyDvo9HpaNW8BgJWVFZYWliZ5azQPJOl2LMmR8egKCjn361Ea9W5nIpMSlUDs1QgU/d1vVULYsQvkPWBw+DQNJCUiltTIePQFhYT+fpR6PduayKRFJ5JwLQLDKhpTvBoFYOPiwK27Zgv/4OBfh5zEOHKSElB0OuJDjuPWrLWJjC63uI5qc4v71vcfnUm349DeMbTL2V1/07iPaZ0b92lH0PZDAJz//RiBnZoC4Bnox42j5wHI1KaRk56FX7M6ALQd0YuDa7cbFCgKBVkZpjZoi2w4feL+NlhYUPot13tj61mT3JRE8tK0KHodSVfP4FS7SSm5Gp0HEB18qNSDIKc6TchLSyJbG1emfo/GgaRGxpIeHY++sJDre48S0N20vTJiEtHeKKOPFdCYm6My06A216DSqMnWppUqw7dZIMkRsaQUjdULvx6lQW/TMlKjE4kvY6xqw2PQ3o411CMhhUxtGjYuDhVmg1OAH9EhoSg6PYW5eSRdv03NTi3waBxIXHgM8RFxFBYUcnTHX7Tp19Ekb9t+HTi8bT8AJ349QpMuhvM1/NJNUuKTAYi8ehtzC3M05mYAWNpYMujFYWz/sEK+lmlApyv/VkW5r2MWQswDvsfwzngQhjdhBPDdvb5Nei+SkrW4uboZ991cXNEmm67DjoqJISo6mlfnz2Ha3FkEnzltOB4dja2NDW++9y4vzZjGxi+/QHdXo9p7OpMam2TcT4vV4uDp/DBVfCB2ns6klSgjPU6LnYdL+TILQe8Fz3Pg/S33FLFwdCY3pbhNclOSsXAsbYNvtz50fOtjAoeO4dq2L43HrVzcaPfaMlrNWIRjnfpGnakxd7eLaZ0dPItl9Do9uRlZ2DjZEXM5nMZ92qFSq3D2c8evSW0cvVyxtLcBoP+cMcza/QFNJk7H3M6hqDynu2zQYuHgVNqGrr3p+OZHBA4dzbUfitvEysWNdguKbKhdr1Q+czsH8jKK76TyM1OxsDN1TNbuPpjbOZF6y3SmqjIzx6dtTyKP7yml9x9s3J3JjCtur8x4Lbbu5evjuAvXiAq+yIQDXzB+/xfcOXGOlPCoUnL2ZYyju/ukPPg2C0RtZkZyhOlF5lFsSLoeTs3OLdFYmmPpaIdvm8bYebhi4+5MUnSiUS45NhEXL1Odzp6uRhm9Tk92RhZ2zvYmMu0f70L4pTAK8w0XzJHznmPXJz+Rl5NXfsMfgKIrKPdWVXnQjHkC0EZRlPcURfmmaHsPw+fwJtwrU8kvNm394XvDwTImReKub4To9TqiY2NY+c4yFsyaw4frVpOZmYlOr+Pi5VAmPTeBtSs/JC4ujn2HDt5XF0AZk9ZHpIxvmpSzkDZj+hH212nS4+7zUlCZn0wprT/qr30cXzSdGzu3UmvAUADy0lM4+vpUTi1dwPWfvqbx86+gtrQql857td2pbQdIi9My8/dVDFkykfDTV9HrdKjVKpy8XQkPvsKqATNJu3WDwCfH3MeI0kQd2c/xxa9yY8dWavX/x4ZUjr7xCqeWLeD69q9pPL7Ihrtqe39zBP49hhJxeGcpOb+O/Yk9fRh9Qf496yVEWfrL18cOfp44B/iyuc9ENveZiG+bJni3bFihZfyDnZsTT30wnZ/nrCmV91H0R544T8TRMzy15T36vjeTuAvX0Ov05dJZhoiJjF+9mjy7aAIbZn8MgH/jALxqeRO0u3SM/FFQdLpyb1WVB8WY9YA3EHHXca+itDIp+cWmiCs3FABXFxcSk4qvuInaJJydTWeDri4uNKhbH41Gg5eHJ77ePkTHxuDm4kqdWgF4eXoC0LFde65cv2aSNy1Oi6OXq3HfwcuF9KLbp4oiI06LQ4ky7D1dyEgoXxm+LepRo3VDWo/uj7m1JWpzDQXZuRxc+bVRJi8lGUun4lmIpZMzeWkp99QZH3KcBqMmcJlPUAoLKSjMNNTzTjg5SfFYu3uRl5KMY13Tdkm7q11S47Q4eruSFqdFpVZhaWdDdqohNLHzzeKHV9N2vE9ieCxZKRnkZedycY8hFBV/9iTeHXsYbEi92waX+9tw+kSRDZjaEBlOTqLBhow7xZ8eyM9IxcLO0bhvbutIfmZxuEBtboG1ixcNR0w1pNvYU3/oC1zd8Rm2XjVxrtuMGl0Ho7GwAkVB0RUSd/ZvY/7MeC22nsXtZevhQlZi+fo44LH2xF24TkFOLgARx87g2bQuMWdM49lpsaXH0cOMVQtbK8Z+8ToHVm0l8tz1UumPYgNAyKbthGwyhKn6LJtB6p0Y8tKzCPQpvuN19nIjOc5UpzY2CVcfN5Jjk1CpVVjb2ZCZklEk78rcLxezeupy4otCMfVaNySgWSCfhHyFWqPG3tUR4DCGL7X9a6rDCyYPmjG/ChwUQvwhhNhYtO0BDgLTH6ageoF1iY6NITY+joKCAv46eoQObU1jwB3bdeDcpQsApKWnERUTg5eHJ3XrBJKZlUlqmuEEPHfxAjX9/EzyRp6/gWstL5z83FGbaWg+qDOX9wc9TBUfSPTFGzj7e+Ho647KTEOjgZ25frB8H5HaMesjPu42idU9JrP//S85v+OwiVMGSI+4iZW7J5Yubgi1Go/WHUm8cNpExsrN0/i/a+MWZCcYBrmZrZ1xymLl6o6Vuyc5SfGkR9zEzd8L56J2aTG4C6F3tcul/UG0feoxAJoN7ETYMUMfmFmaY25liGPX7dIMvU5nfGgYeiCY2h0aA+BcrzFZcVFl29CqQzlsiCttg0uxDSXJjLuDpZMbFg7OCJUa1/otSbl5yZiuy88lZP3rnP3sLc5+9hYZsbe5uuMzsuIjCf1+tfF47Jm/iDq138QpA8SH3sCxhhf23u6oNBrq9u1M+F/l6+PM2ER8WjVCqFWoNGp8WjUi+VbpUEb0hRu4+Hvh5Gvok6aDOnP1QPnKUJtpGLNhPmd/Psyl3cfLlHkUG4RKhaWDHQAugTVxDfTnzolzxIfewCvAB/canmjMNHQe2o2QvaYrjoL3nqD7iN4AdBjU1bjywtrehte3vs23737BtaDii9TeL3/jhaajeKn1WF4fNJPYm9HwiE4ZqBYxZvGgWxwhhApD6MIHw31kFBCslPNnAv6ZMQMEhQTzyRefodfp6durN6OHj2DL1m+oWyeQDm3boSgKn27eRMiZM6hUKkYNf5oeXboBcPrcWTZu/hxFUQisXYdXp0zFzMyMtf3mGMuq36MVgxeNR6VWE/TDAQ6t3U6fmaOIuhDG5QPB+Datw7iN87F2sKUgL5+MxFRW9Z4GwEs/LsW9tg8WNpZkpWTw49y1XD9yDjtz0/uzOt1a0vf1CQi1inPbD3L0k+10nz6KmIthXD8UjHeTOjy9fh6W9rYU5hWQmZTChgGm17BmT/bAq3Ed43K5jr2KH+K5NGpO3eHjECoVMcf/5PaenQQ8Ppz0O7dIunCausPH4Vy/MYpOR0F2Fte2bSYrNgr3Fm0JeHw4il6Potdz67cfSbp4BoBbWQ0ZssSwxO/UtoMcWPMj/WaNJvJCGKH7g9BYmDHmoxn4NA4gOzWDr19eifZOPE6+7rz4zRIUvZ60uGS+n7OGlKIYopOPG2M+noGVvQ2WIpPQrzeQVxRbdmnUnLpPjTXYcOJwkQ1PkR4RTtLF09QdPhbnek1QdIUU5GRxbduXBhua/2ODzmDD79uNNtgEFP9ij2Othvj3GIpQqUi4eJLoU/vx69SfzLhIEycN0HDEVCIO/2KyXA7At2M/dPl5xuVyId8Ury6o2bklXeYYlrJd/uUgIZu20+6lUSRcDiP8r2DcG9Vh4AfzsCjq42xtCluHTTeshnhtEt4tG4GiEHH8LEdXbQYg7q5ngHW7t2TgIsNytjM/HuTwuu30nDGK6IthXD0QjE/TOozZMA8rB0MZGYkprO47nWZDujFs+VQSSqyq+Wn2amKv3MazRKj939qgNjdj5HerAMjPyubPdzeQdO02AOkNGvL8O4blcoe27uWnj75j5LyxhJ27Tsjek5hZmDFt3TxqNalNZkoGH05eSnxEHMNmjObJaSOJDS9emfPW0wtITyp+VuDm58Fr37xNjQb+5YuF3YfgTUvKHRdqM3HJI5dXGTzQMT8qJR1zZVDSMVcGdzvmyqCkY64Mfv+t4pYilcXAQdaVqh9MHXNlUNIxVwZ3O+bKwNPhwTKPwuGYrMotAPgpYd8jn3BBG94ot89p++I7VdIxyzf/JBJJ9aIarGOWjlkikVQrqvJqi/IiHbNEIqlWSMcskUgkVQ3pmCUSiaRqoejv+YrFfwbpmCUSSbVCKZQzZolEIqlayBmzRCKRVC0UnXTMEolEUqWQoQyJRCKpYpT1vfX/GtIxSySSaoVclSGRSCRVDKVQOmaJRCKpUig6GcqQSCSSKoUMZUgkEkkVQymUM2aJRCKpUsgZs0QikVQx5HI5iUQiqWLoZShDIpFIqhbVYcb8oF/Jlkgkkv8Uiq7824MQQvQTQlwTQoQJIeaXkf6iEOKiEOKcEOKoEKJhRdggHbNEIqlW6HVKubf7IYRQA+uA/kBDYFQZjneroihNFEVpDiwHPqgIG2QoQyKRVCsqMJTRFghTFOUWgBDie+AJ4LKxLEVJLyFvA1RI4ZXumId1frZS9fur7StVf28Pm0rVD2Bmb1mp+iPzkitV/+LvkypVP0B725xK1f/qgTWVqn98h8o9DwCa6BwrVb9e+W/EbivwzT8fILLEfhTQ7m4hIcTLwEzAHHisIgqWoQyJRFKt0OvKvwkhJgkhQkpsk0qoEmWoL+X1FUVZpyhKbWAe8EZF2CBDGRKJpFqhf4hQhqIoG4GN90iOAvxK7PsCMfdR9z3wSbkLvw9yxiyRSKoV+sLybw8gGAgUQtQSQpgDI4FdJQWEEIEldgcCNyrCBjljlkgk1YqKevinKEqhEGIqsBdQA18oihIqhHgLCFEUZRcwVQjRCygAUoBxFVG2dMwSiaRaUZGfylAUZTew+65ji0r8P73iSitGOmaJRFKt0P/3f/JPOmaJRFK9qAYfl5OOWSKRVC8U6ZglEomkaqGToQyJRCKpWshQhkQikVQxZChDIpFIqhgylCGRSCRVDBnKkEgkkiqGdMwSiURSxZChDIlEIqliyBmzRCKRVDGqwW+xSscskUiqFzKUIZFIJFUMGcqQSCSSKoYMZUgkEkkVo1DOmCUSiaRqIUMZ5WT2spl06tWB3Jw8lkx9m2sXrpWSqd+sHkvWLsTC0oJjB06wcsEHACzd9A4169QAwM7Bjoy0DMZ0HwtAnYZ1WPH5u3jW9AYB21d9y08fbjXRqzE345W1cwhoFkhmcgYfTHqXxMh4mnZryZg3JqAx01BYUMjXb37GpaPnDHnMNExYNpVGnZpipYbgT74l/M+Tpers174FHWdNQKhUXP3lAOe++tkkvcnowTQY3Au9TkduajqH315LZlzifdvKqW4T6gwejRAqYoOPEHn4d5N0r3Y98O7wGCgKurxcrv/8JdkJMQi1mrpPPoetjz8oCmG/biXt1lUAmvdozfPvvoRKreLgN3vYuWZbhbZRgU7Hxnc30rxjczr07kBuTi7vvvwu1y9cL2VfvWb1eH3d61hYWnBi/wk+WvCRSfqoqaOY+tZUBtQZQFpyGi06teC9b98jLdLQbhf3nGD/xz8U6+vWgiFLJqJSqzj1/X4OrTftg4C2DXli8QS8GvjzzdSVXNh94r7tD6AoCus2riPodBAWFhbMnT6XwDqBpeQO/XWIrT9uRQiBi7MLC2YuwMHBgbBbYXy0/iMK8gtQq9VMe2maMc+UZa/Qtld78nJyWTH1PcIulP6JuMBmdZmzdj7mlhYEHTjJ+gVrAOg6uBvPznuOGnVr8krvl7h+znAe2TnZs2jzmzRs05DCvAKyUzI4WUZbqM01jP7wVfya1CYrJYOvXl5JSlQCajMNw5e9hF/TOih6PTuWfM7Nk5cAaDG4C72mPoWiKGTn5WHjYAvAgW/+4OfVpcfR9HVzqd0skIzkdFa+YBhHzbq15NmFE9CYmVFYUMCWJZ9x8eg5zK0smPP5Qjz9vdDr9ITsK32O/Rt01SCUUek/xtqpVwf8AvwY2mY4785cxoKVc8uUW7ByLu/OeI+hbYbjF+BHx54dAHht4huM6T6WMd3HcujXP/nzt8MAqNVq3t6wBCsba6Z3nsCLLZ+hw+Cu+NatYaK355h+ZKVl8kq75/nt0595ZuEEADK0abz3zEJmdZ/M2ldW8Mq64no9OWMUaUmpTOswnh9GTCP2TGip+gqVik5zJ7F7+tv8MGIadfp2xrGWr4mM9totfh43m+1jZnDr0HHavzL2/o0lBIFDnuXiFx8Q/MFruDdrh7W7t4lIwrkTnP5oIac/XkTkX7up/fgoALzadgfg9EcLubBpBbUHjgQhQAgmvj+Vd0e9zozOL9D5ye4V3kZjOoxBrVHjW9uXEa1HsHzGcmavml2mibNXzub9Ge8zovUIfGv70r5Xe2Oau487bbq3IS4yziTP+RPn+aD/DD7oP8PEKQuViiffmcxn495iec9XaDG4Cx6Bpn2QEpPE97NWc/aXI/dv+xIEnQ4iOiaaLZ9uYcbLM/j4k49Lyeh0OtZ/tp5V767iszWfEeAfwM7fdwLw2ebPGDtyLJ+u/pRxY8axcbPhR5jb9mqHT4Avz7UZw0czVzFt5Ywyy5+2cgYfzljJc23G4BPgS5uebQG4fTWcN8ct4uLxCybyBXn5bHl/M/lZuYTuD+L9nq/Qsoy2aDeiNzlpmSzt+hJ/bdrF4wsM47H9qN4ArOgznQ1jljB44fMIIVCpVQxZMoH1I95gVf+ZeNbyIWTfKaZ1mkjnoT1KjaNeY/qRlZrJlLbP8euGnxm7aCIA6clpvDtmEa92m8TqqSuYvn6eMc8v637klY4TmPXYS9Rv2wigf3n66H7o9OXfqiqV7pi79e/K7m2Gn8y6FBKKnYMtLh4uJjIuHi7Y2NlwMcRwld69bTfdB3QtpavXkJ7s/Xk/AO17tCUxLomo6xEkRMSRlpDCsR2HadOvo0meNv06cHibIc+JX4/QpEsLAMIv3SQlPhmAyKu3MbcwR2NuBsBjo/qxY/X3BgWKQm5aRqm6uDcKJD0qloyYePSFhYTtO4p/17YmMjGnL1GYlw9A/MXr2Li7lNJTEnu/AHK08eQmJ6LodCScP4VLwxYmMrq8XOP/KnMLwDA9sHb3JiXsMgAFWRkU5mZj5+OPvV8AceExJETEUVhQyLEdf1V4GymKQssuLdnz/R4AQkNCsbO3u2c/hwYbLnR7vt9DlwFdjOnT3p3G+sXrUZTyTXlqNA9EezuW5Dvx6AoKOfvrURr1aWcikxKVQOzViIf6gc7jJ4/T+7HeCCFoWL8hmVmZaJO1JjKKoqAoCrl5uYbZZHY2Ls5F9grIyskCICsry3i8Q/9OHNi2F4ArIZexdbDF2cPZRK+zhzPWdjZcCTH05YFte+k4oDMAd67fISosslR9c7Nz0RUUkpGYSl5mjrEtGt/VFo37tCV4+58AXNh9nMBOTQHwCPTjxjGDs8/UppGTnoVf0zogBEIIzK0tqdE8kNzMbCKvRVBYUMjRnYdp2990HLXt35E/t+0ztOGvR2j6zzi6eJOUeEP73SkxjvJz8rh07DwAhQWF3LoQBmB6NfkX6JTyb1WVSnfMbl5uxEUnGPfjYxJw93IzkXH3ciM+JtFExu0umRYdmpOcmEzkLcPArFG7BpZWFvjVq8nyA+t4YupwtLGJOHuZOgNnT1eSog269To92RlZ2Dnbm8i0f7wL4ZfCKMwvwNreBoCR88ex/MA6ei2bg5WzQym7rN2cyYxPMu5nJWixcbu3460/uBd3Tpy5ZzqAuYMTeanJxv28tBQsHJxKyXl36EnbucsJGPA0Yb98ayg/9g6uDVuCSoWlkyt2Pv5YOLpg7uBktB+olDZ6e/PbeNf0JqFEPyeU0YduXm4kxBTLJMYkGmU69+tMYmwiYaFhpext3KYxs/Z8yMQtC/Go62c87uDpTGpMcR+kxWpxuMvR/RuStEm4uRbX3c3FjSRtkomMRqNh+pTpvDD1BUaMG0FEZAT9exsme1NemMLGLzYy6vlRfPrFp0wcZ5g5unq5kVCiL5JiEnG9q41cvdxIKnEuJJYhUxauXm5kp2Ya91PLaIuS7aXX6cnNyMbGyY6YK7dp1KctKrUKZz93/BrXxtHbFX2hju2vb2DOvo95YcsbqDUaDn5ruPhRGJUZAAAgAElEQVRqY5Jw8XI10e/i6WI6jtJLj6MOg7pw66JhHJXE2t6G1n3aAxx8oLEPQK+Uf6uq/GvHLIR4/j5pk4QQIUKIkAKloFT63TMiIUQZMqb7fYf1Ye9P+437ao2amoE1CT12njcGzaTtgE741atZhu7S9Ssp41uvJs8smsCnsz826nX1ceNqUChze71M/MVrtJ/2XFk2llZM2T0d2K8bbg1qc/7rnWWml9BaLpUxJw4StHwu4X/8SI2egwCIDfmbvLRkWr2yhNqDRpMWcQNFrytTZ0W30aXgS/jX839gOWWapyhYWFkwdtZYNi3dVCr92oVrDGs2jFX9ZnD0y908/9mCB1S89KGHRSlDyd39XVhYyK+7f2XDxxvYtmUbAf4BfLf9OwB+3f0rL018ie82f8dLE19i5eqV965uOdvoQZSt+/42/CMTtO0AabFaZvy2iiGLJ3D79FV0hTpUGjUdn+3PqgEz+XH+J2SmZvDkqyPvU/f7V8KvXk3GLpzIhtmmzxVUahWzNr7G75t2ANx6kK0PolCvlHurqjzKjPnNeyUoimKmKIpGURRNWkI6nj7uxjQPb3cS40xnH/ExCXh4u5nIJJV4SKZWq+kxsDv7dxY75oSYBK6cvYK9qyP5OXmcPRBMzUYBpMQlm+jWxibh6mPQrVKrsLazITPFEJpw9nJl7peLWTN1OfG3YwHISE4nNyuXoN+PAXDrwDFc6weUsjErQYutR/GMwcbdhazE5FJyPm2a0uL5p9gzexn6gsJ7NRkA+WnJWDgWz3IsHJzIS0+5p3zC+VO4Nmpp2NHrufnbd5z+eBGhX61GY2VNTlI8+WnJRvsBXLzcKqyNnNydWXHoEwY9MwgrayvcS/Szu7c7SXf1c2JMIu7exTJu3m4kxSXh4++Ddw1vtvy9he3ntuPm7cYXh7/A2d2Z7IxscrJyALj652nUGg02TnaAYYbs6F3cBw5eLqQllO6D8vDL778wedpkJk+bjIuzC4lJJWat2sTiMEURYbcMM3tvL2+EEHTr3I3LVwzhh32H9tGloyFEM/Dxgbz59ptsOLwJbZwW9xJ94erthvauNkqKScS1xLngVoZMWSTGJGLtaGvcd/RyIf2utkgt0V4qtQpLO2uyUzPQ6/T88tYXrOo/gy8mLsPS3oak2zH4NKwFgDYijtRYLblZOdRv0wgAF29XkuNMwzulxpG9DRlF48jFy5X5W5bw8dTlxBWNo3+Y8sEMYm5F89unOx5oZ3mo9qEMIcSFe2wXAY/7ZF0HNAeaH979FwNGDACgcetGZKZnoo2/q0PjtWRlZtO4taHTB4wYwF9/FD+sadutDbdv3CahxC3eiUOncPVwxbu2Lx7+XjTq1BSfOn4E7zV96h6y9wTdRxgebnQY1NW4qsDa3obXtr7Nt+9+wbWgyyZ5Tu87SaNOzQCDY00JjyplYMLlGzj4eWHn7Y5Ko6FOn85E/B1sIuNStxZdFrzEntlLyU1Ju09zGUiPCsfKxQNLJ1eEWo17s3Zor5w1kbFyKW52l/rNyEmKB0BlZo7KzBwAp8BGKDo92QkxpEeF4xXgg3sNTzRmGjoN7VZhbRR1/Q5zHnuJrWu2cuvqLfqN7AdAo/v0c3ZmNo2K+rnfyH4c3X2UW1du8Xi9x3mq+VM81fwpEmMSGd99PMkJyTi7F1+o/JoFIlSCrKKTPfL8DVxreeHs547aTEOLQZ0J3R/0wHYuiycGPsGnqz/l09Wf0ql9J/Yf2o+iKFy+ehkba5tSjtnVxZWIyAhS01IN7XHuNDX8DA/DXJ1dOX/JEDv9+8jfzJoxixe7T+TY7qP0GtEXgAatG5KVnkVyvKnzTI5PJiczmwatGwLQa0RfTvxx7IH1v3b2GnZujljYWhnb4tJdbRG6P4g2T/UAoOmAjoQdvwiAmaU55lYWANTt0gy9Tkf8jSjS4rV4Bvpi42xP5PkbeAX4kBybhMZMQ+ch3QneYzqOgvecoMeIPgB0HNSViyXG0etb3+Hrdz7napDpg/TRC57D2t6GL17/5IE2lhedopR7q6qI+90mCSHigb7A3dM2ARxXFMW7dC5TWru0V+Yun03Hx9qTm5PLm6+8w5VzhmVc3x7+yrj0rUHz+sblcscPnmD5vFVGHYvXLuRSyCV++tL0itp/eD+mvf4Sju7O5Ofm8cu6H/n5o+8YMW8sN89dJ2TvScwszJi2bh7+TWqTmZLBh5OXkhARx7AZoxk6bSSx4dFGfW8/vYD0pFRcfd2Ztm4eNg42aLIyOfzWGpN48j/4dWxJx5mG5XLXfj3I2c3baT1pFIlXwoj4O5iBa5fgXLsm2VpD82XGJbJ39rJSeur3KI5hO9drSu1BoxEqFXHBf3Pnz1/x7z2UjKhwtFfOUXvQ6CLHq6MwJ4sbv3xNdnwMFk6uNJ0wC0VRyE9L4dr2L8hLNTjGo3d8eP4dw3K5Q1v3VngbJSYms3TqUsZMH0P7noZ+Xjp1KVeL+vnLv77kuW7PGWxtXt+4XO7kgZN8MO+DUu2x/dx2Jjw2gbTkNIZNHMbQ8UOx0ENBbj673v6C26eLl1vW79GKIYvHI9RqgrYd4ODa7fSdOYqoi2GE7g/Gr2kdnvtsPlYOthTm5ZORmMqKXtNKlfnqgTXG/xVFYc2GNQSfCcbCwoI50+dQL7AeAJOnTebT1Z8C8Osfv7Jj1w7UGjUebh7MeXUODvYOXAy9yPrP1qPT6TA3N2faS9N479m3AXhl+XRaP9aWvJw8Vr7yvnHJ24bDm3ixuyEWXbd5PWavnY+FpTnBB4NYO88QQuo0sDMvvzcdBxcHstIyuXkpjAXDDStlvj77PY7O9phbW6LoFY5t2c3ONz+n38xRRBa1hcbCjNEfvYpvowCyUzP4auoqku/E4+TrzuSvF6Po9aTFJ7NtzlpSimLFHZ7pS9fnH0dXqCMzOwf7ouctB7/by/YPtzJq3jjCzl0neO8JzCzMeHX9fGoVjaNVk94lPiKOp2aOZti0kcSGxxjb+M3h89GYadh04Tuirt+hoCjmXKtx7ReA0jGth+AV3yfK7XHXRP1SVkzyf86DHPPnwGZFUY6WkbZVUZTRDyqgtUv7Sr0s+avtHyz0CPT2t6lU/WDqmCuDNZtjHiz0CMQWZlWqfoD2tg9+APYolHTMlcH4Ds9Wqn6AJjaOlao/PKfy+3lH4v5HdpRTfAaX2+esj95VJR3zfV8wURRlwn3SHuiUJRKJ5P+bwiocoigv8pVsiURSrdBLxyyRSCRVC11FrJn8HyMds0QiqVbIUIZEIpFUMaryMrjyIh2zRCKpVuhlKEMikUiqFoVKFf5sXDmp9I8YSSQSyf8nFfnmnxCinxDimhAiTAgxv4x0CyHEtqL0U0II/4qwQTpmiURSrdCjlHu7H0IINYbPS/QHGgKjhBAN7xKbAKQoilIH+BB4vyJskI5ZIpFUKwoVpdzbA2gLhCmKcktRlHzge+CJu2SeALYU/b8d6CnK/vTkQyEds0QiqVY8zIy55CeKi7ZJJVT5ACV/mSCq6BhlySiKUgikAff/RYxyIB/+SSSSasXDvPmnKMpGYOM9ksvz0fXyf5j9IZCOWSKRVCsKqbBVGVGAX4l9X+DuL4L9IxMlhNAADsC/+yh4CWQoQyKRVCsq6uEfEAwECiFqCSHMgZHArrtkdgHjiv5/CjiklPdHK++DnDFLJJJqRUV9xEhRlEIhxFRgL6AGvlAUJVQI8RYQoijKLuBz4GshRBiGmfLIe2ssP9IxSySSakVFfsRIUZTdwO67ji0q8X8uMLzCCixCOmaJRFKtKOvHdP9rSMcskUiqFfJbGRKJRFLFkI5ZIpFIqhj6Kvkrfg+HdMwSiaRaIWPMEolEUsWQM+ZyEGDXr1L1W+QGVar+1IxKVQ+A82OV20Z+W7+rVP2z5939wa2K5wfrJytV//7np1Wq/lH1nfj26iO/EHZfrmdX7mB11VhWqv6KQqkGjlm++SeR/D9Q2U5ZUr2QoQyJRFKtEHr1/7oKj4x0zBKJpFohyvzg238L6ZglEkm1QqXIGbNEIpFUKUQ1eHQmHbNEIqlWSMcskUgkVQwVMpQhkUgkVQrpmCUSiaSKIUMZEolEUsVQVQO39t+3QCKRSEqgEjKUIZFIJFUKGWOWSCSSKoZKmP2vq/DISMcskUiqFXLGLJFIJFUMGWOWSCSSKoYMZUgkEkkVQyX++27tv2+BRCKRlEDIUIZEIpFULdQqGcqQSCSSKoWQoQyJRCKpWshQhkQikVQxVGoZypBIJJIqhVzH/C94fnF/WvQIJC+ngPWzdxIeGmuSbm5pxsz1w/Go6Yxep+f0wetsff+AMb3DwEYMf7U7iqIQcSWe49/rePbtyajUKg5/u5ff1v5ook9jrmHymtnUalqHzJQM1k5eRlJkgjHdxceN945sYMfKb9n9yc8A9Js0hG5j+oKikH4zkt2vrUGXXwBArc4t6PnaBFQqFee3H+DUpp9NyvNt3ZCeC8bjXtefXbNWcW3fCWOanZcr/d9+GXtPVxRF4cfJb5Mek2iS/+zlG2z++Q/0eoWeHVoytHcXk/Q/T53l6537cHa0N9S1S1t6dWwFQGJyKp98twttahoCwWsvjsHdxYn63VswdMkLCLWKU9/t5+D6n0x0qs01jPloBr5NapOdksGWKStIiUpAbaZh+HtT8GtaG0WvsGPxJm6evATAyz+8g727MwW5eTi6WXBl+ycU5mQC4OBfH/8eTyKEIOHSSWKCDpY5FpwDm1F38PNc/GYVWfGRxWPAzpFmzy0g6sQeYkP+LDPv0E61aVDTmfxCHd8duk50UmYpmSmDm2JvY05BoR6AT3+7SGZOAY62Fox+rB6W5hpUKvj9ZLhJPp92LWj/6gSESsX1Xw9w4RvTPm40YjB1B/VC0enITU3n76VryYpPxDnQn46zX8TMxgpFp+f8V9sJP3jMJO/Ly6bRrlc78nLyWD51GTcu3ChV78BmdZm7dgEWluacOnCKdQtWA9B1cHfGzXuOGnVr8nLvF7l+7hptHmvLtBUz8KrhRXKClrTEVK6dvsK62R8BoDE3Y+b6edRpWpeMlHTen/g2CZHxAAyfPoreY/qj1+vZuGAtZ/4MAcDG3oZpH82mRgN/UBQ+nraSqyGXadKjFS+snom1gy1ZaRkc++EgP7y92VhvjbmGF9bMwr/oXPtk8nskRSbg6ufO0iMbiLsZDcDN01fZMm8dAPN/XoaDuzMFufn/qHEHik/Qf4FQScf8ULToHohnLWemdV9NYAtfJr47kNeHbCol9+tnxwk9cRu1mZpF346lefc6nDschqe/M0OmdGbhsM/JSs/Fwc2Wd36cwvtPv05ybBJv7fmIM/tOEnO9+CTvNrovWamZzO4wkfZPdGXEG+NZN/k9Y/qYNydx4VCIcd/J04U+Ewczr+uLFOTm8/rm12kwoDOXdv6JUKnovXAS2yYsISNey7gflhP2ZxDam1HG/OkxiexesIa2458oZdfj703nxKfbuX38PGbWlih6vUm6Tq9n04+/s+jlsTg72jN/5UZaN66Hn5e7iVzHlo2ZOHxgKf1rvtnBsD5daVa/Njl5eaiEAATD3pnMhtGLSY3VMuO3lVzaH0T8jeI2aj+yNzmpmSzt8iItBndh0Gvj+GrKCtqP7gPAit7TsXVxYNJXi/jw8dkoigLAN9M+IPJCGCNerVVcCSGo1fMprmz/hPyMVBqPmUlK2CVykuNN6qoys8CzZVcyYm6XsqNm96Gkhl8pdfwfGtRwwtXRiqVbg6npYcdTXevw8c/nypT95sBVohJNnXbvVjU4dzOR46GxeDhZ88KAxuz8p/oqFR1mTWLvq0vIStAyeNNy7hwNIvV2cR9rb9xi14TZ6PLyqT+kL21eHsvhRasozM3nyNsfkx4Vi5WrE098vpLoU2fJz8wGoG2vdvgG+DK2zRgatG7I9JUzmdrnpVJ1fnXlTD6csZLLIaEs27actj3bEXTwFLevhrN43EJmrJplaEOVimnLX2X5y8uYvnIG6BRWTF5K5PUIo64+Y/qTlZrJpLZj6Tq0B88tfoHlE9/Br25Nug7twZTOE3DxdOGdn1Ywud049Ho9k5ZO5fShYJaNfxONmQYLKwtUKhXjP5xOXHgMq0Yt5PVdKzi795RJvbuO7kt2aibzOrxAuye6MvyN5/lk8vsAJETEsqjXK2X20acvr+D2+TAAvoz7/ZGcMoCoBqGMB35RWghRXwjRUwhhe9fxfg9bWOs+9Tjy83kAbpyNwsbOEkc3E7Xk5xYQeuI2ALoCHeGhsbh4GmaHPUe2Yu9XwWSl5wLg7udIfHgMiXfi0BUUcnLnEVr17WCir2Xf9hz9wTDjDvrtKI06NzOmterXgYQ7sURdu2OSR6VWY25pjkqtQmNlQWZCMgBeTQNJvRNLWlQ8+oJCruw+SuBjbU3ypsckkng9AkWvmBx3qe2LSq3m9nGD/QXZuRQWzxIACIuIxtPNGQ9XZ8w0Gjq1bEzwxasPblggMjYBvV5Ps/q1AbCysMDC3BxrB2eSbsehvROPrqCQs7v+pnEf0zo37tOOoO2HADj/+zECOzUFwDPQjxtHDfXN1KaRk56FX7M6962HrWdNclOTyEvTouh1aK+dxalOk1Jyfp0GEBN8EEVXaHLcqU4T8tK05Gjj7llGY39XQq4ZHH1EfAZWFhrsrM3vWy8TFLA0M8yqLM3VpGXnGZNcGwSSHhVLRkw8+sJCbh08So0upu0Vd+YSujxD3yWEXsfGzQWA9MgY0qMMd4A5SSnkpqRh6ehgzNepf2f2bdsLwJWQy9g62OLs4Wyi29nDGWs7ay6HhAKwb9teOg3oDMCd6xFEhRVfUOu3bEB0eDQJ0QZfdmTHn7Tv39FEX/v+HTn4/T4Aju76i2ZdWhqPH9nxJ4X5BcTfiSM2PJq6LetjZWtNow5N2PfNbgAKCwrJSs+ibsv6qFQqdq74lrysXE7tPELddo1MymrRtx1HfzDcHQX/dpSGJc61/0+ESl3u7ZHKEcJZCLFfCHGj6K9TGTI1hRCnhRDnhBChQogXy6P7vjNmIcQ04GXgCvC5EGK6oii/FCUvBfY8jCHOHvYkxaQb97Vx6Th72pOaWPo2FMDa3pJWPeux+wvDldk7wHACvLV9PCq1iotHb5Eck2SUT45NonbLeqZlermgLQoX6HV6sjOysXW2pyA3j4FTn+L9p19nwJRhRvmUOC27P/mZj05vIT83n8jj54zO1M7dmfS44vIy4rV4Na1bPtv9vcnNyGLI6nk4+rhz+8QF/vrga5NZc3JqOq4lTmQXRwduRESV0nXy/GUu34zA282F557sh6uTA7GJWqytLFm+6XsStCk0rRfAmMG90VhakRheXOe0WC01WpjW2cHTmdSidtTr9ORmZGHjZEfM5XAa92nH2V1/4+jtil+T2jh6uXLnnOH2e+SqV1B0evSpV4k+aTj5zW0dyM9IMerOz0jF1qumSXnW7j6Y2zmSeusy3q0fMx5XaczxbtOTK9vXmxy/G3sbc1Izi51pamYeDjbmZGTnl5Id1aMeekXhwq0k9p82XID3hETw4uNN6NzEB3MzFRt2XcSxSN7GzZmshOL2ykrQ4tbo3n1cd1Avok6eKXXctUEgKjMz0qOLLzCuXq4kRhdPCBNjEnH1ciM5PrmEjBuJJcJbSTGJuHq5lll2SX2eNbzoN+5xNGYaLp+6ROjJiwC4lJDR6/Rkp2dh72yPi5crV08X35UkxSTh4uVKXm4e6do0Xl0zl1qNAgi7cIONr63DxcsVtUZN3faNGLZgLFZ21kRduW1SHycvF5JLnGs5RecagFsNT97cv5qczGx+fu9rrp8KNeab8NEMFJ2ekN+PAQjAdFbzkPw/hjLmAwcVRXlPCDG/aH/eXTKxQEdFUfKKJreXhBC7FEWJuZ/iB82YXwBaKYoyBOgOLBRCTC9KE/fKJISYJIQIEUKE3Mo4XeJ4adl/botLVUytYvrqYfzx5SkSIlOMx7xqOfPmyC/5+JXt9HmmNRpz02tLKX1lF8qTc55hz8ad5GXnmiRZO9jSql97ZrZ9nmnNnsHMypKGg7rdV1d5UKnV+LVqwJ/Lv2TL03Nw9POgydAepqrKyHd3ka0b1+OTxTP4YP4UmtQLYO03OwDQ6fRcvRnBuCF9eH/2JOK1KRw+dZYyu+muOosyZBQFTm07QFqclpm/r2LIkomEn76KXqcDDGGMFb2ns2bYa9j5BODasM0/ysqgZHkC/+5DufPXL6WkfDv1I/b0YfQFpR2sSX3LKqOMxvv24FVW/HCatTvPE+DlQOu6hpBQyzpuBF2L462vT/HZ75cY3bNesdKH6OPafbrhWr82F7fuNDlu5eJEt0XT+XvpGtO8Zei+e7yKMmXKLN6oLzley+hmT/PNss2EnrzI7E9fw8rW+j5l3rsuao2a2k0D2b15F9Mfe5G8rFyGTxsJAoRKYONgy9sDZnJq5xGa9GhZjrorpMYnM7PVcyzuPY3vFm9i8vo5WNpaAbBhykoW9niZpU/M/WcG/uw9rC03Qq0u9/aIPAFsKfp/CzDkbgFFUfIVRflnFmFBOaIU8OAYs1pRlMyiAm4LIboD24UQNbmPY1YUZSOwEeDzhb8rPUcZHk7dPB+Nq7c914rkXDztSYnPKFPH5GWDiAtPZvcXJ43HkuPSuX42Cl2hnsSoVBIiU/AM8DamO3u5khqXbKInOSYJF283UmK1qNQqrO2syUzJoHaLerR5vDMjF47H2t4GRa+Qn5dPemIqiXfiyNAaZvbXD5zEp0U9Lv/6FxnxWuw9i2cvdh4uxjDHg8iI1xJ/JZy0KMMt+I2Dp/BuVg9+Kn4w5uJoT1JqmnFfm5qGk72diR47G2vj/706tuLbXfuNef19vfBwNdwat23SgOu3IynMzcbRu7jODl4upMWb1jk1ToujtytpcYY2srSzITvV0C873/zcKDdtx/skhhtu1dOK2jkvKwft1TPYetYg6XIw+RlpmNsV39GZ2zmSn1l8l6Q2t8DK1ZOGT08FwMzGjnpDJnJt5yZsPWviEticml0Ho7awAkWPvrCA+HNH6dTIi/YNvQCITMjA0dbCqNPR1oK0MmbLaVmGY3kFOs7cSKCGux0h1xNo18CTjb8ZHmJGxGdgplFh6WBPbmoaWQlabNyL28vG3YXspNJ97N26Kc3GPcXul99AX1AcjjGztqL3itc5vXEriaHXafBkf+oO7k3X3EKunb2Gm0/x8wI3bze0Je7AABJjEnDzdjPuu5Yh8w9JMYm4+bhTkF9AQX4Brt5uhF+6iZO7Ez51fAk7dx1tkYw2Nskw/u1tyEhJNxw3KceV5DgtSTGJJMUkcv2MIYR27NcjPDV9JCEHggwP43cfB6AwvwBdoQ47F3vjuZIck4RziXPNys6arJSMInnD34gLYSRGxOJZ24fb58NIjdMCkJuVw8kdf9G4e8u2wFdlGlxeHsLhCiEmAZNKHNpY5L/Kg4eiKLEAiqLECiHcyxISQvgBvwN1gDkPmi3Dg713nBCi+T87RU76ccAVKB04LIO9Xwczd8AG5g7YQNC+q3R90hB3CmzhS3ZGXplhjBGzHsPazoIv3zKNlATtu0rjDv4A2DlZ4+Bqi6O7M241PFCbaWg/pCtn9p00yXN23yk6P90LgLaPd+bysQsAvDNkLjPbPM/MNs+z97Nf+HX1Ng588RvaqERqt6qPuZXhxK/Zvqnx4V7sxRs41fTCwccdlZmGBgM6E/ZncHmagdiLYVja22DlZLi1q9muCUk3I01k6tTwJjYxmXhtCgWFhRw7c4k2TeqbyKSkFV/IQi5ew8fDcHLVrulDVnYOaRlZAFy6cQtfTzey05Nx8/fC2c8dtZmGFoO7ELo/yETnpf1BtH3KEDpoNrATYUVtZGZpbmyHul2aodfpiL8RiUqtwsbJcMFQadQ4BjQkO8ngsDPj7mDp6IqFvTNCpcalXgtSbl4ylqXLz+X0+jc4u+ktzm56i8zYCK7t3ERWfCSXt60xHo878xfRQQeIP3cUgGOhsaz68QyrfjzDxXAtret5GNrRw47cvMJSYQyVABtLw7xDpRI0rOlMbLLhIVxKZh6BvobghbujFRq1ityiC2LS1Rs4+Hph6+WOSqMhoGdn7hw17WPnwFp0nPsSB+YtNeYztIWGnsvmE7bnMLf/NDiwKz//wS/PzWRy94kc2/03fUb0BaBB64ZkpWeZhDEAkuOTyc7MoUHrhgD0GdGXY38cpSyunr2KT4Avgc3qYm5hTtehPQi7cAPvAF/ibhv649SeE/QcaXiI23lwNy78fbbo+HG6Du2BxtwMjxqeeAf4cP3MVVITUkiKTsSnjq9hPHRtwZ1rEVw/a3DUrQZ0RG2modPTPSnMLzQ6ZYBz+07R+emeALR5vDNXisaRnYs9QmVwNW41PPGo5U1iRBwqtcoY6lBr1DTr3QageLD8Sx5mxqwoykZFUVqX2EycshDigBDiUhlb6af790BRlEhFUZpicMzjhBAeD7ThXqGEokr5AoWKopR6EiOE6KQoyrEyspnwtP8SkwImvDWAZt3qkJ9TwPo5v3DrouHisXz3i8wdsAFnT3s2nJxJVFgihfmG2+Y9W4I4tM0Qxxv7Rl+ad6uDXqfn53V/U5h8gTFvGZbLHfluH7s+3saTc58h/NwNzu47hZmFGS+unU3Nxv/X3nmHR1F1Dfx3NgmBQChpEEBEBJEqTZGOCArYUUQUyyuCqMArimLHglKtICoCiuVDUVRUXukgiBAIHUSqAhISUqgJCZCc74+ZJJtkgeDOhiXc3/PMszv33jlnZnfmzJlzz71zKUcPHuH9h0eSuDvv4dw2+B4yUo/lpMt1e+oemt/clqzMTA5u/ZtZL7xPpu0V1WjbhGuftVKpNnw3n2UffUvrAT2J37id7QtXUql+TbqNHUJw2TJkHj9BatIBJt1kRRbLHkkAACAASURBVH+qt7yCa55+ABEhftMOZg39gKwTJ+n6To+cfVm9aSuffDeLrKwsOlzdmNuvb8dXMxdwabXKXNngcr78cS4rN24hwOWiTEgp+va4Mcc4r/tzB1N+mA2q1LioMg/fdRNBgYEs+3Irt77cG1eAi5iv5zNv7Dd0fvJu9qzfzqa5KwgMDuKedwZRpX4N0g4e4fPHxpC8O4EKVaPo98XLaFYWh+JT+OqpsRzYm0iJUsH0//YNAoICcblcaOpf7Fr0Q84zd/lL6nBx+9sQl4v9G2OIi5lL1ZZdSE3YzYEdm3Cn7p392fXrjDzpcgBVW3Qm80RGTrrctJBueeq7tanJ5RdV4MTJLKYu3JKTefFk9ya8+c1qSgS6eOzWKwhwCS4Rtv5zkBm/70AVKlYI4c52tQgOCkCBn5b9RYkRL7npbkLzgb2RABfbfp7Pus++pfFDPUn6czt7fltJ53depsKlF5OWbIXYUhMSmTdkOJde1442z/fnwF+5x7Lk9fdI2fY3X/5pGeCBox7nyg5XkX4sg9EDRrB1rfX8+NGiiTzc/iEALmtUm6fHPUNwyWBWzI9h7JB3AWh1QxsGjBhIufDypB46yvaN2/nuo28Z/O7TlA0rx5EDh0lJSCFu+z8s+m4+K2YtIyg4iCfHP0uNBjU5evAII/sMI2GXZbTvHHQ3ne7uQmZmJh8/P55V860b9iX1L2XgO08SGBRE/K59vDNgFKmHjtKxazsefn8wQcFBHEk5zITHxnB5q4b8tXYba+1rre+4wVSrX4PUg0f44OFRJO6Op9kNLbnt6V5knswkKzOLH0Z/ydq5KygREsxz348iICgAV4CLTYvXcl2fWwKBTLzg3isnFDpG/fnKvqd88j8TIrIFaG97y9HAIlWtfYZtPgFmquq3p213OsPsBPkNs9MEp684cyMvqF8h+MyNvMTdMPuCyQ9N9an8POlyPiK/YXaa+l+87VP52YbZl5Ty8RwREYElfSof4NP4mf/aUGZzb/OJhTfMMQ95Y5hHA8lunX9hqvp0vjZV7TbH7KyNGOB2Vd1wOtlm5J/BYChWSGCRZWWMAKaJSG9gN9AdQESaAf1U9SGgDvCmiChWv9yYMxllMIbZYDAUN1yFSnzwGlVNBq71UB4LPGR/nws0PFvZxjAbDIbihcvraMg5xxhmg8FQvCi6UIbPMIbZYDAUKySgaEIZvsQYZoPBULwwoQyDwWDwMwKNx2wwGAz+RRFlZfgSY5gNBkPxwoQyDAaDwc8woQyDwWDwL8R4zAaDweBnBBjDbDAYDP6FyWM2GAwGP8N4zAaDweBnmBizwWAw+BmBxjAbDAaDX2GyMgwGg8HfOP/7/oxhNhgMxQwzwMRgMBj8jPPfLhvDbDAYihcmxlwIko5sOnMjLwh1Hfep/B8TDvlUPsCaAbt8Kt913Le/0XujtjByyQSf6mgxaKBP5Y//09dvvYgkJCDcpxoq9enuU/mxE573qXzHMHnMBgM+N8rFAV8bZUMucv6/WcoYZoPBUMwwoQyDwWDwL8SEMgwGg8G/EJOVYTAYDP6F8ZgNBoPBzzCdfwaDweBnmDxmg8Fg8DOMx2wwGAx+hvGYDQaDwc9wmawMg8Fg8C9MKMNgMBj8DFcxCGUUA6ffYDAYchFX4Rev9IiEichcEdlmf1Y4RbtqIjJHRDaLyB8iUv1Mso1hNhgMxQpXgBR68ZJngPmqWguYb6974jNgtKrWAa4C9p/xGLzdM4PBYPAnXK7CL15yCzDF/j4FuDV/AxGpCwSq6lwAVT2qqmlnPAavd81gMBj8iLMxzCLSV0Ri3Za+Z6GqoqruA7A/ozy0uQw4KCLficgaERktcubuSdP5ZzAYihVnE6JQ1QnAKScUF5F5QCUPVYV9a0Ag0AZoDOwGvgYeACadaSODwWAoNjiZx6yqHU9VJyIJIhKtqvtEJBrPseN/gDWqutPe5gfgas5gmE0ow2AwFCuKMMb8I3C//f1+YIaHNiuBCiISaa93AP444zF4vWsGg8HgRwQESKEXLxkBdBKRbUAnex0RaSYiEwFUNRMYDMwXkQ2AAB+fSbAJZRgMhmJFUY0vUdVk4FoP5bHAQ27rc4GGZyPbGGaDwVCsMHNlGAwGg58RaN5gcvb0H/4fmndsQvqxDEb1f59t6/8q0ObB53tyXY+2hJYrww0X35tTHlUlgiHvP0aZcqVxBbiY+OqXBHOEPq8/iivAxdwvfmH6e1/lkRVYIohB7w/h0itqcSTlMKP7DGP/ngRCK5RlyOSXqNm4Ngu+ms2EZ8blbDPshzcJqxhGRnoGmao8fvvjPPDkA7To1IL0Y+m8/tjrbF2/tcB+176iNs+//zzBJYNZNncZ7zz7Tp76nv170v/V/nSt2ZVDKYdyyms0qMSwaffy7uM/EjN7C/e/cC2N211KxrETfPDM//j7j4Q8ckqUDOTx926lYrXyZGUqqxduZ+qYXwG479kO1L26GgDBJYMoGx7C2L5HuG9YP1wBLhZ+OYufxn5T4Dd6ZNyTXNKwFkcPHOa9vsNJ2pPbwRxeJZLRSz5i+ugvmfnBdIKCg3hpxmgCSwQREBBAaHhZDicf9vh/r1i1gvEfjycrK4sunbrQs3vPPPXjPx7Pug3rAEjPSOfgoYPM+MpTH0ouFZs2pnHf3ojLxc4589jyzXd56mvdejM1ru9IVmYmGYcOE/vOONISE4lsWJ9GfR7MaRdatQrLR75J3PIVBXQMGP4gzTs2Jv3YcUb2H+fxPO39fE+u69GO0HKl6ep2nj467AEat64HQHCpYCpElqNHrScKbP/w6z1o1rE+GceO8/aAT9mxYU+e+uBSQTw78WEqVY8kKzOLFXPW8+mw7wGod3Ut+g67k0vqVmFk34ks/Xn1aX+znjdcRoPaERw/kcnk6X+wO+5IgTZP9W5KudASHD+ZBcDbn6zmSOqJPG2efuMJWndsSXpaOi8NfI0/128pIKdOw8t5deyLBJcK5rd5vzPqubcAuKxeLZ4fPYSQ0qWI27OP5/oNJfVoKuUqlGXM5BHUa1wHYBzQ/7QHcwaMx3yWNO/YmCo1orn3ygHUaVaLx8f04bHrnivQbtnsWH6Y+Aufrxibp7zXk7fz64xl/PjJHC6uXZXhXz2LZp5kaPchJMclMmbO+6yY9Tt7tu7O2abTPV04evAI/a66nza3tuf+l/owus8wjmcc58sRn3Lx5dWpVqd6gX14q99wtq/bSlLmMVp0bEHVS6vSo1kP6jWrx+A3B9O3U8E89MFjBjNy0Eg2rdzEmGljuLrj1SyftxyAqCpRXNn+SuL3xOfZxuVycffg9qz7zbrwG7WrQXT1MB7vNIGaV1TmoVeu44XunxfQ9fOkFfwRs5uAIBcvTrmLRm1rsHbxTj4bviCnzfX3NqF6nYr8Z8RjDL/zOZLjkhg2+11Wz45hr9tv1P7u60g9eJQnru5Ni1vb0fPFBxnbd0RO/b2v9mXd/Nic9RMZJxjW7Rky0tIJCAxg4vbppKemczz9eJ59zMzMZOyHYxn52kgiwyN57InHaNm8JRdXuzinzaN9Hs35/v1P37N95/YCx5rvB6PJI31Z/MLLpCUl0/HtUcQtX8GRPf/kNDm4cyfzHh9MZsZxanS9noYP3sfykW+SuH4jcwdYBjKoTBm6ThxPwpq1BVRkn6e97PN00Ji+PHrdswXa/T47lu8n/sIX+c7T8S98mvP9tj5dqNXgkgLbNru2PpVrRNGn+YvUbnoJj426hye6jCjQ7rvxc1i/dCuBQQG8Pn0QTTvUY9WCTSTuTeHtgZ/S7dFOp/+9gAaXhRMVEcJzb/1OjYvK0uvmy3njw5Ue2378zUZ27S1otAFad2xJtRoXcfNVd9CgaX2eH/U093buXaDd86Of5rUnh7M+diPjvnqbVte2YOn8ZQx9+zneevk9Vv2+hlvuvon7+/di/IiPyMg4zvsjPqLm5TV4YcypRjUXngtiEiMRuUpErrS/1xWRJ0Sk679R1rLLlcz92vLsNsduo0y50oRVLF+g3ebYbaQkHCxQrqqEhJYCoHRoCGlHjxH/dxwJu/Zx8sRJlvywiKu6tMqzTfMuLVnw9RwAlv60mIZtGgOQkZbO5piNHM/Ia0w80bpra2Z9NQuATbGbCC0bSnjF8DxtwiuGUzq0NJtWbgJg1lezaNO1TU79wNcHMn7oeFQ1z3Z39L2DFXO2cDjZGqXZ7NpaLP5+IwDb18UREhpM+cjSebY5nn6SP2Isw5p5Iou/NiUQVim0wH63uqEuuzbvJ+GvOPbviifzxEmW/fArTTtfnadds84tWDJtHgAxPy2hfutGuXVdWrB/Vzz/bNmVZ5uMtHQAAoICEfF8IWzZtoXK0ZWpXKkyQUFBtG/bnqUxSz22BVi4eCEd2nY4ZT1A2GW1OBq3j9T4BPTkSfYs/o0qV1+Vp03i+o1k2v9ryp9bKRURXkBO1dYt2Be7OqedO626XMmcrxcB1rlYulzIWZ2n7nTo1pr53/1WoPzqLlewYJp1096y6i9KlytFhaiyedpkHDvB+qXWk9nJE5nsWL+biMrWPDn79yTz9x970ay855MnGtWJZNmafQDs3HOYkJKBlAstccbt8tO+c1t+/voXADas2khouVAi8l0HEfZ1sD7WOod//voXrunSDoCLa17Mqt/XALB8UQzX3ngNAOlp6ayNWVeoa7EwBAYUfvFXTmuYRWQo8B7wgYgMx3rMKAM8IyKFHfmSQ0R0GPv3JuesJ8YlExEdVujtp4yaRsfubfl6w4cM//pZ5k5bQtLe3Efu5LhEwqPznihhlcJJ2psIQFZmFqmHUwkNy3sBeGLAe0/x9sIPeWDwA0RGR7LfTc/+uP1ERkfmaR8ZHcn+uNw2iXGJOW1ad25N4r5Etm/K6w1GREfQ9oa2zJ2a67WFVSxDcnxuWCAl4QhhFQsa3WxCQoNp0qEmG5f9nVd25bJEVi3HgaSjJMcl5sqLSyKsUt7fqEJ0OMl7kwDrN0o7kkZoWFmCQ4K5qX93po/5soBecbl4Y/44Ptw0lfS0gt4yQFJyElERuaNUI8MjSU5OLtAOIGF/AvEJ8TRq2MhjfTalwsNIS0rKWU9LSqZUeEHDm80l13UkPrbgY361tm3Y82tBgwkQER2e5zxNikshIvrUOk5FxaoRRFeLYs3ijQXqwiuVJzEuxU3HQcKjPU5OBkDpsqVofn1D1i3586z3o3zZYFIOpeesHzicQfmywR7b/qdbPV7q35wbryno5UdFRxIflxtWS4jbT1SlvNdBVKVIEtyug4R9+4myr4Mdm3fQvnNbADrdfC2Vqngawew9ASKFXvyVM4Uy7gAaAcFAPFBVVQ+LyGggBnjd00b2ePO+ALVDmlC5ZI3s8gJt9cw3/Bw6dGvN7KkL+Wb8z9RtdhkvTX6CdQvzxgfzy/PozZ1B51v93iAlPplSpUvxxCcvUiGi4AWT3/PFkxpVgksFc9+T9zGo26AC9f9947988MoHaNal7jt8Zl02rgBh4Ns3M+uzVezfcyhPXcsb6hAze4vHY81fJB52XlW5/al7+d9H3+d4x3nqs7J47tr+hJQtzbh1XxBUIogTx08UkFGAU1wLCxcvpE2rNgQEnN6N8XgOneIPrXZNOyrUupRFQ17IU16yQgXKVa9G/Oo1p9DhofBsTlSba7q15teflpGVlQX5DsvzeXmq/9nF0x89xI8fLyR+V5LHNqejsNfAx99s5ODhDIJLBPDo3Q1p0SiaZWv3nVZOYa637PNg6H+HMeSNJ+k7uDe/zlrMieMnz+5ACsmFEGM+aSdIp4nIDlU9DKCqx0Qk61QbuY8/f/fpiXrDvdaoxi1rthNVJdfziKwcTnJ8ikcZnujaqwNDulv3gj9ityIuoVL16Jz68MqRpMTn9ciS9yURUSWS5H1JuAJclC5bmiMHPHdUZZMSn0zXB2+m071dKV0+lLSjaUS53d2jKkeRFJ/3AkmMSySqspt3WDmSpPgkqlSvQuVqlZmyZEpO+eRFk+nTsQ+XN7qcVya+QpnQ8pQuG0zrm+uyafluwiuVBfYCEFYxlAP7j3rczz6vdWbf3yn8MiW2QF2LG+rwyStzUVXCK1+UUx5WOYID+X6jlH1JhFeJIMX+jUJCQzh64Ag1m9Sm+Y2tufvF3oSUK41mKScyjjNn8k8526YdTiUjLYOSpUsWMMyREZHsT3J7ikhOJDzMs+e5cMlCBvYb6LHOnbSkZEIiInLWQyLCSU8ueA5FNWpInR53sGjIC2SdzGsAqrZpxd5lMWhmZk7Zrb07c8O9Vkrqn2t25DlPIyqHkXQW52k2HW5rxbtPT8xZv+HB9nTu1RqArWv+JrJyGLDD1lGe5HjPYZEBb/Yibud+ZkyYX2jd1zSvSpsrqwDw9z+HCStXErBu3hXKBnPwSEaBbQ4etsoyjmcSsy6eSy4qS8nggBw5sfPmU6lyxZz2FStHkZiQmEdGwr79VHS7DipGR5FoXyt/b9/FI3da/3G1GhfRplPesKNTXAhZGcdFJMSepq5pdqGIlANOaZjdmTFpNjMmzQageacm3PpQZxZ8t5Q6zWqRejjtjDE6dxL+SaJJuwbMnrqIapdVQQQiq1YkqlolUvYl0ebW9rzZ740826yY9TsdelzHltjNtLqpLet/K9jZ444rwEXpcmX43+Qfmf3ZTAZ89AwpCSl0vqsz876bR71m9Th6+CjJCfluAAnJpB1No16zemyK3UTnuzozfcJ0dm7eyY21b8xp9+3ab+ndoTeHUg7RvXF3AC6KuJlHRnRl9cIdHM84wfW9mvL7zM3UvKIyaUczOJiYWmA/73y8DSGhwUx4/pcCddGXhFGmbEm2rtmLK0CoVKMjkdUqkrIvmRa3tmPcIyPztF81ezlt7uzIttg/aX5TGzb9ZmVJvHrLUzltbh98D+mp6cyZ/BOh4eXIPHGStMOpBJUsQcmQkhz2cLOrXas2e+P2si9+HxHhESxavIjnBhfs7N3zzx6OHj1K3cvrnu6vAeDA1m2UqRJNSMUojiWncFHb1sSMfjtPm/I1LqFp/0dY8tKrZBw6VEBGtXat2TDlizxlP0yaxQ+TrH6Eqzs14daHuvzr8xTgopqVCS1fmk0rc7MWZk5exMzJiwC4smN9bux9Db9+v5LaTS8h9fAxDuwv+Bve+8wtlC5bivcGFewAPh0LY/5hYYzVIdqgdjgdrr6IFesTqHFRWY5lnOTQkbyhJ5dLCCkZyNG0EwS4hIaXR7B5Rwq/rtibI6fUX4vp0fsOZn0/hwZN63P08FGS8l0HSfZ10KBpfTas2siNPbrw1UQrC6hCRAUOJB1AROjzxIN8M+X7szqmwuLPIYrCcibD3FZVMwBU1d0QB5E7RrzQxMxdTfNOjfkidizpx44zasD7OXUTFo2mb3vLEPQd2otr72hNcEgJvt7wIf/7fD5TRn3Dhy99xpNvP8wd/W5AFUY99j5lShzj5WkjcLlczJ86iz1bdnH3kPvZvnYrK2YvY+6XvzBo/DN8uGIKRw4cYUzf3OjLhFVfEBIaQmCJIJp3acXL3Yew/5/9vDxtBIGBgbgCXCz/dQVjnx/L4yMeZ9qqaaQfS+eN/rnG/9NfP+WBdg8AMGbwmJx0ueXzlrNs3rKz/YlYs2gnjdpdyrvz+pJx7CQfPvu/nLoRMx7gmVs+JaxiKN0ebcneHckM/8HSPfuL1Sz8Zj0ArW6sw+//2wxAVqby6bMf8MxXw3AFBLBo6hz2btnNHU/fy851W1k9O4ZF/zebR8c9xVvLJ5F68AhjHy6YHeBO+YoVeOS9wbgCXIhLSE9LJz21YLgjICCAAf0G8MzQZ8jKyqJzx85Uv7g6n37xKZfVuoyWzVsCsGDxAtq3aX/KTkR3NCuLNR98TNvXhiIuF3/Nnc/h3Xuo16snKdu2sy9mJQ17309gyZK0eNY6n9ISE1n66nAAQqIiCYmIIHHDplPqWD53Nc07NeGL2HFkHMtg5IDxOXUfLxpNH/s8fXhoL669ow3BIcFM2/ARMz+fz5RR0wAr7Lbg+1N3dK6ct5FmHRswccUwMtKO8/Z/p+TUjV3wAgM6DCM8ujx3PdGVPVv38d58q0vnp0kLmfPlUmo1upgXPn2EMuVCuOq6htzz9E289rnnKRg2bEmmwWURvPFES46fyOKT73KP/aX+zXl1XAyBAcKgBxoTECCICJt3pLB45d48cpbMXUrrji35acV00o+lM3Tgazl1Xy/8nB7XWCmDrz81klfHvkRwyWCWLljGb/N+B6BLt+vo8eAdAMyfuZAZ/5f75PW/Vd9TOrQ0WDOv3QpcRyHmlPBEcfCY5VTxS6foEN7dpwpCXQd8KZ6kzGM+lQ+Wx+xLXIcW+VT+yCWnnDXRMZYPOnOYwxvGL/dtF31IwNl3Hp4t0X26+1R+7ISz7u8/a9YmxnhtVT9bsKLQNue+Dlf5pRU3I/8MBkOx4kIIZRgMBsN5RVAxCGUYw2wwGIoVxmM2GAwGPyOgGAzJNobZYDAUKwKNYTYYDAb/wnjMBoPB4GeYGLPBYDD4GUEB5/9kGcYwGwyGYoXxmA0Gg8HPMIbZYDAY/IzAYjDvpzHMBoOhWGGyMgwGg8HPcJlQhsFgMPgXJpRhMBgMfobxmA0Gg8HPcJ3qxZLnEcYwGwyGYkWACWUYDAaDf2E8ZoPBYPAzikG2nDHMBoOheOHChDIMBoPBrygGDrMxzAaDoXghxcE0q6pfLUDf813H+S6/OByD+Y38Q0dRHENxXPwxGNO3GOg43+UXhY7zXX5R6DDHcIHij4bZYDAYLmiMYTYYDAY/wx8N84RioON8l18UOs53+UWhwxzDBYrYAXqDwWAw+An+6DEbDAbDBY0xzAaDweBnGMNsMBgMfoYZ+WcwXECISABQEbdrX1V3n7s9MnjCLzxmEekuIqH29xdE5DsRaeIDPa1F5D/290gRucQHOspmH4vDclsVpsxLHV08lPVzSHaAiAxyQtZpdHxemDIvdcwvTNm/kDvS/uzurazT6BgAJABzgZn28rOD8pucbnFKzwXBuR56aGeFrLc/WwNLgFuAGId1DAV+Arba65WBpQ7KbwZsAP4GdgHrgKYOyl9dmDIvdfwOdHBbHwL84qD8RT4+j1bnWw8A/nBIdkkgzP5fK9jfw4DqwGYH5G8Agpz+T/Pp2A6E+1D+QntZBpwAYoFV9vfffPnfF7fFX0IZmfbnDcAHqjpDRF52WMdtQGNgNYCqxjns2U4GHlXVJWB558AnQENvhIpIC6AlECkiT7hVlcUyPE5yM/CziDwFdAYut8ucYqmIjAO+BlKzC1V1tTdCReRZ4DmglIgczi4GjuNcHu3DwONYN/RV5E5idhh43wH5s4AkoLTbMWDrUVUt64COPcAhB+R4RFWvARCRr7DmyNhgr9cHBvtKb3HEL/KYReRnYC/QEWgKHANWqOoVDupYoapXichqVW0iIqWBZarqleF0k79UVVudqexfyG0HtAf6AR+6VR0BflLVbd7I96AvCpiHZXweVAdPEBFZ6KFYVbWDQ/KHq+qzTsg6jY4BqjrWh/JnqOotDsvMvqHXA2pjhTAysutV9S2H9a1V1UZnKjOcGn8xzCFYHtoGVd0mItFAA1Wd46COwUAtoBMwHHgQ+D+nLjIReRsIAaYCCvQADgDTwRGv8GJV3WV/dwFlVPXwGTYrrOwjWPss9mcJ4KT93SlvzefYMfe1qpoqIr2AJsC72b+bg3paYoUw3DvQPnNSh5OIyNDT1avqKw7rm4r1RPQF1jnUC+t87emknuKMvxjmS4F/VDVDRNpjPf5/pqoHHdbTCbgOywDNVtW5Dsr25A1m47VXKCL/h+U1Z2J5s+WAt1R1tDdyixIRqQi8AVRW1S4iUhdooaqTHJK/HrgC6/z5HJgEdFPVdk7It3V8DlwKrCU3BKeqOtBLudk3R8gNk+TcLM+XmyOAiJQEHgHa2kWLsUKU6edur84v/MUwr8XqPKsOzAZ+BGqraleH5AdgGeKOTsg7F2Q/CorIPVjhniHAKqdCMbaO24AFqnrIXi8PtFfVHxyS/wtW3P15Vb1CRAKBNarawCH52WGql4C9qjopu8wJ+baOzUBdJ0M8RYWI/ESu8c/mEFYn3UfGcPoPfpEuB2Sp6kmgG/COqg4Cop0SrqqZQJqIlHNKZn5EpKKITLKNDyJSV0R6O6giSESCgFuBGap6goIXmbcMzTbKAPYTy2kfg8+SCFWdBmTZ8k+S63U6wRG7I7AXMNO+IQc5KB9gI1DJYZkFEJEoEamWvTgkdidwFPjYXg5jpc9dZq87gojUEpFvReQPEdmZvTgl/0LAX7IyTohIT+A+4Ca7zOkLKh3YICJzyZsR4NUjqBufYnuD9vpWrOwDRx7TgY+wUvHWAYtF5GKsC8tJPN2onTxHUkUkHPuGIiJX42yWQA/gbqC3qsbbBs2RUI+btxkK/CEiK8jbgeZI9oqI3Ay8iZX9sR+4GNiM1XHnLY1Vta3b+k8islhV24rIJgfkZ/MJ1g39beAa4D8Uj1fxFRn+EsqoixU/XaaqU+2BHz1UdYSDOu73VK6qUxySv1JVrxSRNara2C7zaU+0iATaXqdT8iYDB7HSvxQYAFRQ1Qcckt8EGAvUx/I8I4E7VHW9E/J9iZ0dc0pU9VeH9KwDOgDzVLWxiFwD9FRVr98EYodhrld7pJ9945qlqnXdz1sH9KxS1aYisiE7TCUiS1S1jRPyLwT8wmNW1T+AgW7rfwGOGWVb5hQRKYH12AawxQ4HOIVPvcFTdZzhnEcOliF+EcvTB5gDvOCUcFVdbRu42lgelCP/gYj8pqqt83WggYMdZ04Z3kJwQlWTRcQlIi5VXSj2qEAHeBL4TUR2YP02lwCP2qmjjjgoNul25tA2EemPlQob5aD8Yo+/eMy1sFLY6mKNsAJAVWs4qKM91sn3N9ZJeRFwv6oudki+EC6mTQAACLVJREFUT71BX3ec5dNVRlWPOiiv2+nqVfU7p3T5Gg/GH3I70J5UVa9iqSIyD6sfYTgQgRXOuFJVW3oj101+MNbAIQH+9EWHn4hciRV+KQ+8hjUYarSqLndaV3HFXwzzb+TGpG7CjkmpqmMdTyKyCrhbVbfY65cBU1W1qYM6AnHYG3ST7fNQiZ2fOxEr57SaiFwBPKyqj3op9xP7axTWKMYF9vo1WMO0T2u4/4W+KPLe4B2bpEdEXgHigP/D+p/vwuoM3AI8oqrt/6XcmliTC63FGmDlAu7BijHPVNVVXuxzB1VdcKobpK9ujCJSWlVTz9zSUAD1g3HhWGlfYA0wyS5b4rCO9YUp80L+Y0B5t/UKWEO0nZK/CAjHnksBuBr41eHfKAbrSWKNW9lGB+X/DES7rUcD3zko/2ZgG1bn7l9Y2R+bnP6NPJQttz/XefnbNPRQ3gxrhKc3+/yK/fmJh2Wyk7+PracF8Aew216/AhjvtJ7ivPhFjJmiiUnFisgkrIEHYHkj/9oL8UAfVc2ZM0FVD4hIH2C8Q/KfwMrvvlRElmKHShySnYOq7hHJ04HuZDpbdVXd57aenarlFK9h3bDydJw5KB8gS0TuBL61193/A28eP6urh7CXqsaKSHUv5KL2k6eq/scbOWfBO8D1WOcrqrpORNqefhODO/5imB/HGs48EOvi6gB4zKLwgkewvNqBWI+gi3HOaAK4RETUdhHsHNoSTglXH3Wc5WOPHc5Qu6N0IFas0CkWichscoet34U1G5lT+LLjLJt7gHexzh0FlgO9RKQU0N8LuSVPU1fKC7k52PHl2yk4nPxVJ+S74+MbfLHHLwyzqq60vx7Fii87hohUU9XdqpoBvGUvvmA2ME1EPsS6YPthzRjmJFeRe1E1ERHU2Tka+mEZnSrAP1hZGY85JVxV+9txzuy0qQmq+r1T8oGDIlIGa+rYL0VkP9acH46hVufeTaeo/s0L0StFpI+q5hnoYQ9ScurJbgZWR+Uq3HKwfYCvb/DFnnPa+SciP56uXh1I2ncfkisi01X1dm9lnkKPC2tqyGuxPNo5wES1Rh06Id8nczQUB0TkcWAp1sWfRm7HWTngS1VNdkDH06o6SkTG4iFk4e3/YKdDfo81VWm2IW6G9dR1m6rGeyPf1rFRVet7K6cQeiKwbvAdyb0W/uvE/3ChcK495hZYc8ROxep48sXoIHeZjqXf5UdVs4AP7MUXNMNHczSINbfEqVBVfc1L+flnr8upwpk846pYhuByYD3WhP9LsTrNUryUnU22xxfrkLw8qGoC0NKOi2cbz5mquuA0m50tv4tIA7XnSfYVqpqEdWM0/EvOtcccgDUNZ0+sGcFmYqWwOTY8NJ/H7OiENrbMaap6p4hswLMn5dR8z98AA/N1njmCiDzpobg00BvrjRdlnNbpC+zH5mZYKXkt7OWgqtb1ga7zJhVMRDZiZagEYk19uxMrlJF9Y3TqHPX4NJGNeborPOfUY7Yf82cBs+yOiZ5YHUSvqnOTkV8h1hshhIJvuHDCW/uv/Xmjl3I8IkUwR4OqvummLxTrmP4DfIU1b4MjyCkm41Hn8oxLYQ1mKGcvcVivbHIMsd4oMwkoAziW6+1jqgBFMUm9+9PEKzg7AdYFxTkfYGIb5BuwjHJ1rBSbyaq691zulzfYMbZkJ8IOdspdRawOLXfaYU9t6a0OW08YVkrePVgjJN9V1QNOyHbT4W4kS2INCd6iql5N0CMiE7Am+TmCFRJbjpVb7Oj+27pisFLkftTcgT5FErv9t/jiSbEQOh2be+NC5Jx6zCIyBSue9gtWEvzGc7k//wZ7TowRQApWqt/nWENpXSJyn6p6m5lxC/Bc/hxXEUnF8ki8NswiMhprytUJWG+OcWw4tjuab/i4PYz9YQdEVwOCsQaX7MXKKHH0JQvunIepYFGS932ReVCHXy2VLdYHMi8YznWMOYvcKTh9MvmMrxGRWKwXgZbDMmxdVHW5iFyOFS/3yms4nTcmbrN3eakjCys8kv06qZwqfPw/OOXNiWUp62HFl1ti3fBTsGYsdHJo/7dYKZfjsAazDASaqepdTulwGhHZh9Up7bFzXR1+tZSts8i99OLEOQ9lnO+4z1chIptVtY5bndePcyKyXVVrnm2dP5LPa3NhvZMvXFWvd1BHVaAVlnG+0ZZf3kH5510qWFEZyXwTPIVgpS7CeeRo+QvnOl2uOJDl9v1Yvjon7npFMfCgqAh1+34SKwtnurdCRWQgliFuBZzASpVbBkzG4c6/8zQVrEgmqVfV0DO3MhQG4zF7iYhkYoVjBCsrwN1LKKmqXr2JpSgGHhQ1duaHOhXLFpG3sHOXfZFOaOs4b1PBRCTMwXxuQxFgDPN5Qr6BB5scHnhQJIhIfazO0TC7KAlrTmy/7/SVvG/AKZAKpg69CcdgAGOYDUWIiPyONdH/Qnu9PfCGOjQJfFFhUsEMvsZf3pJtuDAonW2UAVR1EdYIw/MN480YfIrp/DMUJTtF5EVy58TuhTWhvcFgcMOEMgxFhohUwIrPtiZ3TuyXfTFCz2lMKpihKDGG2WAwGPwME8owFBlivQB3MAXfoNHhXO2TweCPGI/ZUGSIyDrgQ6x87Jz5JdSLN0AbDMURY5gNRYaIrFLVpud6PwwGf8cYZoPPsacUBWvCn/1YIxnd55Q2o9IMBjeMYTb4HBH5i9xXS0G+PGBV9dkrvwyG8xFjmA0+R0SuAvZkz2NhD2++HfgbK13OeMwGgxtm5J+hKPgQO3QhIm2B4VhvSTmENYe1wWBww6TLGYqCADevuAcwQVWnA9NFZO053C+DwS8xHrOhKAgQkWwn4FrAfWY84xwYDPkwF4WhKJgK/CoiSVgvE1gCICI1scIZBoPBDdP5ZygS7JfWRgNzVDXVLrsMKKOqq8/pzhkMfoYxzAaDweBnmBizwWAw+BnGMBsMBoOfYQyzwWAw+BnGMBsMBoOf8f+v+mov7R/iVgAAAABJRU5ErkJgg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a:stretch>
            <a:fillRect/>
          </a:stretch>
        </p:blipFill>
        <p:spPr>
          <a:xfrm>
            <a:off x="4811712" y="2103437"/>
            <a:ext cx="4398579" cy="3429000"/>
          </a:xfrm>
          <a:prstGeom prst="rect">
            <a:avLst/>
          </a:prstGeom>
          <a:ln>
            <a:solidFill>
              <a:schemeClr val="tx1"/>
            </a:solidFill>
          </a:ln>
          <a:effectLst/>
        </p:spPr>
      </p:pic>
    </p:spTree>
    <p:extLst>
      <p:ext uri="{BB962C8B-B14F-4D97-AF65-F5344CB8AC3E}">
        <p14:creationId xmlns:p14="http://schemas.microsoft.com/office/powerpoint/2010/main" val="3452908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503238" y="554038"/>
            <a:ext cx="8856662" cy="1262062"/>
          </a:xfrm>
        </p:spPr>
        <p:txBody>
          <a:bodyPr tIns="27720"/>
          <a:lstStyle/>
          <a:p>
            <a:pPr eaLnBrk="1">
              <a:lnSpc>
                <a:spcPct val="95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latin typeface="Times New Roman" panose="02020603050405020304" pitchFamily="18" charset="0"/>
                <a:cs typeface="Times New Roman" panose="02020603050405020304" pitchFamily="18" charset="0"/>
              </a:rPr>
              <a:t>Various criteria</a:t>
            </a:r>
          </a:p>
        </p:txBody>
      </p:sp>
      <p:sp>
        <p:nvSpPr>
          <p:cNvPr id="35843" name="Rectangle 2"/>
          <p:cNvSpPr>
            <a:spLocks noGrp="1" noChangeArrowheads="1"/>
          </p:cNvSpPr>
          <p:nvPr>
            <p:ph type="body" idx="1"/>
          </p:nvPr>
        </p:nvSpPr>
        <p:spPr>
          <a:xfrm>
            <a:off x="792163" y="1979613"/>
            <a:ext cx="8280400" cy="4151312"/>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err="1">
                <a:latin typeface="Times New Roman" panose="02020603050405020304" pitchFamily="18" charset="0"/>
                <a:cs typeface="Times New Roman" panose="02020603050405020304" pitchFamily="18" charset="0"/>
              </a:rPr>
              <a:t>Kasier</a:t>
            </a:r>
            <a:r>
              <a:rPr lang="en-US" altLang="en-US" dirty="0">
                <a:latin typeface="Times New Roman" panose="02020603050405020304" pitchFamily="18" charset="0"/>
                <a:cs typeface="Times New Roman" panose="02020603050405020304" pitchFamily="18" charset="0"/>
              </a:rPr>
              <a:t> criterion</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cs typeface="Times New Roman" panose="02020603050405020304" pitchFamily="18" charset="0"/>
              </a:rPr>
              <a:t>The scree plot</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cs typeface="Times New Roman" panose="02020603050405020304" pitchFamily="18" charset="0"/>
              </a:rPr>
              <a:t>Parallel analysis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cs typeface="Times New Roman" panose="02020603050405020304" pitchFamily="18" charset="0"/>
              </a:rPr>
              <a:t>Many studies had verified that by far PA is the most accurate method (</a:t>
            </a:r>
            <a:r>
              <a:rPr lang="en-US" altLang="en-US" dirty="0" err="1">
                <a:latin typeface="Times New Roman" panose="02020603050405020304" pitchFamily="18" charset="0"/>
                <a:cs typeface="Times New Roman" panose="02020603050405020304" pitchFamily="18" charset="0"/>
              </a:rPr>
              <a:t>Buja</a:t>
            </a:r>
            <a:r>
              <a:rPr lang="en-US" altLang="en-US" dirty="0">
                <a:latin typeface="Times New Roman" panose="02020603050405020304" pitchFamily="18" charset="0"/>
                <a:cs typeface="Times New Roman" panose="02020603050405020304" pitchFamily="18" charset="0"/>
              </a:rPr>
              <a:t> &amp; </a:t>
            </a:r>
            <a:r>
              <a:rPr lang="en-US" altLang="en-US" dirty="0" err="1">
                <a:latin typeface="Times New Roman" panose="02020603050405020304" pitchFamily="18" charset="0"/>
                <a:cs typeface="Times New Roman" panose="02020603050405020304" pitchFamily="18" charset="0"/>
              </a:rPr>
              <a:t>Eyubuglu</a:t>
            </a:r>
            <a:r>
              <a:rPr lang="en-US" altLang="en-US" dirty="0">
                <a:latin typeface="Times New Roman" panose="02020603050405020304" pitchFamily="18" charset="0"/>
                <a:cs typeface="Times New Roman" panose="02020603050405020304" pitchFamily="18" charset="0"/>
              </a:rPr>
              <a:t>, 1992; </a:t>
            </a:r>
            <a:r>
              <a:rPr lang="en-US" altLang="en-US" dirty="0" err="1">
                <a:latin typeface="Times New Roman" panose="02020603050405020304" pitchFamily="18" charset="0"/>
                <a:cs typeface="Times New Roman" panose="02020603050405020304" pitchFamily="18" charset="0"/>
              </a:rPr>
              <a:t>Glorfeld</a:t>
            </a:r>
            <a:r>
              <a:rPr lang="en-US" altLang="en-US" dirty="0">
                <a:latin typeface="Times New Roman" panose="02020603050405020304" pitchFamily="18" charset="0"/>
                <a:cs typeface="Times New Roman" panose="02020603050405020304" pitchFamily="18" charset="0"/>
              </a:rPr>
              <a:t>, 1995; Horn, 1965; Hubbard &amp; Allen, 1987; Humphreys &amp; Montanelli, 1975; </a:t>
            </a:r>
            <a:r>
              <a:rPr lang="en-US" altLang="en-US" dirty="0" err="1">
                <a:latin typeface="Times New Roman" panose="02020603050405020304" pitchFamily="18" charset="0"/>
                <a:cs typeface="Times New Roman" panose="02020603050405020304" pitchFamily="18" charset="0"/>
              </a:rPr>
              <a:t>Velicer</a:t>
            </a:r>
            <a:r>
              <a:rPr lang="en-US" altLang="en-US" dirty="0">
                <a:latin typeface="Times New Roman" panose="02020603050405020304" pitchFamily="18" charset="0"/>
                <a:cs typeface="Times New Roman" panose="02020603050405020304" pitchFamily="18" charset="0"/>
              </a:rPr>
              <a:t> et al., 2000; Zwick &amp; </a:t>
            </a:r>
            <a:r>
              <a:rPr lang="en-US" altLang="en-US" dirty="0" err="1">
                <a:latin typeface="Times New Roman" panose="02020603050405020304" pitchFamily="18" charset="0"/>
                <a:cs typeface="Times New Roman" panose="02020603050405020304" pitchFamily="18" charset="0"/>
              </a:rPr>
              <a:t>Velicer</a:t>
            </a:r>
            <a:r>
              <a:rPr lang="en-US" altLang="en-US" dirty="0">
                <a:latin typeface="Times New Roman" panose="02020603050405020304" pitchFamily="18" charset="0"/>
                <a:cs typeface="Times New Roman" panose="02020603050405020304" pitchFamily="18" charset="0"/>
              </a:rPr>
              <a:t>, 1986). </a:t>
            </a:r>
          </a:p>
        </p:txBody>
      </p:sp>
    </p:spTree>
    <p:extLst>
      <p:ext uri="{BB962C8B-B14F-4D97-AF65-F5344CB8AC3E}">
        <p14:creationId xmlns:p14="http://schemas.microsoft.com/office/powerpoint/2010/main" val="2165703954"/>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Parallel Analysis: Resampling</a:t>
            </a:r>
          </a:p>
        </p:txBody>
      </p:sp>
      <p:sp>
        <p:nvSpPr>
          <p:cNvPr id="44035" name="Rectangle 2"/>
          <p:cNvSpPr>
            <a:spLocks noGrp="1" noChangeArrowheads="1"/>
          </p:cNvSpPr>
          <p:nvPr>
            <p:ph type="body" idx="1"/>
          </p:nvPr>
        </p:nvSpPr>
        <p:spPr>
          <a:xfrm>
            <a:off x="792163" y="1979613"/>
            <a:ext cx="8280400" cy="4243387"/>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latin typeface="Times New Roman" panose="02020603050405020304" pitchFamily="18" charset="0"/>
                <a:cs typeface="Times New Roman" panose="02020603050405020304" pitchFamily="18" charset="0"/>
              </a:rPr>
              <a:t>The logic of parallel analysis resembles that of resampling: the number of factors extracted should have eigenvalues greater than those in a random matrix.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latin typeface="Times New Roman" panose="02020603050405020304" pitchFamily="18" charset="0"/>
                <a:cs typeface="Times New Roman" panose="02020603050405020304" pitchFamily="18" charset="0"/>
              </a:rPr>
              <a:t>The algorithm generates a set of random data correlation matrices by </a:t>
            </a:r>
            <a:r>
              <a:rPr lang="en-US" altLang="en-US" sz="2800" dirty="0">
                <a:solidFill>
                  <a:srgbClr val="FF0000"/>
                </a:solidFill>
                <a:latin typeface="Times New Roman" panose="02020603050405020304" pitchFamily="18" charset="0"/>
                <a:cs typeface="Times New Roman" panose="02020603050405020304" pitchFamily="18" charset="0"/>
              </a:rPr>
              <a:t>bootstrapping</a:t>
            </a:r>
            <a:r>
              <a:rPr lang="en-US" altLang="en-US" sz="2800" dirty="0">
                <a:latin typeface="Times New Roman" panose="02020603050405020304" pitchFamily="18" charset="0"/>
                <a:cs typeface="Times New Roman" panose="02020603050405020304" pitchFamily="18" charset="0"/>
              </a:rPr>
              <a:t> the data set (resampling with replacement), and then the average eigenvalues and the 95</a:t>
            </a:r>
            <a:r>
              <a:rPr lang="en-US" altLang="en-US" sz="2800" baseline="9000" dirty="0">
                <a:latin typeface="Times New Roman" panose="02020603050405020304" pitchFamily="18" charset="0"/>
                <a:cs typeface="Times New Roman" panose="02020603050405020304" pitchFamily="18" charset="0"/>
              </a:rPr>
              <a:t>th</a:t>
            </a:r>
            <a:r>
              <a:rPr lang="en-US" altLang="en-US" sz="2800" dirty="0">
                <a:latin typeface="Times New Roman" panose="02020603050405020304" pitchFamily="18" charset="0"/>
                <a:cs typeface="Times New Roman" panose="02020603050405020304" pitchFamily="18" charset="0"/>
              </a:rPr>
              <a:t> percentile eigenvalues are computed.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PA: Resampling</a:t>
            </a:r>
          </a:p>
        </p:txBody>
      </p:sp>
      <p:sp>
        <p:nvSpPr>
          <p:cNvPr id="46083" name="Rectangle 2"/>
          <p:cNvSpPr>
            <a:spLocks noGrp="1" noChangeArrowheads="1"/>
          </p:cNvSpPr>
          <p:nvPr>
            <p:ph type="body" idx="1"/>
          </p:nvPr>
        </p:nvSpPr>
        <p:spPr>
          <a:xfrm>
            <a:off x="792163" y="1736725"/>
            <a:ext cx="8280400" cy="5146675"/>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latin typeface="Times New Roman" panose="02020603050405020304" pitchFamily="18" charset="0"/>
                <a:cs typeface="Times New Roman" panose="02020603050405020304" pitchFamily="18" charset="0"/>
              </a:rPr>
              <a:t>The observed eigenvalues are compared against the re-sampled eigenvalues, and only factors with observed eigenvalues greater than those from re-sampling are retained.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latin typeface="Times New Roman" panose="02020603050405020304" pitchFamily="18" charset="0"/>
                <a:cs typeface="Times New Roman" panose="02020603050405020304" pitchFamily="18" charset="0"/>
              </a:rPr>
              <a:t>The resampled result functions as an </a:t>
            </a:r>
            <a:r>
              <a:rPr lang="en-US" altLang="en-US" sz="2800" dirty="0">
                <a:solidFill>
                  <a:srgbClr val="FF0000"/>
                </a:solidFill>
                <a:latin typeface="Times New Roman" panose="02020603050405020304" pitchFamily="18" charset="0"/>
                <a:cs typeface="Times New Roman" panose="02020603050405020304" pitchFamily="18" charset="0"/>
              </a:rPr>
              <a:t>empirical sampling distribution</a:t>
            </a:r>
            <a:r>
              <a:rPr lang="en-US" altLang="en-US" sz="2800" dirty="0">
                <a:latin typeface="Times New Roman" panose="02020603050405020304" pitchFamily="18" charset="0"/>
                <a:cs typeface="Times New Roman" panose="02020603050405020304" pitchFamily="18" charset="0"/>
              </a:rPr>
              <a:t>, in which the observed is compared against.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latin typeface="Times New Roman" panose="02020603050405020304" pitchFamily="18" charset="0"/>
                <a:cs typeface="Times New Roman" panose="02020603050405020304" pitchFamily="18" charset="0"/>
              </a:rPr>
              <a:t>The rationale of using the 95</a:t>
            </a:r>
            <a:r>
              <a:rPr lang="en-US" altLang="en-US" sz="2800" baseline="9000" dirty="0">
                <a:latin typeface="Times New Roman" panose="02020603050405020304" pitchFamily="18" charset="0"/>
                <a:cs typeface="Times New Roman" panose="02020603050405020304" pitchFamily="18" charset="0"/>
              </a:rPr>
              <a:t>th</a:t>
            </a:r>
            <a:r>
              <a:rPr lang="en-US" altLang="en-US" sz="2800" dirty="0">
                <a:latin typeface="Times New Roman" panose="02020603050405020304" pitchFamily="18" charset="0"/>
                <a:cs typeface="Times New Roman" panose="02020603050405020304" pitchFamily="18" charset="0"/>
              </a:rPr>
              <a:t> percentile of the resampled data eigenvalues is that this is analogous to setting the value of alpha to .05 in hypothesis testing (Cho, Li, &amp; </a:t>
            </a:r>
            <a:r>
              <a:rPr lang="en-US" altLang="en-US" sz="2800" dirty="0" err="1">
                <a:latin typeface="Times New Roman" panose="02020603050405020304" pitchFamily="18" charset="0"/>
                <a:cs typeface="Times New Roman" panose="02020603050405020304" pitchFamily="18" charset="0"/>
              </a:rPr>
              <a:t>Bandalos</a:t>
            </a:r>
            <a:r>
              <a:rPr lang="en-US" altLang="en-US" sz="2800" dirty="0">
                <a:latin typeface="Times New Roman" panose="02020603050405020304" pitchFamily="18" charset="0"/>
                <a:cs typeface="Times New Roman" panose="02020603050405020304" pitchFamily="18" charset="0"/>
              </a:rPr>
              <a:t>, 2009).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Underfactoring vs. overfactoring</a:t>
            </a:r>
          </a:p>
        </p:txBody>
      </p:sp>
      <p:sp>
        <p:nvSpPr>
          <p:cNvPr id="48131" name="Rectangle 2"/>
          <p:cNvSpPr>
            <a:spLocks noGrp="1" noChangeArrowheads="1"/>
          </p:cNvSpPr>
          <p:nvPr>
            <p:ph type="body" idx="1"/>
          </p:nvPr>
        </p:nvSpPr>
        <p:spPr>
          <a:xfrm>
            <a:off x="792163" y="1979613"/>
            <a:ext cx="8280400" cy="3959225"/>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rPr>
              <a:t>Parallel analysis can be used with PCA or EFA. Which one should be used?</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cs typeface="Times New Roman" panose="02020603050405020304" pitchFamily="18" charset="0"/>
              </a:rPr>
              <a:t>PA with PCA tends to </a:t>
            </a:r>
            <a:r>
              <a:rPr lang="en-US" altLang="en-US" dirty="0">
                <a:solidFill>
                  <a:srgbClr val="FF0000"/>
                </a:solidFill>
                <a:latin typeface="Times New Roman" panose="02020603050405020304" pitchFamily="18" charset="0"/>
                <a:cs typeface="Times New Roman" panose="02020603050405020304" pitchFamily="18" charset="0"/>
              </a:rPr>
              <a:t>under-factoring</a:t>
            </a:r>
            <a:r>
              <a:rPr lang="en-US" altLang="en-US" dirty="0">
                <a:latin typeface="Times New Roman" panose="02020603050405020304" pitchFamily="18" charset="0"/>
                <a:cs typeface="Times New Roman" panose="02020603050405020304" pitchFamily="18" charset="0"/>
              </a:rPr>
              <a:t> (extract fewer factors than what it should be).</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cs typeface="Times New Roman" panose="02020603050405020304" pitchFamily="18" charset="0"/>
              </a:rPr>
              <a:t>PA with EFA tends to </a:t>
            </a:r>
            <a:r>
              <a:rPr lang="en-US" altLang="en-US" dirty="0">
                <a:solidFill>
                  <a:srgbClr val="FF0000"/>
                </a:solidFill>
                <a:latin typeface="Times New Roman" panose="02020603050405020304" pitchFamily="18" charset="0"/>
                <a:cs typeface="Times New Roman" panose="02020603050405020304" pitchFamily="18" charset="0"/>
              </a:rPr>
              <a:t>over-factoring</a:t>
            </a:r>
            <a:r>
              <a:rPr lang="en-US" altLang="en-US" dirty="0">
                <a:latin typeface="Times New Roman" panose="02020603050405020304" pitchFamily="18" charset="0"/>
                <a:cs typeface="Times New Roman" panose="02020603050405020304" pitchFamily="18" charset="0"/>
              </a:rPr>
              <a:t> (extract more factors than what it should be).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Underfactoring vs. overfactoring</a:t>
            </a:r>
          </a:p>
        </p:txBody>
      </p:sp>
      <p:sp>
        <p:nvSpPr>
          <p:cNvPr id="50179" name="Rectangle 2"/>
          <p:cNvSpPr>
            <a:spLocks noGrp="1" noChangeArrowheads="1"/>
          </p:cNvSpPr>
          <p:nvPr>
            <p:ph type="body" idx="1"/>
          </p:nvPr>
        </p:nvSpPr>
        <p:spPr>
          <a:xfrm>
            <a:off x="792163" y="1979613"/>
            <a:ext cx="8280400" cy="5054600"/>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Under-factoring is a more serious problem than over-factoring.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In the former scenario the researcher totally misses some information.</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In the latter the result may include some meaningless factors (Crawford, Green, Levy, Lo, Scott, Svetina, &amp; Thompson, 2010), but the researcher can always trim the redundant factors later. </a:t>
            </a:r>
          </a:p>
          <a:p>
            <a:pPr marL="431800" indent="-323850" eaLnBrk="1">
              <a:lnSpc>
                <a:spcPct val="95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latin typeface="Times New Roman" panose="02020603050405020304" pitchFamily="18"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Underfactoring vs. overfactoring</a:t>
            </a:r>
          </a:p>
        </p:txBody>
      </p:sp>
      <p:sp>
        <p:nvSpPr>
          <p:cNvPr id="52227" name="Rectangle 2"/>
          <p:cNvSpPr>
            <a:spLocks noGrp="1" noChangeArrowheads="1"/>
          </p:cNvSpPr>
          <p:nvPr>
            <p:ph type="body" idx="1"/>
          </p:nvPr>
        </p:nvSpPr>
        <p:spPr>
          <a:xfrm>
            <a:off x="792163" y="1979613"/>
            <a:ext cx="8280400" cy="5054600"/>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cs typeface="Times New Roman" panose="02020603050405020304" pitchFamily="18" charset="0"/>
              </a:rPr>
              <a:t>It is better to over-prepare than under-prepare.</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cs typeface="Times New Roman" panose="02020603050405020304" pitchFamily="18" charset="0"/>
              </a:rPr>
              <a:t>Consider this analogy: I travel with 3-4 cameras. If I don't need the backup, it is fine. But if I have one camera only and it malfunctions, there is nothing I can do!</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latin typeface="Times New Roman" panose="02020603050405020304" pitchFamily="18" charset="0"/>
                <a:cs typeface="Times New Roman" panose="02020603050405020304" pitchFamily="18" charset="0"/>
              </a:rPr>
              <a:t>If your coauthor sends you a 50-page draft, you can remove the redundant information. If she sends you two pages only, there is nothing you can do!</a:t>
            </a:r>
          </a:p>
          <a:p>
            <a:pPr marL="431800" indent="-323850" eaLnBrk="1">
              <a:lnSpc>
                <a:spcPct val="95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dirty="0">
              <a:latin typeface="Times New Roman" panose="02020603050405020304" pitchFamily="18"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noChangeArrowheads="1"/>
          </p:cNvSpPr>
          <p:nvPr>
            <p:ph type="title"/>
          </p:nvPr>
        </p:nvSpPr>
        <p:spPr>
          <a:xfrm>
            <a:off x="503238" y="554038"/>
            <a:ext cx="8856662" cy="1262062"/>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Scree plot: Raw, PA means and 95</a:t>
            </a:r>
            <a:r>
              <a:rPr lang="en-US" altLang="en-US" sz="3200" baseline="33000"/>
              <a:t>th</a:t>
            </a:r>
            <a:r>
              <a:rPr lang="en-US" altLang="en-US" sz="3200"/>
              <a:t> percent</a:t>
            </a:r>
          </a:p>
        </p:txBody>
      </p:sp>
      <p:sp>
        <p:nvSpPr>
          <p:cNvPr id="54275" name="Rectangle 2"/>
          <p:cNvSpPr>
            <a:spLocks noGrp="1" noChangeArrowheads="1"/>
          </p:cNvSpPr>
          <p:nvPr>
            <p:ph type="body" idx="1"/>
          </p:nvPr>
        </p:nvSpPr>
        <p:spPr>
          <a:xfrm>
            <a:off x="792163" y="1979613"/>
            <a:ext cx="8280400" cy="3959225"/>
          </a:xfrm>
        </p:spPr>
        <p:txBody>
          <a:bodyPr/>
          <a:lstStyle/>
          <a:p>
            <a:pPr eaLnBrk="1"/>
            <a:endParaRPr lang="en-US" altLang="en-US"/>
          </a:p>
        </p:txBody>
      </p:sp>
      <p:pic>
        <p:nvPicPr>
          <p:cNvPr id="5427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825" y="1882775"/>
            <a:ext cx="7616825" cy="4568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SAS, SPSS, </a:t>
            </a:r>
            <a:r>
              <a:rPr lang="en-US" altLang="en-US" dirty="0" err="1" smtClean="0"/>
              <a:t>Matlab</a:t>
            </a:r>
            <a:r>
              <a:rPr lang="en-US" altLang="en-US" dirty="0" smtClean="0"/>
              <a:t>, or R</a:t>
            </a:r>
            <a:endParaRPr lang="en-US" altLang="en-US" dirty="0"/>
          </a:p>
        </p:txBody>
      </p:sp>
      <p:sp>
        <p:nvSpPr>
          <p:cNvPr id="56323" name="Rectangle 2"/>
          <p:cNvSpPr>
            <a:spLocks noGrp="1" noChangeArrowheads="1"/>
          </p:cNvSpPr>
          <p:nvPr>
            <p:ph type="body" idx="1"/>
          </p:nvPr>
        </p:nvSpPr>
        <p:spPr>
          <a:xfrm>
            <a:off x="1269206" y="6218237"/>
            <a:ext cx="7453420" cy="533400"/>
          </a:xfrm>
        </p:spPr>
        <p:txBody>
          <a:bodyPr/>
          <a:lstStyle/>
          <a:p>
            <a:pPr eaLnBrk="1"/>
            <a:r>
              <a:rPr lang="en-US" sz="2400" dirty="0">
                <a:hlinkClick r:id="rId3"/>
              </a:rPr>
              <a:t>https://people.ok.ubc.ca/brioconn/nfactors/nfactors.html</a:t>
            </a:r>
            <a:endParaRPr lang="en-US" altLang="en-US" sz="2400" dirty="0">
              <a:solidFill>
                <a:schemeClr val="tx1"/>
              </a:solidFill>
            </a:endParaRPr>
          </a:p>
        </p:txBody>
      </p:sp>
      <p:pic>
        <p:nvPicPr>
          <p:cNvPr id="2" name="Picture 1"/>
          <p:cNvPicPr>
            <a:picLocks noChangeAspect="1"/>
          </p:cNvPicPr>
          <p:nvPr/>
        </p:nvPicPr>
        <p:blipFill>
          <a:blip r:embed="rId4"/>
          <a:stretch>
            <a:fillRect/>
          </a:stretch>
        </p:blipFill>
        <p:spPr>
          <a:xfrm>
            <a:off x="905440" y="1951037"/>
            <a:ext cx="8180952" cy="4009524"/>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SAS</a:t>
            </a:r>
          </a:p>
        </p:txBody>
      </p:sp>
      <p:sp>
        <p:nvSpPr>
          <p:cNvPr id="58371" name="Rectangle 2"/>
          <p:cNvSpPr>
            <a:spLocks noGrp="1" noChangeArrowheads="1"/>
          </p:cNvSpPr>
          <p:nvPr>
            <p:ph type="body" idx="1"/>
          </p:nvPr>
        </p:nvSpPr>
        <p:spPr>
          <a:xfrm>
            <a:off x="792163" y="1979613"/>
            <a:ext cx="8280400" cy="3959225"/>
          </a:xfrm>
        </p:spPr>
        <p:txBody>
          <a:bodyPr tIns="22932"/>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Caution: You must have clean data to run the PA program. If you have missing data, you have to remove those observations, otherwise it won't run.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It is better to retain only the items that will be used for PA. Nothing else. It will be much easier to read the data. e.g. read all numeric variables into the raw data set.</a:t>
            </a:r>
          </a:p>
        </p:txBody>
      </p:sp>
      <p:pic>
        <p:nvPicPr>
          <p:cNvPr id="5837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4846638"/>
            <a:ext cx="4114800" cy="16462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33897224"/>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SAS</a:t>
            </a:r>
          </a:p>
        </p:txBody>
      </p:sp>
      <p:sp>
        <p:nvSpPr>
          <p:cNvPr id="60419" name="Rectangle 2"/>
          <p:cNvSpPr>
            <a:spLocks noGrp="1" noChangeArrowheads="1"/>
          </p:cNvSpPr>
          <p:nvPr>
            <p:ph type="body" idx="1"/>
          </p:nvPr>
        </p:nvSpPr>
        <p:spPr>
          <a:xfrm>
            <a:off x="792163" y="1979613"/>
            <a:ext cx="8280400" cy="3959225"/>
          </a:xfrm>
        </p:spPr>
        <p:txBody>
          <a:bodyPr/>
          <a:lstStyle/>
          <a:p>
            <a:pPr eaLnBrk="1"/>
            <a:endParaRPr lang="en-US" altLang="en-US"/>
          </a:p>
        </p:txBody>
      </p:sp>
      <p:pic>
        <p:nvPicPr>
          <p:cNvPr id="604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413" y="1806575"/>
            <a:ext cx="7361237" cy="49609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66768257"/>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output</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33364" y="1667955"/>
            <a:ext cx="4238101" cy="4550282"/>
          </a:xfrm>
          <a:prstGeom prst="rect">
            <a:avLst/>
          </a:prstGeom>
        </p:spPr>
      </p:pic>
      <p:pic>
        <p:nvPicPr>
          <p:cNvPr id="5" name="Picture 4"/>
          <p:cNvPicPr>
            <a:picLocks noChangeAspect="1"/>
          </p:cNvPicPr>
          <p:nvPr/>
        </p:nvPicPr>
        <p:blipFill>
          <a:blip r:embed="rId3"/>
          <a:stretch>
            <a:fillRect/>
          </a:stretch>
        </p:blipFill>
        <p:spPr>
          <a:xfrm>
            <a:off x="4802471" y="1667955"/>
            <a:ext cx="4487807" cy="4550282"/>
          </a:xfrm>
          <a:prstGeom prst="rect">
            <a:avLst/>
          </a:prstGeom>
        </p:spPr>
      </p:pic>
    </p:spTree>
    <p:extLst>
      <p:ext uri="{BB962C8B-B14F-4D97-AF65-F5344CB8AC3E}">
        <p14:creationId xmlns:p14="http://schemas.microsoft.com/office/powerpoint/2010/main" val="3127537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Scree plot in Excel</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42623" y="2484437"/>
            <a:ext cx="8576303" cy="3336924"/>
          </a:xfrm>
          <a:prstGeom prst="rect">
            <a:avLst/>
          </a:prstGeom>
          <a:ln>
            <a:solidFill>
              <a:schemeClr val="tx1"/>
            </a:solidFill>
          </a:ln>
        </p:spPr>
      </p:pic>
    </p:spTree>
    <p:extLst>
      <p:ext uri="{BB962C8B-B14F-4D97-AF65-F5344CB8AC3E}">
        <p14:creationId xmlns:p14="http://schemas.microsoft.com/office/powerpoint/2010/main" val="28535599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Scree plot in JMP</a:t>
            </a:r>
          </a:p>
        </p:txBody>
      </p:sp>
      <p:sp>
        <p:nvSpPr>
          <p:cNvPr id="3" name="Content Placeholder 2"/>
          <p:cNvSpPr>
            <a:spLocks noGrp="1"/>
          </p:cNvSpPr>
          <p:nvPr>
            <p:ph idx="1"/>
          </p:nvPr>
        </p:nvSpPr>
        <p:spPr/>
        <p:txBody>
          <a:bodyPr/>
          <a:lstStyle/>
          <a:p>
            <a:r>
              <a:rPr lang="en-US" sz="2400" dirty="0"/>
              <a:t>Move the Lambda to the left (no smoothing)</a:t>
            </a:r>
          </a:p>
        </p:txBody>
      </p:sp>
      <p:pic>
        <p:nvPicPr>
          <p:cNvPr id="6" name="Picture 5"/>
          <p:cNvPicPr>
            <a:picLocks noChangeAspect="1"/>
          </p:cNvPicPr>
          <p:nvPr/>
        </p:nvPicPr>
        <p:blipFill>
          <a:blip r:embed="rId2"/>
          <a:stretch>
            <a:fillRect/>
          </a:stretch>
        </p:blipFill>
        <p:spPr>
          <a:xfrm>
            <a:off x="792163" y="2484437"/>
            <a:ext cx="7652714" cy="4122379"/>
          </a:xfrm>
          <a:prstGeom prst="rect">
            <a:avLst/>
          </a:prstGeom>
          <a:ln>
            <a:solidFill>
              <a:schemeClr val="tx1"/>
            </a:solidFill>
          </a:ln>
        </p:spPr>
      </p:pic>
    </p:spTree>
    <p:extLst>
      <p:ext uri="{BB962C8B-B14F-4D97-AF65-F5344CB8AC3E}">
        <p14:creationId xmlns:p14="http://schemas.microsoft.com/office/powerpoint/2010/main" val="33354791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SPSS</a:t>
            </a:r>
          </a:p>
        </p:txBody>
      </p:sp>
      <p:sp>
        <p:nvSpPr>
          <p:cNvPr id="62467" name="Rectangle 2"/>
          <p:cNvSpPr>
            <a:spLocks noGrp="1" noChangeArrowheads="1"/>
          </p:cNvSpPr>
          <p:nvPr>
            <p:ph type="body" idx="1"/>
          </p:nvPr>
        </p:nvSpPr>
        <p:spPr>
          <a:xfrm>
            <a:off x="792163" y="1979613"/>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SPSS can omit missing.</a:t>
            </a:r>
          </a:p>
        </p:txBody>
      </p:sp>
      <p:pic>
        <p:nvPicPr>
          <p:cNvPr id="624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738" y="2560638"/>
            <a:ext cx="5661025" cy="4297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9.2</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Download the SAS program “</a:t>
            </a:r>
            <a:r>
              <a:rPr lang="en-US" dirty="0" err="1"/>
              <a:t>pa.sas</a:t>
            </a:r>
            <a:r>
              <a:rPr lang="en-US" dirty="0"/>
              <a:t>”</a:t>
            </a:r>
          </a:p>
          <a:p>
            <a:pPr marL="457200" indent="-457200">
              <a:buFont typeface="Arial" panose="020B0604020202020204" pitchFamily="34" charset="0"/>
              <a:buChar char="•"/>
            </a:pPr>
            <a:r>
              <a:rPr lang="en-US" dirty="0"/>
              <a:t>Change </a:t>
            </a:r>
            <a:r>
              <a:rPr lang="en-US" dirty="0" err="1"/>
              <a:t>ndatasets</a:t>
            </a:r>
            <a:r>
              <a:rPr lang="en-US" dirty="0"/>
              <a:t> to 2000</a:t>
            </a:r>
          </a:p>
          <a:p>
            <a:pPr marL="457200" indent="-457200">
              <a:buFont typeface="Arial" panose="020B0604020202020204" pitchFamily="34" charset="0"/>
              <a:buChar char="•"/>
            </a:pPr>
            <a:r>
              <a:rPr lang="en-US" dirty="0"/>
              <a:t>Change kind to 1 (PCA)</a:t>
            </a:r>
          </a:p>
          <a:p>
            <a:pPr marL="457200" indent="-457200">
              <a:buFont typeface="Arial" panose="020B0604020202020204" pitchFamily="34" charset="0"/>
              <a:buChar char="•"/>
            </a:pPr>
            <a:r>
              <a:rPr lang="en-US" dirty="0"/>
              <a:t>Change </a:t>
            </a:r>
            <a:r>
              <a:rPr lang="en-US" dirty="0" err="1"/>
              <a:t>randtype</a:t>
            </a:r>
            <a:r>
              <a:rPr lang="en-US" dirty="0"/>
              <a:t>  to 2</a:t>
            </a:r>
          </a:p>
          <a:p>
            <a:pPr marL="457200" indent="-457200">
              <a:buFont typeface="Arial" panose="020B0604020202020204" pitchFamily="34" charset="0"/>
              <a:buChar char="•"/>
            </a:pPr>
            <a:r>
              <a:rPr lang="en-US" dirty="0"/>
              <a:t>Run the program and create the scree plot in Excel or JMP</a:t>
            </a:r>
          </a:p>
          <a:p>
            <a:pPr marL="457200" indent="-457200">
              <a:buFont typeface="Arial" panose="020B0604020202020204" pitchFamily="34" charset="0"/>
              <a:buChar char="•"/>
            </a:pPr>
            <a:r>
              <a:rPr lang="en-US" dirty="0"/>
              <a:t>Compare the demo result. Report their similarity and difference.</a:t>
            </a:r>
          </a:p>
          <a:p>
            <a:endParaRPr lang="en-US" dirty="0"/>
          </a:p>
          <a:p>
            <a:endParaRPr lang="en-US" dirty="0"/>
          </a:p>
        </p:txBody>
      </p:sp>
    </p:spTree>
    <p:extLst>
      <p:ext uri="{BB962C8B-B14F-4D97-AF65-F5344CB8AC3E}">
        <p14:creationId xmlns:p14="http://schemas.microsoft.com/office/powerpoint/2010/main" val="2840658319"/>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Light Blue Shapes</Template>
  <TotalTime>682</TotalTime>
  <Words>2356</Words>
  <Application>Microsoft Office PowerPoint</Application>
  <PresentationFormat>Custom</PresentationFormat>
  <Paragraphs>215</Paragraphs>
  <Slides>58</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 Unicode MS</vt:lpstr>
      <vt:lpstr>Microsoft YaHei</vt:lpstr>
      <vt:lpstr>Arial</vt:lpstr>
      <vt:lpstr>Calibri</vt:lpstr>
      <vt:lpstr>Times New Roman</vt:lpstr>
      <vt:lpstr>Wingdings</vt:lpstr>
      <vt:lpstr>Office Theme</vt:lpstr>
      <vt:lpstr>PCA, EFA, and PA</vt:lpstr>
      <vt:lpstr>PCA and EFA</vt:lpstr>
      <vt:lpstr>Example of PCA:  Insurance policy</vt:lpstr>
      <vt:lpstr>Example of factor analysis</vt:lpstr>
      <vt:lpstr>Alternatives to PCA and EFA</vt:lpstr>
      <vt:lpstr>Alternatives to PCA and EFA</vt:lpstr>
      <vt:lpstr>Dimension reduction is not always good</vt:lpstr>
      <vt:lpstr>Is there a relationship between academic performance and body image?</vt:lpstr>
      <vt:lpstr>Heat map</vt:lpstr>
      <vt:lpstr>Lambda smoothing</vt:lpstr>
      <vt:lpstr>Median smoothing</vt:lpstr>
      <vt:lpstr>Median smoothing</vt:lpstr>
      <vt:lpstr>Median smoothing</vt:lpstr>
      <vt:lpstr>Median smoothing</vt:lpstr>
      <vt:lpstr>Lesson from PISA 2018</vt:lpstr>
      <vt:lpstr>PCA and factor analysis</vt:lpstr>
      <vt:lpstr>EFA is not enough</vt:lpstr>
      <vt:lpstr>Confusion between PCA &amp; EFA</vt:lpstr>
      <vt:lpstr>JMP</vt:lpstr>
      <vt:lpstr>JMP</vt:lpstr>
      <vt:lpstr>JMP</vt:lpstr>
      <vt:lpstr>JMP</vt:lpstr>
      <vt:lpstr>SAS</vt:lpstr>
      <vt:lpstr>PCA</vt:lpstr>
      <vt:lpstr>Vectors</vt:lpstr>
      <vt:lpstr>Vector</vt:lpstr>
      <vt:lpstr>Vector</vt:lpstr>
      <vt:lpstr>Vector</vt:lpstr>
      <vt:lpstr>Data as matrix</vt:lpstr>
      <vt:lpstr>Variable space</vt:lpstr>
      <vt:lpstr>Subject space</vt:lpstr>
      <vt:lpstr>Subject space</vt:lpstr>
      <vt:lpstr>Hyperspace</vt:lpstr>
      <vt:lpstr>Biplot</vt:lpstr>
      <vt:lpstr>Data visualization</vt:lpstr>
      <vt:lpstr>Scree plot</vt:lpstr>
      <vt:lpstr>Kasier criterion</vt:lpstr>
      <vt:lpstr>Factor loading plot</vt:lpstr>
      <vt:lpstr>Assignment 9.1</vt:lpstr>
      <vt:lpstr>PCA in Python</vt:lpstr>
      <vt:lpstr>PCA in Python</vt:lpstr>
      <vt:lpstr>PCA in Python</vt:lpstr>
      <vt:lpstr>PCA in Python</vt:lpstr>
      <vt:lpstr>Various criteria</vt:lpstr>
      <vt:lpstr>Parallel Analysis: Resampling</vt:lpstr>
      <vt:lpstr>PA: Resampling</vt:lpstr>
      <vt:lpstr>Underfactoring vs. overfactoring</vt:lpstr>
      <vt:lpstr>Underfactoring vs. overfactoring</vt:lpstr>
      <vt:lpstr>Underfactoring vs. overfactoring</vt:lpstr>
      <vt:lpstr>Scree plot: Raw, PA means and 95th percent</vt:lpstr>
      <vt:lpstr>SAS, SPSS, Matlab, or R</vt:lpstr>
      <vt:lpstr>SAS</vt:lpstr>
      <vt:lpstr>SAS</vt:lpstr>
      <vt:lpstr>SAS output</vt:lpstr>
      <vt:lpstr>Scree plot in Excel</vt:lpstr>
      <vt:lpstr>Scree plot in JMP</vt:lpstr>
      <vt:lpstr>SPSS</vt:lpstr>
      <vt:lpstr>Assignment 9.2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 Blue Shapes</dc:title>
  <dc:creator>.</dc:creator>
  <dc:description>Presentation Layout Template</dc:description>
  <cp:lastModifiedBy>Chong Ho Yu</cp:lastModifiedBy>
  <cp:revision>152</cp:revision>
  <cp:lastPrinted>1601-01-01T00:00:00Z</cp:lastPrinted>
  <dcterms:created xsi:type="dcterms:W3CDTF">2013-05-14T19:38:56Z</dcterms:created>
  <dcterms:modified xsi:type="dcterms:W3CDTF">2020-04-15T04:20:04Z</dcterms:modified>
</cp:coreProperties>
</file>