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0"/>
  </p:notesMasterIdLst>
  <p:sldIdLst>
    <p:sldId id="256" r:id="rId2"/>
    <p:sldId id="355" r:id="rId3"/>
    <p:sldId id="356" r:id="rId4"/>
    <p:sldId id="318" r:id="rId5"/>
    <p:sldId id="357" r:id="rId6"/>
    <p:sldId id="319" r:id="rId7"/>
    <p:sldId id="352" r:id="rId8"/>
    <p:sldId id="353" r:id="rId9"/>
    <p:sldId id="383" r:id="rId10"/>
    <p:sldId id="354" r:id="rId11"/>
    <p:sldId id="371" r:id="rId12"/>
    <p:sldId id="373" r:id="rId13"/>
    <p:sldId id="372" r:id="rId14"/>
    <p:sldId id="374" r:id="rId15"/>
    <p:sldId id="375" r:id="rId16"/>
    <p:sldId id="417" r:id="rId17"/>
    <p:sldId id="413" r:id="rId18"/>
    <p:sldId id="415" r:id="rId19"/>
    <p:sldId id="416" r:id="rId20"/>
    <p:sldId id="398" r:id="rId21"/>
    <p:sldId id="324" r:id="rId22"/>
    <p:sldId id="295" r:id="rId23"/>
    <p:sldId id="296" r:id="rId24"/>
    <p:sldId id="399" r:id="rId25"/>
    <p:sldId id="400" r:id="rId26"/>
    <p:sldId id="329" r:id="rId27"/>
    <p:sldId id="330" r:id="rId28"/>
    <p:sldId id="401" r:id="rId29"/>
    <p:sldId id="402" r:id="rId30"/>
    <p:sldId id="403" r:id="rId31"/>
    <p:sldId id="404" r:id="rId32"/>
    <p:sldId id="405" r:id="rId33"/>
    <p:sldId id="406" r:id="rId34"/>
    <p:sldId id="407" r:id="rId35"/>
    <p:sldId id="408" r:id="rId36"/>
    <p:sldId id="409" r:id="rId37"/>
    <p:sldId id="345" r:id="rId38"/>
    <p:sldId id="364" r:id="rId39"/>
    <p:sldId id="365" r:id="rId40"/>
    <p:sldId id="346" r:id="rId41"/>
    <p:sldId id="410" r:id="rId42"/>
    <p:sldId id="347" r:id="rId43"/>
    <p:sldId id="384" r:id="rId44"/>
    <p:sldId id="412" r:id="rId45"/>
    <p:sldId id="387" r:id="rId46"/>
    <p:sldId id="385" r:id="rId47"/>
    <p:sldId id="348" r:id="rId48"/>
    <p:sldId id="258" r:id="rId49"/>
    <p:sldId id="343" r:id="rId50"/>
    <p:sldId id="350" r:id="rId51"/>
    <p:sldId id="351" r:id="rId52"/>
    <p:sldId id="349" r:id="rId53"/>
    <p:sldId id="376" r:id="rId54"/>
    <p:sldId id="378" r:id="rId55"/>
    <p:sldId id="377" r:id="rId56"/>
    <p:sldId id="392" r:id="rId57"/>
    <p:sldId id="393" r:id="rId58"/>
    <p:sldId id="394" r:id="rId59"/>
    <p:sldId id="395" r:id="rId60"/>
    <p:sldId id="381" r:id="rId61"/>
    <p:sldId id="382" r:id="rId62"/>
    <p:sldId id="396" r:id="rId63"/>
    <p:sldId id="335" r:id="rId64"/>
    <p:sldId id="336" r:id="rId65"/>
    <p:sldId id="337" r:id="rId66"/>
    <p:sldId id="388" r:id="rId67"/>
    <p:sldId id="389" r:id="rId68"/>
    <p:sldId id="338" r:id="rId69"/>
    <p:sldId id="391" r:id="rId70"/>
    <p:sldId id="339" r:id="rId71"/>
    <p:sldId id="340" r:id="rId72"/>
    <p:sldId id="411" r:id="rId73"/>
    <p:sldId id="358" r:id="rId74"/>
    <p:sldId id="359" r:id="rId75"/>
    <p:sldId id="360" r:id="rId76"/>
    <p:sldId id="361" r:id="rId77"/>
    <p:sldId id="341" r:id="rId78"/>
    <p:sldId id="344" r:id="rId79"/>
    <p:sldId id="342" r:id="rId80"/>
    <p:sldId id="362" r:id="rId81"/>
    <p:sldId id="331" r:id="rId82"/>
    <p:sldId id="332" r:id="rId83"/>
    <p:sldId id="273" r:id="rId84"/>
    <p:sldId id="274" r:id="rId85"/>
    <p:sldId id="277" r:id="rId86"/>
    <p:sldId id="278" r:id="rId87"/>
    <p:sldId id="363" r:id="rId88"/>
    <p:sldId id="333" r:id="rId89"/>
    <p:sldId id="334" r:id="rId90"/>
    <p:sldId id="370" r:id="rId91"/>
    <p:sldId id="297" r:id="rId92"/>
    <p:sldId id="298" r:id="rId93"/>
    <p:sldId id="299" r:id="rId94"/>
    <p:sldId id="300" r:id="rId95"/>
    <p:sldId id="301" r:id="rId96"/>
    <p:sldId id="302" r:id="rId97"/>
    <p:sldId id="303" r:id="rId98"/>
    <p:sldId id="304" r:id="rId99"/>
    <p:sldId id="305" r:id="rId100"/>
    <p:sldId id="369" r:id="rId101"/>
    <p:sldId id="306" r:id="rId102"/>
    <p:sldId id="307" r:id="rId103"/>
    <p:sldId id="314" r:id="rId104"/>
    <p:sldId id="316" r:id="rId105"/>
    <p:sldId id="315" r:id="rId106"/>
    <p:sldId id="366" r:id="rId107"/>
    <p:sldId id="367" r:id="rId108"/>
    <p:sldId id="368" r:id="rId10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88534" autoAdjust="0"/>
  </p:normalViewPr>
  <p:slideViewPr>
    <p:cSldViewPr>
      <p:cViewPr varScale="1">
        <p:scale>
          <a:sx n="78" d="100"/>
          <a:sy n="78" d="100"/>
        </p:scale>
        <p:origin x="185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ltLang="en-US"/>
          </a:p>
        </p:txBody>
      </p:sp>
      <p:sp>
        <p:nvSpPr>
          <p:cNvPr id="4608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F26B18DC-13AB-4DBE-AE0A-5FDDABC3457F}" type="datetimeFigureOut">
              <a:rPr lang="en-US" altLang="en-US"/>
              <a:pPr>
                <a:defRPr/>
              </a:pPr>
              <a:t>3/30/2021</a:t>
            </a:fld>
            <a:endParaRPr lang="en-US" alt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608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ltLang="en-US"/>
          </a:p>
        </p:txBody>
      </p:sp>
      <p:sp>
        <p:nvSpPr>
          <p:cNvPr id="4608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E8DA369-5BF1-4C37-8C19-398A6E551F0B}" type="slidenum">
              <a:rPr lang="en-US" altLang="en-US"/>
              <a:pPr>
                <a:defRPr/>
              </a:pPr>
              <a:t>‹#›</a:t>
            </a:fld>
            <a:endParaRPr lang="en-US" altLang="en-US"/>
          </a:p>
        </p:txBody>
      </p:sp>
    </p:spTree>
    <p:extLst>
      <p:ext uri="{BB962C8B-B14F-4D97-AF65-F5344CB8AC3E}">
        <p14:creationId xmlns:p14="http://schemas.microsoft.com/office/powerpoint/2010/main" val="8738608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venturebeat.com/2020/07/15/mit-researchers-warn-that-deep-learning-is-approaching-computational-limits/?fbclid=IwAR3jjwWwVe7qPHPznddAokplj5nzOkXdPuZA3ouOo7bJgGUV1fLHBNR-Oy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3551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5786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Hate speech classification of social media posts using text analysis and machine learning. </a:t>
            </a:r>
            <a:r>
              <a:rPr lang="en-US" baseline="0" smtClean="0"/>
              <a:t>2020 SAS Global Forum. </a:t>
            </a:r>
            <a:endParaRPr lang="en-US"/>
          </a:p>
        </p:txBody>
      </p:sp>
      <p:sp>
        <p:nvSpPr>
          <p:cNvPr id="4" name="Slide Number Placeholder 3"/>
          <p:cNvSpPr>
            <a:spLocks noGrp="1"/>
          </p:cNvSpPr>
          <p:nvPr>
            <p:ph type="sldNum" sz="quarter" idx="10"/>
          </p:nvPr>
        </p:nvSpPr>
        <p:spPr/>
        <p:txBody>
          <a:bodyPr/>
          <a:lstStyle/>
          <a:p>
            <a:pPr>
              <a:defRPr/>
            </a:pPr>
            <a:fld id="{EE8DA369-5BF1-4C37-8C19-398A6E551F0B}" type="slidenum">
              <a:rPr lang="en-US" altLang="en-US" smtClean="0"/>
              <a:pPr>
                <a:defRPr/>
              </a:pPr>
              <a:t>9</a:t>
            </a:fld>
            <a:endParaRPr lang="en-US" altLang="en-US"/>
          </a:p>
        </p:txBody>
      </p:sp>
    </p:spTree>
    <p:extLst>
      <p:ext uri="{BB962C8B-B14F-4D97-AF65-F5344CB8AC3E}">
        <p14:creationId xmlns:p14="http://schemas.microsoft.com/office/powerpoint/2010/main" val="307359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31647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8528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Source:</a:t>
            </a:r>
            <a:r>
              <a:rPr lang="en-US" baseline="0" smtClean="0"/>
              <a:t> </a:t>
            </a:r>
            <a:r>
              <a:rPr lang="en-US" smtClean="0">
                <a:hlinkClick r:id="rId3"/>
              </a:rPr>
              <a:t>https://venturebeat.com/2020/07/15/mit-researchers-warn-that-deep-learning-is-approaching-computational-limits/?fbclid=IwAR3jjwWwVe7qPHPznddAokplj5nzOkXdPuZA3ouOo7bJgGUV1fLHBNR-OyM</a:t>
            </a:r>
            <a:endParaRPr lang="en-US"/>
          </a:p>
        </p:txBody>
      </p:sp>
      <p:sp>
        <p:nvSpPr>
          <p:cNvPr id="4" name="Slide Number Placeholder 3"/>
          <p:cNvSpPr>
            <a:spLocks noGrp="1"/>
          </p:cNvSpPr>
          <p:nvPr>
            <p:ph type="sldNum" sz="quarter" idx="10"/>
          </p:nvPr>
        </p:nvSpPr>
        <p:spPr/>
        <p:txBody>
          <a:bodyPr/>
          <a:lstStyle/>
          <a:p>
            <a:pPr>
              <a:defRPr/>
            </a:pPr>
            <a:fld id="{EE8DA369-5BF1-4C37-8C19-398A6E551F0B}" type="slidenum">
              <a:rPr lang="en-US" altLang="en-US" smtClean="0"/>
              <a:pPr>
                <a:defRPr/>
              </a:pPr>
              <a:t>44</a:t>
            </a:fld>
            <a:endParaRPr lang="en-US" altLang="en-US"/>
          </a:p>
        </p:txBody>
      </p:sp>
    </p:spTree>
    <p:extLst>
      <p:ext uri="{BB962C8B-B14F-4D97-AF65-F5344CB8AC3E}">
        <p14:creationId xmlns:p14="http://schemas.microsoft.com/office/powerpoint/2010/main" val="28244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87217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16983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29161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34311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47742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44946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31215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42875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16200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0660857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2259013"/>
            <a:ext cx="9142413" cy="4597400"/>
            <a:chOff x="0" y="1423"/>
            <a:chExt cx="5759" cy="2896"/>
          </a:xfrm>
        </p:grpSpPr>
        <p:pic>
          <p:nvPicPr>
            <p:cNvPr id="5" name="Picture 3"/>
            <p:cNvPicPr>
              <a:picLocks noChangeArrowheads="1"/>
            </p:cNvPicPr>
            <p:nvPr/>
          </p:nvPicPr>
          <p:blipFill>
            <a:blip r:embed="rId3" cstate="screen">
              <a:extLst>
                <a:ext uri="{28A0092B-C50C-407E-A947-70E740481C1C}">
                  <a14:useLocalDpi xmlns:a14="http://schemas.microsoft.com/office/drawing/2010/main"/>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
            <p:cNvSpPr>
              <a:spLocks/>
            </p:cNvSpPr>
            <p:nvPr/>
          </p:nvSpPr>
          <p:spPr bwMode="auto">
            <a:xfrm>
              <a:off x="0" y="3378"/>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7" name="Picture 5"/>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21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8" name="Rectangle 6"/>
          <p:cNvSpPr>
            <a:spLocks noGrp="1" noChangeArrowheads="1"/>
          </p:cNvSpPr>
          <p:nvPr>
            <p:ph type="ctrTitle" sz="quarter"/>
          </p:nvPr>
        </p:nvSpPr>
        <p:spPr>
          <a:xfrm>
            <a:off x="685800" y="2286000"/>
            <a:ext cx="7772400" cy="1143000"/>
          </a:xfrm>
        </p:spPr>
        <p:txBody>
          <a:bodyPr anchor="b"/>
          <a:lstStyle>
            <a:lvl1pPr>
              <a:defRPr>
                <a:latin typeface="Arial" charset="0"/>
              </a:defRPr>
            </a:lvl1pPr>
          </a:lstStyle>
          <a:p>
            <a:r>
              <a:rPr lang="en-US" smtClean="0"/>
              <a:t>Click to edit Master title style</a:t>
            </a:r>
            <a:endParaRPr lang="en-US"/>
          </a:p>
        </p:txBody>
      </p:sp>
      <p:sp>
        <p:nvSpPr>
          <p:cNvPr id="3079" name="Rectangle 7"/>
          <p:cNvSpPr>
            <a:spLocks noGrp="1" noChangeArrowheads="1"/>
          </p:cNvSpPr>
          <p:nvPr>
            <p:ph type="subTitle" sz="quarter" idx="1"/>
          </p:nvPr>
        </p:nvSpPr>
        <p:spPr>
          <a:xfrm>
            <a:off x="1371600" y="3886200"/>
            <a:ext cx="6400800" cy="1752600"/>
          </a:xfrm>
        </p:spPr>
        <p:txBody>
          <a:bodyPr/>
          <a:lstStyle>
            <a:lvl1pPr marL="0" indent="0" algn="ctr">
              <a:buFontTx/>
              <a:buNone/>
              <a:defRPr>
                <a:latin typeface="Arial" charset="0"/>
              </a:defRPr>
            </a:lvl1pPr>
          </a:lstStyle>
          <a:p>
            <a:r>
              <a:rPr lang="en-US" smtClean="0"/>
              <a:t>Click to edit Master subtitle style</a:t>
            </a:r>
            <a:endParaRPr lang="en-US"/>
          </a:p>
        </p:txBody>
      </p:sp>
      <p:sp>
        <p:nvSpPr>
          <p:cNvPr id="8" name="Rectangle 8"/>
          <p:cNvSpPr>
            <a:spLocks noGrp="1" noChangeArrowheads="1"/>
          </p:cNvSpPr>
          <p:nvPr>
            <p:ph type="dt" sz="quarter" idx="10"/>
          </p:nvPr>
        </p:nvSpPr>
        <p:spPr/>
        <p:txBody>
          <a:bodyPr/>
          <a:lstStyle>
            <a:lvl1pPr>
              <a:defRPr>
                <a:solidFill>
                  <a:srgbClr val="000000"/>
                </a:solidFill>
              </a:defRPr>
            </a:lvl1pPr>
          </a:lstStyle>
          <a:p>
            <a:pPr>
              <a:defRPr/>
            </a:pPr>
            <a:endParaRPr lang="en-US" altLang="en-US"/>
          </a:p>
        </p:txBody>
      </p:sp>
      <p:sp>
        <p:nvSpPr>
          <p:cNvPr id="9" name="Rectangle 9"/>
          <p:cNvSpPr>
            <a:spLocks noGrp="1" noChangeArrowheads="1"/>
          </p:cNvSpPr>
          <p:nvPr>
            <p:ph type="ftr" sz="quarter" idx="11"/>
          </p:nvPr>
        </p:nvSpPr>
        <p:spPr/>
        <p:txBody>
          <a:bodyPr/>
          <a:lstStyle>
            <a:lvl1pPr>
              <a:defRPr>
                <a:solidFill>
                  <a:srgbClr val="000000"/>
                </a:solidFill>
              </a:defRPr>
            </a:lvl1pPr>
          </a:lstStyle>
          <a:p>
            <a:pPr>
              <a:defRPr/>
            </a:pPr>
            <a:endParaRPr lang="en-US" altLang="en-US"/>
          </a:p>
        </p:txBody>
      </p:sp>
      <p:sp>
        <p:nvSpPr>
          <p:cNvPr id="10" name="Rectangle 10"/>
          <p:cNvSpPr>
            <a:spLocks noGrp="1" noChangeArrowheads="1"/>
          </p:cNvSpPr>
          <p:nvPr>
            <p:ph type="sldNum" sz="quarter" idx="12"/>
          </p:nvPr>
        </p:nvSpPr>
        <p:spPr/>
        <p:txBody>
          <a:bodyPr/>
          <a:lstStyle>
            <a:lvl1pPr>
              <a:defRPr>
                <a:solidFill>
                  <a:srgbClr val="000000"/>
                </a:solidFill>
              </a:defRPr>
            </a:lvl1pPr>
          </a:lstStyle>
          <a:p>
            <a:pPr>
              <a:defRPr/>
            </a:pPr>
            <a:fld id="{05F264AC-05DB-40C4-9B62-598FC046FDB9}" type="slidenum">
              <a:rPr lang="en-US" altLang="en-US"/>
              <a:pPr>
                <a:defRPr/>
              </a:pPr>
              <a:t>‹#›</a:t>
            </a:fld>
            <a:endParaRPr lang="en-US" altLang="en-US"/>
          </a:p>
        </p:txBody>
      </p:sp>
    </p:spTree>
    <p:extLst>
      <p:ext uri="{BB962C8B-B14F-4D97-AF65-F5344CB8AC3E}">
        <p14:creationId xmlns:p14="http://schemas.microsoft.com/office/powerpoint/2010/main" val="246310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493DB6CE-7646-4554-90B9-8C9C8D39AAE8}" type="slidenum">
              <a:rPr lang="en-US" altLang="en-US"/>
              <a:pPr>
                <a:defRPr/>
              </a:pPr>
              <a:t>‹#›</a:t>
            </a:fld>
            <a:endParaRPr lang="en-US" altLang="en-US"/>
          </a:p>
        </p:txBody>
      </p:sp>
    </p:spTree>
    <p:extLst>
      <p:ext uri="{BB962C8B-B14F-4D97-AF65-F5344CB8AC3E}">
        <p14:creationId xmlns:p14="http://schemas.microsoft.com/office/powerpoint/2010/main" val="426359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787F3B8-317C-4454-BDA7-2F146FF6543E}" type="slidenum">
              <a:rPr lang="en-US" altLang="en-US"/>
              <a:pPr>
                <a:defRPr/>
              </a:pPr>
              <a:t>‹#›</a:t>
            </a:fld>
            <a:endParaRPr lang="en-US" altLang="en-US"/>
          </a:p>
        </p:txBody>
      </p:sp>
    </p:spTree>
    <p:extLst>
      <p:ext uri="{BB962C8B-B14F-4D97-AF65-F5344CB8AC3E}">
        <p14:creationId xmlns:p14="http://schemas.microsoft.com/office/powerpoint/2010/main" val="3890817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9E709F43-5F85-420E-9430-25547CF943A6}" type="slidenum">
              <a:rPr lang="en-US" altLang="en-US"/>
              <a:pPr>
                <a:defRPr/>
              </a:pPr>
              <a:t>‹#›</a:t>
            </a:fld>
            <a:endParaRPr lang="en-US" altLang="en-US"/>
          </a:p>
        </p:txBody>
      </p:sp>
    </p:spTree>
    <p:extLst>
      <p:ext uri="{BB962C8B-B14F-4D97-AF65-F5344CB8AC3E}">
        <p14:creationId xmlns:p14="http://schemas.microsoft.com/office/powerpoint/2010/main" val="2435346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0"/>
          <p:cNvSpPr>
            <a:spLocks noGrp="1" noChangeArrowheads="1"/>
          </p:cNvSpPr>
          <p:nvPr>
            <p:ph type="sldNum" sz="quarter" idx="12"/>
          </p:nvPr>
        </p:nvSpPr>
        <p:spPr>
          <a:ln/>
        </p:spPr>
        <p:txBody>
          <a:bodyPr/>
          <a:lstStyle>
            <a:lvl1pPr>
              <a:defRPr/>
            </a:lvl1pPr>
          </a:lstStyle>
          <a:p>
            <a:pPr>
              <a:defRPr/>
            </a:pPr>
            <a:fld id="{F26827E1-CE1F-40A2-A113-21B992AEA0F8}" type="slidenum">
              <a:rPr lang="en-US" altLang="en-US"/>
              <a:pPr>
                <a:defRPr/>
              </a:pPr>
              <a:t>‹#›</a:t>
            </a:fld>
            <a:endParaRPr lang="en-US" altLang="en-US"/>
          </a:p>
        </p:txBody>
      </p:sp>
    </p:spTree>
    <p:extLst>
      <p:ext uri="{BB962C8B-B14F-4D97-AF65-F5344CB8AC3E}">
        <p14:creationId xmlns:p14="http://schemas.microsoft.com/office/powerpoint/2010/main" val="3985185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0"/>
          <p:cNvSpPr>
            <a:spLocks noGrp="1" noChangeArrowheads="1"/>
          </p:cNvSpPr>
          <p:nvPr>
            <p:ph type="sldNum" sz="quarter" idx="12"/>
          </p:nvPr>
        </p:nvSpPr>
        <p:spPr>
          <a:ln/>
        </p:spPr>
        <p:txBody>
          <a:bodyPr/>
          <a:lstStyle>
            <a:lvl1pPr>
              <a:defRPr/>
            </a:lvl1pPr>
          </a:lstStyle>
          <a:p>
            <a:pPr>
              <a:defRPr/>
            </a:pPr>
            <a:fld id="{C8F84DBF-1E83-4EF2-BA77-A77431786FC9}" type="slidenum">
              <a:rPr lang="en-US" altLang="en-US"/>
              <a:pPr>
                <a:defRPr/>
              </a:pPr>
              <a:t>‹#›</a:t>
            </a:fld>
            <a:endParaRPr lang="en-US" altLang="en-US"/>
          </a:p>
        </p:txBody>
      </p:sp>
    </p:spTree>
    <p:extLst>
      <p:ext uri="{BB962C8B-B14F-4D97-AF65-F5344CB8AC3E}">
        <p14:creationId xmlns:p14="http://schemas.microsoft.com/office/powerpoint/2010/main" val="12553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0"/>
          <p:cNvSpPr>
            <a:spLocks noGrp="1" noChangeArrowheads="1"/>
          </p:cNvSpPr>
          <p:nvPr>
            <p:ph type="sldNum" sz="quarter" idx="12"/>
          </p:nvPr>
        </p:nvSpPr>
        <p:spPr>
          <a:ln/>
        </p:spPr>
        <p:txBody>
          <a:bodyPr/>
          <a:lstStyle>
            <a:lvl1pPr>
              <a:defRPr/>
            </a:lvl1pPr>
          </a:lstStyle>
          <a:p>
            <a:pPr>
              <a:defRPr/>
            </a:pPr>
            <a:fld id="{0EE5316A-161F-4E65-8DDC-DBCA1D1732A0}" type="slidenum">
              <a:rPr lang="en-US" altLang="en-US"/>
              <a:pPr>
                <a:defRPr/>
              </a:pPr>
              <a:t>‹#›</a:t>
            </a:fld>
            <a:endParaRPr lang="en-US" altLang="en-US"/>
          </a:p>
        </p:txBody>
      </p:sp>
    </p:spTree>
    <p:extLst>
      <p:ext uri="{BB962C8B-B14F-4D97-AF65-F5344CB8AC3E}">
        <p14:creationId xmlns:p14="http://schemas.microsoft.com/office/powerpoint/2010/main" val="1503642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E6E0DC48-C547-41DF-8FEE-0AE3286FF57B}" type="slidenum">
              <a:rPr lang="en-US" altLang="en-US"/>
              <a:pPr>
                <a:defRPr/>
              </a:pPr>
              <a:t>‹#›</a:t>
            </a:fld>
            <a:endParaRPr lang="en-US" altLang="en-US"/>
          </a:p>
        </p:txBody>
      </p:sp>
    </p:spTree>
    <p:extLst>
      <p:ext uri="{BB962C8B-B14F-4D97-AF65-F5344CB8AC3E}">
        <p14:creationId xmlns:p14="http://schemas.microsoft.com/office/powerpoint/2010/main" val="188582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F57EAB15-80DB-4DDE-82EA-34CB1707719C}" type="slidenum">
              <a:rPr lang="en-US" altLang="en-US"/>
              <a:pPr>
                <a:defRPr/>
              </a:pPr>
              <a:t>‹#›</a:t>
            </a:fld>
            <a:endParaRPr lang="en-US" altLang="en-US"/>
          </a:p>
        </p:txBody>
      </p:sp>
    </p:spTree>
    <p:extLst>
      <p:ext uri="{BB962C8B-B14F-4D97-AF65-F5344CB8AC3E}">
        <p14:creationId xmlns:p14="http://schemas.microsoft.com/office/powerpoint/2010/main" val="146149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F90341E-204E-4C73-9C1D-3BF8594AE012}" type="slidenum">
              <a:rPr lang="en-US" altLang="en-US"/>
              <a:pPr>
                <a:defRPr/>
              </a:pPr>
              <a:t>‹#›</a:t>
            </a:fld>
            <a:endParaRPr lang="en-US" altLang="en-US"/>
          </a:p>
        </p:txBody>
      </p:sp>
    </p:spTree>
    <p:extLst>
      <p:ext uri="{BB962C8B-B14F-4D97-AF65-F5344CB8AC3E}">
        <p14:creationId xmlns:p14="http://schemas.microsoft.com/office/powerpoint/2010/main" val="12951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808BC787-81A2-4ECC-AD35-A03B831E8A36}" type="slidenum">
              <a:rPr lang="en-US" altLang="en-US"/>
              <a:pPr>
                <a:defRPr/>
              </a:pPr>
              <a:t>‹#›</a:t>
            </a:fld>
            <a:endParaRPr lang="en-US" altLang="en-US"/>
          </a:p>
        </p:txBody>
      </p:sp>
    </p:spTree>
    <p:extLst>
      <p:ext uri="{BB962C8B-B14F-4D97-AF65-F5344CB8AC3E}">
        <p14:creationId xmlns:p14="http://schemas.microsoft.com/office/powerpoint/2010/main" val="1053355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1150"/>
            <a:ext cx="9142413" cy="5275263"/>
            <a:chOff x="0" y="996"/>
            <a:chExt cx="5759" cy="3323"/>
          </a:xfrm>
        </p:grpSpPr>
        <p:pic>
          <p:nvPicPr>
            <p:cNvPr id="1032" name="Picture 3"/>
            <p:cNvPicPr>
              <a:picLocks noChangeArrowheads="1"/>
            </p:cNvPicPr>
            <p:nvPr/>
          </p:nvPicPr>
          <p:blipFill>
            <a:blip r:embed="rId14" cstate="screen">
              <a:extLst>
                <a:ext uri="{28A0092B-C50C-407E-A947-70E740481C1C}">
                  <a14:useLocalDpi xmlns:a14="http://schemas.microsoft.com/office/drawing/2010/main"/>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Freeform 4"/>
            <p:cNvSpPr>
              <a:spLocks/>
            </p:cNvSpPr>
            <p:nvPr/>
          </p:nvSpPr>
          <p:spPr bwMode="auto">
            <a:xfrm>
              <a:off x="0" y="3522"/>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1034" name="Picture 5"/>
            <p:cNvPicPr>
              <a:picLocks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0" y="9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Rectangle 6"/>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6" name="Rectangle 8"/>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spcBef>
                <a:spcPct val="50000"/>
              </a:spcBef>
              <a:defRPr sz="1400"/>
            </a:lvl1pPr>
          </a:lstStyle>
          <a:p>
            <a:pPr>
              <a:defRPr/>
            </a:pPr>
            <a:endParaRPr lang="en-US" altLang="en-US"/>
          </a:p>
        </p:txBody>
      </p:sp>
      <p:sp>
        <p:nvSpPr>
          <p:cNvPr id="2057" name="Rectangle 9"/>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hangingPunct="0">
              <a:spcBef>
                <a:spcPct val="50000"/>
              </a:spcBef>
              <a:defRPr sz="1400"/>
            </a:lvl1pPr>
          </a:lstStyle>
          <a:p>
            <a:pPr>
              <a:defRPr/>
            </a:pPr>
            <a:endParaRPr lang="en-US" altLang="en-US"/>
          </a:p>
        </p:txBody>
      </p:sp>
      <p:sp>
        <p:nvSpPr>
          <p:cNvPr id="2058" name="Rectangle 10"/>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spcBef>
                <a:spcPct val="50000"/>
              </a:spcBef>
              <a:defRPr sz="1400"/>
            </a:lvl1pPr>
          </a:lstStyle>
          <a:p>
            <a:pPr>
              <a:defRPr/>
            </a:pPr>
            <a:fld id="{19926846-BB52-4830-970B-C15705B79E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9"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mstat.org/meetings/jsm/2010/onlineprogram/index.cfm?fuseaction=abstract_details&amp;abstractid=30749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ooks.google.com/ngram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nsuworks.nova.edu/tqr/vol16/iss3/6/"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hyperlink" Target="http://www.casos.cs.cmu.edu/projects/automap/"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ai.googleblog.com/2017/08/transformer-novel-neural-network.html" TargetMode="External"/><Relationship Id="rId2" Type="http://schemas.openxmlformats.org/officeDocument/2006/relationships/hyperlink" Target="https://ai.googleblog.com/2018/11/open-sourcing-bert-state-of-art-pre.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image" Target="../media/image72.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sz="quarter"/>
          </p:nvPr>
        </p:nvSpPr>
        <p:spPr>
          <a:xfrm>
            <a:off x="685800" y="1219200"/>
            <a:ext cx="7772400" cy="1828800"/>
          </a:xfrm>
        </p:spPr>
        <p:txBody>
          <a:bodyPr/>
          <a:lstStyle/>
          <a:p>
            <a:pPr eaLnBrk="1" hangingPunct="1"/>
            <a:r>
              <a:rPr lang="en-US" altLang="en-US" dirty="0" smtClean="0">
                <a:latin typeface="Arial" panose="020B0604020202020204" pitchFamily="34" charset="0"/>
                <a:hlinkClick r:id="rId3" action="ppaction://hlinkfile"/>
              </a:rPr>
              <a:t>Text Mining</a:t>
            </a:r>
            <a:endParaRPr lang="en-US" altLang="en-US" dirty="0" smtClean="0">
              <a:latin typeface="Arial" panose="020B0604020202020204" pitchFamily="34" charset="0"/>
            </a:endParaRPr>
          </a:p>
        </p:txBody>
      </p:sp>
      <p:sp>
        <p:nvSpPr>
          <p:cNvPr id="4099" name="Subtitle 2"/>
          <p:cNvSpPr>
            <a:spLocks noGrp="1"/>
          </p:cNvSpPr>
          <p:nvPr>
            <p:ph type="subTitle" sz="quarter" idx="1"/>
          </p:nvPr>
        </p:nvSpPr>
        <p:spPr>
          <a:xfrm>
            <a:off x="1371600" y="3657600"/>
            <a:ext cx="6400800" cy="1752600"/>
          </a:xfrm>
        </p:spPr>
        <p:txBody>
          <a:bodyPr/>
          <a:lstStyle/>
          <a:p>
            <a:pPr eaLnBrk="1" hangingPunct="1"/>
            <a:r>
              <a:rPr lang="en-US" altLang="en-US" dirty="0" smtClean="0">
                <a:latin typeface="Arial" panose="020B0604020202020204" pitchFamily="34" charset="0"/>
              </a:rPr>
              <a:t>Chong Ho Yu, Ph.D., D. Phil.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t>What is text mining?</a:t>
            </a:r>
          </a:p>
        </p:txBody>
      </p:sp>
      <p:sp>
        <p:nvSpPr>
          <p:cNvPr id="8195" name="Content Placeholder 2"/>
          <p:cNvSpPr>
            <a:spLocks noGrp="1"/>
          </p:cNvSpPr>
          <p:nvPr>
            <p:ph idx="1"/>
          </p:nvPr>
        </p:nvSpPr>
        <p:spPr>
          <a:xfrm>
            <a:off x="2895600" y="1828800"/>
            <a:ext cx="5562600" cy="4267200"/>
          </a:xfrm>
        </p:spPr>
        <p:txBody>
          <a:bodyPr/>
          <a:lstStyle/>
          <a:p>
            <a:r>
              <a:rPr lang="en-US" altLang="en-US" sz="2800" dirty="0"/>
              <a:t>Also known as </a:t>
            </a:r>
            <a:r>
              <a:rPr lang="en-US" altLang="en-US" sz="2800" dirty="0">
                <a:solidFill>
                  <a:srgbClr val="FF0000"/>
                </a:solidFill>
              </a:rPr>
              <a:t>text analytic</a:t>
            </a:r>
            <a:r>
              <a:rPr lang="en-US" altLang="en-US" sz="2800" dirty="0" smtClean="0"/>
              <a:t>.</a:t>
            </a:r>
          </a:p>
          <a:p>
            <a:r>
              <a:rPr lang="en-US" altLang="en-US" sz="2800" dirty="0" smtClean="0"/>
              <a:t>A process of </a:t>
            </a:r>
            <a:r>
              <a:rPr lang="en-US" altLang="en-US" sz="2800" dirty="0" smtClean="0">
                <a:solidFill>
                  <a:srgbClr val="FF0000"/>
                </a:solidFill>
              </a:rPr>
              <a:t>extracting</a:t>
            </a:r>
            <a:r>
              <a:rPr lang="en-US" altLang="en-US" sz="2800" dirty="0" smtClean="0"/>
              <a:t> useful information from document collections through the identification and </a:t>
            </a:r>
            <a:r>
              <a:rPr lang="en-US" altLang="en-US" sz="2800" dirty="0" smtClean="0">
                <a:solidFill>
                  <a:srgbClr val="FF0000"/>
                </a:solidFill>
              </a:rPr>
              <a:t>exploration</a:t>
            </a:r>
            <a:r>
              <a:rPr lang="en-US" altLang="en-US" sz="2800" dirty="0" smtClean="0"/>
              <a:t> of interesting </a:t>
            </a:r>
            <a:r>
              <a:rPr lang="en-US" altLang="en-US" sz="2800" dirty="0" smtClean="0">
                <a:solidFill>
                  <a:srgbClr val="FF0000"/>
                </a:solidFill>
              </a:rPr>
              <a:t>patterns</a:t>
            </a:r>
            <a:r>
              <a:rPr lang="en-US" altLang="en-US" sz="2800" dirty="0" smtClean="0"/>
              <a:t> (Feldman &amp; Sanger, 2007). </a:t>
            </a:r>
          </a:p>
        </p:txBody>
      </p:sp>
      <p:pic>
        <p:nvPicPr>
          <p:cNvPr id="8196" name="Picture 2" descr="Man carrying documen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2057400"/>
            <a:ext cx="20510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724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smtClean="0"/>
              <a:t>What is text mining?</a:t>
            </a:r>
          </a:p>
        </p:txBody>
      </p:sp>
      <p:sp>
        <p:nvSpPr>
          <p:cNvPr id="9219" name="Content Placeholder 2"/>
          <p:cNvSpPr>
            <a:spLocks noGrp="1"/>
          </p:cNvSpPr>
          <p:nvPr>
            <p:ph idx="1"/>
          </p:nvPr>
        </p:nvSpPr>
        <p:spPr>
          <a:xfrm>
            <a:off x="304800" y="1752600"/>
            <a:ext cx="8610600" cy="4114800"/>
          </a:xfrm>
        </p:spPr>
        <p:txBody>
          <a:bodyPr/>
          <a:lstStyle/>
          <a:p>
            <a:r>
              <a:rPr lang="en-US" altLang="en-US" sz="2400" dirty="0"/>
              <a:t>While data mining is often used to analyze structured data, which is a small percentage of existing data sources, text mining is the ideal tool for tapping into under-utilized, </a:t>
            </a:r>
            <a:r>
              <a:rPr lang="en-US" altLang="en-US" sz="2400" dirty="0">
                <a:solidFill>
                  <a:srgbClr val="FF0000"/>
                </a:solidFill>
              </a:rPr>
              <a:t>unstructured data</a:t>
            </a:r>
            <a:r>
              <a:rPr lang="en-US" altLang="en-US" sz="2400" dirty="0" smtClean="0"/>
              <a:t>.</a:t>
            </a:r>
          </a:p>
          <a:p>
            <a:r>
              <a:rPr lang="en-US" altLang="en-US" sz="2400" dirty="0" smtClean="0"/>
              <a:t>Difference: numeric data vs</a:t>
            </a:r>
            <a:r>
              <a:rPr lang="en-US" altLang="en-US" sz="2400" dirty="0"/>
              <a:t>. </a:t>
            </a:r>
            <a:r>
              <a:rPr lang="en-US" altLang="en-US" sz="2400" dirty="0" smtClean="0"/>
              <a:t>textual </a:t>
            </a:r>
            <a:r>
              <a:rPr lang="en-US" altLang="en-US" sz="2400" dirty="0"/>
              <a:t>data</a:t>
            </a:r>
          </a:p>
          <a:p>
            <a:r>
              <a:rPr lang="en-US" altLang="en-US" sz="2400" dirty="0"/>
              <a:t>Same principles</a:t>
            </a:r>
          </a:p>
          <a:p>
            <a:pPr lvl="1" eaLnBrk="1" hangingPunct="1"/>
            <a:r>
              <a:rPr lang="en-US" altLang="en-US" sz="2000" dirty="0" smtClean="0"/>
              <a:t>Extraction (mining)</a:t>
            </a:r>
          </a:p>
          <a:p>
            <a:pPr lvl="1" eaLnBrk="1" hangingPunct="1"/>
            <a:r>
              <a:rPr lang="en-US" altLang="en-US" sz="2000" dirty="0" smtClean="0"/>
              <a:t>Exploration</a:t>
            </a:r>
          </a:p>
          <a:p>
            <a:pPr lvl="1" eaLnBrk="1" hangingPunct="1"/>
            <a:r>
              <a:rPr lang="en-US" altLang="en-US" sz="2000" dirty="0" smtClean="0"/>
              <a:t>Pattern seeking</a:t>
            </a:r>
          </a:p>
          <a:p>
            <a:pPr eaLnBrk="1" hangingPunct="1"/>
            <a:r>
              <a:rPr lang="en-US" altLang="en-US" sz="2400" dirty="0" smtClean="0"/>
              <a:t>You! yes, you created textual data everyday! Whenever you send emails and post messages on your </a:t>
            </a:r>
            <a:r>
              <a:rPr lang="en-US" altLang="en-US" sz="2400" dirty="0" err="1" smtClean="0"/>
              <a:t>FaceBook</a:t>
            </a:r>
            <a:r>
              <a:rPr lang="en-US" altLang="en-US" sz="2400" dirty="0" smtClean="0"/>
              <a:t> or blog, these become data! And we have tons of back data (historical archives)</a:t>
            </a:r>
          </a:p>
        </p:txBody>
      </p:sp>
    </p:spTree>
    <p:extLst>
      <p:ext uri="{BB962C8B-B14F-4D97-AF65-F5344CB8AC3E}">
        <p14:creationId xmlns:p14="http://schemas.microsoft.com/office/powerpoint/2010/main" val="410465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77863" y="304800"/>
            <a:ext cx="5037137" cy="1143000"/>
          </a:xfrm>
        </p:spPr>
        <p:txBody>
          <a:bodyPr/>
          <a:lstStyle/>
          <a:p>
            <a:r>
              <a:rPr lang="en-US" altLang="en-US" smtClean="0"/>
              <a:t>Question 1</a:t>
            </a:r>
          </a:p>
        </p:txBody>
      </p:sp>
      <p:sp>
        <p:nvSpPr>
          <p:cNvPr id="6147" name="Content Placeholder 2"/>
          <p:cNvSpPr>
            <a:spLocks noGrp="1"/>
          </p:cNvSpPr>
          <p:nvPr>
            <p:ph idx="1"/>
          </p:nvPr>
        </p:nvSpPr>
        <p:spPr>
          <a:xfrm>
            <a:off x="457200" y="1320800"/>
            <a:ext cx="5867400" cy="4343400"/>
          </a:xfrm>
        </p:spPr>
        <p:txBody>
          <a:bodyPr/>
          <a:lstStyle/>
          <a:p>
            <a:r>
              <a:rPr lang="en-US" altLang="en-US" sz="2800" dirty="0" smtClean="0"/>
              <a:t>Some scholars argue that America is not a Christian nation in the sense that the Christian belief is not the foundational ideology shared by our founding fathers. </a:t>
            </a:r>
          </a:p>
          <a:p>
            <a:r>
              <a:rPr lang="en-US" altLang="en-US" sz="2800" dirty="0" smtClean="0"/>
              <a:t>Indeed several founding fathers and influential figures are </a:t>
            </a:r>
            <a:r>
              <a:rPr lang="en-US" altLang="en-US" sz="2800" dirty="0" smtClean="0">
                <a:solidFill>
                  <a:srgbClr val="FF0000"/>
                </a:solidFill>
              </a:rPr>
              <a:t>deists</a:t>
            </a:r>
            <a:r>
              <a:rPr lang="en-US" altLang="en-US" sz="2800" dirty="0" smtClean="0"/>
              <a:t>, such as Thomas Jefferson and Thomas Paine.</a:t>
            </a:r>
          </a:p>
          <a:p>
            <a:r>
              <a:rPr lang="en-US" altLang="en-US" sz="2800" dirty="0" smtClean="0"/>
              <a:t>What research methodology can you use to respond to this question?</a:t>
            </a:r>
          </a:p>
        </p:txBody>
      </p:sp>
      <p:pic>
        <p:nvPicPr>
          <p:cNvPr id="6148" name="Picture 2" descr="https://www.senate.gov/artandhistory/art/resources/graphic/xlarge/31_00006.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685800"/>
            <a:ext cx="22098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descr="http://upload.wikimedia.org/wikipedia/commons/c/cb/Thomas_Paine_by_Matthew_Pratt,_1785-9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3657600"/>
            <a:ext cx="2209800"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29418"/>
            <a:ext cx="9144000" cy="6199163"/>
          </a:xfrm>
          <a:prstGeom prst="rect">
            <a:avLst/>
          </a:prstGeom>
        </p:spPr>
      </p:pic>
    </p:spTree>
    <p:extLst>
      <p:ext uri="{BB962C8B-B14F-4D97-AF65-F5344CB8AC3E}">
        <p14:creationId xmlns:p14="http://schemas.microsoft.com/office/powerpoint/2010/main" val="103350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Question 2</a:t>
            </a:r>
          </a:p>
        </p:txBody>
      </p:sp>
      <p:sp>
        <p:nvSpPr>
          <p:cNvPr id="7171" name="Content Placeholder 2"/>
          <p:cNvSpPr>
            <a:spLocks noGrp="1"/>
          </p:cNvSpPr>
          <p:nvPr>
            <p:ph idx="1"/>
          </p:nvPr>
        </p:nvSpPr>
        <p:spPr>
          <a:xfrm>
            <a:off x="685800" y="1981200"/>
            <a:ext cx="3581400" cy="4114800"/>
          </a:xfrm>
        </p:spPr>
        <p:txBody>
          <a:bodyPr/>
          <a:lstStyle/>
          <a:p>
            <a:r>
              <a:rPr lang="en-US" altLang="en-US" dirty="0" smtClean="0"/>
              <a:t>How is American idols related to text mining?</a:t>
            </a:r>
          </a:p>
          <a:p>
            <a:r>
              <a:rPr lang="en-US" altLang="en-US" dirty="0" smtClean="0"/>
              <a:t>May 2010 show</a:t>
            </a:r>
          </a:p>
          <a:p>
            <a:r>
              <a:rPr lang="en-US" altLang="en-US" dirty="0" smtClean="0"/>
              <a:t>23 million viewers</a:t>
            </a:r>
          </a:p>
          <a:p>
            <a:r>
              <a:rPr lang="en-US" altLang="en-US" dirty="0" smtClean="0"/>
              <a:t>Who will be the winner?</a:t>
            </a:r>
          </a:p>
        </p:txBody>
      </p:sp>
      <p:pic>
        <p:nvPicPr>
          <p:cNvPr id="7172" name="Picture 2" descr="http://t2.gstatic.com/images?q=tbn:ANd9GcS6L7I0wCnDNzDH2cwqIHbgoEMIXnv3LKYUCmeF8iWPPCkZHlZ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00600" y="2027238"/>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Text mining predicted winner</a:t>
            </a:r>
          </a:p>
        </p:txBody>
      </p:sp>
      <p:sp>
        <p:nvSpPr>
          <p:cNvPr id="7171" name="Content Placeholder 2"/>
          <p:cNvSpPr>
            <a:spLocks noGrp="1"/>
          </p:cNvSpPr>
          <p:nvPr>
            <p:ph idx="1"/>
          </p:nvPr>
        </p:nvSpPr>
        <p:spPr>
          <a:xfrm>
            <a:off x="685800" y="1981200"/>
            <a:ext cx="4876800" cy="4114800"/>
          </a:xfrm>
        </p:spPr>
        <p:txBody>
          <a:bodyPr/>
          <a:lstStyle/>
          <a:p>
            <a:r>
              <a:rPr lang="en-US" altLang="en-US" sz="2800" dirty="0" smtClean="0"/>
              <a:t>MTV.com: “American idol’ Finale: Lee </a:t>
            </a:r>
            <a:r>
              <a:rPr lang="en-US" altLang="en-US" sz="2800" dirty="0" err="1" smtClean="0"/>
              <a:t>DeWyze</a:t>
            </a:r>
            <a:r>
              <a:rPr lang="en-US" altLang="en-US" sz="2800" dirty="0" smtClean="0"/>
              <a:t> upsets Crystal Bowersox”</a:t>
            </a:r>
          </a:p>
          <a:p>
            <a:r>
              <a:rPr lang="en-US" altLang="en-US" sz="2800" dirty="0" smtClean="0"/>
              <a:t>But text miners saw it coming without polling data.</a:t>
            </a:r>
          </a:p>
          <a:p>
            <a:r>
              <a:rPr lang="en-US" altLang="en-US" sz="2800" dirty="0" smtClean="0"/>
              <a:t>They monitored </a:t>
            </a:r>
            <a:r>
              <a:rPr lang="en-US" altLang="en-US" sz="2800" dirty="0" smtClean="0">
                <a:solidFill>
                  <a:srgbClr val="FF0000"/>
                </a:solidFill>
              </a:rPr>
              <a:t>social media </a:t>
            </a:r>
            <a:r>
              <a:rPr lang="en-US" altLang="en-US" sz="2800" dirty="0" smtClean="0"/>
              <a:t>and conducted </a:t>
            </a:r>
            <a:r>
              <a:rPr lang="en-US" altLang="en-US" sz="2800" dirty="0" smtClean="0">
                <a:solidFill>
                  <a:srgbClr val="FF0000"/>
                </a:solidFill>
              </a:rPr>
              <a:t>sentiment analysis</a:t>
            </a:r>
            <a:r>
              <a:rPr lang="en-US" altLang="en-US" sz="2800" dirty="0" smtClean="0"/>
              <a:t> (will be discussed later)</a:t>
            </a:r>
          </a:p>
        </p:txBody>
      </p:sp>
      <p:pic>
        <p:nvPicPr>
          <p:cNvPr id="7172" name="Picture 2" descr="http://t2.gstatic.com/images?q=tbn:ANd9GcS6L7I0wCnDNzDH2cwqIHbgoEMIXnv3LKYUCmeF8iWPPCkZHlZ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1200" y="1981840"/>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830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457200"/>
            <a:ext cx="3352800" cy="1143000"/>
          </a:xfrm>
        </p:spPr>
        <p:txBody>
          <a:bodyPr/>
          <a:lstStyle/>
          <a:p>
            <a:r>
              <a:rPr lang="en-US" altLang="en-US" dirty="0" smtClean="0"/>
              <a:t>Question 3</a:t>
            </a:r>
          </a:p>
        </p:txBody>
      </p:sp>
      <p:sp>
        <p:nvSpPr>
          <p:cNvPr id="11267" name="Content Placeholder 2"/>
          <p:cNvSpPr>
            <a:spLocks noGrp="1"/>
          </p:cNvSpPr>
          <p:nvPr>
            <p:ph idx="1"/>
          </p:nvPr>
        </p:nvSpPr>
        <p:spPr>
          <a:xfrm>
            <a:off x="419100" y="1752600"/>
            <a:ext cx="3771900" cy="4114800"/>
          </a:xfrm>
        </p:spPr>
        <p:txBody>
          <a:bodyPr/>
          <a:lstStyle/>
          <a:p>
            <a:r>
              <a:rPr lang="en-US" altLang="en-US" sz="2800" dirty="0"/>
              <a:t>How is </a:t>
            </a:r>
            <a:r>
              <a:rPr lang="en-US" altLang="en-US" sz="2800" dirty="0">
                <a:solidFill>
                  <a:srgbClr val="FF0000"/>
                </a:solidFill>
              </a:rPr>
              <a:t>anti-terrorism</a:t>
            </a:r>
            <a:r>
              <a:rPr lang="en-US" altLang="en-US" sz="2800" dirty="0"/>
              <a:t> </a:t>
            </a:r>
            <a:br>
              <a:rPr lang="en-US" altLang="en-US" sz="2800" dirty="0"/>
            </a:br>
            <a:r>
              <a:rPr lang="en-US" altLang="en-US" sz="2800" dirty="0"/>
              <a:t>related to text mining?</a:t>
            </a:r>
          </a:p>
          <a:p>
            <a:r>
              <a:rPr lang="en-US" altLang="en-US" sz="2800" dirty="0" smtClean="0"/>
              <a:t>NSA veteran William Benny estimates that NSA had collected between 15 and 20 trillion transactions in 11 years.</a:t>
            </a:r>
          </a:p>
        </p:txBody>
      </p:sp>
      <p:pic>
        <p:nvPicPr>
          <p:cNvPr id="11268" name="Picture 2" descr="http://si.wsj.net/public/resources/images/P1-BM791_NSA_D_201308201906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19600" y="838200"/>
            <a:ext cx="4278717" cy="480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19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457200"/>
            <a:ext cx="3352800" cy="1143000"/>
          </a:xfrm>
        </p:spPr>
        <p:txBody>
          <a:bodyPr/>
          <a:lstStyle/>
          <a:p>
            <a:r>
              <a:rPr lang="en-US" altLang="en-US" dirty="0" smtClean="0"/>
              <a:t>Question 3</a:t>
            </a:r>
          </a:p>
        </p:txBody>
      </p:sp>
      <p:sp>
        <p:nvSpPr>
          <p:cNvPr id="11267" name="Content Placeholder 2"/>
          <p:cNvSpPr>
            <a:spLocks noGrp="1"/>
          </p:cNvSpPr>
          <p:nvPr>
            <p:ph idx="1"/>
          </p:nvPr>
        </p:nvSpPr>
        <p:spPr>
          <a:xfrm>
            <a:off x="419100" y="1752600"/>
            <a:ext cx="4305300" cy="4114800"/>
          </a:xfrm>
        </p:spPr>
        <p:txBody>
          <a:bodyPr/>
          <a:lstStyle/>
          <a:p>
            <a:r>
              <a:rPr lang="en-US" altLang="en-US" sz="2800" dirty="0" smtClean="0"/>
              <a:t>If someone posts threatening messages on social media, the text mining algorithm of the law enforcement can detect it.</a:t>
            </a:r>
          </a:p>
          <a:p>
            <a:r>
              <a:rPr lang="en-US" altLang="en-US" sz="2800" dirty="0" smtClean="0"/>
              <a:t>The next day the FBI will knock on his door.</a:t>
            </a:r>
          </a:p>
          <a:p>
            <a:r>
              <a:rPr lang="en-US" altLang="en-US" sz="2800" dirty="0" smtClean="0"/>
              <a:t>Big brother is watching you!</a:t>
            </a:r>
          </a:p>
        </p:txBody>
      </p:sp>
      <p:pic>
        <p:nvPicPr>
          <p:cNvPr id="2" name="Picture 1"/>
          <p:cNvPicPr>
            <a:picLocks noChangeAspect="1"/>
          </p:cNvPicPr>
          <p:nvPr/>
        </p:nvPicPr>
        <p:blipFill>
          <a:blip r:embed="rId3"/>
          <a:stretch>
            <a:fillRect/>
          </a:stretch>
        </p:blipFill>
        <p:spPr>
          <a:xfrm>
            <a:off x="4759036" y="524741"/>
            <a:ext cx="3903056" cy="3806536"/>
          </a:xfrm>
          <a:prstGeom prst="rect">
            <a:avLst/>
          </a:prstGeom>
          <a:ln>
            <a:solidFill>
              <a:schemeClr val="tx1"/>
            </a:solidFill>
          </a:ln>
        </p:spPr>
      </p:pic>
      <p:pic>
        <p:nvPicPr>
          <p:cNvPr id="7" name="Picture 4" descr="Image result for big brother is watchi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9036" y="4572000"/>
            <a:ext cx="3892732"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66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How is anti-terrorism </a:t>
            </a:r>
            <a:br>
              <a:rPr lang="en-US" altLang="en-US" smtClean="0"/>
            </a:br>
            <a:r>
              <a:rPr lang="en-US" altLang="en-US" smtClean="0"/>
              <a:t>related to text mining?</a:t>
            </a:r>
          </a:p>
        </p:txBody>
      </p:sp>
      <p:sp>
        <p:nvSpPr>
          <p:cNvPr id="12291" name="Content Placeholder 2"/>
          <p:cNvSpPr>
            <a:spLocks noGrp="1"/>
          </p:cNvSpPr>
          <p:nvPr>
            <p:ph idx="1"/>
          </p:nvPr>
        </p:nvSpPr>
        <p:spPr>
          <a:xfrm>
            <a:off x="457200" y="2086429"/>
            <a:ext cx="4038600" cy="4564063"/>
          </a:xfrm>
        </p:spPr>
        <p:txBody>
          <a:bodyPr/>
          <a:lstStyle/>
          <a:p>
            <a:r>
              <a:rPr lang="en-US" altLang="en-US" sz="2800" dirty="0" smtClean="0"/>
              <a:t>DoD funded ASU researchers to study the messages posted by Islamists.</a:t>
            </a:r>
          </a:p>
          <a:p>
            <a:r>
              <a:rPr lang="en-US" altLang="en-US" sz="2800" dirty="0" smtClean="0"/>
              <a:t>They concluded that verses extremists cite from the Quran do not emphasize conquest of infidels. </a:t>
            </a:r>
          </a:p>
          <a:p>
            <a:endParaRPr lang="en-US" altLang="en-US" dirty="0" smtClean="0"/>
          </a:p>
        </p:txBody>
      </p:sp>
      <p:pic>
        <p:nvPicPr>
          <p:cNvPr id="12292"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19100" y="2133599"/>
            <a:ext cx="3815300" cy="443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423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84727" y="1905000"/>
            <a:ext cx="4954073" cy="4114800"/>
          </a:xfrm>
        </p:spPr>
        <p:txBody>
          <a:bodyPr/>
          <a:lstStyle/>
          <a:p>
            <a:pPr marL="0" indent="0">
              <a:buNone/>
            </a:pPr>
            <a:r>
              <a:rPr lang="en-US" dirty="0" smtClean="0"/>
              <a:t>In 2019 a Chinese-British scholar asserted that the Western civilization is a “branch” of the Chinese culture because from 17</a:t>
            </a:r>
            <a:r>
              <a:rPr lang="en-US" baseline="30000" dirty="0" smtClean="0"/>
              <a:t>th</a:t>
            </a:r>
            <a:r>
              <a:rPr lang="en-US" dirty="0" smtClean="0"/>
              <a:t> to 18</a:t>
            </a:r>
            <a:r>
              <a:rPr lang="en-US" baseline="30000" dirty="0" smtClean="0"/>
              <a:t>th</a:t>
            </a:r>
            <a:r>
              <a:rPr lang="en-US" dirty="0" smtClean="0"/>
              <a:t> centuries European thinker were deeply influenced by Confucianism and Taoism.</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38800" y="1905000"/>
            <a:ext cx="3284581" cy="2590800"/>
          </a:xfrm>
          <a:prstGeom prst="rect">
            <a:avLst/>
          </a:prstGeom>
        </p:spPr>
      </p:pic>
    </p:spTree>
    <p:extLst>
      <p:ext uri="{BB962C8B-B14F-4D97-AF65-F5344CB8AC3E}">
        <p14:creationId xmlns:p14="http://schemas.microsoft.com/office/powerpoint/2010/main" val="17645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p:txBody>
          <a:bodyPr/>
          <a:lstStyle/>
          <a:p>
            <a:r>
              <a:rPr lang="en-US" dirty="0" smtClean="0"/>
              <a:t>Content analysis</a:t>
            </a:r>
          </a:p>
          <a:p>
            <a:r>
              <a:rPr lang="en-US" dirty="0" smtClean="0"/>
              <a:t>If </a:t>
            </a:r>
            <a:r>
              <a:rPr lang="en-US" dirty="0" smtClean="0"/>
              <a:t>Confucianism and Taoism were very influential in Europe during the 17</a:t>
            </a:r>
            <a:r>
              <a:rPr lang="en-US" baseline="30000" dirty="0" smtClean="0"/>
              <a:t>th</a:t>
            </a:r>
            <a:r>
              <a:rPr lang="en-US" dirty="0" smtClean="0"/>
              <a:t> and 18</a:t>
            </a:r>
            <a:r>
              <a:rPr lang="en-US" baseline="30000" dirty="0" smtClean="0"/>
              <a:t>th</a:t>
            </a:r>
            <a:r>
              <a:rPr lang="en-US" dirty="0" smtClean="0"/>
              <a:t> century, European writers should mention those concepts very often.</a:t>
            </a:r>
          </a:p>
          <a:p>
            <a:r>
              <a:rPr lang="en-US" dirty="0" smtClean="0"/>
              <a:t>Google scanned many classic texts into digital archives.</a:t>
            </a:r>
          </a:p>
          <a:p>
            <a:r>
              <a:rPr lang="en-US" dirty="0">
                <a:hlinkClick r:id="rId2"/>
              </a:rPr>
              <a:t>https://</a:t>
            </a:r>
            <a:r>
              <a:rPr lang="en-US" dirty="0" smtClean="0">
                <a:hlinkClick r:id="rId2"/>
              </a:rPr>
              <a:t>books.google.com/ngrams</a:t>
            </a:r>
            <a:r>
              <a:rPr lang="en-US" dirty="0" smtClean="0"/>
              <a:t> </a:t>
            </a:r>
            <a:endParaRPr lang="en-US" dirty="0"/>
          </a:p>
          <a:p>
            <a:endParaRPr lang="en-US" dirty="0"/>
          </a:p>
        </p:txBody>
      </p:sp>
    </p:spTree>
    <p:extLst>
      <p:ext uri="{BB962C8B-B14F-4D97-AF65-F5344CB8AC3E}">
        <p14:creationId xmlns:p14="http://schemas.microsoft.com/office/powerpoint/2010/main" val="1020570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smtClean="0"/>
              <a:t>Books </a:t>
            </a:r>
            <a:r>
              <a:rPr lang="en-US" dirty="0" err="1" smtClean="0"/>
              <a:t>Ngram</a:t>
            </a:r>
            <a:r>
              <a:rPr lang="en-US" dirty="0" smtClean="0"/>
              <a:t> Viewer</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English books</a:t>
            </a:r>
            <a:endParaRPr lang="en-US" dirty="0"/>
          </a:p>
        </p:txBody>
      </p:sp>
      <p:pic>
        <p:nvPicPr>
          <p:cNvPr id="4" name="Picture 3"/>
          <p:cNvPicPr>
            <a:picLocks noChangeAspect="1"/>
          </p:cNvPicPr>
          <p:nvPr/>
        </p:nvPicPr>
        <p:blipFill>
          <a:blip r:embed="rId2"/>
          <a:stretch>
            <a:fillRect/>
          </a:stretch>
        </p:blipFill>
        <p:spPr>
          <a:xfrm>
            <a:off x="198549" y="2562876"/>
            <a:ext cx="8746901" cy="3752065"/>
          </a:xfrm>
          <a:prstGeom prst="rect">
            <a:avLst/>
          </a:prstGeom>
          <a:ln>
            <a:solidFill>
              <a:schemeClr val="tx1"/>
            </a:solidFill>
          </a:ln>
        </p:spPr>
      </p:pic>
    </p:spTree>
    <p:extLst>
      <p:ext uri="{BB962C8B-B14F-4D97-AF65-F5344CB8AC3E}">
        <p14:creationId xmlns:p14="http://schemas.microsoft.com/office/powerpoint/2010/main" val="423491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smtClean="0"/>
              <a:t>Books </a:t>
            </a:r>
            <a:r>
              <a:rPr lang="en-US" dirty="0" err="1" smtClean="0"/>
              <a:t>Ngram</a:t>
            </a:r>
            <a:r>
              <a:rPr lang="en-US" dirty="0" smtClean="0"/>
              <a:t> Viewer</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French books</a:t>
            </a:r>
            <a:endParaRPr lang="en-US" dirty="0"/>
          </a:p>
        </p:txBody>
      </p:sp>
      <p:pic>
        <p:nvPicPr>
          <p:cNvPr id="5" name="Picture 4"/>
          <p:cNvPicPr>
            <a:picLocks noChangeAspect="1"/>
          </p:cNvPicPr>
          <p:nvPr/>
        </p:nvPicPr>
        <p:blipFill>
          <a:blip r:embed="rId2"/>
          <a:stretch>
            <a:fillRect/>
          </a:stretch>
        </p:blipFill>
        <p:spPr>
          <a:xfrm>
            <a:off x="533400" y="2743200"/>
            <a:ext cx="8210912" cy="3505200"/>
          </a:xfrm>
          <a:prstGeom prst="rect">
            <a:avLst/>
          </a:prstGeom>
          <a:ln>
            <a:solidFill>
              <a:schemeClr val="tx1"/>
            </a:solidFill>
          </a:ln>
        </p:spPr>
      </p:pic>
    </p:spTree>
    <p:extLst>
      <p:ext uri="{BB962C8B-B14F-4D97-AF65-F5344CB8AC3E}">
        <p14:creationId xmlns:p14="http://schemas.microsoft.com/office/powerpoint/2010/main" val="1605051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smtClean="0"/>
              <a:t>Books </a:t>
            </a:r>
            <a:r>
              <a:rPr lang="en-US" dirty="0" err="1" smtClean="0"/>
              <a:t>Ngram</a:t>
            </a:r>
            <a:r>
              <a:rPr lang="en-US" dirty="0" smtClean="0"/>
              <a:t> Viewer</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German books</a:t>
            </a:r>
            <a:endParaRPr lang="en-US" dirty="0"/>
          </a:p>
        </p:txBody>
      </p:sp>
      <p:pic>
        <p:nvPicPr>
          <p:cNvPr id="4" name="Picture 3"/>
          <p:cNvPicPr>
            <a:picLocks noChangeAspect="1"/>
          </p:cNvPicPr>
          <p:nvPr/>
        </p:nvPicPr>
        <p:blipFill>
          <a:blip r:embed="rId2"/>
          <a:stretch>
            <a:fillRect/>
          </a:stretch>
        </p:blipFill>
        <p:spPr>
          <a:xfrm>
            <a:off x="457200" y="2895600"/>
            <a:ext cx="8458200" cy="3592256"/>
          </a:xfrm>
          <a:prstGeom prst="rect">
            <a:avLst/>
          </a:prstGeom>
          <a:ln>
            <a:solidFill>
              <a:schemeClr val="tx1"/>
            </a:solidFill>
          </a:ln>
        </p:spPr>
      </p:pic>
    </p:spTree>
    <p:extLst>
      <p:ext uri="{BB962C8B-B14F-4D97-AF65-F5344CB8AC3E}">
        <p14:creationId xmlns:p14="http://schemas.microsoft.com/office/powerpoint/2010/main" val="1127649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smtClean="0"/>
              <a:t>Books </a:t>
            </a:r>
            <a:r>
              <a:rPr lang="en-US" dirty="0" err="1" smtClean="0"/>
              <a:t>Ngram</a:t>
            </a:r>
            <a:r>
              <a:rPr lang="en-US" dirty="0" smtClean="0"/>
              <a:t> Viewer</a:t>
            </a:r>
            <a:endParaRPr lang="en-US" dirty="0"/>
          </a:p>
        </p:txBody>
      </p:sp>
      <p:sp>
        <p:nvSpPr>
          <p:cNvPr id="3" name="Content Placeholder 2"/>
          <p:cNvSpPr>
            <a:spLocks noGrp="1"/>
          </p:cNvSpPr>
          <p:nvPr>
            <p:ph idx="1"/>
          </p:nvPr>
        </p:nvSpPr>
        <p:spPr/>
        <p:txBody>
          <a:bodyPr/>
          <a:lstStyle/>
          <a:p>
            <a:pPr eaLnBrk="1" fontAlgn="auto" hangingPunct="1">
              <a:spcBef>
                <a:spcPts val="0"/>
              </a:spcBef>
              <a:spcAft>
                <a:spcPts val="0"/>
              </a:spcAft>
              <a:defRPr/>
            </a:pPr>
            <a:r>
              <a:rPr lang="en-US" dirty="0" smtClean="0">
                <a:solidFill>
                  <a:srgbClr val="FF0000"/>
                </a:solidFill>
              </a:rPr>
              <a:t>Caution: </a:t>
            </a:r>
            <a:r>
              <a:rPr lang="en-US" dirty="0" smtClean="0"/>
              <a:t>When someone performed a content analysis pertaining to the history of Internet abbreviations, such as “lol” and “</a:t>
            </a:r>
            <a:r>
              <a:rPr lang="en-US" dirty="0" err="1" smtClean="0"/>
              <a:t>wt</a:t>
            </a:r>
            <a:r>
              <a:rPr lang="en-US" dirty="0" smtClean="0"/>
              <a:t>*,” it was found that these terms reached their peak usage around 1660.</a:t>
            </a:r>
          </a:p>
          <a:p>
            <a:pPr eaLnBrk="1" fontAlgn="auto" hangingPunct="1">
              <a:spcBef>
                <a:spcPts val="0"/>
              </a:spcBef>
              <a:spcAft>
                <a:spcPts val="0"/>
              </a:spcAft>
              <a:defRPr/>
            </a:pPr>
            <a:r>
              <a:rPr lang="en-US" dirty="0" smtClean="0"/>
              <a:t>It is resulted from errors in </a:t>
            </a:r>
            <a:r>
              <a:rPr lang="en-US" dirty="0" smtClean="0">
                <a:solidFill>
                  <a:srgbClr val="FF0000"/>
                </a:solidFill>
              </a:rPr>
              <a:t>optical character recognition</a:t>
            </a:r>
            <a:r>
              <a:rPr lang="en-US" dirty="0" smtClean="0"/>
              <a:t> (OCR).</a:t>
            </a:r>
            <a:endParaRPr lang="en-US" dirty="0"/>
          </a:p>
        </p:txBody>
      </p:sp>
    </p:spTree>
    <p:extLst>
      <p:ext uri="{BB962C8B-B14F-4D97-AF65-F5344CB8AC3E}">
        <p14:creationId xmlns:p14="http://schemas.microsoft.com/office/powerpoint/2010/main" val="1445905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79442"/>
            <a:ext cx="7772400" cy="1143000"/>
          </a:xfrm>
        </p:spPr>
        <p:txBody>
          <a:bodyPr/>
          <a:lstStyle/>
          <a:p>
            <a:r>
              <a:rPr lang="en-US" dirty="0" smtClean="0"/>
              <a:t>Google Trends: Content analysis</a:t>
            </a:r>
            <a:endParaRPr lang="en-US" dirty="0"/>
          </a:p>
        </p:txBody>
      </p:sp>
      <p:sp>
        <p:nvSpPr>
          <p:cNvPr id="3" name="Content Placeholder 2"/>
          <p:cNvSpPr>
            <a:spLocks noGrp="1"/>
          </p:cNvSpPr>
          <p:nvPr>
            <p:ph idx="1"/>
          </p:nvPr>
        </p:nvSpPr>
        <p:spPr>
          <a:xfrm>
            <a:off x="685800" y="1522442"/>
            <a:ext cx="7772400" cy="4114800"/>
          </a:xfrm>
        </p:spPr>
        <p:txBody>
          <a:bodyPr/>
          <a:lstStyle/>
          <a:p>
            <a:r>
              <a:rPr lang="en-US" sz="2800" dirty="0"/>
              <a:t>The searches for “Islam” and “essays” appear to be seasonal and are correlated. Why?</a:t>
            </a:r>
          </a:p>
          <a:p>
            <a:pPr marL="0" indent="0">
              <a:buNone/>
            </a:pPr>
            <a:endParaRPr lang="en-US" dirty="0"/>
          </a:p>
        </p:txBody>
      </p:sp>
      <p:pic>
        <p:nvPicPr>
          <p:cNvPr id="4" name="Picture 3"/>
          <p:cNvPicPr>
            <a:picLocks noChangeAspect="1"/>
          </p:cNvPicPr>
          <p:nvPr/>
        </p:nvPicPr>
        <p:blipFill>
          <a:blip r:embed="rId2"/>
          <a:stretch>
            <a:fillRect/>
          </a:stretch>
        </p:blipFill>
        <p:spPr>
          <a:xfrm>
            <a:off x="685800" y="2743200"/>
            <a:ext cx="8077200" cy="3811558"/>
          </a:xfrm>
          <a:prstGeom prst="rect">
            <a:avLst/>
          </a:prstGeom>
          <a:ln>
            <a:solidFill>
              <a:schemeClr val="tx1"/>
            </a:solidFill>
          </a:ln>
        </p:spPr>
      </p:pic>
    </p:spTree>
    <p:extLst>
      <p:ext uri="{BB962C8B-B14F-4D97-AF65-F5344CB8AC3E}">
        <p14:creationId xmlns:p14="http://schemas.microsoft.com/office/powerpoint/2010/main" val="181126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79442"/>
            <a:ext cx="7772400" cy="1143000"/>
          </a:xfrm>
        </p:spPr>
        <p:txBody>
          <a:bodyPr/>
          <a:lstStyle/>
          <a:p>
            <a:r>
              <a:rPr lang="en-US" dirty="0" smtClean="0"/>
              <a:t>Google Trends: Content analysis</a:t>
            </a:r>
            <a:endParaRPr lang="en-US" dirty="0"/>
          </a:p>
        </p:txBody>
      </p:sp>
      <p:sp>
        <p:nvSpPr>
          <p:cNvPr id="3" name="Content Placeholder 2"/>
          <p:cNvSpPr>
            <a:spLocks noGrp="1"/>
          </p:cNvSpPr>
          <p:nvPr>
            <p:ph idx="1"/>
          </p:nvPr>
        </p:nvSpPr>
        <p:spPr>
          <a:xfrm>
            <a:off x="685800" y="1522442"/>
            <a:ext cx="7772400" cy="4114800"/>
          </a:xfrm>
        </p:spPr>
        <p:txBody>
          <a:bodyPr/>
          <a:lstStyle/>
          <a:p>
            <a:r>
              <a:rPr lang="en-US" sz="2800" dirty="0"/>
              <a:t>The searches for “Islam” and “essays” appear to be seasonal and are correlated. Why?</a:t>
            </a:r>
          </a:p>
          <a:p>
            <a:pPr marL="0" indent="0">
              <a:buNone/>
            </a:pPr>
            <a:endParaRPr lang="en-US" dirty="0"/>
          </a:p>
        </p:txBody>
      </p:sp>
      <p:pic>
        <p:nvPicPr>
          <p:cNvPr id="4" name="Picture 3"/>
          <p:cNvPicPr>
            <a:picLocks noChangeAspect="1"/>
          </p:cNvPicPr>
          <p:nvPr/>
        </p:nvPicPr>
        <p:blipFill>
          <a:blip r:embed="rId2"/>
          <a:stretch>
            <a:fillRect/>
          </a:stretch>
        </p:blipFill>
        <p:spPr>
          <a:xfrm>
            <a:off x="685800" y="2743200"/>
            <a:ext cx="8077200" cy="3811558"/>
          </a:xfrm>
          <a:prstGeom prst="rect">
            <a:avLst/>
          </a:prstGeom>
          <a:ln>
            <a:solidFill>
              <a:schemeClr val="tx1"/>
            </a:solidFill>
          </a:ln>
        </p:spPr>
      </p:pic>
    </p:spTree>
    <p:extLst>
      <p:ext uri="{BB962C8B-B14F-4D97-AF65-F5344CB8AC3E}">
        <p14:creationId xmlns:p14="http://schemas.microsoft.com/office/powerpoint/2010/main" val="3433316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79442"/>
            <a:ext cx="7772400" cy="1143000"/>
          </a:xfrm>
        </p:spPr>
        <p:txBody>
          <a:bodyPr/>
          <a:lstStyle/>
          <a:p>
            <a:r>
              <a:rPr lang="en-US" dirty="0" smtClean="0"/>
              <a:t>Google Trends: Content analysis</a:t>
            </a:r>
            <a:endParaRPr lang="en-US" dirty="0"/>
          </a:p>
        </p:txBody>
      </p:sp>
      <p:sp>
        <p:nvSpPr>
          <p:cNvPr id="3" name="Content Placeholder 2"/>
          <p:cNvSpPr>
            <a:spLocks noGrp="1"/>
          </p:cNvSpPr>
          <p:nvPr>
            <p:ph idx="1"/>
          </p:nvPr>
        </p:nvSpPr>
        <p:spPr>
          <a:xfrm>
            <a:off x="533400" y="1676400"/>
            <a:ext cx="8077200" cy="4876800"/>
          </a:xfrm>
        </p:spPr>
        <p:txBody>
          <a:bodyPr/>
          <a:lstStyle/>
          <a:p>
            <a:r>
              <a:rPr lang="en-US" sz="2800" dirty="0" smtClean="0"/>
              <a:t>“The </a:t>
            </a:r>
            <a:r>
              <a:rPr lang="en-US" sz="2800" dirty="0"/>
              <a:t>prominent dynamic in searches for </a:t>
            </a:r>
            <a:r>
              <a:rPr lang="en-US" sz="2800" dirty="0" smtClean="0"/>
              <a:t>‘Islam</a:t>
            </a:r>
            <a:r>
              <a:rPr lang="en-US" sz="2800" dirty="0"/>
              <a:t>’ is the same as that in searches for ‘essays'. US internet search for some topics is dominated by the </a:t>
            </a:r>
            <a:r>
              <a:rPr lang="en-US" sz="2800" dirty="0">
                <a:solidFill>
                  <a:srgbClr val="FF0000"/>
                </a:solidFill>
              </a:rPr>
              <a:t>academic calendar</a:t>
            </a:r>
            <a:r>
              <a:rPr lang="en-US" sz="2800" dirty="0"/>
              <a:t> and the demands placed on high school and college students in common </a:t>
            </a:r>
            <a:r>
              <a:rPr lang="en-US" sz="2800" dirty="0" smtClean="0"/>
              <a:t>courses.”</a:t>
            </a:r>
          </a:p>
          <a:p>
            <a:r>
              <a:rPr lang="en-US" sz="2800" dirty="0" err="1" smtClean="0"/>
              <a:t>Goist</a:t>
            </a:r>
            <a:r>
              <a:rPr lang="en-US" sz="2800" dirty="0" smtClean="0"/>
              <a:t>, M., &amp; Monroe, B. </a:t>
            </a:r>
            <a:r>
              <a:rPr lang="en-US" sz="2800" dirty="0"/>
              <a:t>(</a:t>
            </a:r>
            <a:r>
              <a:rPr lang="en-US" sz="2800" dirty="0" smtClean="0"/>
              <a:t>2020). </a:t>
            </a:r>
            <a:r>
              <a:rPr lang="en-US" sz="2800" dirty="0"/>
              <a:t>Taking </a:t>
            </a:r>
            <a:r>
              <a:rPr lang="en-US" sz="2800" dirty="0" smtClean="0"/>
              <a:t>data seriously </a:t>
            </a:r>
            <a:r>
              <a:rPr lang="en-US" sz="2800" dirty="0"/>
              <a:t>in the </a:t>
            </a:r>
            <a:r>
              <a:rPr lang="en-US" sz="2800" dirty="0" smtClean="0"/>
              <a:t>design </a:t>
            </a:r>
            <a:r>
              <a:rPr lang="en-US" sz="2800" dirty="0"/>
              <a:t>of </a:t>
            </a:r>
            <a:r>
              <a:rPr lang="en-US" sz="2800" dirty="0" smtClean="0"/>
              <a:t>data science projects. In Luigi </a:t>
            </a:r>
            <a:r>
              <a:rPr lang="en-US" sz="2800" dirty="0" err="1" smtClean="0"/>
              <a:t>Curini</a:t>
            </a:r>
            <a:r>
              <a:rPr lang="en-US" sz="2800" dirty="0" smtClean="0"/>
              <a:t> &amp; Robert Franzese (Eds</a:t>
            </a:r>
            <a:r>
              <a:rPr lang="en-US" sz="2800" dirty="0"/>
              <a:t>.), </a:t>
            </a:r>
            <a:r>
              <a:rPr lang="en-US" sz="2800" i="1" dirty="0"/>
              <a:t>The SAGE </a:t>
            </a:r>
            <a:r>
              <a:rPr lang="en-US" sz="2800" i="1" dirty="0" smtClean="0"/>
              <a:t>handbook </a:t>
            </a:r>
            <a:r>
              <a:rPr lang="en-US" sz="2800" i="1" dirty="0"/>
              <a:t>of </a:t>
            </a:r>
            <a:r>
              <a:rPr lang="en-US" sz="2800" i="1" dirty="0" smtClean="0"/>
              <a:t>research methods </a:t>
            </a:r>
            <a:r>
              <a:rPr lang="en-US" sz="2800" i="1" dirty="0"/>
              <a:t>in </a:t>
            </a:r>
            <a:r>
              <a:rPr lang="en-US" sz="2800" i="1" dirty="0" smtClean="0"/>
              <a:t>political science </a:t>
            </a:r>
            <a:r>
              <a:rPr lang="en-US" sz="2800" i="1" dirty="0"/>
              <a:t>and </a:t>
            </a:r>
            <a:r>
              <a:rPr lang="en-US" sz="2800" i="1" dirty="0" smtClean="0"/>
              <a:t>international </a:t>
            </a:r>
            <a:r>
              <a:rPr lang="en-US" sz="2800" i="1" dirty="0"/>
              <a:t>r</a:t>
            </a:r>
            <a:r>
              <a:rPr lang="en-US" sz="2800" i="1" dirty="0" smtClean="0"/>
              <a:t>elations </a:t>
            </a:r>
            <a:r>
              <a:rPr lang="en-US" sz="2800" dirty="0" smtClean="0"/>
              <a:t>(pp.79-103). Sage</a:t>
            </a:r>
            <a:r>
              <a:rPr lang="en-US" sz="2800" dirty="0"/>
              <a:t>. DOI: https://dx.doi.org/10.4135/9781526486387</a:t>
            </a:r>
            <a:endParaRPr lang="en-US" sz="2800" dirty="0" smtClean="0"/>
          </a:p>
          <a:p>
            <a:endParaRPr lang="en-US" dirty="0"/>
          </a:p>
        </p:txBody>
      </p:sp>
    </p:spTree>
    <p:extLst>
      <p:ext uri="{BB962C8B-B14F-4D97-AF65-F5344CB8AC3E}">
        <p14:creationId xmlns:p14="http://schemas.microsoft.com/office/powerpoint/2010/main" val="1980729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533400"/>
            <a:ext cx="7772400" cy="1143000"/>
          </a:xfrm>
        </p:spPr>
        <p:txBody>
          <a:bodyPr/>
          <a:lstStyle/>
          <a:p>
            <a:r>
              <a:rPr lang="en-US" altLang="en-US" dirty="0" smtClean="0"/>
              <a:t>The forerunners of TM</a:t>
            </a:r>
          </a:p>
        </p:txBody>
      </p:sp>
      <p:sp>
        <p:nvSpPr>
          <p:cNvPr id="13315" name="Content Placeholder 2"/>
          <p:cNvSpPr>
            <a:spLocks noGrp="1"/>
          </p:cNvSpPr>
          <p:nvPr>
            <p:ph idx="1"/>
          </p:nvPr>
        </p:nvSpPr>
        <p:spPr>
          <a:xfrm>
            <a:off x="515938" y="1905000"/>
            <a:ext cx="8112125" cy="4495800"/>
          </a:xfrm>
        </p:spPr>
        <p:txBody>
          <a:bodyPr/>
          <a:lstStyle/>
          <a:p>
            <a:r>
              <a:rPr lang="en-US" altLang="en-US" sz="2400" dirty="0" smtClean="0"/>
              <a:t>TM is not entirely new.</a:t>
            </a:r>
          </a:p>
          <a:p>
            <a:r>
              <a:rPr lang="en-US" altLang="en-US" sz="2400" dirty="0" smtClean="0"/>
              <a:t>Qualitative researchers have been doing </a:t>
            </a:r>
            <a:r>
              <a:rPr lang="en-US" altLang="en-US" sz="2400" dirty="0" smtClean="0">
                <a:solidFill>
                  <a:srgbClr val="FF0000"/>
                </a:solidFill>
              </a:rPr>
              <a:t>content analysis </a:t>
            </a:r>
            <a:r>
              <a:rPr lang="en-US" altLang="en-US" sz="2400" dirty="0" smtClean="0"/>
              <a:t>and </a:t>
            </a:r>
            <a:r>
              <a:rPr lang="en-US" altLang="en-US" sz="2400" dirty="0" smtClean="0">
                <a:solidFill>
                  <a:srgbClr val="FF0000"/>
                </a:solidFill>
              </a:rPr>
              <a:t>grounded theory </a:t>
            </a:r>
            <a:r>
              <a:rPr lang="en-US" altLang="en-US" sz="2400" dirty="0" smtClean="0"/>
              <a:t>by hand.</a:t>
            </a:r>
          </a:p>
          <a:p>
            <a:r>
              <a:rPr lang="en-US" altLang="en-US" sz="2400" dirty="0" smtClean="0"/>
              <a:t>Yu, C. H. &amp; Marcus-Mendoza, S. (1993). Attitudes of correctional staff. In B. R. Fletcher, L. D. Shaver, &amp; D. G. Moon (Eds.), </a:t>
            </a:r>
            <a:r>
              <a:rPr lang="en-US" altLang="en-US" sz="2400" i="1" dirty="0" smtClean="0"/>
              <a:t>Women prisoners: A forgotten population </a:t>
            </a:r>
            <a:r>
              <a:rPr lang="en-US" altLang="en-US" sz="2400" dirty="0" smtClean="0"/>
              <a:t>(pp.111-118). Westport, Connecticut: </a:t>
            </a:r>
            <a:r>
              <a:rPr lang="en-US" altLang="en-US" sz="2400" dirty="0" err="1" smtClean="0"/>
              <a:t>Praeger</a:t>
            </a:r>
            <a:r>
              <a:rPr lang="en-US" altLang="en-US" sz="2400" dirty="0" smtClean="0"/>
              <a:t>.</a:t>
            </a:r>
          </a:p>
          <a:p>
            <a:r>
              <a:rPr lang="en-US" altLang="en-US" sz="2400" dirty="0"/>
              <a:t>Yu, C. H., </a:t>
            </a:r>
            <a:r>
              <a:rPr lang="en-US" altLang="en-US" sz="2400" dirty="0" err="1"/>
              <a:t>Jannasch</a:t>
            </a:r>
            <a:r>
              <a:rPr lang="en-US" altLang="en-US" sz="2400" dirty="0"/>
              <a:t>-Pennell, A., &amp; </a:t>
            </a:r>
            <a:r>
              <a:rPr lang="en-US" altLang="en-US" sz="2400" dirty="0" err="1"/>
              <a:t>DiGangi</a:t>
            </a:r>
            <a:r>
              <a:rPr lang="en-US" altLang="en-US" sz="2400" dirty="0"/>
              <a:t>, S. (2011). Compatibility between text mining and qualitative research in the perspectives of grounded theory, content analysis, and reliability. </a:t>
            </a:r>
            <a:r>
              <a:rPr lang="en-US" altLang="en-US" sz="2400" i="1" dirty="0"/>
              <a:t>Qualitative Report, 16</a:t>
            </a:r>
            <a:r>
              <a:rPr lang="en-US" altLang="en-US" sz="2400" dirty="0"/>
              <a:t>, 730-744</a:t>
            </a:r>
            <a:r>
              <a:rPr lang="en-US" altLang="en-US" sz="2400" dirty="0" smtClean="0"/>
              <a:t>. </a:t>
            </a:r>
            <a:r>
              <a:rPr lang="en-US" altLang="en-US" sz="2400" dirty="0" smtClean="0">
                <a:hlinkClick r:id="rId2"/>
              </a:rPr>
              <a:t>[link]</a:t>
            </a:r>
            <a:endParaRPr lang="en-US" altLang="en-US" sz="2400" dirty="0" smtClean="0"/>
          </a:p>
          <a:p>
            <a:endParaRPr lang="en-US" altLang="en-US" dirty="0" smtClean="0"/>
          </a:p>
        </p:txBody>
      </p:sp>
    </p:spTree>
    <p:extLst>
      <p:ext uri="{BB962C8B-B14F-4D97-AF65-F5344CB8AC3E}">
        <p14:creationId xmlns:p14="http://schemas.microsoft.com/office/powerpoint/2010/main" val="1717480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609600"/>
            <a:ext cx="4495800" cy="1143000"/>
          </a:xfrm>
        </p:spPr>
        <p:txBody>
          <a:bodyPr/>
          <a:lstStyle/>
          <a:p>
            <a:r>
              <a:rPr lang="en-US" altLang="en-US" smtClean="0"/>
              <a:t>Qualitative method</a:t>
            </a:r>
          </a:p>
        </p:txBody>
      </p:sp>
      <p:sp>
        <p:nvSpPr>
          <p:cNvPr id="14339" name="Content Placeholder 2"/>
          <p:cNvSpPr>
            <a:spLocks noGrp="1"/>
          </p:cNvSpPr>
          <p:nvPr>
            <p:ph idx="1"/>
          </p:nvPr>
        </p:nvSpPr>
        <p:spPr>
          <a:xfrm>
            <a:off x="381000" y="1763713"/>
            <a:ext cx="6324600" cy="4114800"/>
          </a:xfrm>
        </p:spPr>
        <p:txBody>
          <a:bodyPr/>
          <a:lstStyle/>
          <a:p>
            <a:r>
              <a:rPr lang="en-US" altLang="en-US" dirty="0" smtClean="0"/>
              <a:t>Classify how correctional officers perceive the objective of imprisonment by reading their responses to open-ended questions.</a:t>
            </a:r>
          </a:p>
          <a:p>
            <a:pPr lvl="1"/>
            <a:r>
              <a:rPr lang="en-US" altLang="en-US" dirty="0" smtClean="0"/>
              <a:t>Retribution</a:t>
            </a:r>
          </a:p>
          <a:p>
            <a:pPr lvl="1"/>
            <a:r>
              <a:rPr lang="en-US" altLang="en-US" dirty="0" smtClean="0"/>
              <a:t>Deterrence</a:t>
            </a:r>
          </a:p>
          <a:p>
            <a:pPr lvl="1"/>
            <a:r>
              <a:rPr lang="en-US" altLang="en-US" dirty="0" smtClean="0"/>
              <a:t>Rehabilitation/restoration</a:t>
            </a:r>
          </a:p>
          <a:p>
            <a:r>
              <a:rPr lang="en-US" altLang="en-US" dirty="0" smtClean="0"/>
              <a:t>This is </a:t>
            </a:r>
            <a:r>
              <a:rPr lang="en-US" altLang="en-US" dirty="0" smtClean="0">
                <a:solidFill>
                  <a:srgbClr val="FF0000"/>
                </a:solidFill>
              </a:rPr>
              <a:t>tedious</a:t>
            </a:r>
            <a:r>
              <a:rPr lang="en-US" altLang="en-US" dirty="0" smtClean="0"/>
              <a:t> to read through the documents! Today we have AI! </a:t>
            </a:r>
          </a:p>
          <a:p>
            <a:endParaRPr lang="en-US" altLang="en-US" dirty="0" smtClean="0"/>
          </a:p>
        </p:txBody>
      </p:sp>
      <p:pic>
        <p:nvPicPr>
          <p:cNvPr id="14340" name="Picture 2" descr="http://t2.gstatic.com/images?q=tbn:ANd9GcTofivC8UxSZEjc1Bexkn6WIyyUCoNXnad_kum7y7XZLmYVRr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05600" y="958850"/>
            <a:ext cx="2192338"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http://images.sodahead.com/polls/003583907/1212234980_576125_10151486125799730_1312234180_n_xlarge.jpe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5600" y="4208463"/>
            <a:ext cx="2192338"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Another forerunner</a:t>
            </a:r>
          </a:p>
        </p:txBody>
      </p:sp>
      <p:sp>
        <p:nvSpPr>
          <p:cNvPr id="24579" name="Content Placeholder 2"/>
          <p:cNvSpPr>
            <a:spLocks noGrp="1"/>
          </p:cNvSpPr>
          <p:nvPr>
            <p:ph idx="1"/>
          </p:nvPr>
        </p:nvSpPr>
        <p:spPr/>
        <p:txBody>
          <a:bodyPr/>
          <a:lstStyle/>
          <a:p>
            <a:pPr eaLnBrk="1" hangingPunct="1"/>
            <a:r>
              <a:rPr lang="en-US" altLang="en-US" dirty="0" smtClean="0"/>
              <a:t>Hypothesis generation by </a:t>
            </a:r>
            <a:r>
              <a:rPr lang="en-US" altLang="en-US" dirty="0" smtClean="0">
                <a:solidFill>
                  <a:srgbClr val="FF0000"/>
                </a:solidFill>
              </a:rPr>
              <a:t>Swanson process</a:t>
            </a:r>
            <a:r>
              <a:rPr lang="en-US" altLang="en-US" dirty="0" smtClean="0"/>
              <a:t>.</a:t>
            </a:r>
          </a:p>
          <a:p>
            <a:pPr eaLnBrk="1" hangingPunct="1"/>
            <a:r>
              <a:rPr lang="en-US" altLang="en-US" dirty="0" smtClean="0"/>
              <a:t>Based on the idea of </a:t>
            </a:r>
            <a:r>
              <a:rPr lang="en-US" altLang="en-US" dirty="0" smtClean="0">
                <a:solidFill>
                  <a:srgbClr val="FF0000"/>
                </a:solidFill>
              </a:rPr>
              <a:t>concept linking</a:t>
            </a:r>
            <a:r>
              <a:rPr lang="en-US" altLang="en-US" dirty="0" smtClean="0"/>
              <a:t>, Swanson (1986) carefully scrutinized the medical literature and identified relationships between some apparently unrelated events, namely, consumption of fish oils, reduction in blood viscosity, and Raynaud’s disease.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Hypothesis generation</a:t>
            </a:r>
          </a:p>
        </p:txBody>
      </p:sp>
      <p:sp>
        <p:nvSpPr>
          <p:cNvPr id="26627" name="Content Placeholder 2"/>
          <p:cNvSpPr>
            <a:spLocks noGrp="1"/>
          </p:cNvSpPr>
          <p:nvPr>
            <p:ph idx="1"/>
          </p:nvPr>
        </p:nvSpPr>
        <p:spPr/>
        <p:txBody>
          <a:bodyPr/>
          <a:lstStyle/>
          <a:p>
            <a:pPr eaLnBrk="1" hangingPunct="1"/>
            <a:r>
              <a:rPr lang="en-US" altLang="en-US" dirty="0" smtClean="0"/>
              <a:t>His hypothesis that there was a connection between the consumption of fish oils and the effects of Raynaud’s syndrome was eventually validated by experimental studies (</a:t>
            </a:r>
            <a:r>
              <a:rPr lang="en-US" altLang="en-US" dirty="0" err="1" smtClean="0"/>
              <a:t>DiGiacomo</a:t>
            </a:r>
            <a:r>
              <a:rPr lang="en-US" altLang="en-US" dirty="0" smtClean="0"/>
              <a:t>., Kremer, &amp; Shah, 1989). </a:t>
            </a:r>
          </a:p>
          <a:p>
            <a:pPr eaLnBrk="1" hangingPunct="1"/>
            <a:r>
              <a:rPr lang="en-US" altLang="en-US" dirty="0" smtClean="0"/>
              <a:t>Using the same methodology, the links between stress, migraines, and magnesium were also postulated and verified.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772400" cy="1143000"/>
          </a:xfrm>
        </p:spPr>
        <p:txBody>
          <a:bodyPr/>
          <a:lstStyle/>
          <a:p>
            <a:r>
              <a:rPr lang="en-US" dirty="0"/>
              <a:t>Don R. Swanson</a:t>
            </a:r>
          </a:p>
        </p:txBody>
      </p:sp>
      <p:sp>
        <p:nvSpPr>
          <p:cNvPr id="3" name="Content Placeholder 2"/>
          <p:cNvSpPr>
            <a:spLocks noGrp="1"/>
          </p:cNvSpPr>
          <p:nvPr>
            <p:ph idx="1"/>
          </p:nvPr>
        </p:nvSpPr>
        <p:spPr>
          <a:xfrm>
            <a:off x="228600" y="1600200"/>
            <a:ext cx="6553200" cy="4114800"/>
          </a:xfrm>
        </p:spPr>
        <p:txBody>
          <a:bodyPr/>
          <a:lstStyle/>
          <a:p>
            <a:r>
              <a:rPr lang="en-US" sz="2800" dirty="0" smtClean="0"/>
              <a:t>Swanson had no formal training in the biomedical field!</a:t>
            </a:r>
          </a:p>
          <a:p>
            <a:r>
              <a:rPr lang="en-US" sz="2800" dirty="0" smtClean="0"/>
              <a:t>He received a BS in Physics at Caltech, a Ph.D. in Theoretical Physics from UC Berkeley.</a:t>
            </a:r>
          </a:p>
          <a:p>
            <a:r>
              <a:rPr lang="en-US" sz="2800" dirty="0" smtClean="0"/>
              <a:t>Worked as a physicist at various lab.</a:t>
            </a:r>
          </a:p>
          <a:p>
            <a:r>
              <a:rPr lang="en-US" sz="2800" dirty="0" smtClean="0"/>
              <a:t>Become a professor and Dean of Graduate School of Library Science at the U. of Chicago.</a:t>
            </a:r>
          </a:p>
          <a:p>
            <a:r>
              <a:rPr lang="en-US" sz="2800" dirty="0" smtClean="0"/>
              <a:t>The key of his success is </a:t>
            </a:r>
            <a:r>
              <a:rPr lang="en-US" sz="2800" dirty="0" smtClean="0">
                <a:solidFill>
                  <a:srgbClr val="FF0000"/>
                </a:solidFill>
              </a:rPr>
              <a:t>concept linking</a:t>
            </a:r>
            <a:r>
              <a:rPr lang="en-US" sz="2800" dirty="0" smtClean="0"/>
              <a:t>.</a:t>
            </a:r>
          </a:p>
        </p:txBody>
      </p:sp>
      <p:pic>
        <p:nvPicPr>
          <p:cNvPr id="1026" name="Picture 2" descr="Don R. Swan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3468" y="1676400"/>
            <a:ext cx="203050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829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sz="2800" dirty="0" smtClean="0"/>
              <a:t>TM enhances grounded theory and concept linking by automation.</a:t>
            </a:r>
          </a:p>
          <a:p>
            <a:pPr eaLnBrk="1" hangingPunct="1"/>
            <a:r>
              <a:rPr lang="en-US" altLang="en-US" sz="2800" dirty="0" smtClean="0"/>
              <a:t>TM utilizes the technology of </a:t>
            </a:r>
            <a:r>
              <a:rPr lang="en-US" altLang="en-US" sz="2800" dirty="0" smtClean="0">
                <a:solidFill>
                  <a:srgbClr val="FF0000"/>
                </a:solidFill>
              </a:rPr>
              <a:t>natural language processing</a:t>
            </a:r>
            <a:r>
              <a:rPr lang="en-US" altLang="en-US" sz="2800" dirty="0" smtClean="0"/>
              <a:t>, a subfield of artificial intelligence (AI) &amp; </a:t>
            </a:r>
            <a:r>
              <a:rPr lang="en-US" altLang="en-US" sz="2800" dirty="0" smtClean="0">
                <a:solidFill>
                  <a:srgbClr val="FF0000"/>
                </a:solidFill>
              </a:rPr>
              <a:t>computational linguistics</a:t>
            </a:r>
            <a:r>
              <a:rPr lang="en-US" altLang="en-US" sz="2800" dirty="0" smtClean="0"/>
              <a:t>.</a:t>
            </a:r>
          </a:p>
          <a:p>
            <a:pPr eaLnBrk="1" hangingPunct="1"/>
            <a:r>
              <a:rPr lang="en-US" altLang="en-US" sz="2800" dirty="0" smtClean="0"/>
              <a:t>Why do we need natural language processing in data mining?</a:t>
            </a:r>
          </a:p>
          <a:p>
            <a:pPr eaLnBrk="1" hangingPunct="1"/>
            <a:r>
              <a:rPr lang="en-US" altLang="en-US" sz="2800" dirty="0" smtClean="0"/>
              <a:t>The software app must be smart enough to understand the context.</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31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dirty="0" smtClean="0"/>
              <a:t>Well, I don’t work at NSA. I don’t have AI software. What I have is the opposite of artificial intelligence: </a:t>
            </a:r>
            <a:r>
              <a:rPr lang="en-US" altLang="en-US" dirty="0" smtClean="0">
                <a:solidFill>
                  <a:srgbClr val="FF0000"/>
                </a:solidFill>
              </a:rPr>
              <a:t>genuine stupidity</a:t>
            </a:r>
            <a:r>
              <a:rPr lang="en-US" altLang="en-US" dirty="0" smtClean="0"/>
              <a:t>.</a:t>
            </a:r>
          </a:p>
          <a:p>
            <a:pPr eaLnBrk="1" hangingPunct="1"/>
            <a:r>
              <a:rPr lang="en-US" altLang="en-US" dirty="0" smtClean="0"/>
              <a:t>Can I still do something about text mining?</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3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11727" y="409574"/>
            <a:ext cx="7467600" cy="1143000"/>
          </a:xfrm>
        </p:spPr>
        <p:txBody>
          <a:bodyPr/>
          <a:lstStyle/>
          <a:p>
            <a:pPr eaLnBrk="1" hangingPunct="1"/>
            <a:r>
              <a:rPr lang="en-US" altLang="en-US" dirty="0" smtClean="0"/>
              <a:t>Natural Language Processing</a:t>
            </a:r>
          </a:p>
        </p:txBody>
      </p:sp>
      <p:sp>
        <p:nvSpPr>
          <p:cNvPr id="15363" name="Content Placeholder 2"/>
          <p:cNvSpPr>
            <a:spLocks noGrp="1"/>
          </p:cNvSpPr>
          <p:nvPr>
            <p:ph idx="1"/>
          </p:nvPr>
        </p:nvSpPr>
        <p:spPr>
          <a:xfrm>
            <a:off x="311727" y="1552574"/>
            <a:ext cx="8382000" cy="4772025"/>
          </a:xfrm>
        </p:spPr>
        <p:txBody>
          <a:bodyPr/>
          <a:lstStyle/>
          <a:p>
            <a:pPr marL="0" indent="0" eaLnBrk="1" hangingPunct="1">
              <a:buNone/>
            </a:pPr>
            <a:r>
              <a:rPr lang="en-US" altLang="en-US" dirty="0" smtClean="0"/>
              <a:t>They don’t mean the same thing</a:t>
            </a:r>
          </a:p>
          <a:p>
            <a:pPr eaLnBrk="1" hangingPunct="1"/>
            <a:r>
              <a:rPr lang="en-US" altLang="en-US" sz="2800" dirty="0" smtClean="0"/>
              <a:t>I </a:t>
            </a:r>
            <a:r>
              <a:rPr lang="en-US" altLang="en-US" sz="2800" dirty="0" smtClean="0">
                <a:solidFill>
                  <a:srgbClr val="FF0000"/>
                </a:solidFill>
              </a:rPr>
              <a:t>book</a:t>
            </a:r>
            <a:r>
              <a:rPr lang="en-US" altLang="en-US" sz="2800" dirty="0" smtClean="0"/>
              <a:t> a ticket to Paris.</a:t>
            </a:r>
          </a:p>
          <a:p>
            <a:pPr eaLnBrk="1" hangingPunct="1"/>
            <a:r>
              <a:rPr lang="en-US" altLang="en-US" sz="2800" dirty="0" smtClean="0"/>
              <a:t>Hanna read Dr. Yu’s boring </a:t>
            </a:r>
            <a:r>
              <a:rPr lang="en-US" altLang="en-US" sz="2800" dirty="0" smtClean="0">
                <a:solidFill>
                  <a:srgbClr val="FF0000"/>
                </a:solidFill>
              </a:rPr>
              <a:t>book</a:t>
            </a:r>
            <a:r>
              <a:rPr lang="en-US" altLang="en-US" sz="2800" dirty="0" smtClean="0"/>
              <a:t>.</a:t>
            </a:r>
          </a:p>
          <a:p>
            <a:pPr eaLnBrk="1" hangingPunct="1"/>
            <a:r>
              <a:rPr lang="en-US" altLang="en-US" sz="2800" dirty="0" smtClean="0"/>
              <a:t>Peter is a </a:t>
            </a:r>
            <a:r>
              <a:rPr lang="en-US" altLang="en-US" sz="2800" dirty="0" smtClean="0">
                <a:solidFill>
                  <a:srgbClr val="00B050"/>
                </a:solidFill>
              </a:rPr>
              <a:t>senior</a:t>
            </a:r>
            <a:r>
              <a:rPr lang="en-US" altLang="en-US" sz="2800" dirty="0" smtClean="0"/>
              <a:t> at Azusa Pacific University.</a:t>
            </a:r>
          </a:p>
          <a:p>
            <a:pPr eaLnBrk="1" hangingPunct="1"/>
            <a:r>
              <a:rPr lang="en-US" altLang="en-US" sz="2800" dirty="0" smtClean="0"/>
              <a:t>Alex received a </a:t>
            </a:r>
            <a:r>
              <a:rPr lang="en-US" altLang="en-US" sz="2800" dirty="0" smtClean="0">
                <a:solidFill>
                  <a:srgbClr val="00B050"/>
                </a:solidFill>
              </a:rPr>
              <a:t>senior</a:t>
            </a:r>
            <a:r>
              <a:rPr lang="en-US" altLang="en-US" sz="2800" dirty="0" smtClean="0"/>
              <a:t> discount at TJX (soon).</a:t>
            </a:r>
          </a:p>
          <a:p>
            <a:pPr eaLnBrk="1" hangingPunct="1"/>
            <a:r>
              <a:rPr lang="en-US" altLang="en-US" sz="2800" dirty="0" smtClean="0"/>
              <a:t>Paul is a </a:t>
            </a:r>
            <a:r>
              <a:rPr lang="en-US" altLang="en-US" sz="2800" dirty="0" smtClean="0">
                <a:solidFill>
                  <a:srgbClr val="00B050"/>
                </a:solidFill>
              </a:rPr>
              <a:t>senior</a:t>
            </a:r>
            <a:r>
              <a:rPr lang="en-US" altLang="en-US" sz="2800" dirty="0" smtClean="0"/>
              <a:t> manager at TJX.</a:t>
            </a:r>
          </a:p>
          <a:p>
            <a:pPr eaLnBrk="1" hangingPunct="1"/>
            <a:r>
              <a:rPr lang="en-US" altLang="en-US" sz="2800" dirty="0" smtClean="0"/>
              <a:t>Age and </a:t>
            </a:r>
            <a:r>
              <a:rPr lang="en-US" altLang="en-US" sz="2800" dirty="0" smtClean="0">
                <a:solidFill>
                  <a:srgbClr val="0070C0"/>
                </a:solidFill>
              </a:rPr>
              <a:t>sex</a:t>
            </a:r>
            <a:r>
              <a:rPr lang="en-US" altLang="en-US" sz="2800" dirty="0" smtClean="0"/>
              <a:t> are included in the demographic data.</a:t>
            </a:r>
          </a:p>
          <a:p>
            <a:pPr eaLnBrk="1" hangingPunct="1"/>
            <a:r>
              <a:rPr lang="en-US" altLang="en-US" sz="2800" dirty="0" smtClean="0"/>
              <a:t>Jesse Helms proposed an amendment to ban </a:t>
            </a:r>
            <a:r>
              <a:rPr lang="en-US" altLang="en-US" sz="2800" dirty="0" smtClean="0">
                <a:solidFill>
                  <a:srgbClr val="0070C0"/>
                </a:solidFill>
              </a:rPr>
              <a:t>sex</a:t>
            </a:r>
            <a:r>
              <a:rPr lang="en-US" altLang="en-US" sz="2800" dirty="0" smtClean="0"/>
              <a:t> education.</a:t>
            </a:r>
          </a:p>
          <a:p>
            <a:pPr eaLnBrk="1" hangingPunct="1"/>
            <a:endParaRPr lang="en-US" altLang="en-US" sz="2800" dirty="0"/>
          </a:p>
          <a:p>
            <a:pPr eaLnBrk="1" hangingPunct="1"/>
            <a:endParaRPr lang="en-US" altLang="en-US" sz="2800" dirty="0" smtClean="0"/>
          </a:p>
        </p:txBody>
      </p:sp>
    </p:spTree>
    <p:extLst>
      <p:ext uri="{BB962C8B-B14F-4D97-AF65-F5344CB8AC3E}">
        <p14:creationId xmlns:p14="http://schemas.microsoft.com/office/powerpoint/2010/main" val="2215966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838200"/>
            <a:ext cx="7772400" cy="381000"/>
          </a:xfrm>
        </p:spPr>
        <p:txBody>
          <a:bodyPr>
            <a:normAutofit fontScale="90000"/>
          </a:bodyPr>
          <a:lstStyle/>
          <a:p>
            <a:pPr eaLnBrk="1" hangingPunct="1"/>
            <a:r>
              <a:rPr lang="en-US" altLang="en-US" dirty="0" smtClean="0"/>
              <a:t>Human languages are contextual</a:t>
            </a:r>
            <a:endParaRPr lang="en-US" altLang="en-US" dirty="0"/>
          </a:p>
        </p:txBody>
      </p:sp>
      <p:sp>
        <p:nvSpPr>
          <p:cNvPr id="22531" name="Rectangle 3"/>
          <p:cNvSpPr>
            <a:spLocks noGrp="1" noChangeArrowheads="1"/>
          </p:cNvSpPr>
          <p:nvPr>
            <p:ph idx="1"/>
          </p:nvPr>
        </p:nvSpPr>
        <p:spPr>
          <a:xfrm>
            <a:off x="685800" y="1447800"/>
            <a:ext cx="7772400" cy="4572000"/>
          </a:xfrm>
        </p:spPr>
        <p:txBody>
          <a:bodyPr/>
          <a:lstStyle/>
          <a:p>
            <a:pPr eaLnBrk="1" hangingPunct="1">
              <a:spcBef>
                <a:spcPct val="30000"/>
              </a:spcBef>
            </a:pPr>
            <a:r>
              <a:rPr lang="en-US" altLang="en-US" sz="2800" dirty="0"/>
              <a:t>Interactionist approach to parsing</a:t>
            </a:r>
          </a:p>
          <a:p>
            <a:pPr lvl="1" eaLnBrk="1" hangingPunct="1">
              <a:spcBef>
                <a:spcPct val="30000"/>
              </a:spcBef>
            </a:pPr>
            <a:r>
              <a:rPr lang="en-US" altLang="en-US" sz="2400" dirty="0">
                <a:ea typeface="ＭＳ Ｐゴシック" charset="-128"/>
              </a:rPr>
              <a:t>Semantics and syntax both influence processing as one reads a sentence</a:t>
            </a:r>
          </a:p>
          <a:p>
            <a:pPr lvl="1" eaLnBrk="1" hangingPunct="1">
              <a:spcBef>
                <a:spcPct val="30000"/>
              </a:spcBef>
            </a:pPr>
            <a:r>
              <a:rPr lang="en-US" altLang="en-US" sz="2400" dirty="0">
                <a:ea typeface="ＭＳ Ｐゴシック" charset="-128"/>
              </a:rPr>
              <a:t>The spy saw the man with the binoculars</a:t>
            </a:r>
          </a:p>
          <a:p>
            <a:pPr lvl="1">
              <a:spcBef>
                <a:spcPct val="30000"/>
              </a:spcBef>
            </a:pPr>
            <a:r>
              <a:rPr lang="en-US" altLang="en-US" sz="2400" dirty="0">
                <a:ea typeface="ＭＳ Ｐゴシック" charset="-128"/>
              </a:rPr>
              <a:t>The bird saw the man with the binoculars</a:t>
            </a:r>
          </a:p>
          <a:p>
            <a:pPr lvl="1" eaLnBrk="1" hangingPunct="1">
              <a:spcBef>
                <a:spcPct val="30000"/>
              </a:spcBef>
            </a:pPr>
            <a:r>
              <a:rPr lang="en-US" altLang="en-US" sz="2400" dirty="0">
                <a:ea typeface="ＭＳ Ｐゴシック" charset="-128"/>
              </a:rPr>
              <a:t>The man saw the bird with the binoculars</a:t>
            </a:r>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0" y="4419600"/>
            <a:ext cx="3580584"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82827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467600" cy="1554162"/>
          </a:xfrm>
        </p:spPr>
        <p:txBody>
          <a:bodyPr/>
          <a:lstStyle/>
          <a:p>
            <a:r>
              <a:rPr lang="en-US" dirty="0" smtClean="0"/>
              <a:t>Ungraded Pop quiz: Which of the following statements is true?</a:t>
            </a:r>
            <a:endParaRPr lang="en-US" dirty="0"/>
          </a:p>
        </p:txBody>
      </p:sp>
      <p:sp>
        <p:nvSpPr>
          <p:cNvPr id="3" name="Content Placeholder 2"/>
          <p:cNvSpPr>
            <a:spLocks noGrp="1"/>
          </p:cNvSpPr>
          <p:nvPr>
            <p:ph sz="quarter" idx="1"/>
          </p:nvPr>
        </p:nvSpPr>
        <p:spPr>
          <a:xfrm>
            <a:off x="457200" y="2743200"/>
            <a:ext cx="7467600" cy="3730752"/>
          </a:xfrm>
        </p:spPr>
        <p:txBody>
          <a:bodyPr>
            <a:normAutofit/>
          </a:bodyPr>
          <a:lstStyle/>
          <a:p>
            <a:pPr marL="457200" indent="-457200">
              <a:buFont typeface="+mj-lt"/>
              <a:buAutoNum type="alphaUcPeriod"/>
            </a:pPr>
            <a:r>
              <a:rPr lang="en-US" sz="2800" dirty="0" smtClean="0"/>
              <a:t>How we interpret a sentence depends on its meaning and context.</a:t>
            </a:r>
          </a:p>
          <a:p>
            <a:pPr marL="457200" indent="-457200">
              <a:buFont typeface="+mj-lt"/>
              <a:buAutoNum type="alphaUcPeriod"/>
            </a:pPr>
            <a:r>
              <a:rPr lang="en-US" sz="2800" dirty="0"/>
              <a:t>How we interpret a sentence depends </a:t>
            </a:r>
            <a:r>
              <a:rPr lang="en-US" sz="2800" dirty="0" smtClean="0"/>
              <a:t>on its grammatical structure.</a:t>
            </a:r>
          </a:p>
          <a:p>
            <a:pPr marL="457200" indent="-457200">
              <a:buFont typeface="+mj-lt"/>
              <a:buAutoNum type="alphaUcPeriod"/>
            </a:pPr>
            <a:r>
              <a:rPr lang="en-US" sz="2800" dirty="0"/>
              <a:t>How we interpret a sentence depends </a:t>
            </a:r>
            <a:r>
              <a:rPr lang="en-US" sz="2800" dirty="0" smtClean="0"/>
              <a:t>on the processing speed of our working memory.</a:t>
            </a:r>
          </a:p>
          <a:p>
            <a:pPr marL="457200" indent="-457200">
              <a:buFont typeface="+mj-lt"/>
              <a:buAutoNum type="alphaUcPeriod"/>
            </a:pPr>
            <a:r>
              <a:rPr lang="en-US" sz="2800" dirty="0" smtClean="0"/>
              <a:t>Both A and B</a:t>
            </a:r>
          </a:p>
        </p:txBody>
      </p:sp>
    </p:spTree>
    <p:extLst>
      <p:ext uri="{BB962C8B-B14F-4D97-AF65-F5344CB8AC3E}">
        <p14:creationId xmlns:p14="http://schemas.microsoft.com/office/powerpoint/2010/main" val="22524291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26D5D-6324-3643-8DFF-E69E899710F7}"/>
              </a:ext>
            </a:extLst>
          </p:cNvPr>
          <p:cNvSpPr>
            <a:spLocks noGrp="1"/>
          </p:cNvSpPr>
          <p:nvPr>
            <p:ph type="title"/>
          </p:nvPr>
        </p:nvSpPr>
        <p:spPr>
          <a:xfrm>
            <a:off x="642257" y="441960"/>
            <a:ext cx="7772400" cy="1143000"/>
          </a:xfrm>
        </p:spPr>
        <p:txBody>
          <a:bodyPr/>
          <a:lstStyle/>
          <a:p>
            <a:r>
              <a:rPr lang="en-US" sz="4000" dirty="0" smtClean="0"/>
              <a:t>Ambiguous and multiple meanings</a:t>
            </a:r>
            <a:endParaRPr lang="en-US" sz="4000" dirty="0"/>
          </a:p>
        </p:txBody>
      </p:sp>
      <p:sp>
        <p:nvSpPr>
          <p:cNvPr id="3" name="Content Placeholder 2">
            <a:extLst>
              <a:ext uri="{FF2B5EF4-FFF2-40B4-BE49-F238E27FC236}">
                <a16:creationId xmlns:a16="http://schemas.microsoft.com/office/drawing/2014/main" xmlns="" id="{9F632FBD-A10E-7D4F-84F3-F3A95782E65E}"/>
              </a:ext>
            </a:extLst>
          </p:cNvPr>
          <p:cNvSpPr>
            <a:spLocks noGrp="1"/>
          </p:cNvSpPr>
          <p:nvPr>
            <p:ph sz="quarter" idx="1"/>
          </p:nvPr>
        </p:nvSpPr>
        <p:spPr>
          <a:xfrm>
            <a:off x="381000" y="1600200"/>
            <a:ext cx="8349343" cy="4114800"/>
          </a:xfrm>
        </p:spPr>
        <p:txBody>
          <a:bodyPr/>
          <a:lstStyle/>
          <a:p>
            <a:r>
              <a:rPr lang="en-US" sz="2800" dirty="0"/>
              <a:t>Soviet Virgin Lands Short of Goal Again </a:t>
            </a:r>
          </a:p>
          <a:p>
            <a:r>
              <a:rPr lang="en-US" sz="2800" dirty="0"/>
              <a:t>It could mean the landings of Virgin Airline operated in Russia could not meet expectations (bumpy landing</a:t>
            </a:r>
            <a:r>
              <a:rPr lang="en-US" dirty="0"/>
              <a:t>)</a:t>
            </a:r>
          </a:p>
        </p:txBody>
      </p:sp>
      <p:pic>
        <p:nvPicPr>
          <p:cNvPr id="4" name="Picture 3">
            <a:extLst>
              <a:ext uri="{FF2B5EF4-FFF2-40B4-BE49-F238E27FC236}">
                <a16:creationId xmlns:a16="http://schemas.microsoft.com/office/drawing/2014/main" xmlns="" id="{6AE78F78-7A37-5C43-9A85-025F3C302A51}"/>
              </a:ext>
            </a:extLst>
          </p:cNvPr>
          <p:cNvPicPr>
            <a:picLocks noChangeAspect="1"/>
          </p:cNvPicPr>
          <p:nvPr/>
        </p:nvPicPr>
        <p:blipFill>
          <a:blip r:embed="rId2"/>
          <a:stretch>
            <a:fillRect/>
          </a:stretch>
        </p:blipFill>
        <p:spPr>
          <a:xfrm>
            <a:off x="2362200" y="3276600"/>
            <a:ext cx="5557876" cy="3124200"/>
          </a:xfrm>
          <a:prstGeom prst="rect">
            <a:avLst/>
          </a:prstGeom>
        </p:spPr>
      </p:pic>
    </p:spTree>
    <p:extLst>
      <p:ext uri="{BB962C8B-B14F-4D97-AF65-F5344CB8AC3E}">
        <p14:creationId xmlns:p14="http://schemas.microsoft.com/office/powerpoint/2010/main" val="2036566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26D5D-6324-3643-8DFF-E69E899710F7}"/>
              </a:ext>
            </a:extLst>
          </p:cNvPr>
          <p:cNvSpPr>
            <a:spLocks noGrp="1"/>
          </p:cNvSpPr>
          <p:nvPr>
            <p:ph type="title"/>
          </p:nvPr>
        </p:nvSpPr>
        <p:spPr>
          <a:xfrm>
            <a:off x="685800" y="375262"/>
            <a:ext cx="7772400" cy="1143000"/>
          </a:xfrm>
        </p:spPr>
        <p:txBody>
          <a:bodyPr/>
          <a:lstStyle/>
          <a:p>
            <a:r>
              <a:rPr lang="en-US" dirty="0" smtClean="0"/>
              <a:t>Can AI understand?</a:t>
            </a:r>
            <a:endParaRPr lang="en-US" dirty="0"/>
          </a:p>
        </p:txBody>
      </p:sp>
      <p:sp>
        <p:nvSpPr>
          <p:cNvPr id="3" name="Content Placeholder 2">
            <a:extLst>
              <a:ext uri="{FF2B5EF4-FFF2-40B4-BE49-F238E27FC236}">
                <a16:creationId xmlns:a16="http://schemas.microsoft.com/office/drawing/2014/main" xmlns="" id="{9F632FBD-A10E-7D4F-84F3-F3A95782E65E}"/>
              </a:ext>
            </a:extLst>
          </p:cNvPr>
          <p:cNvSpPr>
            <a:spLocks noGrp="1"/>
          </p:cNvSpPr>
          <p:nvPr>
            <p:ph sz="quarter" idx="1"/>
          </p:nvPr>
        </p:nvSpPr>
        <p:spPr>
          <a:xfrm>
            <a:off x="609600" y="1496491"/>
            <a:ext cx="7772400" cy="4114800"/>
          </a:xfrm>
        </p:spPr>
        <p:txBody>
          <a:bodyPr>
            <a:normAutofit/>
          </a:bodyPr>
          <a:lstStyle/>
          <a:p>
            <a:r>
              <a:rPr lang="en-US" sz="2800" dirty="0"/>
              <a:t>Soviet Virgin Lands Short of Goal Again</a:t>
            </a:r>
          </a:p>
          <a:p>
            <a:r>
              <a:rPr lang="en-US" sz="2800" dirty="0"/>
              <a:t>In 1953 the Virgin Lands campaign was launched in an attempt to boost the Soviet Union’s agricultural production by utilizing unused lands</a:t>
            </a:r>
            <a:r>
              <a:rPr lang="en-US" dirty="0"/>
              <a:t>.</a:t>
            </a:r>
          </a:p>
        </p:txBody>
      </p:sp>
      <p:pic>
        <p:nvPicPr>
          <p:cNvPr id="5" name="Picture 4">
            <a:extLst>
              <a:ext uri="{FF2B5EF4-FFF2-40B4-BE49-F238E27FC236}">
                <a16:creationId xmlns:a16="http://schemas.microsoft.com/office/drawing/2014/main" xmlns="" id="{0C88446F-EBC9-D34D-8E54-F792B525DD22}"/>
              </a:ext>
            </a:extLst>
          </p:cNvPr>
          <p:cNvPicPr>
            <a:picLocks noChangeAspect="1"/>
          </p:cNvPicPr>
          <p:nvPr/>
        </p:nvPicPr>
        <p:blipFill>
          <a:blip r:embed="rId2"/>
          <a:stretch>
            <a:fillRect/>
          </a:stretch>
        </p:blipFill>
        <p:spPr>
          <a:xfrm>
            <a:off x="2514600" y="3594542"/>
            <a:ext cx="4572000" cy="3137978"/>
          </a:xfrm>
          <a:prstGeom prst="rect">
            <a:avLst/>
          </a:prstGeom>
          <a:ln>
            <a:solidFill>
              <a:schemeClr val="tx1"/>
            </a:solidFill>
          </a:ln>
        </p:spPr>
      </p:pic>
    </p:spTree>
    <p:extLst>
      <p:ext uri="{BB962C8B-B14F-4D97-AF65-F5344CB8AC3E}">
        <p14:creationId xmlns:p14="http://schemas.microsoft.com/office/powerpoint/2010/main" val="1691817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26D5D-6324-3643-8DFF-E69E899710F7}"/>
              </a:ext>
            </a:extLst>
          </p:cNvPr>
          <p:cNvSpPr>
            <a:spLocks noGrp="1"/>
          </p:cNvSpPr>
          <p:nvPr>
            <p:ph type="title"/>
          </p:nvPr>
        </p:nvSpPr>
        <p:spPr>
          <a:xfrm>
            <a:off x="762000" y="457200"/>
            <a:ext cx="7467600" cy="868362"/>
          </a:xfrm>
        </p:spPr>
        <p:txBody>
          <a:bodyPr/>
          <a:lstStyle/>
          <a:p>
            <a:r>
              <a:rPr lang="en-US" dirty="0"/>
              <a:t>Can AI understand?</a:t>
            </a:r>
          </a:p>
        </p:txBody>
      </p:sp>
      <p:sp>
        <p:nvSpPr>
          <p:cNvPr id="3" name="Content Placeholder 2">
            <a:extLst>
              <a:ext uri="{FF2B5EF4-FFF2-40B4-BE49-F238E27FC236}">
                <a16:creationId xmlns:a16="http://schemas.microsoft.com/office/drawing/2014/main" xmlns="" id="{9F632FBD-A10E-7D4F-84F3-F3A95782E65E}"/>
              </a:ext>
            </a:extLst>
          </p:cNvPr>
          <p:cNvSpPr>
            <a:spLocks noGrp="1"/>
          </p:cNvSpPr>
          <p:nvPr>
            <p:ph sz="quarter" idx="1"/>
          </p:nvPr>
        </p:nvSpPr>
        <p:spPr>
          <a:xfrm>
            <a:off x="455023" y="1676400"/>
            <a:ext cx="4724400" cy="4873752"/>
          </a:xfrm>
        </p:spPr>
        <p:txBody>
          <a:bodyPr>
            <a:normAutofit/>
          </a:bodyPr>
          <a:lstStyle/>
          <a:p>
            <a:r>
              <a:rPr lang="en-US" sz="2800" dirty="0"/>
              <a:t>The poor living conditions caused many workers to leave the Virgin Lands. </a:t>
            </a:r>
          </a:p>
          <a:p>
            <a:r>
              <a:rPr lang="en-US" sz="2800" dirty="0"/>
              <a:t>Very little infrastructure existed in the Virgin Land provinces. When harvesting began there were minimal storage facilities for the crops. A large amount of the crop left in the fields </a:t>
            </a:r>
            <a:r>
              <a:rPr lang="en-US" dirty="0"/>
              <a:t>to rot.</a:t>
            </a:r>
          </a:p>
        </p:txBody>
      </p:sp>
      <p:pic>
        <p:nvPicPr>
          <p:cNvPr id="4" name="Picture 3">
            <a:extLst>
              <a:ext uri="{FF2B5EF4-FFF2-40B4-BE49-F238E27FC236}">
                <a16:creationId xmlns:a16="http://schemas.microsoft.com/office/drawing/2014/main" xmlns="" id="{F7AA19A3-6CCE-D842-BAC9-646C304030B9}"/>
              </a:ext>
            </a:extLst>
          </p:cNvPr>
          <p:cNvPicPr>
            <a:picLocks noChangeAspect="1"/>
          </p:cNvPicPr>
          <p:nvPr/>
        </p:nvPicPr>
        <p:blipFill>
          <a:blip r:embed="rId2"/>
          <a:stretch>
            <a:fillRect/>
          </a:stretch>
        </p:blipFill>
        <p:spPr>
          <a:xfrm>
            <a:off x="5029200" y="1676400"/>
            <a:ext cx="3811891" cy="2515848"/>
          </a:xfrm>
          <a:prstGeom prst="rect">
            <a:avLst/>
          </a:prstGeom>
        </p:spPr>
      </p:pic>
    </p:spTree>
    <p:extLst>
      <p:ext uri="{BB962C8B-B14F-4D97-AF65-F5344CB8AC3E}">
        <p14:creationId xmlns:p14="http://schemas.microsoft.com/office/powerpoint/2010/main" val="38351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35E2F-815B-B645-A697-28070B232FFF}"/>
              </a:ext>
            </a:extLst>
          </p:cNvPr>
          <p:cNvSpPr>
            <a:spLocks noGrp="1"/>
          </p:cNvSpPr>
          <p:nvPr>
            <p:ph type="title"/>
          </p:nvPr>
        </p:nvSpPr>
        <p:spPr>
          <a:xfrm>
            <a:off x="685800" y="284553"/>
            <a:ext cx="7772400" cy="1143000"/>
          </a:xfrm>
        </p:spPr>
        <p:txBody>
          <a:bodyPr/>
          <a:lstStyle/>
          <a:p>
            <a:r>
              <a:rPr lang="en-US" dirty="0"/>
              <a:t>What does it mean?</a:t>
            </a:r>
          </a:p>
        </p:txBody>
      </p:sp>
      <p:sp>
        <p:nvSpPr>
          <p:cNvPr id="3" name="Content Placeholder 2">
            <a:extLst>
              <a:ext uri="{FF2B5EF4-FFF2-40B4-BE49-F238E27FC236}">
                <a16:creationId xmlns:a16="http://schemas.microsoft.com/office/drawing/2014/main" xmlns="" id="{1DFB29F4-2E2B-1647-9B8E-F05F0850F11E}"/>
              </a:ext>
            </a:extLst>
          </p:cNvPr>
          <p:cNvSpPr>
            <a:spLocks noGrp="1"/>
          </p:cNvSpPr>
          <p:nvPr>
            <p:ph sz="quarter" idx="1"/>
          </p:nvPr>
        </p:nvSpPr>
        <p:spPr>
          <a:xfrm>
            <a:off x="685800" y="1427553"/>
            <a:ext cx="7772400" cy="4114800"/>
          </a:xfrm>
        </p:spPr>
        <p:txBody>
          <a:bodyPr/>
          <a:lstStyle/>
          <a:p>
            <a:r>
              <a:rPr lang="en-US" sz="2800" dirty="0"/>
              <a:t>British Left Waffles on Falkland Island</a:t>
            </a:r>
          </a:p>
          <a:p>
            <a:r>
              <a:rPr lang="en-US" sz="2800" dirty="0"/>
              <a:t>It could mean: British people are so nice that they left a lot of food on the island when they left</a:t>
            </a:r>
            <a:r>
              <a:rPr lang="en-US" dirty="0"/>
              <a:t>.</a:t>
            </a:r>
          </a:p>
        </p:txBody>
      </p:sp>
      <p:pic>
        <p:nvPicPr>
          <p:cNvPr id="4" name="Picture 3">
            <a:extLst>
              <a:ext uri="{FF2B5EF4-FFF2-40B4-BE49-F238E27FC236}">
                <a16:creationId xmlns:a16="http://schemas.microsoft.com/office/drawing/2014/main" xmlns="" id="{F5EC4471-84C2-9D4D-ABF7-4128D0108D75}"/>
              </a:ext>
            </a:extLst>
          </p:cNvPr>
          <p:cNvPicPr>
            <a:picLocks noChangeAspect="1"/>
          </p:cNvPicPr>
          <p:nvPr/>
        </p:nvPicPr>
        <p:blipFill>
          <a:blip r:embed="rId2"/>
          <a:stretch>
            <a:fillRect/>
          </a:stretch>
        </p:blipFill>
        <p:spPr>
          <a:xfrm>
            <a:off x="2057400" y="3088495"/>
            <a:ext cx="5029200" cy="3352800"/>
          </a:xfrm>
          <a:prstGeom prst="rect">
            <a:avLst/>
          </a:prstGeom>
        </p:spPr>
      </p:pic>
    </p:spTree>
    <p:extLst>
      <p:ext uri="{BB962C8B-B14F-4D97-AF65-F5344CB8AC3E}">
        <p14:creationId xmlns:p14="http://schemas.microsoft.com/office/powerpoint/2010/main" val="785969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35E2F-815B-B645-A697-28070B232FFF}"/>
              </a:ext>
            </a:extLst>
          </p:cNvPr>
          <p:cNvSpPr>
            <a:spLocks noGrp="1"/>
          </p:cNvSpPr>
          <p:nvPr>
            <p:ph type="title"/>
          </p:nvPr>
        </p:nvSpPr>
        <p:spPr>
          <a:xfrm>
            <a:off x="685800" y="465909"/>
            <a:ext cx="7772400" cy="1143000"/>
          </a:xfrm>
        </p:spPr>
        <p:txBody>
          <a:bodyPr/>
          <a:lstStyle/>
          <a:p>
            <a:r>
              <a:rPr lang="en-US" dirty="0"/>
              <a:t>Can AI understand?</a:t>
            </a:r>
          </a:p>
        </p:txBody>
      </p:sp>
      <p:sp>
        <p:nvSpPr>
          <p:cNvPr id="3" name="Content Placeholder 2">
            <a:extLst>
              <a:ext uri="{FF2B5EF4-FFF2-40B4-BE49-F238E27FC236}">
                <a16:creationId xmlns:a16="http://schemas.microsoft.com/office/drawing/2014/main" xmlns="" id="{1DFB29F4-2E2B-1647-9B8E-F05F0850F11E}"/>
              </a:ext>
            </a:extLst>
          </p:cNvPr>
          <p:cNvSpPr>
            <a:spLocks noGrp="1"/>
          </p:cNvSpPr>
          <p:nvPr>
            <p:ph sz="quarter" idx="1"/>
          </p:nvPr>
        </p:nvSpPr>
        <p:spPr>
          <a:xfrm>
            <a:off x="457200" y="1600200"/>
            <a:ext cx="3657600" cy="4873752"/>
          </a:xfrm>
        </p:spPr>
        <p:txBody>
          <a:bodyPr>
            <a:normAutofit fontScale="85000" lnSpcReduction="10000"/>
          </a:bodyPr>
          <a:lstStyle/>
          <a:p>
            <a:r>
              <a:rPr lang="en-US" dirty="0"/>
              <a:t>British Left Waffles on Falkland Island</a:t>
            </a:r>
          </a:p>
          <a:p>
            <a:r>
              <a:rPr lang="en-US" dirty="0"/>
              <a:t>British Left Waffles on Falklands” was an actual news headline in the UK’s Guardian newspaper when the UK and Argentina fought a war over the ownership of the Falkland Islands in 1982.</a:t>
            </a:r>
          </a:p>
        </p:txBody>
      </p:sp>
      <p:pic>
        <p:nvPicPr>
          <p:cNvPr id="5" name="Picture 4">
            <a:extLst>
              <a:ext uri="{FF2B5EF4-FFF2-40B4-BE49-F238E27FC236}">
                <a16:creationId xmlns:a16="http://schemas.microsoft.com/office/drawing/2014/main" xmlns="" id="{D7AD8DAC-0F11-A04B-B076-6740FB21F415}"/>
              </a:ext>
            </a:extLst>
          </p:cNvPr>
          <p:cNvPicPr>
            <a:picLocks noChangeAspect="1"/>
          </p:cNvPicPr>
          <p:nvPr/>
        </p:nvPicPr>
        <p:blipFill>
          <a:blip r:embed="rId2"/>
          <a:stretch>
            <a:fillRect/>
          </a:stretch>
        </p:blipFill>
        <p:spPr>
          <a:xfrm>
            <a:off x="4343400" y="1600200"/>
            <a:ext cx="4348484" cy="3884645"/>
          </a:xfrm>
          <a:prstGeom prst="rect">
            <a:avLst/>
          </a:prstGeom>
        </p:spPr>
      </p:pic>
    </p:spTree>
    <p:extLst>
      <p:ext uri="{BB962C8B-B14F-4D97-AF65-F5344CB8AC3E}">
        <p14:creationId xmlns:p14="http://schemas.microsoft.com/office/powerpoint/2010/main" val="2824219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35E2F-815B-B645-A697-28070B232FFF}"/>
              </a:ext>
            </a:extLst>
          </p:cNvPr>
          <p:cNvSpPr>
            <a:spLocks noGrp="1"/>
          </p:cNvSpPr>
          <p:nvPr>
            <p:ph type="title"/>
          </p:nvPr>
        </p:nvSpPr>
        <p:spPr>
          <a:xfrm>
            <a:off x="685800" y="450917"/>
            <a:ext cx="7772400" cy="1143000"/>
          </a:xfrm>
        </p:spPr>
        <p:txBody>
          <a:bodyPr/>
          <a:lstStyle/>
          <a:p>
            <a:r>
              <a:rPr lang="en-US" dirty="0"/>
              <a:t>Can AI understand?</a:t>
            </a:r>
          </a:p>
        </p:txBody>
      </p:sp>
      <p:sp>
        <p:nvSpPr>
          <p:cNvPr id="3" name="Content Placeholder 2">
            <a:extLst>
              <a:ext uri="{FF2B5EF4-FFF2-40B4-BE49-F238E27FC236}">
                <a16:creationId xmlns:a16="http://schemas.microsoft.com/office/drawing/2014/main" xmlns="" id="{1DFB29F4-2E2B-1647-9B8E-F05F0850F11E}"/>
              </a:ext>
            </a:extLst>
          </p:cNvPr>
          <p:cNvSpPr>
            <a:spLocks noGrp="1"/>
          </p:cNvSpPr>
          <p:nvPr>
            <p:ph sz="quarter" idx="1"/>
          </p:nvPr>
        </p:nvSpPr>
        <p:spPr>
          <a:xfrm>
            <a:off x="685800" y="1522409"/>
            <a:ext cx="7772400" cy="4114800"/>
          </a:xfrm>
        </p:spPr>
        <p:txBody>
          <a:bodyPr>
            <a:normAutofit/>
          </a:bodyPr>
          <a:lstStyle/>
          <a:p>
            <a:r>
              <a:rPr lang="en-US" sz="2800" dirty="0"/>
              <a:t>British Left Waffles on Falkland Island</a:t>
            </a:r>
          </a:p>
          <a:p>
            <a:r>
              <a:rPr lang="en-US" sz="2800" dirty="0"/>
              <a:t>The UK political parties in England argued how to respond to the crisis. </a:t>
            </a:r>
          </a:p>
          <a:p>
            <a:r>
              <a:rPr lang="en-US" sz="2800" dirty="0"/>
              <a:t>In British English, an indecisive state is referred to as “waffling.”</a:t>
            </a:r>
          </a:p>
        </p:txBody>
      </p:sp>
      <p:pic>
        <p:nvPicPr>
          <p:cNvPr id="5" name="Picture 4">
            <a:extLst>
              <a:ext uri="{FF2B5EF4-FFF2-40B4-BE49-F238E27FC236}">
                <a16:creationId xmlns:a16="http://schemas.microsoft.com/office/drawing/2014/main" xmlns="" id="{019A1D92-C5C9-D543-AE4B-50F94A8FB19B}"/>
              </a:ext>
            </a:extLst>
          </p:cNvPr>
          <p:cNvPicPr>
            <a:picLocks noChangeAspect="1"/>
          </p:cNvPicPr>
          <p:nvPr/>
        </p:nvPicPr>
        <p:blipFill>
          <a:blip r:embed="rId2"/>
          <a:stretch>
            <a:fillRect/>
          </a:stretch>
        </p:blipFill>
        <p:spPr>
          <a:xfrm>
            <a:off x="3327333" y="3579809"/>
            <a:ext cx="4630124" cy="2903474"/>
          </a:xfrm>
          <a:prstGeom prst="rect">
            <a:avLst/>
          </a:prstGeom>
        </p:spPr>
      </p:pic>
    </p:spTree>
    <p:extLst>
      <p:ext uri="{BB962C8B-B14F-4D97-AF65-F5344CB8AC3E}">
        <p14:creationId xmlns:p14="http://schemas.microsoft.com/office/powerpoint/2010/main" val="3600547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Can AI </a:t>
            </a:r>
            <a:r>
              <a:rPr lang="en-US" sz="3600" dirty="0"/>
              <a:t>figure out what these mean?</a:t>
            </a:r>
          </a:p>
        </p:txBody>
      </p:sp>
      <p:sp>
        <p:nvSpPr>
          <p:cNvPr id="3" name="Content Placeholder 2"/>
          <p:cNvSpPr>
            <a:spLocks noGrp="1"/>
          </p:cNvSpPr>
          <p:nvPr>
            <p:ph sz="quarter" idx="1"/>
          </p:nvPr>
        </p:nvSpPr>
        <p:spPr/>
        <p:txBody>
          <a:bodyPr>
            <a:noAutofit/>
          </a:bodyPr>
          <a:lstStyle/>
          <a:p>
            <a:r>
              <a:rPr lang="en-US" sz="2400" dirty="0"/>
              <a:t>The student failed the professor</a:t>
            </a:r>
          </a:p>
          <a:p>
            <a:r>
              <a:rPr lang="en-US" sz="2400" dirty="0"/>
              <a:t>Eye drops off shelf  </a:t>
            </a:r>
          </a:p>
          <a:p>
            <a:r>
              <a:rPr lang="en-US" sz="2400" dirty="0"/>
              <a:t>Farmer Bill Dies in House </a:t>
            </a:r>
          </a:p>
          <a:p>
            <a:r>
              <a:rPr lang="en-US" sz="2400" dirty="0"/>
              <a:t>Police begin campaign to run down jaywalkers</a:t>
            </a:r>
          </a:p>
          <a:p>
            <a:r>
              <a:rPr lang="en-US" sz="2400" dirty="0"/>
              <a:t>Teacher strikes idle kids</a:t>
            </a:r>
          </a:p>
          <a:p>
            <a:r>
              <a:rPr lang="en-US" sz="2400" dirty="0"/>
              <a:t>Iraqi head seeks arms</a:t>
            </a:r>
          </a:p>
          <a:p>
            <a:r>
              <a:rPr lang="en-US" sz="2400" dirty="0"/>
              <a:t>Kicking baby considered to be healthy  </a:t>
            </a:r>
          </a:p>
          <a:p>
            <a:r>
              <a:rPr lang="en-US" sz="2400" dirty="0"/>
              <a:t>President Reagan wins on budget, but more lies ahead </a:t>
            </a:r>
          </a:p>
          <a:p>
            <a:r>
              <a:rPr lang="en-US" sz="2400" dirty="0"/>
              <a:t>Two sisters reunite after eighteen years at checkout counter </a:t>
            </a:r>
          </a:p>
          <a:p>
            <a:r>
              <a:rPr lang="en-US" sz="2400" dirty="0"/>
              <a:t>Ousted Ambassador to Ukraine Testifies in House</a:t>
            </a:r>
          </a:p>
        </p:txBody>
      </p:sp>
    </p:spTree>
    <p:extLst>
      <p:ext uri="{BB962C8B-B14F-4D97-AF65-F5344CB8AC3E}">
        <p14:creationId xmlns:p14="http://schemas.microsoft.com/office/powerpoint/2010/main" val="202427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Steps</a:t>
            </a:r>
            <a:endParaRPr lang="en-US" dirty="0"/>
          </a:p>
        </p:txBody>
      </p:sp>
      <p:sp>
        <p:nvSpPr>
          <p:cNvPr id="3" name="Content Placeholder 2"/>
          <p:cNvSpPr>
            <a:spLocks noGrp="1"/>
          </p:cNvSpPr>
          <p:nvPr>
            <p:ph idx="1"/>
          </p:nvPr>
        </p:nvSpPr>
        <p:spPr>
          <a:xfrm>
            <a:off x="685800" y="1600200"/>
            <a:ext cx="8001000" cy="4495800"/>
          </a:xfrm>
        </p:spPr>
        <p:txBody>
          <a:bodyPr/>
          <a:lstStyle/>
          <a:p>
            <a:r>
              <a:rPr lang="en-US" sz="2800" dirty="0" smtClean="0">
                <a:solidFill>
                  <a:srgbClr val="FF0000"/>
                </a:solidFill>
              </a:rPr>
              <a:t>Pre-processing and extraction</a:t>
            </a:r>
            <a:r>
              <a:rPr lang="en-US" sz="2800" dirty="0" smtClean="0"/>
              <a:t>: Obtain meaningful terms and phrases.</a:t>
            </a:r>
          </a:p>
          <a:p>
            <a:pPr lvl="1"/>
            <a:r>
              <a:rPr lang="en-US" dirty="0" smtClean="0"/>
              <a:t>Tokenization</a:t>
            </a:r>
          </a:p>
          <a:p>
            <a:pPr lvl="1"/>
            <a:r>
              <a:rPr lang="en-US" dirty="0" smtClean="0"/>
              <a:t>Stop-word removal</a:t>
            </a:r>
          </a:p>
          <a:p>
            <a:pPr lvl="1"/>
            <a:r>
              <a:rPr lang="en-US" dirty="0" smtClean="0"/>
              <a:t>Stemming</a:t>
            </a:r>
          </a:p>
          <a:p>
            <a:pPr lvl="1"/>
            <a:r>
              <a:rPr lang="en-US" dirty="0" smtClean="0"/>
              <a:t>Lemmatization</a:t>
            </a:r>
          </a:p>
          <a:p>
            <a:r>
              <a:rPr lang="en-US" sz="2800" dirty="0" smtClean="0">
                <a:solidFill>
                  <a:srgbClr val="FF0000"/>
                </a:solidFill>
              </a:rPr>
              <a:t>Categorization</a:t>
            </a:r>
            <a:r>
              <a:rPr lang="en-US" sz="2800" dirty="0" smtClean="0"/>
              <a:t>: Classifying terms and phrases into concepts or themes.</a:t>
            </a:r>
          </a:p>
          <a:p>
            <a:r>
              <a:rPr lang="en-US" sz="2800" dirty="0" smtClean="0">
                <a:solidFill>
                  <a:srgbClr val="FF0000"/>
                </a:solidFill>
              </a:rPr>
              <a:t>Concept linking</a:t>
            </a:r>
            <a:r>
              <a:rPr lang="en-US" sz="2800" dirty="0" smtClean="0"/>
              <a:t>: Identifying the relationships between concepts</a:t>
            </a:r>
            <a:endParaRPr lang="en-US" sz="2800" dirty="0"/>
          </a:p>
        </p:txBody>
      </p:sp>
    </p:spTree>
    <p:extLst>
      <p:ext uri="{BB962C8B-B14F-4D97-AF65-F5344CB8AC3E}">
        <p14:creationId xmlns:p14="http://schemas.microsoft.com/office/powerpoint/2010/main" val="1301497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sz="quarter" idx="1"/>
          </p:nvPr>
        </p:nvSpPr>
        <p:spPr>
          <a:xfrm>
            <a:off x="533400" y="914400"/>
            <a:ext cx="3736975" cy="2590800"/>
          </a:xfrm>
        </p:spPr>
        <p:txBody>
          <a:bodyPr/>
          <a:lstStyle/>
          <a:p>
            <a:pPr marL="0" indent="0" eaLnBrk="1" hangingPunct="1">
              <a:buNone/>
            </a:pPr>
            <a:r>
              <a:rPr lang="en-US" altLang="en-US" dirty="0" smtClean="0"/>
              <a:t>Some software apps (e.g. AutoMap [freeware]) require too much manual pre-processing inputs</a:t>
            </a:r>
          </a:p>
        </p:txBody>
      </p:sp>
      <p:pic>
        <p:nvPicPr>
          <p:cNvPr id="8499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19600" y="381000"/>
            <a:ext cx="4381500" cy="312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3733800"/>
            <a:ext cx="5029200" cy="26368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bwMode="auto">
          <a:xfrm>
            <a:off x="5638800" y="3820478"/>
            <a:ext cx="3162300" cy="258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a:lstStyle>
          <a:p>
            <a:pPr marL="0" indent="0" eaLnBrk="1" hangingPunct="1">
              <a:buFontTx/>
              <a:buNone/>
            </a:pPr>
            <a:r>
              <a:rPr lang="en-US" dirty="0" smtClean="0"/>
              <a:t>Windows only </a:t>
            </a:r>
            <a:r>
              <a:rPr lang="en-US" dirty="0" smtClean="0">
                <a:hlinkClick r:id="rId4"/>
              </a:rPr>
              <a:t>http</a:t>
            </a:r>
            <a:r>
              <a:rPr lang="en-US" dirty="0">
                <a:hlinkClick r:id="rId4"/>
              </a:rPr>
              <a:t>://www.casos.cs.cmu.edu/projects/automap/</a:t>
            </a:r>
            <a:endParaRPr lang="en-US" altLang="en-US" kern="0" dirty="0" smtClean="0"/>
          </a:p>
        </p:txBody>
      </p:sp>
    </p:spTree>
    <p:extLst>
      <p:ext uri="{BB962C8B-B14F-4D97-AF65-F5344CB8AC3E}">
        <p14:creationId xmlns:p14="http://schemas.microsoft.com/office/powerpoint/2010/main" val="3210130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pPr eaLnBrk="1" hangingPunct="1"/>
            <a:endParaRPr lang="en-US" altLang="en-US" smtClean="0">
              <a:solidFill>
                <a:srgbClr val="7B9899"/>
              </a:solidFill>
            </a:endParaRPr>
          </a:p>
        </p:txBody>
      </p:sp>
      <p:sp>
        <p:nvSpPr>
          <p:cNvPr id="86019" name="Content Placeholder 2"/>
          <p:cNvSpPr>
            <a:spLocks noGrp="1"/>
          </p:cNvSpPr>
          <p:nvPr>
            <p:ph sz="quarter" idx="1"/>
          </p:nvPr>
        </p:nvSpPr>
        <p:spPr>
          <a:xfrm>
            <a:off x="301625" y="1527175"/>
            <a:ext cx="4194175" cy="4572000"/>
          </a:xfrm>
        </p:spPr>
        <p:txBody>
          <a:bodyPr/>
          <a:lstStyle/>
          <a:p>
            <a:pPr eaLnBrk="1" hangingPunct="1"/>
            <a:r>
              <a:rPr lang="en-US" altLang="en-US" dirty="0"/>
              <a:t>T</a:t>
            </a:r>
            <a:r>
              <a:rPr lang="en-US" altLang="en-US" dirty="0" smtClean="0"/>
              <a:t>oo </a:t>
            </a:r>
            <a:r>
              <a:rPr lang="en-US" altLang="en-US" dirty="0"/>
              <a:t>much manual pre-processing inputs</a:t>
            </a:r>
          </a:p>
          <a:p>
            <a:pPr eaLnBrk="1" hangingPunct="1"/>
            <a:endParaRPr lang="en-US" altLang="en-US" dirty="0" smtClean="0"/>
          </a:p>
        </p:txBody>
      </p:sp>
      <p:pic>
        <p:nvPicPr>
          <p:cNvPr id="8602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73600" y="1524000"/>
            <a:ext cx="3948113" cy="4748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3810000"/>
            <a:ext cx="3657600" cy="2247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6612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Tokenization</a:t>
            </a:r>
          </a:p>
        </p:txBody>
      </p:sp>
      <p:sp>
        <p:nvSpPr>
          <p:cNvPr id="3" name="Content Placeholder 2"/>
          <p:cNvSpPr>
            <a:spLocks noGrp="1"/>
          </p:cNvSpPr>
          <p:nvPr>
            <p:ph idx="1"/>
          </p:nvPr>
        </p:nvSpPr>
        <p:spPr/>
        <p:txBody>
          <a:bodyPr/>
          <a:lstStyle/>
          <a:p>
            <a:r>
              <a:rPr lang="en-US" dirty="0" smtClean="0"/>
              <a:t>Pre-processing should be automatic</a:t>
            </a:r>
          </a:p>
          <a:p>
            <a:r>
              <a:rPr lang="en-US" dirty="0" smtClean="0"/>
              <a:t>Separating </a:t>
            </a:r>
            <a:r>
              <a:rPr lang="en-US" dirty="0"/>
              <a:t>the punctuation from the words yet the results are still </a:t>
            </a:r>
            <a:r>
              <a:rPr lang="en-US" dirty="0">
                <a:solidFill>
                  <a:srgbClr val="FF0000"/>
                </a:solidFill>
              </a:rPr>
              <a:t>meaningful.</a:t>
            </a:r>
            <a:r>
              <a:rPr lang="en-US" dirty="0"/>
              <a:t> </a:t>
            </a:r>
            <a:endParaRPr lang="en-US" dirty="0" smtClean="0"/>
          </a:p>
          <a:p>
            <a:r>
              <a:rPr lang="en-US" dirty="0" smtClean="0"/>
              <a:t>For example, there </a:t>
            </a:r>
            <a:r>
              <a:rPr lang="en-US" dirty="0"/>
              <a:t>are periods inside a string of IP address, such as “129.2.13.105,” but if all periods are removed, then the string “129213105” would become meaningless</a:t>
            </a:r>
          </a:p>
        </p:txBody>
      </p:sp>
    </p:spTree>
    <p:extLst>
      <p:ext uri="{BB962C8B-B14F-4D97-AF65-F5344CB8AC3E}">
        <p14:creationId xmlns:p14="http://schemas.microsoft.com/office/powerpoint/2010/main" val="772600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609600"/>
            <a:ext cx="7772400" cy="381000"/>
          </a:xfrm>
        </p:spPr>
        <p:txBody>
          <a:bodyPr>
            <a:normAutofit fontScale="90000"/>
          </a:bodyPr>
          <a:lstStyle/>
          <a:p>
            <a:pPr eaLnBrk="1" hangingPunct="1">
              <a:spcBef>
                <a:spcPct val="30000"/>
              </a:spcBef>
            </a:pPr>
            <a:r>
              <a:rPr lang="en-US" altLang="en-US" dirty="0"/>
              <a:t>Garden path sentences</a:t>
            </a:r>
          </a:p>
        </p:txBody>
      </p:sp>
      <p:sp>
        <p:nvSpPr>
          <p:cNvPr id="20483" name="Rectangle 3"/>
          <p:cNvSpPr>
            <a:spLocks noGrp="1" noChangeArrowheads="1"/>
          </p:cNvSpPr>
          <p:nvPr>
            <p:ph idx="1"/>
          </p:nvPr>
        </p:nvSpPr>
        <p:spPr>
          <a:xfrm>
            <a:off x="685800" y="1447800"/>
            <a:ext cx="7772400" cy="4953000"/>
          </a:xfrm>
        </p:spPr>
        <p:txBody>
          <a:bodyPr>
            <a:normAutofit lnSpcReduction="10000"/>
          </a:bodyPr>
          <a:lstStyle/>
          <a:p>
            <a:pPr eaLnBrk="1" hangingPunct="1">
              <a:spcBef>
                <a:spcPct val="30000"/>
              </a:spcBef>
            </a:pPr>
            <a:r>
              <a:rPr lang="en-US" altLang="en-US" sz="2600" dirty="0"/>
              <a:t>Garden path sentences</a:t>
            </a:r>
          </a:p>
          <a:p>
            <a:pPr lvl="1" eaLnBrk="1" hangingPunct="1">
              <a:spcBef>
                <a:spcPct val="30000"/>
              </a:spcBef>
            </a:pPr>
            <a:r>
              <a:rPr lang="en-US" altLang="en-US" sz="2600" dirty="0">
                <a:ea typeface="ＭＳ Ｐゴシック" charset="-128"/>
              </a:rPr>
              <a:t>Sentences that begin by appearing to mean one thing, but then end up meaning something else</a:t>
            </a:r>
          </a:p>
          <a:p>
            <a:pPr eaLnBrk="1" hangingPunct="1">
              <a:spcBef>
                <a:spcPct val="30000"/>
              </a:spcBef>
            </a:pPr>
            <a:r>
              <a:rPr lang="en-US" altLang="en-US" sz="2600" dirty="0"/>
              <a:t>Temporary ambiguity</a:t>
            </a:r>
          </a:p>
          <a:p>
            <a:pPr lvl="1" eaLnBrk="1" hangingPunct="1">
              <a:spcBef>
                <a:spcPct val="30000"/>
              </a:spcBef>
            </a:pPr>
            <a:r>
              <a:rPr lang="en-US" altLang="en-US" sz="2600" dirty="0">
                <a:ea typeface="ＭＳ Ｐゴシック" charset="-128"/>
              </a:rPr>
              <a:t>When the initial words are ambiguous, but the meaning is made clear by the end of the sentence</a:t>
            </a:r>
          </a:p>
          <a:p>
            <a:pPr>
              <a:spcBef>
                <a:spcPct val="30000"/>
              </a:spcBef>
            </a:pPr>
            <a:r>
              <a:rPr lang="en-US" altLang="en-US" sz="2600" dirty="0">
                <a:ea typeface="ＭＳ Ｐゴシック" charset="-128"/>
              </a:rPr>
              <a:t>After the musician played the piano was wheeled off the stage</a:t>
            </a:r>
            <a:r>
              <a:rPr lang="en-US" altLang="en-US" sz="2600" dirty="0" smtClean="0">
                <a:ea typeface="ＭＳ Ｐゴシック" charset="-128"/>
              </a:rPr>
              <a:t>.</a:t>
            </a:r>
          </a:p>
          <a:p>
            <a:pPr>
              <a:spcBef>
                <a:spcPct val="30000"/>
              </a:spcBef>
            </a:pPr>
            <a:r>
              <a:rPr lang="en-US" altLang="en-US" sz="2600" dirty="0" smtClean="0">
                <a:ea typeface="ＭＳ Ｐゴシック" charset="-128"/>
              </a:rPr>
              <a:t>Is the musician on the wheel chair?</a:t>
            </a:r>
            <a:endParaRPr lang="en-US" altLang="en-US" sz="2600" dirty="0">
              <a:ea typeface="ＭＳ Ｐゴシック" charset="-128"/>
            </a:endParaRPr>
          </a:p>
          <a:p>
            <a:pPr>
              <a:spcBef>
                <a:spcPct val="30000"/>
              </a:spcBef>
            </a:pPr>
            <a:r>
              <a:rPr lang="en-US" altLang="en-US" sz="2600" dirty="0">
                <a:ea typeface="ＭＳ Ｐゴシック" charset="-128"/>
              </a:rPr>
              <a:t>After the musician played</a:t>
            </a:r>
            <a:r>
              <a:rPr lang="en-US" altLang="en-US" sz="2600" dirty="0">
                <a:solidFill>
                  <a:srgbClr val="FF0000"/>
                </a:solidFill>
                <a:ea typeface="ＭＳ Ｐゴシック" charset="-128"/>
              </a:rPr>
              <a:t>,</a:t>
            </a:r>
            <a:r>
              <a:rPr lang="en-US" altLang="en-US" sz="2600" dirty="0">
                <a:ea typeface="ＭＳ Ｐゴシック" charset="-128"/>
              </a:rPr>
              <a:t> the piano was wheeled off the </a:t>
            </a:r>
            <a:r>
              <a:rPr lang="en-US" altLang="en-US" sz="2600" dirty="0" smtClean="0">
                <a:ea typeface="ＭＳ Ｐゴシック" charset="-128"/>
              </a:rPr>
              <a:t>stage (The </a:t>
            </a:r>
            <a:r>
              <a:rPr lang="en-US" altLang="en-US" sz="2600" dirty="0" smtClean="0">
                <a:solidFill>
                  <a:srgbClr val="FF0000"/>
                </a:solidFill>
                <a:ea typeface="ＭＳ Ｐゴシック" charset="-128"/>
              </a:rPr>
              <a:t>comma</a:t>
            </a:r>
            <a:r>
              <a:rPr lang="en-US" altLang="en-US" sz="2600" dirty="0" smtClean="0">
                <a:ea typeface="ＭＳ Ｐゴシック" charset="-128"/>
              </a:rPr>
              <a:t> is crucial).</a:t>
            </a:r>
            <a:endParaRPr lang="en-US" altLang="en-US" sz="2600" dirty="0">
              <a:ea typeface="ＭＳ Ｐゴシック" charset="-128"/>
            </a:endParaRPr>
          </a:p>
          <a:p>
            <a:pPr lvl="1" eaLnBrk="1" hangingPunct="1">
              <a:spcBef>
                <a:spcPct val="30000"/>
              </a:spcBef>
            </a:pPr>
            <a:endParaRPr lang="en-US" altLang="en-US" dirty="0">
              <a:ea typeface="ＭＳ Ｐゴシック" charset="-128"/>
            </a:endParaRPr>
          </a:p>
        </p:txBody>
      </p:sp>
    </p:spTree>
    <p:extLst>
      <p:ext uri="{BB962C8B-B14F-4D97-AF65-F5344CB8AC3E}">
        <p14:creationId xmlns:p14="http://schemas.microsoft.com/office/powerpoint/2010/main" val="308142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Stop-word </a:t>
            </a:r>
            <a:r>
              <a:rPr lang="en-US" dirty="0"/>
              <a:t>removal</a:t>
            </a:r>
          </a:p>
        </p:txBody>
      </p:sp>
      <p:sp>
        <p:nvSpPr>
          <p:cNvPr id="3" name="Content Placeholder 2"/>
          <p:cNvSpPr>
            <a:spLocks noGrp="1"/>
          </p:cNvSpPr>
          <p:nvPr>
            <p:ph idx="1"/>
          </p:nvPr>
        </p:nvSpPr>
        <p:spPr>
          <a:xfrm>
            <a:off x="685800" y="1905000"/>
            <a:ext cx="7924800" cy="4572000"/>
          </a:xfrm>
        </p:spPr>
        <p:txBody>
          <a:bodyPr/>
          <a:lstStyle/>
          <a:p>
            <a:r>
              <a:rPr lang="en-US" sz="2800" dirty="0" smtClean="0"/>
              <a:t>Remove trivial </a:t>
            </a:r>
            <a:r>
              <a:rPr lang="en-US" sz="2800" dirty="0"/>
              <a:t>words, such as “a,” “an,” “the,” “is,” “am,” “are,” “however,” “although,” “but,” etc., </a:t>
            </a:r>
            <a:endParaRPr lang="en-US" sz="2800" dirty="0" smtClean="0"/>
          </a:p>
          <a:p>
            <a:r>
              <a:rPr lang="en-US" sz="2800" dirty="0"/>
              <a:t>T</a:t>
            </a:r>
            <a:r>
              <a:rPr lang="en-US" sz="2800" dirty="0" smtClean="0"/>
              <a:t>his </a:t>
            </a:r>
            <a:r>
              <a:rPr lang="en-US" sz="2800" dirty="0"/>
              <a:t>process necessitates AI, otherwise, on some </a:t>
            </a:r>
            <a:r>
              <a:rPr lang="en-US" sz="2800" dirty="0" smtClean="0"/>
              <a:t>occasions </a:t>
            </a:r>
            <a:r>
              <a:rPr lang="en-US" sz="2800" dirty="0"/>
              <a:t>important information might be </a:t>
            </a:r>
            <a:r>
              <a:rPr lang="en-US" sz="2800" dirty="0" smtClean="0"/>
              <a:t>lost.</a:t>
            </a:r>
          </a:p>
          <a:p>
            <a:pPr lvl="1"/>
            <a:r>
              <a:rPr lang="en-US" dirty="0" smtClean="0"/>
              <a:t>“To </a:t>
            </a:r>
            <a:r>
              <a:rPr lang="en-US" dirty="0"/>
              <a:t>be or not to be” </a:t>
            </a:r>
            <a:endParaRPr lang="en-US" dirty="0" smtClean="0"/>
          </a:p>
          <a:p>
            <a:pPr lvl="1"/>
            <a:r>
              <a:rPr lang="en-US" dirty="0" smtClean="0"/>
              <a:t>“If </a:t>
            </a:r>
            <a:r>
              <a:rPr lang="en-US" dirty="0"/>
              <a:t>it is to be, it is up to me</a:t>
            </a:r>
            <a:r>
              <a:rPr lang="en-US" dirty="0" smtClean="0"/>
              <a:t>.”</a:t>
            </a:r>
          </a:p>
          <a:p>
            <a:pPr lvl="1"/>
            <a:r>
              <a:rPr lang="en-US" dirty="0" smtClean="0"/>
              <a:t>“Brazil </a:t>
            </a:r>
            <a:r>
              <a:rPr lang="en-US" dirty="0"/>
              <a:t>traveler </a:t>
            </a:r>
            <a:r>
              <a:rPr lang="en-US" dirty="0">
                <a:solidFill>
                  <a:srgbClr val="FF0000"/>
                </a:solidFill>
              </a:rPr>
              <a:t>to</a:t>
            </a:r>
            <a:r>
              <a:rPr lang="en-US" dirty="0"/>
              <a:t> </a:t>
            </a:r>
            <a:r>
              <a:rPr lang="en-US" dirty="0" smtClean="0"/>
              <a:t>USA </a:t>
            </a:r>
            <a:r>
              <a:rPr lang="en-US" dirty="0"/>
              <a:t>need a </a:t>
            </a:r>
            <a:r>
              <a:rPr lang="en-US" dirty="0" smtClean="0"/>
              <a:t>visa.”</a:t>
            </a:r>
          </a:p>
        </p:txBody>
      </p:sp>
    </p:spTree>
    <p:extLst>
      <p:ext uri="{BB962C8B-B14F-4D97-AF65-F5344CB8AC3E}">
        <p14:creationId xmlns:p14="http://schemas.microsoft.com/office/powerpoint/2010/main" val="980469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3291"/>
            <a:ext cx="7772400" cy="1143000"/>
          </a:xfrm>
        </p:spPr>
        <p:txBody>
          <a:bodyPr/>
          <a:lstStyle/>
          <a:p>
            <a:r>
              <a:rPr lang="en-US" dirty="0" smtClean="0"/>
              <a:t>Solution: BERT</a:t>
            </a:r>
            <a:endParaRPr lang="en-US" dirty="0"/>
          </a:p>
        </p:txBody>
      </p:sp>
      <p:sp>
        <p:nvSpPr>
          <p:cNvPr id="3" name="Content Placeholder 2"/>
          <p:cNvSpPr>
            <a:spLocks noGrp="1"/>
          </p:cNvSpPr>
          <p:nvPr>
            <p:ph idx="1"/>
          </p:nvPr>
        </p:nvSpPr>
        <p:spPr>
          <a:xfrm>
            <a:off x="457200" y="1981200"/>
            <a:ext cx="8496300" cy="4724400"/>
          </a:xfrm>
        </p:spPr>
        <p:txBody>
          <a:bodyPr/>
          <a:lstStyle/>
          <a:p>
            <a:r>
              <a:rPr lang="en-US" sz="2400" dirty="0">
                <a:solidFill>
                  <a:srgbClr val="FF0000"/>
                </a:solidFill>
              </a:rPr>
              <a:t>BERT</a:t>
            </a:r>
            <a:r>
              <a:rPr lang="en-US" sz="2400" dirty="0"/>
              <a:t> (Bidirectional Encoder Representations from Transformers) </a:t>
            </a:r>
            <a:r>
              <a:rPr lang="en-US" sz="2400" dirty="0" smtClean="0"/>
              <a:t>was invented by </a:t>
            </a:r>
            <a:r>
              <a:rPr lang="en-US" sz="2400" dirty="0" smtClean="0">
                <a:hlinkClick r:id="rId2"/>
              </a:rPr>
              <a:t>Google  researchers of AI Language in 2018-2019</a:t>
            </a:r>
            <a:r>
              <a:rPr lang="en-US" sz="2400" dirty="0" smtClean="0"/>
              <a:t>.</a:t>
            </a:r>
          </a:p>
          <a:p>
            <a:r>
              <a:rPr lang="en-US" sz="2400" dirty="0" smtClean="0"/>
              <a:t>The traditional AI system “read” the sentence sequentially (e.g. from left to right). </a:t>
            </a:r>
          </a:p>
          <a:p>
            <a:r>
              <a:rPr lang="en-US" sz="2400" dirty="0" smtClean="0"/>
              <a:t>In BERT the reading is </a:t>
            </a:r>
            <a:r>
              <a:rPr lang="en-US" sz="2400" dirty="0" smtClean="0">
                <a:solidFill>
                  <a:srgbClr val="FF0000"/>
                </a:solidFill>
              </a:rPr>
              <a:t>bi-directional</a:t>
            </a:r>
            <a:r>
              <a:rPr lang="en-US" sz="2400" dirty="0" smtClean="0"/>
              <a:t> (read the whole sentence at once) in order to determine the role of surrounding words (left and right), including common words, in the sentence. </a:t>
            </a:r>
          </a:p>
          <a:p>
            <a:r>
              <a:rPr lang="en-US" sz="2400" dirty="0" smtClean="0">
                <a:solidFill>
                  <a:srgbClr val="FF0000"/>
                </a:solidFill>
              </a:rPr>
              <a:t>Transformer</a:t>
            </a:r>
            <a:r>
              <a:rPr lang="en-US" sz="2400" dirty="0" smtClean="0"/>
              <a:t>, </a:t>
            </a:r>
            <a:r>
              <a:rPr lang="en-US" sz="2400" dirty="0" smtClean="0">
                <a:hlinkClick r:id="rId3"/>
              </a:rPr>
              <a:t>developed by Google in 2017</a:t>
            </a:r>
            <a:r>
              <a:rPr lang="en-US" sz="2400" dirty="0" smtClean="0"/>
              <a:t>, is a mechanism that learns the contextual relations between words.</a:t>
            </a:r>
          </a:p>
        </p:txBody>
      </p:sp>
    </p:spTree>
    <p:extLst>
      <p:ext uri="{BB962C8B-B14F-4D97-AF65-F5344CB8AC3E}">
        <p14:creationId xmlns:p14="http://schemas.microsoft.com/office/powerpoint/2010/main" val="564103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BERT &amp; Transformer</a:t>
            </a:r>
            <a:endParaRPr lang="en-US" dirty="0"/>
          </a:p>
        </p:txBody>
      </p:sp>
      <p:sp>
        <p:nvSpPr>
          <p:cNvPr id="3" name="Content Placeholder 2"/>
          <p:cNvSpPr>
            <a:spLocks noGrp="1"/>
          </p:cNvSpPr>
          <p:nvPr>
            <p:ph idx="1"/>
          </p:nvPr>
        </p:nvSpPr>
        <p:spPr/>
        <p:txBody>
          <a:bodyPr/>
          <a:lstStyle/>
          <a:p>
            <a:r>
              <a:rPr lang="en-US" dirty="0" smtClean="0"/>
              <a:t>Before Transformer, the state-of-the –art model is seq2seq, which was also developed by Google.</a:t>
            </a:r>
          </a:p>
          <a:p>
            <a:r>
              <a:rPr lang="en-US" dirty="0" smtClean="0"/>
              <a:t>Transformer is 61 times more efficient (less compute than seq2seq2.</a:t>
            </a:r>
          </a:p>
          <a:p>
            <a:r>
              <a:rPr lang="en-US" dirty="0" smtClean="0"/>
              <a:t>Open AI spent $12 million to train its GPT-3 language model.</a:t>
            </a:r>
          </a:p>
          <a:p>
            <a:r>
              <a:rPr lang="en-US" dirty="0" smtClean="0"/>
              <a:t>Google spent $6912 to train BERT.</a:t>
            </a:r>
            <a:endParaRPr lang="en-US" dirty="0"/>
          </a:p>
        </p:txBody>
      </p:sp>
    </p:spTree>
    <p:extLst>
      <p:ext uri="{BB962C8B-B14F-4D97-AF65-F5344CB8AC3E}">
        <p14:creationId xmlns:p14="http://schemas.microsoft.com/office/powerpoint/2010/main" val="4146518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862" y="381000"/>
            <a:ext cx="7772400" cy="1143000"/>
          </a:xfrm>
        </p:spPr>
        <p:txBody>
          <a:bodyPr/>
          <a:lstStyle/>
          <a:p>
            <a:r>
              <a:rPr lang="en-US" dirty="0" smtClean="0"/>
              <a:t>BERT</a:t>
            </a:r>
            <a:endParaRPr lang="en-US" dirty="0"/>
          </a:p>
        </p:txBody>
      </p:sp>
      <p:sp>
        <p:nvSpPr>
          <p:cNvPr id="3" name="Content Placeholder 2"/>
          <p:cNvSpPr>
            <a:spLocks noGrp="1"/>
          </p:cNvSpPr>
          <p:nvPr>
            <p:ph idx="1"/>
          </p:nvPr>
        </p:nvSpPr>
        <p:spPr>
          <a:xfrm>
            <a:off x="666997" y="1676400"/>
            <a:ext cx="7943603" cy="2362200"/>
          </a:xfrm>
        </p:spPr>
        <p:txBody>
          <a:bodyPr/>
          <a:lstStyle/>
          <a:p>
            <a:r>
              <a:rPr lang="en-US" sz="2800" dirty="0" smtClean="0"/>
              <a:t>In the sentence “2019 Brazil </a:t>
            </a:r>
            <a:r>
              <a:rPr lang="en-US" sz="2800" dirty="0"/>
              <a:t>traveler to </a:t>
            </a:r>
            <a:r>
              <a:rPr lang="en-US" sz="2800" dirty="0" smtClean="0"/>
              <a:t>USA </a:t>
            </a:r>
            <a:r>
              <a:rPr lang="en-US" sz="2800" dirty="0"/>
              <a:t>need a visa,” </a:t>
            </a:r>
            <a:r>
              <a:rPr lang="en-US" sz="2800" dirty="0" smtClean="0"/>
              <a:t>how the </a:t>
            </a:r>
            <a:r>
              <a:rPr lang="en-US" sz="2800" dirty="0"/>
              <a:t>word “to” and </a:t>
            </a:r>
            <a:r>
              <a:rPr lang="en-US" sz="2800" dirty="0" smtClean="0"/>
              <a:t>other </a:t>
            </a:r>
            <a:r>
              <a:rPr lang="en-US" sz="2800" dirty="0"/>
              <a:t>words </a:t>
            </a:r>
            <a:r>
              <a:rPr lang="en-US" sz="2800" dirty="0" smtClean="0"/>
              <a:t>related is important </a:t>
            </a:r>
            <a:r>
              <a:rPr lang="en-US" sz="2800" dirty="0"/>
              <a:t>for understanding the meaning</a:t>
            </a:r>
            <a:r>
              <a:rPr lang="en-US" sz="2800" dirty="0" smtClean="0"/>
              <a:t>.</a:t>
            </a:r>
          </a:p>
          <a:p>
            <a:r>
              <a:rPr lang="en-US" sz="2800" dirty="0" smtClean="0"/>
              <a:t>Older NLP </a:t>
            </a:r>
            <a:r>
              <a:rPr lang="en-US" sz="2800" dirty="0"/>
              <a:t>misinterpreted the </a:t>
            </a:r>
            <a:r>
              <a:rPr lang="en-US" sz="2800" dirty="0" smtClean="0"/>
              <a:t>first sentence </a:t>
            </a:r>
            <a:r>
              <a:rPr lang="en-US" sz="2800" dirty="0"/>
              <a:t>as </a:t>
            </a:r>
            <a:r>
              <a:rPr lang="en-US" sz="2800" dirty="0" smtClean="0"/>
              <a:t>the visa requirement of US </a:t>
            </a:r>
            <a:r>
              <a:rPr lang="en-US" sz="2800" dirty="0"/>
              <a:t>citizens </a:t>
            </a:r>
            <a:r>
              <a:rPr lang="en-US" sz="2800" dirty="0" smtClean="0"/>
              <a:t>traveling </a:t>
            </a:r>
            <a:r>
              <a:rPr lang="en-US" sz="2800" dirty="0"/>
              <a:t>to </a:t>
            </a:r>
            <a:r>
              <a:rPr lang="en-US" sz="2800" dirty="0" smtClean="0"/>
              <a:t>Brazil.</a:t>
            </a:r>
          </a:p>
        </p:txBody>
      </p:sp>
      <p:pic>
        <p:nvPicPr>
          <p:cNvPr id="4" name="Picture 3"/>
          <p:cNvPicPr>
            <a:picLocks noChangeAspect="1"/>
          </p:cNvPicPr>
          <p:nvPr/>
        </p:nvPicPr>
        <p:blipFill>
          <a:blip r:embed="rId2"/>
          <a:stretch>
            <a:fillRect/>
          </a:stretch>
        </p:blipFill>
        <p:spPr>
          <a:xfrm>
            <a:off x="562098" y="4075216"/>
            <a:ext cx="8153400" cy="2539318"/>
          </a:xfrm>
          <a:prstGeom prst="rect">
            <a:avLst/>
          </a:prstGeom>
          <a:ln>
            <a:solidFill>
              <a:schemeClr val="tx1"/>
            </a:solidFill>
          </a:ln>
        </p:spPr>
      </p:pic>
    </p:spTree>
    <p:extLst>
      <p:ext uri="{BB962C8B-B14F-4D97-AF65-F5344CB8AC3E}">
        <p14:creationId xmlns:p14="http://schemas.microsoft.com/office/powerpoint/2010/main" val="2878457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258" y="311258"/>
            <a:ext cx="7772400" cy="1143000"/>
          </a:xfrm>
        </p:spPr>
        <p:txBody>
          <a:bodyPr/>
          <a:lstStyle/>
          <a:p>
            <a:r>
              <a:rPr lang="en-US" dirty="0" smtClean="0"/>
              <a:t>BERT</a:t>
            </a:r>
            <a:endParaRPr lang="en-US" dirty="0"/>
          </a:p>
        </p:txBody>
      </p:sp>
      <p:sp>
        <p:nvSpPr>
          <p:cNvPr id="3" name="Content Placeholder 2"/>
          <p:cNvSpPr>
            <a:spLocks noGrp="1"/>
          </p:cNvSpPr>
          <p:nvPr>
            <p:ph idx="1"/>
          </p:nvPr>
        </p:nvSpPr>
        <p:spPr>
          <a:xfrm>
            <a:off x="609600" y="1422590"/>
            <a:ext cx="7772400" cy="4114800"/>
          </a:xfrm>
        </p:spPr>
        <p:txBody>
          <a:bodyPr/>
          <a:lstStyle/>
          <a:p>
            <a:r>
              <a:rPr lang="en-US" sz="2800" dirty="0" smtClean="0"/>
              <a:t>With BERT Google NLP is able to learn that the very common word “to” matters a lot.</a:t>
            </a:r>
            <a:endParaRPr lang="en-US" sz="2800" dirty="0"/>
          </a:p>
        </p:txBody>
      </p:sp>
      <p:pic>
        <p:nvPicPr>
          <p:cNvPr id="5" name="Picture 4"/>
          <p:cNvPicPr>
            <a:picLocks noChangeAspect="1"/>
          </p:cNvPicPr>
          <p:nvPr/>
        </p:nvPicPr>
        <p:blipFill>
          <a:blip r:embed="rId2"/>
          <a:stretch>
            <a:fillRect/>
          </a:stretch>
        </p:blipFill>
        <p:spPr>
          <a:xfrm>
            <a:off x="1070758" y="2438400"/>
            <a:ext cx="6629400" cy="4328286"/>
          </a:xfrm>
          <a:prstGeom prst="rect">
            <a:avLst/>
          </a:prstGeom>
          <a:ln>
            <a:solidFill>
              <a:schemeClr val="tx1"/>
            </a:solidFill>
          </a:ln>
        </p:spPr>
      </p:pic>
    </p:spTree>
    <p:extLst>
      <p:ext uri="{BB962C8B-B14F-4D97-AF65-F5344CB8AC3E}">
        <p14:creationId xmlns:p14="http://schemas.microsoft.com/office/powerpoint/2010/main" val="4193239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Stemming and Lemmatization</a:t>
            </a:r>
            <a:endParaRPr lang="en-US" dirty="0"/>
          </a:p>
        </p:txBody>
      </p:sp>
      <p:sp>
        <p:nvSpPr>
          <p:cNvPr id="3" name="Content Placeholder 2"/>
          <p:cNvSpPr>
            <a:spLocks noGrp="1"/>
          </p:cNvSpPr>
          <p:nvPr>
            <p:ph idx="1"/>
          </p:nvPr>
        </p:nvSpPr>
        <p:spPr/>
        <p:txBody>
          <a:bodyPr/>
          <a:lstStyle/>
          <a:p>
            <a:r>
              <a:rPr lang="en-US" dirty="0" smtClean="0">
                <a:solidFill>
                  <a:srgbClr val="FF0000"/>
                </a:solidFill>
              </a:rPr>
              <a:t>Stemming</a:t>
            </a:r>
            <a:r>
              <a:rPr lang="en-US" dirty="0" smtClean="0"/>
              <a:t>: remove prefix and suffix e.g. “computer</a:t>
            </a:r>
            <a:r>
              <a:rPr lang="en-US" dirty="0"/>
              <a:t>”, “computational”, and “computing” can be reduced to the same stem, “compute” </a:t>
            </a:r>
          </a:p>
          <a:p>
            <a:r>
              <a:rPr lang="en-US" dirty="0" smtClean="0">
                <a:solidFill>
                  <a:srgbClr val="FF0000"/>
                </a:solidFill>
              </a:rPr>
              <a:t>Lemmatization</a:t>
            </a:r>
            <a:r>
              <a:rPr lang="en-US" dirty="0"/>
              <a:t>: </a:t>
            </a:r>
            <a:r>
              <a:rPr lang="en-US" dirty="0" smtClean="0"/>
              <a:t>use a </a:t>
            </a:r>
            <a:r>
              <a:rPr lang="en-US" dirty="0"/>
              <a:t>set of rules to reduce the inflectional forms of a word to its root </a:t>
            </a:r>
            <a:r>
              <a:rPr lang="en-US" dirty="0" smtClean="0"/>
              <a:t>form</a:t>
            </a:r>
            <a:r>
              <a:rPr lang="en-US" dirty="0"/>
              <a:t> </a:t>
            </a:r>
            <a:r>
              <a:rPr lang="en-US" dirty="0" smtClean="0"/>
              <a:t>e.g. “boys</a:t>
            </a:r>
            <a:r>
              <a:rPr lang="en-US" dirty="0"/>
              <a:t>” can be changed to “boy” and “children” becomes “child”</a:t>
            </a:r>
          </a:p>
        </p:txBody>
      </p:sp>
    </p:spTree>
    <p:extLst>
      <p:ext uri="{BB962C8B-B14F-4D97-AF65-F5344CB8AC3E}">
        <p14:creationId xmlns:p14="http://schemas.microsoft.com/office/powerpoint/2010/main" val="1757812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Software modules</a:t>
            </a:r>
          </a:p>
        </p:txBody>
      </p:sp>
      <p:sp>
        <p:nvSpPr>
          <p:cNvPr id="28675" name="Content Placeholder 2"/>
          <p:cNvSpPr>
            <a:spLocks noGrp="1"/>
          </p:cNvSpPr>
          <p:nvPr>
            <p:ph idx="1"/>
          </p:nvPr>
        </p:nvSpPr>
        <p:spPr/>
        <p:txBody>
          <a:bodyPr/>
          <a:lstStyle/>
          <a:p>
            <a:pPr eaLnBrk="1" hangingPunct="1"/>
            <a:r>
              <a:rPr lang="en-US" altLang="en-US" dirty="0" smtClean="0"/>
              <a:t>We will compare the results of several text mining approaches, including: </a:t>
            </a:r>
          </a:p>
          <a:p>
            <a:pPr lvl="1" eaLnBrk="1" hangingPunct="1"/>
            <a:r>
              <a:rPr lang="en-US" altLang="en-US" dirty="0" smtClean="0"/>
              <a:t>JMP Pro: Text Explorer</a:t>
            </a:r>
          </a:p>
          <a:p>
            <a:pPr lvl="1" eaLnBrk="1" hangingPunct="1"/>
            <a:r>
              <a:rPr lang="en-US" altLang="en-US" dirty="0"/>
              <a:t>IBM SPSS Modeler: </a:t>
            </a:r>
            <a:r>
              <a:rPr lang="en-US" altLang="en-US" dirty="0" smtClean="0"/>
              <a:t>Sentiment analysis </a:t>
            </a:r>
          </a:p>
          <a:p>
            <a:pPr lvl="1" eaLnBrk="1" hangingPunct="1"/>
            <a:r>
              <a:rPr lang="en-US" altLang="en-US" dirty="0" smtClean="0"/>
              <a:t>IBM SPSS Modeler: Text Mining: No pre-built category</a:t>
            </a:r>
          </a:p>
          <a:p>
            <a:pPr lvl="1" eaLnBrk="1" hangingPunct="1"/>
            <a:r>
              <a:rPr lang="en-US" altLang="en-US" dirty="0"/>
              <a:t>IBM SPSS Modeler : </a:t>
            </a:r>
            <a:r>
              <a:rPr lang="en-US" altLang="en-US" dirty="0" smtClean="0"/>
              <a:t>Customer survey category</a:t>
            </a:r>
          </a:p>
          <a:p>
            <a:pPr lvl="1" eaLnBrk="1" hangingPunct="1"/>
            <a:endParaRPr lang="en-US" alt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85800" y="304800"/>
            <a:ext cx="7772400" cy="1143000"/>
          </a:xfrm>
        </p:spPr>
        <p:txBody>
          <a:bodyPr/>
          <a:lstStyle/>
          <a:p>
            <a:pPr eaLnBrk="1" hangingPunct="1"/>
            <a:r>
              <a:rPr lang="en-US" altLang="en-US" dirty="0" smtClean="0"/>
              <a:t>Example 1</a:t>
            </a:r>
          </a:p>
        </p:txBody>
      </p:sp>
      <p:sp>
        <p:nvSpPr>
          <p:cNvPr id="32771" name="Content Placeholder 2"/>
          <p:cNvSpPr>
            <a:spLocks noGrp="1"/>
          </p:cNvSpPr>
          <p:nvPr>
            <p:ph idx="1"/>
          </p:nvPr>
        </p:nvSpPr>
        <p:spPr>
          <a:xfrm>
            <a:off x="609600" y="1371600"/>
            <a:ext cx="8077200" cy="5029200"/>
          </a:xfrm>
        </p:spPr>
        <p:txBody>
          <a:bodyPr/>
          <a:lstStyle/>
          <a:p>
            <a:pPr eaLnBrk="1" hangingPunct="1"/>
            <a:r>
              <a:rPr lang="en-US" altLang="en-US" dirty="0" smtClean="0"/>
              <a:t>The data source, which encompasses responses to an open-ended survey item collected from a US Southwestern university, was used for extracting common threads. </a:t>
            </a:r>
          </a:p>
          <a:p>
            <a:pPr eaLnBrk="1" hangingPunct="1"/>
            <a:r>
              <a:rPr lang="en-US" altLang="en-US" dirty="0" smtClean="0"/>
              <a:t>“If you had the ability to design your ideal online learning environment--What would you like to see? How would it look and feel? What features would it have?”</a:t>
            </a:r>
          </a:p>
          <a:p>
            <a:pPr eaLnBrk="1" hangingPunct="1"/>
            <a:r>
              <a:rPr lang="en-US" altLang="en-US" dirty="0" smtClean="0"/>
              <a:t>Effective sample size: 3,193</a:t>
            </a:r>
          </a:p>
          <a:p>
            <a:pPr eaLnBrk="1" hangingPunct="1"/>
            <a:endParaRPr lang="en-US" altLang="en-US" dirty="0" smtClean="0"/>
          </a:p>
        </p:txBody>
      </p:sp>
    </p:spTree>
    <p:extLst>
      <p:ext uri="{BB962C8B-B14F-4D97-AF65-F5344CB8AC3E}">
        <p14:creationId xmlns:p14="http://schemas.microsoft.com/office/powerpoint/2010/main" val="1466011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Explorer in JMP</a:t>
            </a:r>
            <a:endParaRPr lang="en-US" dirty="0"/>
          </a:p>
        </p:txBody>
      </p:sp>
      <p:sp>
        <p:nvSpPr>
          <p:cNvPr id="3" name="Content Placeholder 2"/>
          <p:cNvSpPr>
            <a:spLocks noGrp="1"/>
          </p:cNvSpPr>
          <p:nvPr>
            <p:ph idx="1"/>
          </p:nvPr>
        </p:nvSpPr>
        <p:spPr/>
        <p:txBody>
          <a:bodyPr/>
          <a:lstStyle/>
          <a:p>
            <a:r>
              <a:rPr lang="en-US" dirty="0" smtClean="0"/>
              <a:t>Analyze </a:t>
            </a:r>
            <a:r>
              <a:rPr lang="en-US" dirty="0" smtClean="0">
                <a:sym typeface="Wingdings"/>
              </a:rPr>
              <a:t> text explorer</a:t>
            </a:r>
            <a:endParaRPr lang="en-US" dirty="0"/>
          </a:p>
        </p:txBody>
      </p:sp>
      <p:pic>
        <p:nvPicPr>
          <p:cNvPr id="4" name="Picture 3"/>
          <p:cNvPicPr>
            <a:picLocks noChangeAspect="1"/>
          </p:cNvPicPr>
          <p:nvPr/>
        </p:nvPicPr>
        <p:blipFill>
          <a:blip r:embed="rId2"/>
          <a:stretch>
            <a:fillRect/>
          </a:stretch>
        </p:blipFill>
        <p:spPr>
          <a:xfrm>
            <a:off x="533400" y="2856043"/>
            <a:ext cx="7924800" cy="3437026"/>
          </a:xfrm>
          <a:prstGeom prst="rect">
            <a:avLst/>
          </a:prstGeom>
          <a:ln>
            <a:solidFill>
              <a:schemeClr val="tx1"/>
            </a:solidFill>
          </a:ln>
        </p:spPr>
      </p:pic>
    </p:spTree>
    <p:extLst>
      <p:ext uri="{BB962C8B-B14F-4D97-AF65-F5344CB8AC3E}">
        <p14:creationId xmlns:p14="http://schemas.microsoft.com/office/powerpoint/2010/main" val="14506324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Text Explorer in JMP</a:t>
            </a:r>
            <a:endParaRPr lang="en-US" dirty="0"/>
          </a:p>
        </p:txBody>
      </p:sp>
      <p:sp>
        <p:nvSpPr>
          <p:cNvPr id="3" name="Content Placeholder 2"/>
          <p:cNvSpPr>
            <a:spLocks noGrp="1"/>
          </p:cNvSpPr>
          <p:nvPr>
            <p:ph idx="1"/>
          </p:nvPr>
        </p:nvSpPr>
        <p:spPr>
          <a:xfrm>
            <a:off x="304800" y="1600200"/>
            <a:ext cx="2209800" cy="4343400"/>
          </a:xfrm>
        </p:spPr>
        <p:txBody>
          <a:bodyPr/>
          <a:lstStyle/>
          <a:p>
            <a:r>
              <a:rPr lang="en-US" sz="2800" dirty="0" smtClean="0"/>
              <a:t>Phrases are good.</a:t>
            </a:r>
          </a:p>
          <a:p>
            <a:r>
              <a:rPr lang="en-US" sz="2800" dirty="0" smtClean="0"/>
              <a:t>Terms: Stop-word removal isn’t good.</a:t>
            </a:r>
            <a:endParaRPr lang="en-US" sz="2800" dirty="0"/>
          </a:p>
        </p:txBody>
      </p:sp>
      <p:pic>
        <p:nvPicPr>
          <p:cNvPr id="4" name="Picture 3"/>
          <p:cNvPicPr>
            <a:picLocks noChangeAspect="1"/>
          </p:cNvPicPr>
          <p:nvPr/>
        </p:nvPicPr>
        <p:blipFill>
          <a:blip r:embed="rId2"/>
          <a:stretch>
            <a:fillRect/>
          </a:stretch>
        </p:blipFill>
        <p:spPr>
          <a:xfrm>
            <a:off x="2514600" y="1371600"/>
            <a:ext cx="6361905" cy="5285714"/>
          </a:xfrm>
          <a:prstGeom prst="rect">
            <a:avLst/>
          </a:prstGeom>
          <a:ln>
            <a:solidFill>
              <a:schemeClr val="tx1"/>
            </a:solidFill>
          </a:ln>
        </p:spPr>
      </p:pic>
    </p:spTree>
    <p:extLst>
      <p:ext uri="{BB962C8B-B14F-4D97-AF65-F5344CB8AC3E}">
        <p14:creationId xmlns:p14="http://schemas.microsoft.com/office/powerpoint/2010/main" val="330096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772400" cy="1143000"/>
          </a:xfrm>
        </p:spPr>
        <p:txBody>
          <a:bodyPr/>
          <a:lstStyle/>
          <a:p>
            <a:r>
              <a:rPr lang="en-US" dirty="0" smtClean="0"/>
              <a:t>Word Cloud</a:t>
            </a:r>
            <a:endParaRPr lang="en-US" dirty="0"/>
          </a:p>
        </p:txBody>
      </p:sp>
      <p:sp>
        <p:nvSpPr>
          <p:cNvPr id="3" name="Content Placeholder 2"/>
          <p:cNvSpPr>
            <a:spLocks noGrp="1"/>
          </p:cNvSpPr>
          <p:nvPr>
            <p:ph idx="1"/>
          </p:nvPr>
        </p:nvSpPr>
        <p:spPr>
          <a:xfrm>
            <a:off x="543560" y="1463526"/>
            <a:ext cx="7152640" cy="533400"/>
          </a:xfrm>
        </p:spPr>
        <p:txBody>
          <a:bodyPr/>
          <a:lstStyle/>
          <a:p>
            <a:pPr marL="0" indent="0">
              <a:buNone/>
            </a:pPr>
            <a:r>
              <a:rPr lang="en-US" sz="2800" dirty="0" smtClean="0"/>
              <a:t>Fun to look at but may not be helpful to research</a:t>
            </a:r>
            <a:endParaRPr lang="en-US" sz="2800" dirty="0"/>
          </a:p>
        </p:txBody>
      </p:sp>
      <p:pic>
        <p:nvPicPr>
          <p:cNvPr id="5" name="Picture 4"/>
          <p:cNvPicPr>
            <a:picLocks noChangeAspect="1"/>
          </p:cNvPicPr>
          <p:nvPr/>
        </p:nvPicPr>
        <p:blipFill>
          <a:blip r:embed="rId2"/>
          <a:stretch>
            <a:fillRect/>
          </a:stretch>
        </p:blipFill>
        <p:spPr>
          <a:xfrm>
            <a:off x="361950" y="2265266"/>
            <a:ext cx="6115050" cy="3120919"/>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6400800" y="2372128"/>
            <a:ext cx="2466667" cy="3228571"/>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4800600" y="5756022"/>
            <a:ext cx="3076190" cy="742857"/>
          </a:xfrm>
          <a:prstGeom prst="rect">
            <a:avLst/>
          </a:prstGeom>
          <a:ln>
            <a:solidFill>
              <a:schemeClr val="tx1"/>
            </a:solidFill>
          </a:ln>
        </p:spPr>
      </p:pic>
    </p:spTree>
    <p:extLst>
      <p:ext uri="{BB962C8B-B14F-4D97-AF65-F5344CB8AC3E}">
        <p14:creationId xmlns:p14="http://schemas.microsoft.com/office/powerpoint/2010/main" val="1917985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Latent class analysis</a:t>
            </a:r>
            <a:endParaRPr lang="en-US" dirty="0"/>
          </a:p>
        </p:txBody>
      </p:sp>
      <p:sp>
        <p:nvSpPr>
          <p:cNvPr id="3" name="Content Placeholder 2"/>
          <p:cNvSpPr>
            <a:spLocks noGrp="1"/>
          </p:cNvSpPr>
          <p:nvPr>
            <p:ph idx="1"/>
          </p:nvPr>
        </p:nvSpPr>
        <p:spPr>
          <a:xfrm>
            <a:off x="685800" y="1981200"/>
            <a:ext cx="3962400" cy="4114800"/>
          </a:xfrm>
        </p:spPr>
        <p:txBody>
          <a:bodyPr/>
          <a:lstStyle/>
          <a:p>
            <a:r>
              <a:rPr lang="en-US" dirty="0" smtClean="0"/>
              <a:t>LCA is a form of cluster analysis for textual data.</a:t>
            </a:r>
          </a:p>
          <a:p>
            <a:r>
              <a:rPr lang="en-US" dirty="0" smtClean="0"/>
              <a:t>The goal is to group similar concepts (or terms) together. </a:t>
            </a:r>
            <a:endParaRPr lang="en-US" dirty="0"/>
          </a:p>
        </p:txBody>
      </p:sp>
      <p:pic>
        <p:nvPicPr>
          <p:cNvPr id="4" name="Picture 3"/>
          <p:cNvPicPr>
            <a:picLocks noChangeAspect="1"/>
          </p:cNvPicPr>
          <p:nvPr/>
        </p:nvPicPr>
        <p:blipFill>
          <a:blip r:embed="rId2"/>
          <a:stretch>
            <a:fillRect/>
          </a:stretch>
        </p:blipFill>
        <p:spPr>
          <a:xfrm>
            <a:off x="5029200" y="2133600"/>
            <a:ext cx="3124200" cy="4165600"/>
          </a:xfrm>
          <a:prstGeom prst="rect">
            <a:avLst/>
          </a:prstGeom>
        </p:spPr>
      </p:pic>
    </p:spTree>
    <p:extLst>
      <p:ext uri="{BB962C8B-B14F-4D97-AF65-F5344CB8AC3E}">
        <p14:creationId xmlns:p14="http://schemas.microsoft.com/office/powerpoint/2010/main" val="27599491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Latent class analysis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5800" y="2438400"/>
            <a:ext cx="7964668" cy="3352800"/>
          </a:xfrm>
          <a:prstGeom prst="rect">
            <a:avLst/>
          </a:prstGeom>
          <a:ln>
            <a:solidFill>
              <a:schemeClr val="tx1"/>
            </a:solidFill>
          </a:ln>
        </p:spPr>
      </p:pic>
    </p:spTree>
    <p:extLst>
      <p:ext uri="{BB962C8B-B14F-4D97-AF65-F5344CB8AC3E}">
        <p14:creationId xmlns:p14="http://schemas.microsoft.com/office/powerpoint/2010/main" val="39962439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416" y="339961"/>
            <a:ext cx="7772400" cy="1143000"/>
          </a:xfrm>
        </p:spPr>
        <p:txBody>
          <a:bodyPr/>
          <a:lstStyle/>
          <a:p>
            <a:r>
              <a:rPr lang="en-US" dirty="0" smtClean="0"/>
              <a:t>LCA and MDS</a:t>
            </a:r>
            <a:endParaRPr lang="en-US" dirty="0"/>
          </a:p>
        </p:txBody>
      </p:sp>
      <p:sp>
        <p:nvSpPr>
          <p:cNvPr id="3" name="Content Placeholder 2"/>
          <p:cNvSpPr>
            <a:spLocks noGrp="1"/>
          </p:cNvSpPr>
          <p:nvPr>
            <p:ph idx="1"/>
          </p:nvPr>
        </p:nvSpPr>
        <p:spPr>
          <a:xfrm>
            <a:off x="533400" y="1497694"/>
            <a:ext cx="3429000" cy="4114800"/>
          </a:xfrm>
        </p:spPr>
        <p:txBody>
          <a:bodyPr/>
          <a:lstStyle/>
          <a:p>
            <a:r>
              <a:rPr lang="en-US" dirty="0" smtClean="0"/>
              <a:t>Cluster analysis and Multi-dimensional scaling (MDS) can work hand in hand.</a:t>
            </a:r>
          </a:p>
          <a:p>
            <a:r>
              <a:rPr lang="en-US" dirty="0" smtClean="0"/>
              <a:t>The graph shows five distinct clusters of terms.</a:t>
            </a:r>
            <a:endParaRPr lang="en-US" dirty="0"/>
          </a:p>
        </p:txBody>
      </p:sp>
      <p:pic>
        <p:nvPicPr>
          <p:cNvPr id="5" name="Picture 4"/>
          <p:cNvPicPr>
            <a:picLocks noChangeAspect="1"/>
          </p:cNvPicPr>
          <p:nvPr/>
        </p:nvPicPr>
        <p:blipFill>
          <a:blip r:embed="rId2"/>
          <a:stretch>
            <a:fillRect/>
          </a:stretch>
        </p:blipFill>
        <p:spPr>
          <a:xfrm>
            <a:off x="4191000" y="1676400"/>
            <a:ext cx="4711742" cy="3581400"/>
          </a:xfrm>
          <a:prstGeom prst="rect">
            <a:avLst/>
          </a:prstGeom>
          <a:ln>
            <a:solidFill>
              <a:schemeClr val="tx1"/>
            </a:solidFill>
          </a:ln>
        </p:spPr>
      </p:pic>
    </p:spTree>
    <p:extLst>
      <p:ext uri="{BB962C8B-B14F-4D97-AF65-F5344CB8AC3E}">
        <p14:creationId xmlns:p14="http://schemas.microsoft.com/office/powerpoint/2010/main" val="2852275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1353"/>
            <a:ext cx="9144000" cy="6735293"/>
          </a:xfrm>
          <a:prstGeom prst="rect">
            <a:avLst/>
          </a:prstGeom>
        </p:spPr>
      </p:pic>
    </p:spTree>
    <p:extLst>
      <p:ext uri="{BB962C8B-B14F-4D97-AF65-F5344CB8AC3E}">
        <p14:creationId xmlns:p14="http://schemas.microsoft.com/office/powerpoint/2010/main" val="19374804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56063"/>
            <a:ext cx="9144000" cy="6745874"/>
          </a:xfrm>
          <a:prstGeom prst="rect">
            <a:avLst/>
          </a:prstGeom>
        </p:spPr>
      </p:pic>
    </p:spTree>
    <p:extLst>
      <p:ext uri="{BB962C8B-B14F-4D97-AF65-F5344CB8AC3E}">
        <p14:creationId xmlns:p14="http://schemas.microsoft.com/office/powerpoint/2010/main" val="1589836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
            </a:r>
            <a:r>
              <a:rPr lang="en-US" dirty="0" smtClean="0"/>
              <a:t>ame the cluster</a:t>
            </a:r>
            <a:endParaRPr lang="en-US" dirty="0"/>
          </a:p>
        </p:txBody>
      </p:sp>
      <p:sp>
        <p:nvSpPr>
          <p:cNvPr id="3" name="Content Placeholder 2"/>
          <p:cNvSpPr>
            <a:spLocks noGrp="1"/>
          </p:cNvSpPr>
          <p:nvPr>
            <p:ph idx="1"/>
          </p:nvPr>
        </p:nvSpPr>
        <p:spPr/>
        <p:txBody>
          <a:bodyPr/>
          <a:lstStyle/>
          <a:p>
            <a:r>
              <a:rPr lang="en-US" dirty="0" smtClean="0"/>
              <a:t>Concept 1: User friendliness or user interface</a:t>
            </a:r>
          </a:p>
          <a:p>
            <a:r>
              <a:rPr lang="en-US" dirty="0" smtClean="0"/>
              <a:t>Concept 2: Accessibility to course-related resources</a:t>
            </a:r>
          </a:p>
          <a:p>
            <a:r>
              <a:rPr lang="en-US" dirty="0" smtClean="0"/>
              <a:t>Concept 3, 4, 5…etc.</a:t>
            </a:r>
            <a:endParaRPr lang="en-US" dirty="0"/>
          </a:p>
        </p:txBody>
      </p:sp>
    </p:spTree>
    <p:extLst>
      <p:ext uri="{BB962C8B-B14F-4D97-AF65-F5344CB8AC3E}">
        <p14:creationId xmlns:p14="http://schemas.microsoft.com/office/powerpoint/2010/main" val="36997939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2352343" cy="1143000"/>
          </a:xfrm>
        </p:spPr>
        <p:txBody>
          <a:bodyPr/>
          <a:lstStyle/>
          <a:p>
            <a:r>
              <a:rPr lang="en-US" sz="3600" dirty="0" smtClean="0"/>
              <a:t>Sentiment analysis</a:t>
            </a:r>
            <a:endParaRPr lang="en-US" sz="36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124200" y="914400"/>
            <a:ext cx="5838095" cy="5666667"/>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81000" y="2810628"/>
            <a:ext cx="2657143" cy="3771429"/>
          </a:xfrm>
          <a:prstGeom prst="rect">
            <a:avLst/>
          </a:prstGeom>
        </p:spPr>
      </p:pic>
    </p:spTree>
    <p:extLst>
      <p:ext uri="{BB962C8B-B14F-4D97-AF65-F5344CB8AC3E}">
        <p14:creationId xmlns:p14="http://schemas.microsoft.com/office/powerpoint/2010/main" val="2631643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of Text Explorer</a:t>
            </a:r>
            <a:endParaRPr lang="en-US" dirty="0"/>
          </a:p>
        </p:txBody>
      </p:sp>
      <p:sp>
        <p:nvSpPr>
          <p:cNvPr id="3" name="Content Placeholder 2"/>
          <p:cNvSpPr>
            <a:spLocks noGrp="1"/>
          </p:cNvSpPr>
          <p:nvPr>
            <p:ph idx="1"/>
          </p:nvPr>
        </p:nvSpPr>
        <p:spPr/>
        <p:txBody>
          <a:bodyPr/>
          <a:lstStyle/>
          <a:p>
            <a:r>
              <a:rPr lang="en-US" dirty="0" smtClean="0"/>
              <a:t>Interpretation student evaluation is subjective. If there are diverse opinions, text mining can be used. </a:t>
            </a:r>
          </a:p>
          <a:p>
            <a:r>
              <a:rPr lang="en-US" dirty="0" smtClean="0"/>
              <a:t>Data source: Open-ended comments by students of all classes taught by the same faculty in the last 3 years.</a:t>
            </a:r>
            <a:endParaRPr lang="en-US" dirty="0"/>
          </a:p>
        </p:txBody>
      </p:sp>
    </p:spTree>
    <p:extLst>
      <p:ext uri="{BB962C8B-B14F-4D97-AF65-F5344CB8AC3E}">
        <p14:creationId xmlns:p14="http://schemas.microsoft.com/office/powerpoint/2010/main" val="4217951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JMP Text Explorer</a:t>
            </a:r>
            <a:endParaRPr lang="en-US" dirty="0"/>
          </a:p>
        </p:txBody>
      </p:sp>
      <p:sp>
        <p:nvSpPr>
          <p:cNvPr id="3" name="Content Placeholder 2"/>
          <p:cNvSpPr>
            <a:spLocks noGrp="1"/>
          </p:cNvSpPr>
          <p:nvPr>
            <p:ph idx="1"/>
          </p:nvPr>
        </p:nvSpPr>
        <p:spPr>
          <a:xfrm>
            <a:off x="762000" y="5562600"/>
            <a:ext cx="7772400" cy="762000"/>
          </a:xfrm>
        </p:spPr>
        <p:txBody>
          <a:bodyPr/>
          <a:lstStyle/>
          <a:p>
            <a:endParaRPr lang="en-US" dirty="0"/>
          </a:p>
        </p:txBody>
      </p:sp>
      <p:pic>
        <p:nvPicPr>
          <p:cNvPr id="4" name="Picture 3"/>
          <p:cNvPicPr/>
          <p:nvPr/>
        </p:nvPicPr>
        <p:blipFill>
          <a:blip r:embed="rId2"/>
          <a:stretch>
            <a:fillRect/>
          </a:stretch>
        </p:blipFill>
        <p:spPr>
          <a:xfrm>
            <a:off x="1905000" y="1828800"/>
            <a:ext cx="4800600" cy="4879993"/>
          </a:xfrm>
          <a:prstGeom prst="rect">
            <a:avLst/>
          </a:prstGeom>
        </p:spPr>
      </p:pic>
    </p:spTree>
    <p:extLst>
      <p:ext uri="{BB962C8B-B14F-4D97-AF65-F5344CB8AC3E}">
        <p14:creationId xmlns:p14="http://schemas.microsoft.com/office/powerpoint/2010/main" val="1169231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Sentiment analysis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81100" y="1752600"/>
            <a:ext cx="6781800" cy="4934267"/>
          </a:xfrm>
          <a:prstGeom prst="rect">
            <a:avLst/>
          </a:prstGeom>
          <a:ln>
            <a:solidFill>
              <a:schemeClr val="tx1"/>
            </a:solidFill>
          </a:ln>
        </p:spPr>
      </p:pic>
    </p:spTree>
    <p:extLst>
      <p:ext uri="{BB962C8B-B14F-4D97-AF65-F5344CB8AC3E}">
        <p14:creationId xmlns:p14="http://schemas.microsoft.com/office/powerpoint/2010/main" val="2623427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Sentiment analysis</a:t>
            </a:r>
            <a:endParaRPr lang="en-US" dirty="0"/>
          </a:p>
        </p:txBody>
      </p:sp>
      <p:sp>
        <p:nvSpPr>
          <p:cNvPr id="3" name="Content Placeholder 2"/>
          <p:cNvSpPr>
            <a:spLocks noGrp="1"/>
          </p:cNvSpPr>
          <p:nvPr>
            <p:ph idx="1"/>
          </p:nvPr>
        </p:nvSpPr>
        <p:spPr/>
        <p:txBody>
          <a:bodyPr/>
          <a:lstStyle/>
          <a:p>
            <a:r>
              <a:rPr lang="en-US" dirty="0" smtClean="0"/>
              <a:t>Also known as </a:t>
            </a:r>
            <a:r>
              <a:rPr lang="en-US" dirty="0" smtClean="0">
                <a:solidFill>
                  <a:srgbClr val="FF0000"/>
                </a:solidFill>
              </a:rPr>
              <a:t>opinion mining</a:t>
            </a:r>
          </a:p>
          <a:p>
            <a:r>
              <a:rPr lang="en-US" dirty="0" smtClean="0"/>
              <a:t>Sentiment means </a:t>
            </a:r>
            <a:r>
              <a:rPr lang="en-US" dirty="0"/>
              <a:t>an attitude or judgment based on one’s feeling </a:t>
            </a:r>
            <a:r>
              <a:rPr lang="en-US" dirty="0" smtClean="0"/>
              <a:t>e.g. </a:t>
            </a:r>
            <a:r>
              <a:rPr lang="en-US" dirty="0"/>
              <a:t>“I don’t like the computer </a:t>
            </a:r>
            <a:r>
              <a:rPr lang="en-US" dirty="0" smtClean="0"/>
              <a:t>lab” </a:t>
            </a:r>
          </a:p>
          <a:p>
            <a:r>
              <a:rPr lang="en-US" dirty="0" smtClean="0"/>
              <a:t>Opinion is </a:t>
            </a:r>
            <a:r>
              <a:rPr lang="en-US" dirty="0"/>
              <a:t>a view or appraisal about a particular matter </a:t>
            </a:r>
            <a:r>
              <a:rPr lang="en-US" dirty="0" smtClean="0"/>
              <a:t>e.g. “</a:t>
            </a:r>
            <a:r>
              <a:rPr lang="en-US" dirty="0"/>
              <a:t>I think the computers at the lab are outdated</a:t>
            </a:r>
            <a:r>
              <a:rPr lang="en-US" dirty="0" smtClean="0"/>
              <a:t>”</a:t>
            </a:r>
          </a:p>
          <a:p>
            <a:r>
              <a:rPr lang="en-US" dirty="0" smtClean="0"/>
              <a:t>Used interchangeably </a:t>
            </a:r>
            <a:endParaRPr lang="en-US" dirty="0"/>
          </a:p>
        </p:txBody>
      </p:sp>
    </p:spTree>
    <p:extLst>
      <p:ext uri="{BB962C8B-B14F-4D97-AF65-F5344CB8AC3E}">
        <p14:creationId xmlns:p14="http://schemas.microsoft.com/office/powerpoint/2010/main" val="2123680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SA</a:t>
            </a:r>
            <a:endParaRPr lang="en-US" dirty="0"/>
          </a:p>
        </p:txBody>
      </p:sp>
      <p:sp>
        <p:nvSpPr>
          <p:cNvPr id="3" name="Content Placeholder 2"/>
          <p:cNvSpPr>
            <a:spLocks noGrp="1"/>
          </p:cNvSpPr>
          <p:nvPr>
            <p:ph idx="1"/>
          </p:nvPr>
        </p:nvSpPr>
        <p:spPr/>
        <p:txBody>
          <a:bodyPr/>
          <a:lstStyle/>
          <a:p>
            <a:r>
              <a:rPr lang="en-US" dirty="0"/>
              <a:t>In some cases classifying sentiment as positive, negative, or neutral is straight-forward while in some situations it is </a:t>
            </a:r>
            <a:r>
              <a:rPr lang="en-US" dirty="0" smtClean="0"/>
              <a:t>tricky.</a:t>
            </a:r>
          </a:p>
          <a:p>
            <a:pPr lvl="1"/>
            <a:r>
              <a:rPr lang="en-US" i="1" dirty="0" smtClean="0"/>
              <a:t>Sarcasm</a:t>
            </a:r>
          </a:p>
          <a:p>
            <a:pPr lvl="1"/>
            <a:r>
              <a:rPr lang="en-US" i="1" dirty="0" smtClean="0"/>
              <a:t>Negation</a:t>
            </a:r>
          </a:p>
          <a:p>
            <a:pPr lvl="1"/>
            <a:r>
              <a:rPr lang="en-US" i="1" dirty="0" smtClean="0"/>
              <a:t>Valence-shifting</a:t>
            </a:r>
          </a:p>
          <a:p>
            <a:pPr lvl="1"/>
            <a:r>
              <a:rPr lang="en-US" i="1" dirty="0" err="1"/>
              <a:t>Irrealis</a:t>
            </a:r>
            <a:endParaRPr lang="en-US" dirty="0"/>
          </a:p>
        </p:txBody>
      </p:sp>
    </p:spTree>
    <p:extLst>
      <p:ext uri="{BB962C8B-B14F-4D97-AF65-F5344CB8AC3E}">
        <p14:creationId xmlns:p14="http://schemas.microsoft.com/office/powerpoint/2010/main" val="1511213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Sarcasm </a:t>
            </a:r>
            <a:endParaRPr lang="en-US" dirty="0"/>
          </a:p>
        </p:txBody>
      </p:sp>
      <p:sp>
        <p:nvSpPr>
          <p:cNvPr id="3" name="Content Placeholder 2"/>
          <p:cNvSpPr>
            <a:spLocks noGrp="1"/>
          </p:cNvSpPr>
          <p:nvPr>
            <p:ph idx="1"/>
          </p:nvPr>
        </p:nvSpPr>
        <p:spPr>
          <a:xfrm>
            <a:off x="685800" y="1828800"/>
            <a:ext cx="7772400" cy="4114800"/>
          </a:xfrm>
        </p:spPr>
        <p:txBody>
          <a:bodyPr/>
          <a:lstStyle/>
          <a:p>
            <a:r>
              <a:rPr lang="en-US" sz="2800" dirty="0"/>
              <a:t>When the writer made sarcastic expressions, it could fool a regular text mining software package </a:t>
            </a:r>
            <a:endParaRPr lang="en-US" sz="2800" dirty="0" smtClean="0"/>
          </a:p>
          <a:p>
            <a:r>
              <a:rPr lang="en-US" sz="2800" dirty="0" smtClean="0"/>
              <a:t>Consider </a:t>
            </a:r>
            <a:r>
              <a:rPr lang="en-US" sz="2800" dirty="0"/>
              <a:t>this passage: “The professor is very great! I didn’t study at all. I closed my eyes throughout the whole semester and still got an A!”</a:t>
            </a:r>
          </a:p>
        </p:txBody>
      </p:sp>
      <p:pic>
        <p:nvPicPr>
          <p:cNvPr id="4" name="Picture 3"/>
          <p:cNvPicPr>
            <a:picLocks noChangeAspect="1"/>
          </p:cNvPicPr>
          <p:nvPr/>
        </p:nvPicPr>
        <p:blipFill>
          <a:blip r:embed="rId2"/>
          <a:stretch>
            <a:fillRect/>
          </a:stretch>
        </p:blipFill>
        <p:spPr>
          <a:xfrm>
            <a:off x="1066800" y="4343400"/>
            <a:ext cx="7024255" cy="2057400"/>
          </a:xfrm>
          <a:prstGeom prst="rect">
            <a:avLst/>
          </a:prstGeom>
          <a:ln>
            <a:solidFill>
              <a:schemeClr val="tx1"/>
            </a:solidFill>
          </a:ln>
        </p:spPr>
      </p:pic>
    </p:spTree>
    <p:extLst>
      <p:ext uri="{BB962C8B-B14F-4D97-AF65-F5344CB8AC3E}">
        <p14:creationId xmlns:p14="http://schemas.microsoft.com/office/powerpoint/2010/main" val="5326461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Sarcastic or serious? </a:t>
            </a:r>
            <a:endParaRPr lang="en-US" dirty="0"/>
          </a:p>
        </p:txBody>
      </p:sp>
      <p:sp>
        <p:nvSpPr>
          <p:cNvPr id="3" name="Content Placeholder 2"/>
          <p:cNvSpPr>
            <a:spLocks noGrp="1"/>
          </p:cNvSpPr>
          <p:nvPr>
            <p:ph idx="1"/>
          </p:nvPr>
        </p:nvSpPr>
        <p:spPr>
          <a:xfrm>
            <a:off x="457200" y="1828800"/>
            <a:ext cx="5105400" cy="4343400"/>
          </a:xfrm>
        </p:spPr>
        <p:txBody>
          <a:bodyPr/>
          <a:lstStyle/>
          <a:p>
            <a:pPr marL="0" indent="0">
              <a:buNone/>
            </a:pPr>
            <a:r>
              <a:rPr lang="en-US" sz="2400" dirty="0"/>
              <a:t>“And then I see the disinfectant, where it knocks it out in a minute. One minute. And is there a way we can do something like that, by injection inside or almost a cleaning. Because you see it gets in the lungs and it does a tremendous number on the lungs. So it would be interesting to check that. So, that, you're going to have to use medical doctors with. But it sounds -- it sounds interesting to me</a:t>
            </a:r>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5791200" y="1905000"/>
            <a:ext cx="2899902" cy="2971800"/>
          </a:xfrm>
          <a:prstGeom prst="rect">
            <a:avLst/>
          </a:prstGeom>
        </p:spPr>
      </p:pic>
    </p:spTree>
    <p:extLst>
      <p:ext uri="{BB962C8B-B14F-4D97-AF65-F5344CB8AC3E}">
        <p14:creationId xmlns:p14="http://schemas.microsoft.com/office/powerpoint/2010/main" val="5134518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CNN</a:t>
            </a:r>
            <a:endParaRPr lang="en-US" dirty="0"/>
          </a:p>
        </p:txBody>
      </p:sp>
      <p:sp>
        <p:nvSpPr>
          <p:cNvPr id="3" name="Content Placeholder 2"/>
          <p:cNvSpPr>
            <a:spLocks noGrp="1"/>
          </p:cNvSpPr>
          <p:nvPr>
            <p:ph idx="1"/>
          </p:nvPr>
        </p:nvSpPr>
        <p:spPr/>
        <p:txBody>
          <a:bodyPr/>
          <a:lstStyle/>
          <a:p>
            <a:r>
              <a:rPr lang="en-US" dirty="0" smtClean="0"/>
              <a:t>Convolutional Neural Networks (CNN)</a:t>
            </a:r>
          </a:p>
          <a:p>
            <a:r>
              <a:rPr lang="en-US" dirty="0" smtClean="0"/>
              <a:t>Model local features to learn global features </a:t>
            </a:r>
          </a:p>
          <a:p>
            <a:r>
              <a:rPr lang="en-US" dirty="0" smtClean="0"/>
              <a:t>Detecting contradictions</a:t>
            </a:r>
          </a:p>
          <a:p>
            <a:pPr lvl="1"/>
            <a:r>
              <a:rPr lang="en-US" dirty="0" smtClean="0"/>
              <a:t>“I </a:t>
            </a:r>
            <a:r>
              <a:rPr lang="en-US" dirty="0" smtClean="0">
                <a:solidFill>
                  <a:srgbClr val="00B050"/>
                </a:solidFill>
              </a:rPr>
              <a:t>love</a:t>
            </a:r>
            <a:r>
              <a:rPr lang="en-US" dirty="0" smtClean="0"/>
              <a:t> the </a:t>
            </a:r>
            <a:r>
              <a:rPr lang="en-US" dirty="0" smtClean="0">
                <a:solidFill>
                  <a:srgbClr val="FF0000"/>
                </a:solidFill>
              </a:rPr>
              <a:t>pain</a:t>
            </a:r>
            <a:r>
              <a:rPr lang="en-US" dirty="0" smtClean="0"/>
              <a:t> of </a:t>
            </a:r>
            <a:r>
              <a:rPr lang="en-US" dirty="0" smtClean="0">
                <a:solidFill>
                  <a:srgbClr val="FF0000"/>
                </a:solidFill>
              </a:rPr>
              <a:t>breakup</a:t>
            </a:r>
            <a:r>
              <a:rPr lang="en-US" dirty="0" smtClean="0"/>
              <a:t>.”</a:t>
            </a:r>
          </a:p>
          <a:p>
            <a:pPr lvl="1"/>
            <a:r>
              <a:rPr lang="en-US" dirty="0" smtClean="0"/>
              <a:t>“I </a:t>
            </a:r>
            <a:r>
              <a:rPr lang="en-US" dirty="0" smtClean="0">
                <a:solidFill>
                  <a:srgbClr val="00B050"/>
                </a:solidFill>
              </a:rPr>
              <a:t>work so hard </a:t>
            </a:r>
            <a:r>
              <a:rPr lang="en-US" dirty="0" smtClean="0"/>
              <a:t>to be so </a:t>
            </a:r>
            <a:r>
              <a:rPr lang="en-US" dirty="0" smtClean="0">
                <a:solidFill>
                  <a:srgbClr val="FF0000"/>
                </a:solidFill>
              </a:rPr>
              <a:t>poor</a:t>
            </a:r>
            <a:r>
              <a:rPr lang="en-US" dirty="0" smtClean="0"/>
              <a:t>.”</a:t>
            </a:r>
          </a:p>
          <a:p>
            <a:pPr lvl="1"/>
            <a:r>
              <a:rPr lang="en-US" dirty="0"/>
              <a:t>“Truly, you have a </a:t>
            </a:r>
            <a:r>
              <a:rPr lang="en-US" dirty="0">
                <a:solidFill>
                  <a:srgbClr val="FF0000"/>
                </a:solidFill>
              </a:rPr>
              <a:t>dizzying</a:t>
            </a:r>
            <a:r>
              <a:rPr lang="en-US" dirty="0"/>
              <a:t> </a:t>
            </a:r>
            <a:r>
              <a:rPr lang="en-US" dirty="0">
                <a:solidFill>
                  <a:srgbClr val="00B050"/>
                </a:solidFill>
              </a:rPr>
              <a:t>intellect</a:t>
            </a:r>
            <a:r>
              <a:rPr lang="en-US" dirty="0"/>
              <a:t>. (Wesley, The Princess Bride</a:t>
            </a:r>
            <a:r>
              <a:rPr lang="en-US" dirty="0" smtClean="0"/>
              <a:t>)</a:t>
            </a:r>
            <a:endParaRPr lang="en-US" dirty="0"/>
          </a:p>
        </p:txBody>
      </p:sp>
    </p:spTree>
    <p:extLst>
      <p:ext uri="{BB962C8B-B14F-4D97-AF65-F5344CB8AC3E}">
        <p14:creationId xmlns:p14="http://schemas.microsoft.com/office/powerpoint/2010/main" val="1277221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Negation</a:t>
            </a:r>
            <a:endParaRPr lang="en-US" dirty="0"/>
          </a:p>
        </p:txBody>
      </p:sp>
      <p:sp>
        <p:nvSpPr>
          <p:cNvPr id="3" name="Content Placeholder 2"/>
          <p:cNvSpPr>
            <a:spLocks noGrp="1"/>
          </p:cNvSpPr>
          <p:nvPr>
            <p:ph idx="1"/>
          </p:nvPr>
        </p:nvSpPr>
        <p:spPr/>
        <p:txBody>
          <a:bodyPr/>
          <a:lstStyle/>
          <a:p>
            <a:r>
              <a:rPr lang="en-US" dirty="0" smtClean="0"/>
              <a:t>The </a:t>
            </a:r>
            <a:r>
              <a:rPr lang="en-US" dirty="0"/>
              <a:t>positive polarity is reversed by a negative word. </a:t>
            </a:r>
            <a:endParaRPr lang="en-US" dirty="0" smtClean="0"/>
          </a:p>
          <a:p>
            <a:r>
              <a:rPr lang="en-US" dirty="0" smtClean="0"/>
              <a:t>“</a:t>
            </a:r>
            <a:r>
              <a:rPr lang="en-US" dirty="0">
                <a:solidFill>
                  <a:srgbClr val="FF0000"/>
                </a:solidFill>
              </a:rPr>
              <a:t>N</a:t>
            </a:r>
            <a:r>
              <a:rPr lang="en-US" dirty="0" smtClean="0">
                <a:solidFill>
                  <a:srgbClr val="FF0000"/>
                </a:solidFill>
              </a:rPr>
              <a:t>o </a:t>
            </a:r>
            <a:r>
              <a:rPr lang="en-US" dirty="0">
                <a:solidFill>
                  <a:srgbClr val="FF0000"/>
                </a:solidFill>
              </a:rPr>
              <a:t>one </a:t>
            </a:r>
            <a:r>
              <a:rPr lang="en-US" dirty="0"/>
              <a:t>thinks it is </a:t>
            </a:r>
            <a:r>
              <a:rPr lang="en-US" dirty="0" smtClean="0"/>
              <a:t>good.” </a:t>
            </a:r>
            <a:r>
              <a:rPr lang="en-US" dirty="0"/>
              <a:t>In this case, although “good” is a positive word, the phrase “no one” alters its </a:t>
            </a:r>
            <a:r>
              <a:rPr lang="en-US" dirty="0" smtClean="0"/>
              <a:t>connotation.</a:t>
            </a:r>
          </a:p>
          <a:p>
            <a:r>
              <a:rPr lang="en-US" dirty="0"/>
              <a:t>“Parking on a hill with </a:t>
            </a:r>
            <a:r>
              <a:rPr lang="en-US" dirty="0">
                <a:solidFill>
                  <a:srgbClr val="FF0000"/>
                </a:solidFill>
              </a:rPr>
              <a:t>no</a:t>
            </a:r>
            <a:r>
              <a:rPr lang="en-US" dirty="0"/>
              <a:t> </a:t>
            </a:r>
            <a:r>
              <a:rPr lang="en-US" dirty="0">
                <a:solidFill>
                  <a:srgbClr val="FF0000"/>
                </a:solidFill>
              </a:rPr>
              <a:t>curb</a:t>
            </a:r>
            <a:r>
              <a:rPr lang="en-US" dirty="0" smtClean="0"/>
              <a:t>.”</a:t>
            </a:r>
            <a:endParaRPr lang="en-US" dirty="0"/>
          </a:p>
        </p:txBody>
      </p:sp>
    </p:spTree>
    <p:extLst>
      <p:ext uri="{BB962C8B-B14F-4D97-AF65-F5344CB8AC3E}">
        <p14:creationId xmlns:p14="http://schemas.microsoft.com/office/powerpoint/2010/main" val="2503384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dirty="0" smtClean="0"/>
              <a:t>Solution: BERT</a:t>
            </a:r>
            <a:endParaRPr lang="en-US" dirty="0"/>
          </a:p>
        </p:txBody>
      </p:sp>
      <p:sp>
        <p:nvSpPr>
          <p:cNvPr id="3" name="Content Placeholder 2"/>
          <p:cNvSpPr>
            <a:spLocks noGrp="1"/>
          </p:cNvSpPr>
          <p:nvPr>
            <p:ph idx="1"/>
          </p:nvPr>
        </p:nvSpPr>
        <p:spPr>
          <a:xfrm>
            <a:off x="596528" y="1557647"/>
            <a:ext cx="7772400" cy="4114800"/>
          </a:xfrm>
        </p:spPr>
        <p:txBody>
          <a:bodyPr/>
          <a:lstStyle/>
          <a:p>
            <a:r>
              <a:rPr lang="en-US" dirty="0" smtClean="0"/>
              <a:t>In the past Google ignore “no” but now…</a:t>
            </a:r>
            <a:endParaRPr lang="en-US" dirty="0"/>
          </a:p>
        </p:txBody>
      </p:sp>
      <p:pic>
        <p:nvPicPr>
          <p:cNvPr id="4" name="Picture 3"/>
          <p:cNvPicPr>
            <a:picLocks noChangeAspect="1"/>
          </p:cNvPicPr>
          <p:nvPr/>
        </p:nvPicPr>
        <p:blipFill>
          <a:blip r:embed="rId2"/>
          <a:stretch>
            <a:fillRect/>
          </a:stretch>
        </p:blipFill>
        <p:spPr>
          <a:xfrm>
            <a:off x="494391" y="2209800"/>
            <a:ext cx="7976674" cy="4495800"/>
          </a:xfrm>
          <a:prstGeom prst="rect">
            <a:avLst/>
          </a:prstGeom>
          <a:ln>
            <a:solidFill>
              <a:schemeClr val="tx1"/>
            </a:solidFill>
          </a:ln>
        </p:spPr>
      </p:pic>
    </p:spTree>
    <p:extLst>
      <p:ext uri="{BB962C8B-B14F-4D97-AF65-F5344CB8AC3E}">
        <p14:creationId xmlns:p14="http://schemas.microsoft.com/office/powerpoint/2010/main" val="9685428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Value-shifting</a:t>
            </a:r>
            <a:endParaRPr lang="en-US" dirty="0"/>
          </a:p>
        </p:txBody>
      </p:sp>
      <p:sp>
        <p:nvSpPr>
          <p:cNvPr id="3" name="Content Placeholder 2"/>
          <p:cNvSpPr>
            <a:spLocks noGrp="1"/>
          </p:cNvSpPr>
          <p:nvPr>
            <p:ph idx="1"/>
          </p:nvPr>
        </p:nvSpPr>
        <p:spPr/>
        <p:txBody>
          <a:bodyPr/>
          <a:lstStyle/>
          <a:p>
            <a:r>
              <a:rPr lang="en-US" dirty="0"/>
              <a:t>In some cases a single word in a sentence shifts the meaning. </a:t>
            </a:r>
            <a:endParaRPr lang="en-US" dirty="0" smtClean="0"/>
          </a:p>
          <a:p>
            <a:r>
              <a:rPr lang="en-US" dirty="0" smtClean="0"/>
              <a:t>This </a:t>
            </a:r>
            <a:r>
              <a:rPr lang="en-US" dirty="0"/>
              <a:t>is a </a:t>
            </a:r>
            <a:r>
              <a:rPr lang="en-US" i="1" dirty="0">
                <a:solidFill>
                  <a:srgbClr val="FF0000"/>
                </a:solidFill>
              </a:rPr>
              <a:t>missed</a:t>
            </a:r>
            <a:r>
              <a:rPr lang="en-US" dirty="0"/>
              <a:t> opportunity” </a:t>
            </a:r>
            <a:endParaRPr lang="en-US" dirty="0" smtClean="0"/>
          </a:p>
          <a:p>
            <a:r>
              <a:rPr lang="en-US" dirty="0" smtClean="0"/>
              <a:t>“The </a:t>
            </a:r>
            <a:r>
              <a:rPr lang="en-US" dirty="0"/>
              <a:t>medicine </a:t>
            </a:r>
            <a:r>
              <a:rPr lang="en-US" i="1" dirty="0">
                <a:solidFill>
                  <a:srgbClr val="FF0000"/>
                </a:solidFill>
              </a:rPr>
              <a:t>kills</a:t>
            </a:r>
            <a:r>
              <a:rPr lang="en-US" dirty="0">
                <a:solidFill>
                  <a:srgbClr val="FF0000"/>
                </a:solidFill>
              </a:rPr>
              <a:t> </a:t>
            </a:r>
            <a:r>
              <a:rPr lang="en-US" dirty="0"/>
              <a:t>cancer cells”</a:t>
            </a:r>
          </a:p>
        </p:txBody>
      </p:sp>
    </p:spTree>
    <p:extLst>
      <p:ext uri="{BB962C8B-B14F-4D97-AF65-F5344CB8AC3E}">
        <p14:creationId xmlns:p14="http://schemas.microsoft.com/office/powerpoint/2010/main" val="5601208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err="1" smtClean="0"/>
              <a:t>Irrealis</a:t>
            </a:r>
            <a:endParaRPr lang="en-US" dirty="0"/>
          </a:p>
        </p:txBody>
      </p:sp>
      <p:sp>
        <p:nvSpPr>
          <p:cNvPr id="3" name="Content Placeholder 2"/>
          <p:cNvSpPr>
            <a:spLocks noGrp="1"/>
          </p:cNvSpPr>
          <p:nvPr>
            <p:ph idx="1"/>
          </p:nvPr>
        </p:nvSpPr>
        <p:spPr>
          <a:xfrm>
            <a:off x="685800" y="1828800"/>
            <a:ext cx="7772400" cy="4267200"/>
          </a:xfrm>
        </p:spPr>
        <p:txBody>
          <a:bodyPr/>
          <a:lstStyle/>
          <a:p>
            <a:pPr lvl="0"/>
            <a:r>
              <a:rPr lang="en-US" dirty="0" smtClean="0"/>
              <a:t>When </a:t>
            </a:r>
            <a:r>
              <a:rPr lang="en-US" dirty="0"/>
              <a:t>a conditional sentence implies a </a:t>
            </a:r>
            <a:r>
              <a:rPr lang="en-US" dirty="0">
                <a:solidFill>
                  <a:srgbClr val="FF0000"/>
                </a:solidFill>
              </a:rPr>
              <a:t>counterfactual</a:t>
            </a:r>
            <a:r>
              <a:rPr lang="en-US" dirty="0"/>
              <a:t> scenario, it might be difficult to tell whether it is positive or negative </a:t>
            </a:r>
            <a:endParaRPr lang="en-US" dirty="0" smtClean="0"/>
          </a:p>
          <a:p>
            <a:pPr lvl="0"/>
            <a:r>
              <a:rPr lang="en-US" dirty="0" smtClean="0"/>
              <a:t>“</a:t>
            </a:r>
            <a:r>
              <a:rPr lang="en-US" dirty="0"/>
              <a:t>It would be better if the Wi-Fi network is faster.” T</a:t>
            </a:r>
            <a:r>
              <a:rPr lang="en-US" dirty="0" smtClean="0"/>
              <a:t>he student </a:t>
            </a:r>
            <a:r>
              <a:rPr lang="en-US" dirty="0"/>
              <a:t>might be satisfied with the existing connection speed but he is looking for more bandwidth. It might also be the case that he could not stand the slowness of the current Wi-Fi network.</a:t>
            </a:r>
          </a:p>
          <a:p>
            <a:endParaRPr lang="en-US" dirty="0"/>
          </a:p>
        </p:txBody>
      </p:sp>
    </p:spTree>
    <p:extLst>
      <p:ext uri="{BB962C8B-B14F-4D97-AF65-F5344CB8AC3E}">
        <p14:creationId xmlns:p14="http://schemas.microsoft.com/office/powerpoint/2010/main" val="18279550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10</a:t>
            </a:r>
            <a:endParaRPr lang="en-US" dirty="0"/>
          </a:p>
        </p:txBody>
      </p:sp>
      <p:sp>
        <p:nvSpPr>
          <p:cNvPr id="3" name="Content Placeholder 2"/>
          <p:cNvSpPr>
            <a:spLocks noGrp="1"/>
          </p:cNvSpPr>
          <p:nvPr>
            <p:ph idx="1"/>
          </p:nvPr>
        </p:nvSpPr>
        <p:spPr>
          <a:xfrm>
            <a:off x="685800" y="1786247"/>
            <a:ext cx="7772400" cy="4114800"/>
          </a:xfrm>
        </p:spPr>
        <p:txBody>
          <a:bodyPr/>
          <a:lstStyle/>
          <a:p>
            <a:r>
              <a:rPr lang="en-US" dirty="0" smtClean="0"/>
              <a:t>Use the data set “young adults </a:t>
            </a:r>
            <a:r>
              <a:rPr lang="en-US" dirty="0" err="1" smtClean="0"/>
              <a:t>deconversion</a:t>
            </a:r>
            <a:r>
              <a:rPr lang="en-US" dirty="0" smtClean="0"/>
              <a:t>”</a:t>
            </a:r>
          </a:p>
          <a:p>
            <a:r>
              <a:rPr lang="en-US" dirty="0" smtClean="0"/>
              <a:t>Use the last data column for text explorer and stem all terms.</a:t>
            </a:r>
          </a:p>
          <a:p>
            <a:r>
              <a:rPr lang="en-US" dirty="0" smtClean="0"/>
              <a:t>Create a word cloud</a:t>
            </a:r>
          </a:p>
          <a:p>
            <a:r>
              <a:rPr lang="en-US" dirty="0" smtClean="0"/>
              <a:t>Perform sentimental analysis.</a:t>
            </a:r>
          </a:p>
          <a:p>
            <a:r>
              <a:rPr lang="en-US" dirty="0" smtClean="0"/>
              <a:t>What is the ratio of positive and negative sentiments?</a:t>
            </a:r>
          </a:p>
        </p:txBody>
      </p:sp>
    </p:spTree>
    <p:extLst>
      <p:ext uri="{BB962C8B-B14F-4D97-AF65-F5344CB8AC3E}">
        <p14:creationId xmlns:p14="http://schemas.microsoft.com/office/powerpoint/2010/main" val="3773906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r>
              <a:rPr lang="en-US" dirty="0" smtClean="0"/>
              <a:t>Windows only</a:t>
            </a:r>
            <a:endParaRPr lang="en-US" dirty="0"/>
          </a:p>
        </p:txBody>
      </p:sp>
      <p:pic>
        <p:nvPicPr>
          <p:cNvPr id="4" name="Picture 3"/>
          <p:cNvPicPr>
            <a:picLocks noChangeAspect="1"/>
          </p:cNvPicPr>
          <p:nvPr/>
        </p:nvPicPr>
        <p:blipFill>
          <a:blip r:embed="rId2"/>
          <a:stretch>
            <a:fillRect/>
          </a:stretch>
        </p:blipFill>
        <p:spPr>
          <a:xfrm>
            <a:off x="914400" y="2743200"/>
            <a:ext cx="7052695" cy="3752063"/>
          </a:xfrm>
          <a:prstGeom prst="rect">
            <a:avLst/>
          </a:prstGeom>
          <a:ln>
            <a:solidFill>
              <a:schemeClr val="tx1"/>
            </a:solidFill>
          </a:ln>
        </p:spPr>
      </p:pic>
    </p:spTree>
    <p:extLst>
      <p:ext uri="{BB962C8B-B14F-4D97-AF65-F5344CB8AC3E}">
        <p14:creationId xmlns:p14="http://schemas.microsoft.com/office/powerpoint/2010/main" val="32724297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r>
              <a:rPr lang="en-US" dirty="0" smtClean="0"/>
              <a:t>Choose the text field to analyze</a:t>
            </a:r>
            <a:endParaRPr lang="en-US" dirty="0"/>
          </a:p>
        </p:txBody>
      </p:sp>
      <p:pic>
        <p:nvPicPr>
          <p:cNvPr id="5" name="Picture 4"/>
          <p:cNvPicPr>
            <a:picLocks noChangeAspect="1"/>
          </p:cNvPicPr>
          <p:nvPr/>
        </p:nvPicPr>
        <p:blipFill>
          <a:blip r:embed="rId2"/>
          <a:stretch>
            <a:fillRect/>
          </a:stretch>
        </p:blipFill>
        <p:spPr>
          <a:xfrm>
            <a:off x="1295400" y="2667000"/>
            <a:ext cx="5533804" cy="3904770"/>
          </a:xfrm>
          <a:prstGeom prst="rect">
            <a:avLst/>
          </a:prstGeom>
        </p:spPr>
      </p:pic>
    </p:spTree>
    <p:extLst>
      <p:ext uri="{BB962C8B-B14F-4D97-AF65-F5344CB8AC3E}">
        <p14:creationId xmlns:p14="http://schemas.microsoft.com/office/powerpoint/2010/main" val="3730039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pPr marL="0" indent="0">
              <a:buNone/>
            </a:pPr>
            <a:r>
              <a:rPr lang="en-US" sz="2800" dirty="0" smtClean="0"/>
              <a:t>Load a pre-set package </a:t>
            </a:r>
            <a:r>
              <a:rPr lang="en-US" sz="2800" dirty="0" smtClean="0">
                <a:sym typeface="Wingdings" panose="05000000000000000000" pitchFamily="2" charset="2"/>
              </a:rPr>
              <a:t> English  Sentiment</a:t>
            </a:r>
            <a:endParaRPr lang="en-US" sz="2800" dirty="0"/>
          </a:p>
        </p:txBody>
      </p:sp>
      <p:pic>
        <p:nvPicPr>
          <p:cNvPr id="4" name="Picture 3"/>
          <p:cNvPicPr>
            <a:picLocks noChangeAspect="1"/>
          </p:cNvPicPr>
          <p:nvPr/>
        </p:nvPicPr>
        <p:blipFill>
          <a:blip r:embed="rId2"/>
          <a:stretch>
            <a:fillRect/>
          </a:stretch>
        </p:blipFill>
        <p:spPr>
          <a:xfrm>
            <a:off x="665308" y="2743200"/>
            <a:ext cx="4211491" cy="3582260"/>
          </a:xfrm>
          <a:prstGeom prst="rect">
            <a:avLst/>
          </a:prstGeom>
        </p:spPr>
      </p:pic>
      <p:pic>
        <p:nvPicPr>
          <p:cNvPr id="6" name="Picture 5"/>
          <p:cNvPicPr>
            <a:picLocks noChangeAspect="1"/>
          </p:cNvPicPr>
          <p:nvPr/>
        </p:nvPicPr>
        <p:blipFill>
          <a:blip r:embed="rId3"/>
          <a:stretch>
            <a:fillRect/>
          </a:stretch>
        </p:blipFill>
        <p:spPr>
          <a:xfrm>
            <a:off x="5181600" y="2743200"/>
            <a:ext cx="3596947" cy="3923943"/>
          </a:xfrm>
          <a:prstGeom prst="rect">
            <a:avLst/>
          </a:prstGeom>
        </p:spPr>
      </p:pic>
    </p:spTree>
    <p:extLst>
      <p:ext uri="{BB962C8B-B14F-4D97-AF65-F5344CB8AC3E}">
        <p14:creationId xmlns:p14="http://schemas.microsoft.com/office/powerpoint/2010/main" val="24773882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pPr marL="0" indent="0">
              <a:buNone/>
            </a:pPr>
            <a:r>
              <a:rPr lang="en-US" sz="2800" dirty="0" smtClean="0"/>
              <a:t>Choose Type and Sort</a:t>
            </a:r>
          </a:p>
          <a:p>
            <a:pPr marL="0" indent="0">
              <a:buNone/>
            </a:pPr>
            <a:r>
              <a:rPr lang="en-US" sz="2800" dirty="0" smtClean="0"/>
              <a:t>Look for sentiment: Positive and negative</a:t>
            </a:r>
            <a:endParaRPr lang="en-US" sz="2800" dirty="0"/>
          </a:p>
        </p:txBody>
      </p:sp>
      <p:pic>
        <p:nvPicPr>
          <p:cNvPr id="5" name="Picture 4"/>
          <p:cNvPicPr>
            <a:picLocks noChangeAspect="1"/>
          </p:cNvPicPr>
          <p:nvPr/>
        </p:nvPicPr>
        <p:blipFill>
          <a:blip r:embed="rId2"/>
          <a:stretch>
            <a:fillRect/>
          </a:stretch>
        </p:blipFill>
        <p:spPr>
          <a:xfrm>
            <a:off x="914400" y="3048000"/>
            <a:ext cx="7609524" cy="3533333"/>
          </a:xfrm>
          <a:prstGeom prst="rect">
            <a:avLst/>
          </a:prstGeom>
          <a:ln>
            <a:solidFill>
              <a:schemeClr val="tx1"/>
            </a:solidFill>
          </a:ln>
        </p:spPr>
      </p:pic>
    </p:spTree>
    <p:extLst>
      <p:ext uri="{BB962C8B-B14F-4D97-AF65-F5344CB8AC3E}">
        <p14:creationId xmlns:p14="http://schemas.microsoft.com/office/powerpoint/2010/main" val="8747016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33399" y="1143624"/>
            <a:ext cx="8238399" cy="5104775"/>
          </a:xfrm>
          <a:prstGeom prst="rect">
            <a:avLst/>
          </a:prstGeom>
          <a:ln>
            <a:solidFill>
              <a:schemeClr val="tx1"/>
            </a:solidFill>
          </a:ln>
        </p:spPr>
      </p:pic>
    </p:spTree>
    <p:extLst>
      <p:ext uri="{BB962C8B-B14F-4D97-AF65-F5344CB8AC3E}">
        <p14:creationId xmlns:p14="http://schemas.microsoft.com/office/powerpoint/2010/main" val="15654416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positive recommendation</a:t>
            </a:r>
            <a:endParaRPr lang="en-US" dirty="0"/>
          </a:p>
        </p:txBody>
      </p:sp>
      <p:sp>
        <p:nvSpPr>
          <p:cNvPr id="3" name="Content Placeholder 2"/>
          <p:cNvSpPr>
            <a:spLocks noGrp="1"/>
          </p:cNvSpPr>
          <p:nvPr>
            <p:ph idx="1"/>
          </p:nvPr>
        </p:nvSpPr>
        <p:spPr>
          <a:xfrm>
            <a:off x="685800" y="2209800"/>
            <a:ext cx="7772400" cy="3886200"/>
          </a:xfrm>
        </p:spPr>
        <p:txBody>
          <a:bodyPr/>
          <a:lstStyle/>
          <a:p>
            <a:r>
              <a:rPr lang="en-US"/>
              <a:t>“The features that Blackboard has are very nice, the only difference is that the email program does not always work very well when sending messages to classmates through the roster, so I would try to improve that.”</a:t>
            </a:r>
          </a:p>
        </p:txBody>
      </p:sp>
    </p:spTree>
    <p:extLst>
      <p:ext uri="{BB962C8B-B14F-4D97-AF65-F5344CB8AC3E}">
        <p14:creationId xmlns:p14="http://schemas.microsoft.com/office/powerpoint/2010/main" val="1209972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negative recommendation</a:t>
            </a:r>
            <a:endParaRPr lang="en-US" dirty="0"/>
          </a:p>
        </p:txBody>
      </p:sp>
      <p:sp>
        <p:nvSpPr>
          <p:cNvPr id="3" name="Content Placeholder 2"/>
          <p:cNvSpPr>
            <a:spLocks noGrp="1"/>
          </p:cNvSpPr>
          <p:nvPr>
            <p:ph idx="1"/>
          </p:nvPr>
        </p:nvSpPr>
        <p:spPr/>
        <p:txBody>
          <a:bodyPr/>
          <a:lstStyle/>
          <a:p>
            <a:r>
              <a:rPr lang="en-US" sz="2800" dirty="0"/>
              <a:t>“Classes categorized either by day/time, or by subject. It would be neat if they were in chronological order because that's how I go about my week. Color coding or a ranking system for announcements that teachers put out to class-- i.e. is it about today's cancelled lecture or is it a review for the test? And if there IS a cancelled class, it should show up as the first thing I see, or it should send me an e-mail so I KNOW it's cancelled before I get there</a:t>
            </a:r>
            <a:r>
              <a:rPr lang="en-US" sz="2800" dirty="0" smtClean="0"/>
              <a:t>.”</a:t>
            </a:r>
            <a:endParaRPr lang="en-US" sz="2800" dirty="0"/>
          </a:p>
        </p:txBody>
      </p:sp>
    </p:spTree>
    <p:extLst>
      <p:ext uri="{BB962C8B-B14F-4D97-AF65-F5344CB8AC3E}">
        <p14:creationId xmlns:p14="http://schemas.microsoft.com/office/powerpoint/2010/main" val="15564420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a:t>
            </a:r>
            <a:endParaRPr lang="en-US" dirty="0"/>
          </a:p>
        </p:txBody>
      </p:sp>
      <p:sp>
        <p:nvSpPr>
          <p:cNvPr id="3" name="Content Placeholder 2"/>
          <p:cNvSpPr>
            <a:spLocks noGrp="1"/>
          </p:cNvSpPr>
          <p:nvPr>
            <p:ph idx="1"/>
          </p:nvPr>
        </p:nvSpPr>
        <p:spPr>
          <a:xfrm>
            <a:off x="685800" y="1981200"/>
            <a:ext cx="3810000" cy="4114800"/>
          </a:xfrm>
        </p:spPr>
        <p:txBody>
          <a:bodyPr/>
          <a:lstStyle/>
          <a:p>
            <a:r>
              <a:rPr lang="en-US" sz="2800" dirty="0" smtClean="0"/>
              <a:t>The software app is made for business, and thus it has a pre-built text mining package for customer satisfaction.</a:t>
            </a:r>
          </a:p>
          <a:p>
            <a:r>
              <a:rPr lang="en-US" sz="2800" dirty="0" smtClean="0"/>
              <a:t>Let’s treat students as customers.</a:t>
            </a:r>
            <a:endParaRPr lang="en-US" sz="2800" dirty="0"/>
          </a:p>
        </p:txBody>
      </p:sp>
      <p:pic>
        <p:nvPicPr>
          <p:cNvPr id="5" name="Picture 4"/>
          <p:cNvPicPr>
            <a:picLocks noChangeAspect="1"/>
          </p:cNvPicPr>
          <p:nvPr/>
        </p:nvPicPr>
        <p:blipFill>
          <a:blip r:embed="rId2"/>
          <a:stretch>
            <a:fillRect/>
          </a:stretch>
        </p:blipFill>
        <p:spPr>
          <a:xfrm>
            <a:off x="4648200" y="2057400"/>
            <a:ext cx="4114800" cy="4488873"/>
          </a:xfrm>
          <a:prstGeom prst="rect">
            <a:avLst/>
          </a:prstGeom>
        </p:spPr>
      </p:pic>
    </p:spTree>
    <p:extLst>
      <p:ext uri="{BB962C8B-B14F-4D97-AF65-F5344CB8AC3E}">
        <p14:creationId xmlns:p14="http://schemas.microsoft.com/office/powerpoint/2010/main" val="34384569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5800" y="304800"/>
            <a:ext cx="7772400" cy="1143000"/>
          </a:xfrm>
        </p:spPr>
        <p:txBody>
          <a:bodyPr/>
          <a:lstStyle/>
          <a:p>
            <a:pPr eaLnBrk="1" hangingPunct="1"/>
            <a:r>
              <a:rPr lang="en-US" altLang="en-US" dirty="0" smtClean="0"/>
              <a:t>IBM SPSS</a:t>
            </a:r>
            <a:r>
              <a:rPr lang="en-US" altLang="en-US" dirty="0"/>
              <a:t> </a:t>
            </a:r>
            <a:r>
              <a:rPr lang="en-US" altLang="en-US" dirty="0" smtClean="0"/>
              <a:t>Modeler: </a:t>
            </a:r>
          </a:p>
        </p:txBody>
      </p:sp>
      <p:sp>
        <p:nvSpPr>
          <p:cNvPr id="53251" name="Content Placeholder 2"/>
          <p:cNvSpPr>
            <a:spLocks noGrp="1"/>
          </p:cNvSpPr>
          <p:nvPr>
            <p:ph idx="1"/>
          </p:nvPr>
        </p:nvSpPr>
        <p:spPr>
          <a:xfrm>
            <a:off x="990600" y="1447800"/>
            <a:ext cx="4800600" cy="4953000"/>
          </a:xfrm>
        </p:spPr>
        <p:txBody>
          <a:bodyPr/>
          <a:lstStyle/>
          <a:p>
            <a:pPr eaLnBrk="1" hangingPunct="1"/>
            <a:r>
              <a:rPr lang="en-US" altLang="en-US" dirty="0" smtClean="0"/>
              <a:t>Build the categories (concepts) based on the recurring terms and phrases.</a:t>
            </a:r>
          </a:p>
        </p:txBody>
      </p:sp>
      <p:pic>
        <p:nvPicPr>
          <p:cNvPr id="4" name="Picture 3"/>
          <p:cNvPicPr>
            <a:picLocks noChangeAspect="1"/>
          </p:cNvPicPr>
          <p:nvPr/>
        </p:nvPicPr>
        <p:blipFill>
          <a:blip r:embed="rId3"/>
          <a:stretch>
            <a:fillRect/>
          </a:stretch>
        </p:blipFill>
        <p:spPr>
          <a:xfrm>
            <a:off x="533400" y="3767133"/>
            <a:ext cx="5553444" cy="2619153"/>
          </a:xfrm>
          <a:prstGeom prst="rect">
            <a:avLst/>
          </a:prstGeom>
          <a:ln>
            <a:solidFill>
              <a:schemeClr val="tx1"/>
            </a:solidFill>
          </a:ln>
        </p:spPr>
      </p:pic>
    </p:spTree>
    <p:extLst>
      <p:ext uri="{BB962C8B-B14F-4D97-AF65-F5344CB8AC3E}">
        <p14:creationId xmlns:p14="http://schemas.microsoft.com/office/powerpoint/2010/main" val="7421215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85800" y="381000"/>
            <a:ext cx="7772400" cy="1143000"/>
          </a:xfrm>
        </p:spPr>
        <p:txBody>
          <a:bodyPr/>
          <a:lstStyle/>
          <a:p>
            <a:pPr eaLnBrk="1" hangingPunct="1"/>
            <a:r>
              <a:rPr lang="en-US" altLang="en-US" dirty="0" smtClean="0"/>
              <a:t>Categorization</a:t>
            </a:r>
          </a:p>
        </p:txBody>
      </p:sp>
      <p:sp>
        <p:nvSpPr>
          <p:cNvPr id="5" name="Content Placeholder 2"/>
          <p:cNvSpPr txBox="1">
            <a:spLocks/>
          </p:cNvSpPr>
          <p:nvPr/>
        </p:nvSpPr>
        <p:spPr>
          <a:xfrm>
            <a:off x="599919" y="3048000"/>
            <a:ext cx="3124200" cy="3120571"/>
          </a:xfrm>
          <a:prstGeom prst="rect">
            <a:avLst/>
          </a:prstGeom>
        </p:spPr>
        <p:txBody>
          <a:bodyPr/>
          <a:lstStyle/>
          <a:p>
            <a:pPr marL="457200" indent="-457200" eaLnBrk="1" hangingPunct="1">
              <a:spcBef>
                <a:spcPct val="20000"/>
              </a:spcBef>
              <a:buFont typeface="Arial" panose="020B0604020202020204" pitchFamily="34" charset="0"/>
              <a:buChar char="•"/>
              <a:defRPr/>
            </a:pPr>
            <a:r>
              <a:rPr kumimoji="1" lang="en-US" sz="2800" kern="0" dirty="0" smtClean="0">
                <a:latin typeface="+mn-lt"/>
              </a:rPr>
              <a:t>Modeler counts the frequency of terms and phrases.</a:t>
            </a:r>
          </a:p>
          <a:p>
            <a:pPr marL="457200" indent="-457200" eaLnBrk="1" hangingPunct="1">
              <a:spcBef>
                <a:spcPct val="20000"/>
              </a:spcBef>
              <a:buFont typeface="Arial" panose="020B0604020202020204" pitchFamily="34" charset="0"/>
              <a:buChar char="•"/>
              <a:defRPr/>
            </a:pPr>
            <a:r>
              <a:rPr kumimoji="1" lang="en-US" sz="2800" kern="0" dirty="0" smtClean="0">
                <a:latin typeface="+mn-lt"/>
              </a:rPr>
              <a:t>Based on the words it builds </a:t>
            </a:r>
            <a:r>
              <a:rPr kumimoji="1" lang="en-US" sz="2800" kern="0" dirty="0" smtClean="0">
                <a:solidFill>
                  <a:srgbClr val="FF0000"/>
                </a:solidFill>
                <a:latin typeface="+mn-lt"/>
              </a:rPr>
              <a:t>categories</a:t>
            </a:r>
            <a:r>
              <a:rPr kumimoji="1" lang="en-US" sz="2800" kern="0" dirty="0" smtClean="0">
                <a:latin typeface="+mn-lt"/>
              </a:rPr>
              <a:t>.</a:t>
            </a:r>
          </a:p>
        </p:txBody>
      </p:sp>
      <p:pic>
        <p:nvPicPr>
          <p:cNvPr id="3" name="Picture 2"/>
          <p:cNvPicPr>
            <a:picLocks noChangeAspect="1"/>
          </p:cNvPicPr>
          <p:nvPr/>
        </p:nvPicPr>
        <p:blipFill>
          <a:blip r:embed="rId3"/>
          <a:stretch>
            <a:fillRect/>
          </a:stretch>
        </p:blipFill>
        <p:spPr>
          <a:xfrm>
            <a:off x="3886200" y="1600200"/>
            <a:ext cx="4699997" cy="4876800"/>
          </a:xfrm>
          <a:prstGeom prst="rect">
            <a:avLst/>
          </a:prstGeom>
          <a:ln>
            <a:solidFill>
              <a:schemeClr val="tx1"/>
            </a:solidFill>
          </a:ln>
        </p:spPr>
      </p:pic>
      <p:pic>
        <p:nvPicPr>
          <p:cNvPr id="2" name="Picture 1"/>
          <p:cNvPicPr>
            <a:picLocks noChangeAspect="1"/>
          </p:cNvPicPr>
          <p:nvPr/>
        </p:nvPicPr>
        <p:blipFill>
          <a:blip r:embed="rId4"/>
          <a:stretch>
            <a:fillRect/>
          </a:stretch>
        </p:blipFill>
        <p:spPr>
          <a:xfrm>
            <a:off x="1066800" y="1600200"/>
            <a:ext cx="2495238" cy="1200000"/>
          </a:xfrm>
          <a:prstGeom prst="rect">
            <a:avLst/>
          </a:prstGeom>
          <a:ln>
            <a:solidFill>
              <a:schemeClr val="tx1"/>
            </a:solidFill>
          </a:ln>
        </p:spPr>
      </p:pic>
    </p:spTree>
    <p:extLst>
      <p:ext uri="{BB962C8B-B14F-4D97-AF65-F5344CB8AC3E}">
        <p14:creationId xmlns:p14="http://schemas.microsoft.com/office/powerpoint/2010/main" val="40403954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altLang="en-US" smtClean="0"/>
              <a:t>Category Bar by frequency</a:t>
            </a:r>
          </a:p>
        </p:txBody>
      </p:sp>
      <p:pic>
        <p:nvPicPr>
          <p:cNvPr id="2" name="Picture 1"/>
          <p:cNvPicPr>
            <a:picLocks noChangeAspect="1"/>
          </p:cNvPicPr>
          <p:nvPr/>
        </p:nvPicPr>
        <p:blipFill>
          <a:blip r:embed="rId3"/>
          <a:stretch>
            <a:fillRect/>
          </a:stretch>
        </p:blipFill>
        <p:spPr>
          <a:xfrm>
            <a:off x="671286" y="2667000"/>
            <a:ext cx="8022625" cy="3733800"/>
          </a:xfrm>
          <a:prstGeom prst="rect">
            <a:avLst/>
          </a:prstGeom>
          <a:ln>
            <a:solidFill>
              <a:schemeClr val="tx1"/>
            </a:solidFill>
          </a:ln>
        </p:spPr>
      </p:pic>
      <p:sp>
        <p:nvSpPr>
          <p:cNvPr id="4" name="Content Placeholder 2"/>
          <p:cNvSpPr txBox="1">
            <a:spLocks/>
          </p:cNvSpPr>
          <p:nvPr/>
        </p:nvSpPr>
        <p:spPr>
          <a:xfrm>
            <a:off x="671286" y="1752600"/>
            <a:ext cx="7772400" cy="762000"/>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a:lstStyle>
          <a:p>
            <a:pPr eaLnBrk="1" hangingPunct="1"/>
            <a:r>
              <a:rPr lang="en-US" altLang="en-US" kern="0" dirty="0" smtClean="0"/>
              <a:t>Hit </a:t>
            </a:r>
            <a:r>
              <a:rPr lang="en-US" altLang="en-US" kern="0" dirty="0" smtClean="0">
                <a:solidFill>
                  <a:srgbClr val="00B050"/>
                </a:solidFill>
              </a:rPr>
              <a:t>Display </a:t>
            </a:r>
            <a:r>
              <a:rPr lang="en-US" altLang="en-US" kern="0" dirty="0" smtClean="0"/>
              <a:t>to show the table and the map.</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85800" y="304800"/>
            <a:ext cx="7772400" cy="1143000"/>
          </a:xfrm>
        </p:spPr>
        <p:txBody>
          <a:bodyPr/>
          <a:lstStyle/>
          <a:p>
            <a:pPr eaLnBrk="1" hangingPunct="1"/>
            <a:r>
              <a:rPr lang="en-US" altLang="en-US" smtClean="0"/>
              <a:t>Category Web: </a:t>
            </a:r>
          </a:p>
        </p:txBody>
      </p:sp>
      <p:sp>
        <p:nvSpPr>
          <p:cNvPr id="59395" name="Content Placeholder 2"/>
          <p:cNvSpPr>
            <a:spLocks noGrp="1"/>
          </p:cNvSpPr>
          <p:nvPr>
            <p:ph idx="1"/>
          </p:nvPr>
        </p:nvSpPr>
        <p:spPr>
          <a:xfrm>
            <a:off x="740228" y="1418771"/>
            <a:ext cx="7870372" cy="762000"/>
          </a:xfrm>
        </p:spPr>
        <p:txBody>
          <a:bodyPr/>
          <a:lstStyle/>
          <a:p>
            <a:pPr eaLnBrk="1" hangingPunct="1"/>
            <a:r>
              <a:rPr lang="en-US" altLang="en-US" sz="2400" dirty="0" smtClean="0"/>
              <a:t>Show how themes are related.</a:t>
            </a:r>
          </a:p>
          <a:p>
            <a:pPr eaLnBrk="1" hangingPunct="1"/>
            <a:r>
              <a:rPr lang="en-US" altLang="en-US" sz="2400" dirty="0" smtClean="0"/>
              <a:t>Set the range of the frequency to avoid over-plotting.</a:t>
            </a:r>
          </a:p>
        </p:txBody>
      </p:sp>
      <p:pic>
        <p:nvPicPr>
          <p:cNvPr id="4" name="Picture 3"/>
          <p:cNvPicPr>
            <a:picLocks noChangeAspect="1"/>
          </p:cNvPicPr>
          <p:nvPr/>
        </p:nvPicPr>
        <p:blipFill>
          <a:blip r:embed="rId3"/>
          <a:stretch>
            <a:fillRect/>
          </a:stretch>
        </p:blipFill>
        <p:spPr>
          <a:xfrm>
            <a:off x="914400" y="2438400"/>
            <a:ext cx="7543800" cy="4114800"/>
          </a:xfrm>
          <a:prstGeom prst="rect">
            <a:avLst/>
          </a:prstGeom>
          <a:ln>
            <a:solidFill>
              <a:schemeClr val="tx1"/>
            </a:solid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85800" y="381000"/>
            <a:ext cx="7772400" cy="1143000"/>
          </a:xfrm>
        </p:spPr>
        <p:txBody>
          <a:bodyPr/>
          <a:lstStyle/>
          <a:p>
            <a:pPr eaLnBrk="1" hangingPunct="1"/>
            <a:r>
              <a:rPr lang="en-US" altLang="en-US" smtClean="0"/>
              <a:t>Pre-built categorization: Customer Survey</a:t>
            </a:r>
          </a:p>
        </p:txBody>
      </p:sp>
      <p:sp>
        <p:nvSpPr>
          <p:cNvPr id="61443" name="Content Placeholder 2"/>
          <p:cNvSpPr>
            <a:spLocks noGrp="1"/>
          </p:cNvSpPr>
          <p:nvPr>
            <p:ph idx="1"/>
          </p:nvPr>
        </p:nvSpPr>
        <p:spPr>
          <a:xfrm>
            <a:off x="446598" y="1999343"/>
            <a:ext cx="3886200" cy="4648200"/>
          </a:xfrm>
        </p:spPr>
        <p:txBody>
          <a:bodyPr/>
          <a:lstStyle/>
          <a:p>
            <a:pPr eaLnBrk="1" hangingPunct="1"/>
            <a:r>
              <a:rPr lang="en-US" altLang="en-US" sz="2400" dirty="0" smtClean="0"/>
              <a:t>When a pre-built category package (e.g. customer survey) is used, the result is different.</a:t>
            </a:r>
          </a:p>
          <a:p>
            <a:pPr eaLnBrk="1" hangingPunct="1"/>
            <a:r>
              <a:rPr lang="en-US" altLang="en-US" sz="2400" dirty="0" smtClean="0"/>
              <a:t>Text analysis looks for “usability”, “functioning”, “accessibility”…etc. </a:t>
            </a:r>
          </a:p>
          <a:p>
            <a:pPr eaLnBrk="1" hangingPunct="1"/>
            <a:r>
              <a:rPr lang="en-US" sz="2400" dirty="0"/>
              <a:t>You can </a:t>
            </a:r>
            <a:r>
              <a:rPr lang="en-US" sz="2400" dirty="0" smtClean="0"/>
              <a:t>mine the text </a:t>
            </a:r>
            <a:r>
              <a:rPr lang="en-US" sz="2400" dirty="0"/>
              <a:t>without using any pre-built package.</a:t>
            </a:r>
          </a:p>
          <a:p>
            <a:pPr marL="0" indent="0" eaLnBrk="1" hangingPunct="1">
              <a:buNone/>
            </a:pPr>
            <a:endParaRPr lang="en-US" altLang="en-US" sz="2400" dirty="0" smtClean="0"/>
          </a:p>
        </p:txBody>
      </p:sp>
      <p:pic>
        <p:nvPicPr>
          <p:cNvPr id="2" name="Picture 1"/>
          <p:cNvPicPr>
            <a:picLocks noChangeAspect="1"/>
          </p:cNvPicPr>
          <p:nvPr/>
        </p:nvPicPr>
        <p:blipFill>
          <a:blip r:embed="rId3"/>
          <a:stretch>
            <a:fillRect/>
          </a:stretch>
        </p:blipFill>
        <p:spPr>
          <a:xfrm>
            <a:off x="4347312" y="2133600"/>
            <a:ext cx="4468909" cy="2919153"/>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dirty="0" smtClean="0"/>
              <a:t>Example of sub-categories</a:t>
            </a:r>
          </a:p>
        </p:txBody>
      </p:sp>
      <p:sp>
        <p:nvSpPr>
          <p:cNvPr id="63491" name="Content Placeholder 2"/>
          <p:cNvSpPr>
            <a:spLocks noGrp="1"/>
          </p:cNvSpPr>
          <p:nvPr>
            <p:ph idx="1"/>
          </p:nvPr>
        </p:nvSpPr>
        <p:spPr>
          <a:xfrm>
            <a:off x="304800" y="1828800"/>
            <a:ext cx="3733800" cy="4572000"/>
          </a:xfrm>
        </p:spPr>
        <p:txBody>
          <a:bodyPr/>
          <a:lstStyle/>
          <a:p>
            <a:pPr eaLnBrk="1" hangingPunct="1"/>
            <a:r>
              <a:rPr lang="en-US" altLang="en-US" sz="2800" dirty="0" smtClean="0"/>
              <a:t>The researcher can drill down the category to view the sub-categories. </a:t>
            </a:r>
          </a:p>
          <a:p>
            <a:pPr eaLnBrk="1" hangingPunct="1"/>
            <a:r>
              <a:rPr lang="en-US" altLang="en-US" sz="2800" dirty="0" smtClean="0"/>
              <a:t>The original responses are highlighted for the researcher to cross-examine. </a:t>
            </a:r>
          </a:p>
        </p:txBody>
      </p:sp>
      <p:pic>
        <p:nvPicPr>
          <p:cNvPr id="6349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29200" y="1981200"/>
            <a:ext cx="1943100" cy="15319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3493"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84638" y="3962400"/>
            <a:ext cx="4906962" cy="2316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a:xfrm>
            <a:off x="685800" y="1981200"/>
            <a:ext cx="5029200" cy="4114800"/>
          </a:xfrm>
        </p:spPr>
        <p:txBody>
          <a:bodyPr/>
          <a:lstStyle/>
          <a:p>
            <a:r>
              <a:rPr lang="en-US" sz="2800" dirty="0" smtClean="0"/>
              <a:t>What are the central theme of John Wesley's Methodist movement?</a:t>
            </a:r>
          </a:p>
          <a:p>
            <a:r>
              <a:rPr lang="en-US" sz="2800" dirty="0" smtClean="0"/>
              <a:t>Some people said that he had no intention to start a new denomination, and thus his sermons were not opposed to the Church of England.</a:t>
            </a:r>
          </a:p>
          <a:p>
            <a:r>
              <a:rPr lang="en-US" sz="2800" dirty="0" smtClean="0"/>
              <a:t>How could we find out?</a:t>
            </a:r>
          </a:p>
          <a:p>
            <a:endParaRPr lang="en-US" dirty="0" smtClean="0"/>
          </a:p>
        </p:txBody>
      </p:sp>
      <p:pic>
        <p:nvPicPr>
          <p:cNvPr id="1026" name="Picture 2" descr="Image result for John Wesle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1200" y="2133599"/>
            <a:ext cx="2743200" cy="337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970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sp>
        <p:nvSpPr>
          <p:cNvPr id="3" name="Content Placeholder 2"/>
          <p:cNvSpPr>
            <a:spLocks noGrp="1"/>
          </p:cNvSpPr>
          <p:nvPr>
            <p:ph idx="1"/>
          </p:nvPr>
        </p:nvSpPr>
        <p:spPr>
          <a:xfrm>
            <a:off x="593897" y="3053301"/>
            <a:ext cx="2438400" cy="2743200"/>
          </a:xfrm>
        </p:spPr>
        <p:txBody>
          <a:bodyPr/>
          <a:lstStyle/>
          <a:p>
            <a:pPr marL="0" indent="0">
              <a:buNone/>
            </a:pPr>
            <a:r>
              <a:rPr lang="en-US" sz="2400" dirty="0" smtClean="0"/>
              <a:t>You can save documents (e.g. Word, PDF…</a:t>
            </a:r>
            <a:r>
              <a:rPr lang="en-US" sz="2400" dirty="0" err="1" smtClean="0"/>
              <a:t>etc</a:t>
            </a:r>
            <a:r>
              <a:rPr lang="en-US" sz="2400" dirty="0" smtClean="0"/>
              <a:t>,) in a folder and make Modeler to scan all files on the list.</a:t>
            </a:r>
            <a:endParaRPr lang="en-US" sz="2400" dirty="0"/>
          </a:p>
        </p:txBody>
      </p:sp>
      <p:pic>
        <p:nvPicPr>
          <p:cNvPr id="4" name="Picture 3"/>
          <p:cNvPicPr>
            <a:picLocks noChangeAspect="1"/>
          </p:cNvPicPr>
          <p:nvPr/>
        </p:nvPicPr>
        <p:blipFill>
          <a:blip r:embed="rId2"/>
          <a:stretch>
            <a:fillRect/>
          </a:stretch>
        </p:blipFill>
        <p:spPr>
          <a:xfrm>
            <a:off x="602511" y="1905000"/>
            <a:ext cx="2586893" cy="9144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352800" y="1905000"/>
            <a:ext cx="5580952" cy="4819048"/>
          </a:xfrm>
          <a:prstGeom prst="rect">
            <a:avLst/>
          </a:prstGeom>
        </p:spPr>
      </p:pic>
    </p:spTree>
    <p:extLst>
      <p:ext uri="{BB962C8B-B14F-4D97-AF65-F5344CB8AC3E}">
        <p14:creationId xmlns:p14="http://schemas.microsoft.com/office/powerpoint/2010/main" val="2624977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pic>
        <p:nvPicPr>
          <p:cNvPr id="6" name="Picture 5"/>
          <p:cNvPicPr>
            <a:picLocks noChangeAspect="1"/>
          </p:cNvPicPr>
          <p:nvPr/>
        </p:nvPicPr>
        <p:blipFill>
          <a:blip r:embed="rId2"/>
          <a:stretch>
            <a:fillRect/>
          </a:stretch>
        </p:blipFill>
        <p:spPr>
          <a:xfrm>
            <a:off x="2080808" y="1676400"/>
            <a:ext cx="5386792" cy="4876800"/>
          </a:xfrm>
          <a:prstGeom prst="rect">
            <a:avLst/>
          </a:prstGeom>
        </p:spPr>
      </p:pic>
    </p:spTree>
    <p:extLst>
      <p:ext uri="{BB962C8B-B14F-4D97-AF65-F5344CB8AC3E}">
        <p14:creationId xmlns:p14="http://schemas.microsoft.com/office/powerpoint/2010/main" val="2753175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4572000" cy="1143000"/>
          </a:xfrm>
        </p:spPr>
        <p:txBody>
          <a:bodyPr/>
          <a:lstStyle/>
          <a:p>
            <a:r>
              <a:rPr lang="en-US" dirty="0" smtClean="0"/>
              <a:t>Similar question</a:t>
            </a:r>
            <a:endParaRPr lang="en-US" dirty="0"/>
          </a:p>
        </p:txBody>
      </p:sp>
      <p:sp>
        <p:nvSpPr>
          <p:cNvPr id="3" name="Content Placeholder 2"/>
          <p:cNvSpPr>
            <a:spLocks noGrp="1"/>
          </p:cNvSpPr>
          <p:nvPr>
            <p:ph idx="1"/>
          </p:nvPr>
        </p:nvSpPr>
        <p:spPr>
          <a:xfrm>
            <a:off x="609600" y="1752600"/>
            <a:ext cx="5029200" cy="4648200"/>
          </a:xfrm>
        </p:spPr>
        <p:txBody>
          <a:bodyPr/>
          <a:lstStyle/>
          <a:p>
            <a:r>
              <a:rPr lang="en-US" sz="2400" dirty="0" smtClean="0"/>
              <a:t>One of the most famous sermons written by </a:t>
            </a:r>
            <a:r>
              <a:rPr lang="en-US" sz="2400" dirty="0"/>
              <a:t>Johnathan Edwards </a:t>
            </a:r>
            <a:r>
              <a:rPr lang="en-US" sz="2400" dirty="0" smtClean="0"/>
              <a:t>(1703-1758) is </a:t>
            </a:r>
            <a:r>
              <a:rPr lang="en-US" sz="2400" dirty="0">
                <a:solidFill>
                  <a:srgbClr val="FF0000"/>
                </a:solidFill>
              </a:rPr>
              <a:t>"Sinners in the Hands of an Angry </a:t>
            </a:r>
            <a:r>
              <a:rPr lang="en-US" sz="2400" dirty="0" smtClean="0">
                <a:solidFill>
                  <a:srgbClr val="FF0000"/>
                </a:solidFill>
              </a:rPr>
              <a:t>God”</a:t>
            </a:r>
          </a:p>
          <a:p>
            <a:r>
              <a:rPr lang="en-US" sz="2400" dirty="0" smtClean="0"/>
              <a:t>The message is simple: if you don’t believe in Jesus, you will go to Hell.</a:t>
            </a:r>
            <a:endParaRPr lang="en-US" sz="2400" dirty="0"/>
          </a:p>
          <a:p>
            <a:r>
              <a:rPr lang="en-US" sz="2400" dirty="0" smtClean="0"/>
              <a:t>Is fear of divine punishment the central theme during </a:t>
            </a:r>
            <a:r>
              <a:rPr lang="en-US" sz="2400" smtClean="0"/>
              <a:t>the First </a:t>
            </a:r>
            <a:r>
              <a:rPr lang="en-US" sz="2400" dirty="0" smtClean="0"/>
              <a:t>Great Awakening?</a:t>
            </a:r>
          </a:p>
          <a:p>
            <a:r>
              <a:rPr lang="en-US" sz="2400" dirty="0" smtClean="0"/>
              <a:t>Text mining of all his </a:t>
            </a:r>
            <a:r>
              <a:rPr lang="en-US" sz="2400" dirty="0"/>
              <a:t>sermons: http://</a:t>
            </a:r>
            <a:r>
              <a:rPr lang="en-US" sz="2400" dirty="0" err="1"/>
              <a:t>www.jonathan-edwards.org</a:t>
            </a:r>
            <a:r>
              <a:rPr lang="en-US" sz="2400" dirty="0" smtClean="0"/>
              <a:t>/  </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1200" y="990600"/>
            <a:ext cx="2703685" cy="29718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1" y="4160157"/>
            <a:ext cx="2729544" cy="2164443"/>
          </a:xfrm>
          <a:prstGeom prst="rect">
            <a:avLst/>
          </a:prstGeom>
        </p:spPr>
      </p:pic>
    </p:spTree>
    <p:extLst>
      <p:ext uri="{BB962C8B-B14F-4D97-AF65-F5344CB8AC3E}">
        <p14:creationId xmlns:p14="http://schemas.microsoft.com/office/powerpoint/2010/main" val="1857840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68338" y="381000"/>
            <a:ext cx="7772400" cy="1143000"/>
          </a:xfrm>
        </p:spPr>
        <p:txBody>
          <a:bodyPr/>
          <a:lstStyle/>
          <a:p>
            <a:pPr eaLnBrk="1" hangingPunct="1"/>
            <a:r>
              <a:rPr lang="en-US" altLang="en-US" dirty="0" smtClean="0">
                <a:solidFill>
                  <a:srgbClr val="7B9899"/>
                </a:solidFill>
              </a:rPr>
              <a:t>Example 3: </a:t>
            </a:r>
            <a:br>
              <a:rPr lang="en-US" altLang="en-US" dirty="0" smtClean="0">
                <a:solidFill>
                  <a:srgbClr val="7B9899"/>
                </a:solidFill>
              </a:rPr>
            </a:br>
            <a:r>
              <a:rPr lang="en-US" altLang="en-US" dirty="0" smtClean="0">
                <a:solidFill>
                  <a:srgbClr val="7B9899"/>
                </a:solidFill>
              </a:rPr>
              <a:t>Psychology of religion</a:t>
            </a:r>
          </a:p>
        </p:txBody>
      </p:sp>
      <p:sp>
        <p:nvSpPr>
          <p:cNvPr id="73731" name="Content Placeholder 2"/>
          <p:cNvSpPr>
            <a:spLocks noGrp="1"/>
          </p:cNvSpPr>
          <p:nvPr>
            <p:ph sz="quarter" idx="1"/>
          </p:nvPr>
        </p:nvSpPr>
        <p:spPr>
          <a:xfrm>
            <a:off x="301625" y="1978025"/>
            <a:ext cx="8613775" cy="4194175"/>
          </a:xfrm>
        </p:spPr>
        <p:txBody>
          <a:bodyPr/>
          <a:lstStyle/>
          <a:p>
            <a:pPr eaLnBrk="1" hangingPunct="1"/>
            <a:r>
              <a:rPr lang="en-US" altLang="en-US" sz="2400" dirty="0" smtClean="0"/>
              <a:t>Yu, C. H. (2015). Are positive trait attributions for the deceased caused by fear of supernatural punishments?: A triangulated study by content analysis and text mining. </a:t>
            </a:r>
            <a:r>
              <a:rPr lang="en-US" altLang="en-US" sz="2400" i="1" dirty="0" smtClean="0"/>
              <a:t>Journal of Psychology and Christianity, 34, </a:t>
            </a:r>
            <a:r>
              <a:rPr lang="en-US" altLang="en-US" sz="2400" dirty="0" smtClean="0"/>
              <a:t>3-18.</a:t>
            </a:r>
          </a:p>
          <a:p>
            <a:pPr eaLnBrk="1" hangingPunct="1"/>
            <a:r>
              <a:rPr lang="en-US" altLang="en-US" sz="2400" dirty="0" smtClean="0"/>
              <a:t>This project is a replicated and enhanced study of Jesse Bering’s research on </a:t>
            </a:r>
            <a:r>
              <a:rPr lang="en-US" altLang="en-US" sz="2400" dirty="0" smtClean="0">
                <a:solidFill>
                  <a:srgbClr val="FF0000"/>
                </a:solidFill>
              </a:rPr>
              <a:t>perceptions of dead agents</a:t>
            </a:r>
            <a:r>
              <a:rPr lang="en-US" altLang="en-US" sz="2400" dirty="0" smtClean="0"/>
              <a:t>. </a:t>
            </a:r>
          </a:p>
          <a:p>
            <a:pPr eaLnBrk="1" hangingPunct="1"/>
            <a:r>
              <a:rPr lang="en-US" altLang="en-US" sz="2400" dirty="0" smtClean="0"/>
              <a:t>Utilizing the framework of cognitive psychology and evolutionary psychology, Bering hypothesized that humans have a natural tendency to perceive that cognitive systems continue to function after death, and this disposition might be </a:t>
            </a:r>
            <a:r>
              <a:rPr lang="en-US" altLang="en-US" sz="2400" dirty="0" smtClean="0">
                <a:solidFill>
                  <a:srgbClr val="FF0000"/>
                </a:solidFill>
              </a:rPr>
              <a:t>the psychological foundation of religion</a:t>
            </a:r>
            <a:r>
              <a:rPr lang="en-US" altLang="en-US" sz="2400" dirty="0" smtClean="0"/>
              <a:t>. </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81000" y="609600"/>
            <a:ext cx="3965575" cy="758825"/>
          </a:xfrm>
        </p:spPr>
        <p:txBody>
          <a:bodyPr/>
          <a:lstStyle/>
          <a:p>
            <a:pPr eaLnBrk="1" hangingPunct="1"/>
            <a:r>
              <a:rPr lang="en-US" altLang="en-US" dirty="0" smtClean="0">
                <a:solidFill>
                  <a:srgbClr val="7B9899"/>
                </a:solidFill>
              </a:rPr>
              <a:t>Context</a:t>
            </a:r>
          </a:p>
        </p:txBody>
      </p:sp>
      <p:sp>
        <p:nvSpPr>
          <p:cNvPr id="74755" name="Content Placeholder 2"/>
          <p:cNvSpPr>
            <a:spLocks noGrp="1"/>
          </p:cNvSpPr>
          <p:nvPr>
            <p:ph sz="quarter" idx="1"/>
          </p:nvPr>
        </p:nvSpPr>
        <p:spPr>
          <a:xfrm>
            <a:off x="228600" y="1639888"/>
            <a:ext cx="4651375" cy="4572000"/>
          </a:xfrm>
        </p:spPr>
        <p:txBody>
          <a:bodyPr/>
          <a:lstStyle/>
          <a:p>
            <a:pPr eaLnBrk="1" hangingPunct="1"/>
            <a:r>
              <a:rPr lang="en-US" altLang="en-US" sz="2800" smtClean="0"/>
              <a:t>Bering and his associates conducted a content analysis by extracting trait attributions from 496 obituaries published in the </a:t>
            </a:r>
            <a:r>
              <a:rPr lang="en-US" altLang="en-US" sz="2800" i="1" smtClean="0"/>
              <a:t>New York Times</a:t>
            </a:r>
            <a:r>
              <a:rPr lang="en-US" altLang="en-US" sz="2800" smtClean="0"/>
              <a:t>. The </a:t>
            </a:r>
            <a:r>
              <a:rPr lang="en-US" altLang="en-US" sz="2800" smtClean="0">
                <a:solidFill>
                  <a:srgbClr val="FF0000"/>
                </a:solidFill>
              </a:rPr>
              <a:t>trait attributions</a:t>
            </a:r>
            <a:r>
              <a:rPr lang="en-US" altLang="en-US" sz="2800" smtClean="0"/>
              <a:t> were classified according to the categories in the Evaluation of Other Questionnaire (EOOQ). </a:t>
            </a:r>
          </a:p>
        </p:txBody>
      </p:sp>
      <p:pic>
        <p:nvPicPr>
          <p:cNvPr id="74756" name="Picture 2" descr="http://www.creative-wisdom.com/photography/girls/ghost_997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29200" y="496888"/>
            <a:ext cx="3810000" cy="571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mtClean="0">
                <a:solidFill>
                  <a:srgbClr val="7B9899"/>
                </a:solidFill>
              </a:rPr>
              <a:t>Context</a:t>
            </a:r>
          </a:p>
        </p:txBody>
      </p:sp>
      <p:sp>
        <p:nvSpPr>
          <p:cNvPr id="75779" name="Content Placeholder 2"/>
          <p:cNvSpPr>
            <a:spLocks noGrp="1"/>
          </p:cNvSpPr>
          <p:nvPr>
            <p:ph sz="quarter" idx="1"/>
          </p:nvPr>
        </p:nvSpPr>
        <p:spPr>
          <a:xfrm>
            <a:off x="301625" y="1527175"/>
            <a:ext cx="8504238" cy="4572000"/>
          </a:xfrm>
        </p:spPr>
        <p:txBody>
          <a:bodyPr/>
          <a:lstStyle/>
          <a:p>
            <a:pPr eaLnBrk="1" hangingPunct="1"/>
            <a:r>
              <a:rPr lang="en-US" altLang="en-US" smtClean="0"/>
              <a:t>Bering found that in those obituaries </a:t>
            </a:r>
            <a:r>
              <a:rPr lang="en-US" altLang="en-US" smtClean="0">
                <a:solidFill>
                  <a:srgbClr val="FF0000"/>
                </a:solidFill>
              </a:rPr>
              <a:t>pro-social and morality-related attributes</a:t>
            </a:r>
            <a:r>
              <a:rPr lang="en-US" altLang="en-US" smtClean="0"/>
              <a:t> of the dead people appeared more frequently than other types of qualities, such as achievements. </a:t>
            </a:r>
          </a:p>
          <a:p>
            <a:pPr eaLnBrk="1" hangingPunct="1"/>
            <a:r>
              <a:rPr lang="en-US" altLang="en-US" smtClean="0"/>
              <a:t>Along with the findings form other similar studies, Bering and his colleagues asserted that this behavioral pattern might result from adaptions during the evolutionary process. </a:t>
            </a:r>
          </a:p>
          <a:p>
            <a:pPr eaLnBrk="1" hangingPunct="1"/>
            <a:endParaRPr lang="en-US" altLang="en-US"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endParaRPr lang="en-US" altLang="en-US" smtClean="0">
              <a:solidFill>
                <a:srgbClr val="7B9899"/>
              </a:solidFill>
            </a:endParaRPr>
          </a:p>
        </p:txBody>
      </p:sp>
      <p:sp>
        <p:nvSpPr>
          <p:cNvPr id="76803" name="Content Placeholder 2"/>
          <p:cNvSpPr>
            <a:spLocks noGrp="1"/>
          </p:cNvSpPr>
          <p:nvPr>
            <p:ph sz="quarter" idx="1"/>
          </p:nvPr>
        </p:nvSpPr>
        <p:spPr>
          <a:xfrm>
            <a:off x="4724400" y="1527175"/>
            <a:ext cx="4081463" cy="4572000"/>
          </a:xfrm>
        </p:spPr>
        <p:txBody>
          <a:bodyPr/>
          <a:lstStyle/>
          <a:p>
            <a:pPr marL="0" indent="0" eaLnBrk="1" hangingPunct="1">
              <a:buNone/>
            </a:pPr>
            <a:r>
              <a:rPr lang="en-US" altLang="en-US" dirty="0" smtClean="0"/>
              <a:t>Specifically, if dead agents were believed to be aware of what the living people said and did, it could strengthen our </a:t>
            </a:r>
            <a:r>
              <a:rPr lang="en-US" altLang="en-US" dirty="0" smtClean="0">
                <a:solidFill>
                  <a:srgbClr val="FF0000"/>
                </a:solidFill>
              </a:rPr>
              <a:t>moral framework</a:t>
            </a:r>
            <a:r>
              <a:rPr lang="en-US" altLang="en-US" dirty="0" smtClean="0"/>
              <a:t>. </a:t>
            </a:r>
          </a:p>
          <a:p>
            <a:pPr eaLnBrk="1" hangingPunct="1"/>
            <a:endParaRPr lang="en-US" altLang="en-US" dirty="0" smtClean="0"/>
          </a:p>
        </p:txBody>
      </p:sp>
      <p:pic>
        <p:nvPicPr>
          <p:cNvPr id="76804" name="Picture 2" descr="http://www.creative-wisdom.com/photography/girls/ghost_984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457200"/>
            <a:ext cx="3810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Limitation of Bering’s study</a:t>
            </a:r>
          </a:p>
        </p:txBody>
      </p:sp>
      <p:sp>
        <p:nvSpPr>
          <p:cNvPr id="77827" name="Content Placeholder 2"/>
          <p:cNvSpPr>
            <a:spLocks noGrp="1"/>
          </p:cNvSpPr>
          <p:nvPr>
            <p:ph sz="quarter" idx="1"/>
          </p:nvPr>
        </p:nvSpPr>
        <p:spPr>
          <a:xfrm>
            <a:off x="301625" y="1828800"/>
            <a:ext cx="8504238" cy="4572000"/>
          </a:xfrm>
        </p:spPr>
        <p:txBody>
          <a:bodyPr/>
          <a:lstStyle/>
          <a:p>
            <a:pPr eaLnBrk="1" hangingPunct="1"/>
            <a:r>
              <a:rPr lang="en-US" altLang="en-US" sz="2800" smtClean="0"/>
              <a:t>Bering’s study has certain limitations. It is important to point out that 41% Americans attend church on a regular basis, and Christianity has major impacts on every aspect of people’s life. </a:t>
            </a:r>
          </a:p>
          <a:p>
            <a:pPr eaLnBrk="1" hangingPunct="1"/>
            <a:r>
              <a:rPr lang="en-US" altLang="en-US" sz="2800" smtClean="0"/>
              <a:t>A Gallup poll shows that 92% Americans believe in the existence of God. Thus, the wording patterns found in New York Times obituaries and the idea of afterlife among the Americans could be a </a:t>
            </a:r>
            <a:r>
              <a:rPr lang="en-US" altLang="en-US" sz="2800" smtClean="0">
                <a:solidFill>
                  <a:srgbClr val="FF0000"/>
                </a:solidFill>
              </a:rPr>
              <a:t>cultural product</a:t>
            </a:r>
            <a:r>
              <a:rPr lang="en-US" altLang="en-US" sz="2800" smtClean="0"/>
              <a:t>, instead of a </a:t>
            </a:r>
            <a:r>
              <a:rPr lang="en-US" altLang="en-US" sz="2800" smtClean="0">
                <a:solidFill>
                  <a:srgbClr val="FF0000"/>
                </a:solidFill>
              </a:rPr>
              <a:t>natural tendency</a:t>
            </a:r>
            <a:r>
              <a:rPr lang="en-US" altLang="en-US" sz="2800" smtClean="0"/>
              <a:t>. </a:t>
            </a:r>
          </a:p>
          <a:p>
            <a:pPr eaLnBrk="1" hangingPunct="1"/>
            <a:endParaRPr lang="en-US" alt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67544" y="384175"/>
            <a:ext cx="7772400" cy="1143000"/>
          </a:xfrm>
        </p:spPr>
        <p:txBody>
          <a:bodyPr/>
          <a:lstStyle/>
          <a:p>
            <a:pPr eaLnBrk="1" hangingPunct="1"/>
            <a:r>
              <a:rPr lang="en-US" altLang="en-US" dirty="0" smtClean="0">
                <a:solidFill>
                  <a:srgbClr val="7B9899"/>
                </a:solidFill>
              </a:rPr>
              <a:t>Purpose</a:t>
            </a:r>
          </a:p>
        </p:txBody>
      </p:sp>
      <p:sp>
        <p:nvSpPr>
          <p:cNvPr id="3" name="Content Placeholder 2"/>
          <p:cNvSpPr>
            <a:spLocks noGrp="1"/>
          </p:cNvSpPr>
          <p:nvPr>
            <p:ph sz="quarter" idx="1"/>
          </p:nvPr>
        </p:nvSpPr>
        <p:spPr>
          <a:xfrm>
            <a:off x="301625" y="1527174"/>
            <a:ext cx="8504238" cy="4797425"/>
          </a:xfrm>
        </p:spPr>
        <p:txBody>
          <a:bodyPr>
            <a:normAutofit fontScale="92500" lnSpcReduction="20000"/>
          </a:bodyPr>
          <a:lstStyle/>
          <a:p>
            <a:pPr marL="274320" indent="-274320" eaLnBrk="1" fontAlgn="auto" hangingPunct="1">
              <a:spcAft>
                <a:spcPts val="0"/>
              </a:spcAft>
              <a:buFont typeface="Wingdings 2"/>
              <a:buChar char=""/>
              <a:defRPr/>
            </a:pPr>
            <a:r>
              <a:rPr lang="en-US" dirty="0"/>
              <a:t>Another sample is needed in order to further examine Bering’s notion. In contrast to the US, in the </a:t>
            </a:r>
            <a:r>
              <a:rPr lang="en-US" dirty="0" smtClean="0"/>
              <a:t>UK </a:t>
            </a:r>
            <a:r>
              <a:rPr lang="en-US" dirty="0"/>
              <a:t>churchgoers are 10% of the entire population, and </a:t>
            </a:r>
            <a:r>
              <a:rPr lang="en-US" dirty="0" smtClean="0"/>
              <a:t>44</a:t>
            </a:r>
            <a:r>
              <a:rPr lang="en-US" dirty="0"/>
              <a:t>% of UK citizens believe in God. </a:t>
            </a:r>
          </a:p>
          <a:p>
            <a:pPr marL="274320" indent="-274320" eaLnBrk="1" fontAlgn="auto" hangingPunct="1">
              <a:spcAft>
                <a:spcPts val="0"/>
              </a:spcAft>
              <a:buFont typeface="Wingdings 2"/>
              <a:buChar char=""/>
              <a:defRPr/>
            </a:pPr>
            <a:r>
              <a:rPr lang="en-US" dirty="0" smtClean="0"/>
              <a:t>UK </a:t>
            </a:r>
            <a:r>
              <a:rPr lang="en-US" dirty="0"/>
              <a:t>is </a:t>
            </a:r>
            <a:r>
              <a:rPr lang="en-US" dirty="0" smtClean="0"/>
              <a:t>more </a:t>
            </a:r>
            <a:r>
              <a:rPr lang="en-US" dirty="0"/>
              <a:t>secular </a:t>
            </a:r>
            <a:r>
              <a:rPr lang="en-US" dirty="0" smtClean="0"/>
              <a:t>than </a:t>
            </a:r>
            <a:r>
              <a:rPr lang="en-US" dirty="0"/>
              <a:t>the US. If the perception of active dead agents is really natural or a-cultural, then the trait attributions found in the US sample should also be observed in the UK. </a:t>
            </a:r>
          </a:p>
          <a:p>
            <a:pPr marL="274320" indent="-274320" eaLnBrk="1" fontAlgn="auto" hangingPunct="1">
              <a:spcAft>
                <a:spcPts val="0"/>
              </a:spcAft>
              <a:buFont typeface="Wingdings 2"/>
              <a:buChar char=""/>
              <a:defRPr/>
            </a:pPr>
            <a:r>
              <a:rPr lang="en-US" dirty="0"/>
              <a:t>In this project 400 obituaries were sourced from two UK newspapers, namely, </a:t>
            </a:r>
            <a:r>
              <a:rPr lang="en-US" i="1" dirty="0"/>
              <a:t>Guardian </a:t>
            </a:r>
            <a:r>
              <a:rPr lang="en-US" dirty="0"/>
              <a:t>and </a:t>
            </a:r>
            <a:r>
              <a:rPr lang="en-US" i="1" dirty="0"/>
              <a:t>Independent</a:t>
            </a:r>
            <a:r>
              <a:rPr lang="en-US" dirty="0"/>
              <a:t>.</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altLang="en-US" smtClean="0">
                <a:solidFill>
                  <a:srgbClr val="7B9899"/>
                </a:solidFill>
              </a:rPr>
              <a:t>Methodology</a:t>
            </a:r>
          </a:p>
        </p:txBody>
      </p:sp>
      <p:sp>
        <p:nvSpPr>
          <p:cNvPr id="3" name="Content Placeholder 2"/>
          <p:cNvSpPr>
            <a:spLocks noGrp="1"/>
          </p:cNvSpPr>
          <p:nvPr>
            <p:ph sz="quarter" idx="1"/>
          </p:nvPr>
        </p:nvSpPr>
        <p:spPr>
          <a:xfrm>
            <a:off x="319088" y="1752600"/>
            <a:ext cx="8505825" cy="4797425"/>
          </a:xfrm>
        </p:spPr>
        <p:txBody>
          <a:bodyPr>
            <a:normAutofit fontScale="92500"/>
          </a:bodyPr>
          <a:lstStyle/>
          <a:p>
            <a:pPr marL="274320" indent="-274320" eaLnBrk="1" fontAlgn="auto" hangingPunct="1">
              <a:spcAft>
                <a:spcPts val="0"/>
              </a:spcAft>
              <a:buFont typeface="Wingdings 2"/>
              <a:buChar char=""/>
              <a:defRPr/>
            </a:pPr>
            <a:r>
              <a:rPr lang="en-US" dirty="0" smtClean="0"/>
              <a:t>Replicate </a:t>
            </a:r>
            <a:r>
              <a:rPr lang="en-US" dirty="0"/>
              <a:t>the study using content analysis based on EOOQ and data-driven categories in </a:t>
            </a:r>
            <a:r>
              <a:rPr lang="en-US" dirty="0">
                <a:solidFill>
                  <a:srgbClr val="FF0000"/>
                </a:solidFill>
              </a:rPr>
              <a:t>MAXQDA</a:t>
            </a:r>
          </a:p>
          <a:p>
            <a:pPr marL="274320" indent="-274320" eaLnBrk="1" fontAlgn="auto" hangingPunct="1">
              <a:spcAft>
                <a:spcPts val="0"/>
              </a:spcAft>
              <a:buFont typeface="Wingdings 2"/>
              <a:buChar char=""/>
              <a:defRPr/>
            </a:pPr>
            <a:r>
              <a:rPr lang="en-US" dirty="0" smtClean="0"/>
              <a:t>Triangulate </a:t>
            </a:r>
            <a:r>
              <a:rPr lang="en-US" dirty="0"/>
              <a:t>data analysis using </a:t>
            </a:r>
            <a:r>
              <a:rPr lang="en-US" dirty="0" smtClean="0"/>
              <a:t>SPSS </a:t>
            </a:r>
            <a:r>
              <a:rPr lang="en-US" dirty="0"/>
              <a:t>Text Analytics </a:t>
            </a:r>
            <a:endParaRPr lang="en-US" dirty="0" smtClean="0"/>
          </a:p>
          <a:p>
            <a:pPr marL="274320" indent="-274320" eaLnBrk="1" fontAlgn="auto" hangingPunct="1">
              <a:spcAft>
                <a:spcPts val="0"/>
              </a:spcAft>
              <a:buFont typeface="Wingdings 2"/>
              <a:buChar char=""/>
              <a:defRPr/>
            </a:pPr>
            <a:r>
              <a:rPr lang="en-US" dirty="0" smtClean="0"/>
              <a:t>Content </a:t>
            </a:r>
            <a:r>
              <a:rPr lang="en-US" dirty="0"/>
              <a:t>analysis relies on human </a:t>
            </a:r>
            <a:r>
              <a:rPr lang="en-US" dirty="0" smtClean="0"/>
              <a:t>on coders </a:t>
            </a:r>
            <a:r>
              <a:rPr lang="en-US" dirty="0"/>
              <a:t>whereas text mining is automated by natural language processing and computational linguistics.</a:t>
            </a:r>
          </a:p>
          <a:p>
            <a:pPr marL="274320" indent="-274320" eaLnBrk="1" fontAlgn="auto" hangingPunct="1">
              <a:spcAft>
                <a:spcPts val="0"/>
              </a:spcAft>
              <a:buFont typeface="Wingdings 2"/>
              <a:buChar char=""/>
              <a:defRPr/>
            </a:pPr>
            <a:r>
              <a:rPr lang="en-US" dirty="0" smtClean="0"/>
              <a:t>Coded </a:t>
            </a:r>
            <a:r>
              <a:rPr lang="en-US" dirty="0"/>
              <a:t>variables were exported to JMP for quantitative analysis</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1625" y="228600"/>
            <a:ext cx="8534400" cy="609600"/>
          </a:xfrm>
        </p:spPr>
        <p:txBody>
          <a:bodyPr/>
          <a:lstStyle/>
          <a:p>
            <a:pPr eaLnBrk="1" hangingPunct="1"/>
            <a:r>
              <a:rPr lang="en-US" altLang="en-US" smtClean="0">
                <a:solidFill>
                  <a:srgbClr val="7B9899"/>
                </a:solidFill>
              </a:rPr>
              <a:t>EOOQ</a:t>
            </a:r>
          </a:p>
        </p:txBody>
      </p:sp>
      <p:sp>
        <p:nvSpPr>
          <p:cNvPr id="80899" name="Content Placeholder 2"/>
          <p:cNvSpPr>
            <a:spLocks noGrp="1"/>
          </p:cNvSpPr>
          <p:nvPr>
            <p:ph sz="quarter" idx="1"/>
          </p:nvPr>
        </p:nvSpPr>
        <p:spPr>
          <a:xfrm>
            <a:off x="301625" y="5684838"/>
            <a:ext cx="8504238" cy="715962"/>
          </a:xfrm>
        </p:spPr>
        <p:txBody>
          <a:bodyPr/>
          <a:lstStyle/>
          <a:p>
            <a:pPr eaLnBrk="1" hangingPunct="1"/>
            <a:r>
              <a:rPr lang="en-US" altLang="en-US" sz="2000" smtClean="0"/>
              <a:t>It is extremely rare to see negative attributes, such as “hypocritical” and “selfish” in those obituaries, and thus these categories are not useful.</a:t>
            </a:r>
          </a:p>
          <a:p>
            <a:pPr eaLnBrk="1" hangingPunct="1"/>
            <a:endParaRPr lang="en-US" altLang="en-US" smtClean="0"/>
          </a:p>
        </p:txBody>
      </p:sp>
      <p:pic>
        <p:nvPicPr>
          <p:cNvPr id="80900"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914400"/>
            <a:ext cx="7818438" cy="47704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671513" y="487363"/>
            <a:ext cx="7772400" cy="1143000"/>
          </a:xfrm>
        </p:spPr>
        <p:txBody>
          <a:bodyPr/>
          <a:lstStyle/>
          <a:p>
            <a:pPr eaLnBrk="1" hangingPunct="1"/>
            <a:r>
              <a:rPr lang="en-US" altLang="en-US" smtClean="0">
                <a:solidFill>
                  <a:srgbClr val="7B9899"/>
                </a:solidFill>
              </a:rPr>
              <a:t>New categories driven </a:t>
            </a:r>
            <a:br>
              <a:rPr lang="en-US" altLang="en-US" smtClean="0">
                <a:solidFill>
                  <a:srgbClr val="7B9899"/>
                </a:solidFill>
              </a:rPr>
            </a:br>
            <a:r>
              <a:rPr lang="en-US" altLang="en-US" smtClean="0">
                <a:solidFill>
                  <a:srgbClr val="7B9899"/>
                </a:solidFill>
              </a:rPr>
              <a:t>by the data</a:t>
            </a:r>
          </a:p>
        </p:txBody>
      </p:sp>
      <p:sp>
        <p:nvSpPr>
          <p:cNvPr id="81923" name="Content Placeholder 2"/>
          <p:cNvSpPr>
            <a:spLocks noGrp="1"/>
          </p:cNvSpPr>
          <p:nvPr>
            <p:ph sz="quarter" idx="1"/>
          </p:nvPr>
        </p:nvSpPr>
        <p:spPr>
          <a:xfrm>
            <a:off x="304800" y="1735138"/>
            <a:ext cx="8504238" cy="4572000"/>
          </a:xfrm>
        </p:spPr>
        <p:txBody>
          <a:bodyPr/>
          <a:lstStyle/>
          <a:p>
            <a:pPr eaLnBrk="1" hangingPunct="1"/>
            <a:r>
              <a:rPr lang="en-US" altLang="en-US" smtClean="0">
                <a:latin typeface="Calibri" panose="020F0502020204030204" pitchFamily="34" charset="0"/>
                <a:ea typeface="Calibri" panose="020F0502020204030204" pitchFamily="34" charset="0"/>
                <a:cs typeface="Times New Roman" panose="02020603050405020304" pitchFamily="18" charset="0"/>
              </a:rPr>
              <a:t>Some new categories were created by the coders.</a:t>
            </a:r>
          </a:p>
          <a:p>
            <a:pPr eaLnBrk="1" hangingPunct="1"/>
            <a:endParaRPr lang="en-US" altLang="en-US" smtClean="0">
              <a:ea typeface="Calibri" panose="020F0502020204030204" pitchFamily="34" charset="0"/>
              <a:cs typeface="Times New Roman" panose="02020603050405020304" pitchFamily="18" charset="0"/>
            </a:endParaRPr>
          </a:p>
        </p:txBody>
      </p:sp>
      <p:pic>
        <p:nvPicPr>
          <p:cNvPr id="81924"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2667000"/>
            <a:ext cx="5857875" cy="388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8" y="228600"/>
            <a:ext cx="7772400" cy="1143000"/>
          </a:xfrm>
        </p:spPr>
        <p:txBody>
          <a:bodyPr/>
          <a:lstStyle/>
          <a:p>
            <a:r>
              <a:rPr lang="en-US" dirty="0" smtClean="0"/>
              <a:t>MAXQDA</a:t>
            </a:r>
            <a:endParaRPr lang="en-US" dirty="0"/>
          </a:p>
        </p:txBody>
      </p:sp>
      <p:sp>
        <p:nvSpPr>
          <p:cNvPr id="3" name="Content Placeholder 2"/>
          <p:cNvSpPr>
            <a:spLocks noGrp="1"/>
          </p:cNvSpPr>
          <p:nvPr>
            <p:ph idx="1"/>
          </p:nvPr>
        </p:nvSpPr>
        <p:spPr>
          <a:xfrm>
            <a:off x="533400" y="1219200"/>
            <a:ext cx="7772400" cy="4114800"/>
          </a:xfrm>
        </p:spPr>
        <p:txBody>
          <a:bodyPr/>
          <a:lstStyle/>
          <a:p>
            <a:r>
              <a:rPr lang="en-US" sz="2800" dirty="0" smtClean="0"/>
              <a:t>Human coders:</a:t>
            </a:r>
          </a:p>
          <a:p>
            <a:pPr lvl="1"/>
            <a:r>
              <a:rPr lang="en-US" sz="2400" dirty="0" smtClean="0"/>
              <a:t>More accurate than machine coding</a:t>
            </a:r>
          </a:p>
          <a:p>
            <a:pPr lvl="1"/>
            <a:r>
              <a:rPr lang="en-US" sz="2400" dirty="0" smtClean="0"/>
              <a:t>Subject to fatigue and bias</a:t>
            </a:r>
          </a:p>
          <a:p>
            <a:pPr lvl="1"/>
            <a:r>
              <a:rPr lang="en-US" sz="2400" dirty="0" smtClean="0"/>
              <a:t>Take forever with big data</a:t>
            </a:r>
          </a:p>
          <a:p>
            <a:r>
              <a:rPr lang="en-US" sz="2800" dirty="0" smtClean="0"/>
              <a:t>Classify the passage by dragging and dropping</a:t>
            </a:r>
            <a:endParaRPr lang="en-US" sz="28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398" y="3733800"/>
            <a:ext cx="7924800" cy="2946108"/>
          </a:xfrm>
          <a:prstGeom prst="rect">
            <a:avLst/>
          </a:prstGeom>
          <a:ln>
            <a:solidFill>
              <a:schemeClr val="tx1"/>
            </a:solidFill>
          </a:ln>
        </p:spPr>
      </p:pic>
    </p:spTree>
    <p:extLst>
      <p:ext uri="{BB962C8B-B14F-4D97-AF65-F5344CB8AC3E}">
        <p14:creationId xmlns:p14="http://schemas.microsoft.com/office/powerpoint/2010/main" val="33433863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n-US" altLang="en-US" dirty="0" smtClean="0"/>
              <a:t>Content analysis results</a:t>
            </a:r>
            <a:endParaRPr lang="en-US" altLang="en-US" dirty="0" smtClean="0">
              <a:solidFill>
                <a:srgbClr val="7B9899"/>
              </a:solidFill>
            </a:endParaRPr>
          </a:p>
        </p:txBody>
      </p:sp>
      <p:sp>
        <p:nvSpPr>
          <p:cNvPr id="82947" name="Content Placeholder 2"/>
          <p:cNvSpPr>
            <a:spLocks noGrp="1"/>
          </p:cNvSpPr>
          <p:nvPr>
            <p:ph sz="quarter" idx="1"/>
          </p:nvPr>
        </p:nvSpPr>
        <p:spPr>
          <a:xfrm>
            <a:off x="304800" y="1676400"/>
            <a:ext cx="3841750" cy="4572000"/>
          </a:xfrm>
        </p:spPr>
        <p:txBody>
          <a:bodyPr/>
          <a:lstStyle/>
          <a:p>
            <a:pPr marL="273050" indent="-273050" eaLnBrk="1" hangingPunct="1">
              <a:buFont typeface="Wingdings 2" panose="05020102010507070707" pitchFamily="18" charset="2"/>
              <a:buChar char=""/>
            </a:pPr>
            <a:r>
              <a:rPr lang="en-US" altLang="en-US" smtClean="0"/>
              <a:t>The most frequent recurring traits are achievement-related.</a:t>
            </a:r>
          </a:p>
        </p:txBody>
      </p:sp>
      <p:pic>
        <p:nvPicPr>
          <p:cNvPr id="82948"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343400" y="1676400"/>
            <a:ext cx="3629025" cy="502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altLang="en-US" dirty="0" smtClean="0">
                <a:solidFill>
                  <a:srgbClr val="7B9899"/>
                </a:solidFill>
              </a:rPr>
              <a:t>Code relation chart in MAXQDA</a:t>
            </a:r>
          </a:p>
        </p:txBody>
      </p:sp>
      <p:sp>
        <p:nvSpPr>
          <p:cNvPr id="83971" name="Content Placeholder 2"/>
          <p:cNvSpPr>
            <a:spLocks noGrp="1"/>
          </p:cNvSpPr>
          <p:nvPr>
            <p:ph sz="quarter" idx="1"/>
          </p:nvPr>
        </p:nvSpPr>
        <p:spPr>
          <a:xfrm>
            <a:off x="199231" y="4191000"/>
            <a:ext cx="8794750" cy="1981200"/>
          </a:xfrm>
        </p:spPr>
        <p:txBody>
          <a:bodyPr/>
          <a:lstStyle/>
          <a:p>
            <a:pPr marL="273050" indent="-273050" eaLnBrk="1" hangingPunct="1">
              <a:buFont typeface="Wingdings 2" panose="05020102010507070707" pitchFamily="18" charset="2"/>
              <a:buChar char=""/>
            </a:pPr>
            <a:r>
              <a:rPr lang="en-US" altLang="en-US" sz="2400" dirty="0" smtClean="0"/>
              <a:t>Symmetrical data matrix; R1=C1, R2 = C2 (as what you saw in </a:t>
            </a:r>
            <a:r>
              <a:rPr lang="en-US" altLang="en-US" sz="2400" dirty="0" smtClean="0">
                <a:solidFill>
                  <a:srgbClr val="FF0000"/>
                </a:solidFill>
              </a:rPr>
              <a:t>MDS</a:t>
            </a:r>
            <a:r>
              <a:rPr lang="en-US" altLang="en-US" sz="2400" dirty="0" smtClean="0"/>
              <a:t>) </a:t>
            </a:r>
          </a:p>
          <a:p>
            <a:pPr marL="273050" indent="-273050" eaLnBrk="1" hangingPunct="1">
              <a:buFont typeface="Wingdings 2" panose="05020102010507070707" pitchFamily="18" charset="2"/>
              <a:buChar char=""/>
            </a:pPr>
            <a:r>
              <a:rPr lang="en-US" altLang="en-US" sz="2400" dirty="0" smtClean="0"/>
              <a:t>The frequency of co-occurrence is depicted by the size and the color of the square.</a:t>
            </a:r>
          </a:p>
          <a:p>
            <a:pPr marL="273050" indent="-273050" eaLnBrk="1" hangingPunct="1">
              <a:buFont typeface="Wingdings 2" panose="05020102010507070707" pitchFamily="18" charset="2"/>
              <a:buChar char=""/>
            </a:pPr>
            <a:r>
              <a:rPr lang="en-US" altLang="en-US" sz="2400" dirty="0" smtClean="0"/>
              <a:t>Accomplished tends to co-occur with inspiring, justice, bravery, talented, leadership, helpful, hard-working, and intelligent.</a:t>
            </a:r>
          </a:p>
          <a:p>
            <a:pPr marL="273050" indent="-273050" eaLnBrk="1" hangingPunct="1">
              <a:buFont typeface="Wingdings 2" panose="05020102010507070707" pitchFamily="18" charset="2"/>
              <a:buChar char=""/>
            </a:pPr>
            <a:endParaRPr lang="en-US" altLang="en-US" dirty="0" smtClean="0"/>
          </a:p>
        </p:txBody>
      </p:sp>
      <p:pic>
        <p:nvPicPr>
          <p:cNvPr id="8397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981200"/>
            <a:ext cx="8278813"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altLang="en-US" smtClean="0">
                <a:solidFill>
                  <a:srgbClr val="7B9899"/>
                </a:solidFill>
              </a:rPr>
              <a:t>SPSS results</a:t>
            </a:r>
          </a:p>
        </p:txBody>
      </p:sp>
      <p:sp>
        <p:nvSpPr>
          <p:cNvPr id="89091" name="Content Placeholder 2"/>
          <p:cNvSpPr>
            <a:spLocks noGrp="1"/>
          </p:cNvSpPr>
          <p:nvPr>
            <p:ph sz="quarter" idx="1"/>
          </p:nvPr>
        </p:nvSpPr>
        <p:spPr>
          <a:xfrm>
            <a:off x="301625" y="1527175"/>
            <a:ext cx="8504238" cy="4572000"/>
          </a:xfrm>
        </p:spPr>
        <p:txBody>
          <a:bodyPr/>
          <a:lstStyle/>
          <a:p>
            <a:pPr eaLnBrk="1" hangingPunct="1"/>
            <a:endParaRPr lang="en-US" altLang="en-US" smtClean="0"/>
          </a:p>
        </p:txBody>
      </p:sp>
      <p:pic>
        <p:nvPicPr>
          <p:cNvPr id="89092"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88925" y="1752600"/>
            <a:ext cx="8570913"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85800" y="457200"/>
            <a:ext cx="7772400" cy="1143000"/>
          </a:xfrm>
        </p:spPr>
        <p:txBody>
          <a:bodyPr/>
          <a:lstStyle/>
          <a:p>
            <a:pPr eaLnBrk="1" hangingPunct="1"/>
            <a:r>
              <a:rPr lang="en-US" altLang="en-US" smtClean="0"/>
              <a:t>SPSS Category web</a:t>
            </a:r>
          </a:p>
        </p:txBody>
      </p:sp>
      <p:sp>
        <p:nvSpPr>
          <p:cNvPr id="90115" name="Content Placeholder 2"/>
          <p:cNvSpPr>
            <a:spLocks noGrp="1"/>
          </p:cNvSpPr>
          <p:nvPr>
            <p:ph idx="1"/>
          </p:nvPr>
        </p:nvSpPr>
        <p:spPr>
          <a:xfrm>
            <a:off x="685800" y="1600200"/>
            <a:ext cx="8077200" cy="4343400"/>
          </a:xfrm>
        </p:spPr>
        <p:txBody>
          <a:bodyPr/>
          <a:lstStyle/>
          <a:p>
            <a:pPr eaLnBrk="1" hangingPunct="1"/>
            <a:r>
              <a:rPr lang="en-US" altLang="en-US" sz="2800" dirty="0" smtClean="0"/>
              <a:t>Click </a:t>
            </a:r>
            <a:r>
              <a:rPr lang="en-US" altLang="en-US" sz="2800" dirty="0" smtClean="0">
                <a:solidFill>
                  <a:srgbClr val="00B050"/>
                </a:solidFill>
              </a:rPr>
              <a:t>Display</a:t>
            </a:r>
          </a:p>
          <a:p>
            <a:pPr eaLnBrk="1" hangingPunct="1"/>
            <a:r>
              <a:rPr lang="en-US" altLang="en-US" sz="2800" dirty="0" smtClean="0"/>
              <a:t>Similar to Code relation chart in MAXQDA</a:t>
            </a:r>
          </a:p>
          <a:p>
            <a:pPr eaLnBrk="1" hangingPunct="1"/>
            <a:r>
              <a:rPr lang="en-US" altLang="en-US" sz="2800" dirty="0" smtClean="0"/>
              <a:t>Thicker line </a:t>
            </a:r>
            <a:r>
              <a:rPr lang="en-US" altLang="en-US" sz="2800" dirty="0" smtClean="0">
                <a:sym typeface="Wingdings" panose="05000000000000000000" pitchFamily="2" charset="2"/>
              </a:rPr>
              <a:t> stronger relationship (more co-occurrence) </a:t>
            </a:r>
            <a:endParaRPr lang="en-US" altLang="en-US" sz="2800" dirty="0" smtClean="0"/>
          </a:p>
        </p:txBody>
      </p:sp>
      <p:pic>
        <p:nvPicPr>
          <p:cNvPr id="9011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5150" y="3556000"/>
            <a:ext cx="80137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Conclusion</a:t>
            </a:r>
          </a:p>
        </p:txBody>
      </p:sp>
      <p:sp>
        <p:nvSpPr>
          <p:cNvPr id="91139" name="Content Placeholder 2"/>
          <p:cNvSpPr>
            <a:spLocks noGrp="1"/>
          </p:cNvSpPr>
          <p:nvPr>
            <p:ph sz="quarter" idx="1"/>
          </p:nvPr>
        </p:nvSpPr>
        <p:spPr>
          <a:xfrm>
            <a:off x="301625" y="1447800"/>
            <a:ext cx="8504238" cy="4572000"/>
          </a:xfrm>
        </p:spPr>
        <p:txBody>
          <a:bodyPr/>
          <a:lstStyle/>
          <a:p>
            <a:pPr eaLnBrk="1" hangingPunct="1"/>
            <a:r>
              <a:rPr lang="en-US" altLang="en-US" dirty="0" smtClean="0"/>
              <a:t>The study is </a:t>
            </a:r>
            <a:r>
              <a:rPr lang="en-US" altLang="en-US" dirty="0" smtClean="0">
                <a:solidFill>
                  <a:srgbClr val="FF0000"/>
                </a:solidFill>
              </a:rPr>
              <a:t>triangulated</a:t>
            </a:r>
            <a:r>
              <a:rPr lang="en-US" altLang="en-US" dirty="0" smtClean="0"/>
              <a:t> by content analysis (human coders with MAXQDA) and text mining (SPSS text mining algorithms).</a:t>
            </a:r>
          </a:p>
          <a:p>
            <a:pPr eaLnBrk="1" hangingPunct="1"/>
            <a:r>
              <a:rPr lang="en-US" altLang="en-US" dirty="0" smtClean="0"/>
              <a:t>In the UK sample </a:t>
            </a:r>
            <a:r>
              <a:rPr lang="en-US" altLang="en-US" dirty="0" smtClean="0">
                <a:solidFill>
                  <a:srgbClr val="FF0000"/>
                </a:solidFill>
              </a:rPr>
              <a:t>achievement-oriented traits </a:t>
            </a:r>
            <a:r>
              <a:rPr lang="en-US" altLang="en-US" dirty="0" smtClean="0"/>
              <a:t>occurred more often than pro-social and morality-related traits. This finding suggests that the alleged perception of dead agents may be </a:t>
            </a:r>
            <a:r>
              <a:rPr lang="en-US" altLang="en-US" dirty="0" smtClean="0">
                <a:solidFill>
                  <a:srgbClr val="FF0000"/>
                </a:solidFill>
              </a:rPr>
              <a:t>more cultural than natural</a:t>
            </a:r>
            <a:r>
              <a:rPr lang="en-US" altLang="en-US" dirty="0" smtClean="0"/>
              <a:t>.</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altLang="en-US" dirty="0" smtClean="0"/>
              <a:t>Recommendations</a:t>
            </a:r>
          </a:p>
        </p:txBody>
      </p:sp>
      <p:sp>
        <p:nvSpPr>
          <p:cNvPr id="69635" name="Content Placeholder 2"/>
          <p:cNvSpPr>
            <a:spLocks noGrp="1"/>
          </p:cNvSpPr>
          <p:nvPr>
            <p:ph idx="1"/>
          </p:nvPr>
        </p:nvSpPr>
        <p:spPr/>
        <p:txBody>
          <a:bodyPr/>
          <a:lstStyle/>
          <a:p>
            <a:pPr eaLnBrk="1" hangingPunct="1"/>
            <a:r>
              <a:rPr lang="en-US" altLang="en-US" dirty="0" smtClean="0"/>
              <a:t>Some authors (e.g. Bennett, </a:t>
            </a:r>
            <a:r>
              <a:rPr lang="en-US" altLang="en-US" dirty="0" err="1" smtClean="0"/>
              <a:t>Dumais</a:t>
            </a:r>
            <a:r>
              <a:rPr lang="en-US" altLang="en-US" dirty="0" smtClean="0"/>
              <a:t>, &amp; Horvitz, 2005) suggest ensemble methods, such as using multiple text mining tools and assigning reliability index to each of the results. </a:t>
            </a:r>
          </a:p>
          <a:p>
            <a:pPr eaLnBrk="1" hangingPunct="1"/>
            <a:r>
              <a:rPr lang="en-US" altLang="en-US" dirty="0" smtClean="0"/>
              <a:t>Next, the researcher can select the best text classifier or combining all results to generate a meta-result.</a:t>
            </a:r>
          </a:p>
        </p:txBody>
      </p:sp>
    </p:spTree>
    <p:extLst>
      <p:ext uri="{BB962C8B-B14F-4D97-AF65-F5344CB8AC3E}">
        <p14:creationId xmlns:p14="http://schemas.microsoft.com/office/powerpoint/2010/main" val="34767843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dirty="0"/>
              <a:t>Recommendations</a:t>
            </a:r>
            <a:endParaRPr lang="en-US" altLang="en-US" dirty="0" smtClean="0"/>
          </a:p>
        </p:txBody>
      </p:sp>
      <p:sp>
        <p:nvSpPr>
          <p:cNvPr id="71683" name="Content Placeholder 2"/>
          <p:cNvSpPr>
            <a:spLocks noGrp="1"/>
          </p:cNvSpPr>
          <p:nvPr>
            <p:ph idx="1"/>
          </p:nvPr>
        </p:nvSpPr>
        <p:spPr>
          <a:xfrm>
            <a:off x="685800" y="1752600"/>
            <a:ext cx="7772400" cy="4114800"/>
          </a:xfrm>
        </p:spPr>
        <p:txBody>
          <a:bodyPr/>
          <a:lstStyle/>
          <a:p>
            <a:pPr eaLnBrk="1" hangingPunct="1"/>
            <a:r>
              <a:rPr lang="en-US" altLang="en-US" dirty="0" smtClean="0"/>
              <a:t>The text miner should have some </a:t>
            </a:r>
            <a:r>
              <a:rPr lang="en-US" altLang="en-US" dirty="0" smtClean="0">
                <a:solidFill>
                  <a:srgbClr val="FF0000"/>
                </a:solidFill>
              </a:rPr>
              <a:t>preconception</a:t>
            </a:r>
            <a:r>
              <a:rPr lang="en-US" altLang="en-US" dirty="0" smtClean="0"/>
              <a:t> of what they are looking for (e.g. customer satisfaction? Technical support issues? Student expectation?).</a:t>
            </a:r>
          </a:p>
          <a:p>
            <a:pPr eaLnBrk="1" hangingPunct="1"/>
            <a:r>
              <a:rPr lang="en-US" altLang="en-US" dirty="0" smtClean="0"/>
              <a:t>In this sense, only one set of categorization is considered proper and comparison across different text mining results may be not necessary.</a:t>
            </a:r>
          </a:p>
        </p:txBody>
      </p:sp>
    </p:spTree>
    <p:extLst>
      <p:ext uri="{BB962C8B-B14F-4D97-AF65-F5344CB8AC3E}">
        <p14:creationId xmlns:p14="http://schemas.microsoft.com/office/powerpoint/2010/main" val="27208825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Recommendations</a:t>
            </a:r>
            <a:endParaRPr lang="en-US" dirty="0"/>
          </a:p>
        </p:txBody>
      </p:sp>
      <p:sp>
        <p:nvSpPr>
          <p:cNvPr id="3" name="Content Placeholder 2"/>
          <p:cNvSpPr>
            <a:spLocks noGrp="1"/>
          </p:cNvSpPr>
          <p:nvPr>
            <p:ph idx="1"/>
          </p:nvPr>
        </p:nvSpPr>
        <p:spPr/>
        <p:txBody>
          <a:bodyPr/>
          <a:lstStyle/>
          <a:p>
            <a:r>
              <a:rPr lang="en-US" altLang="en-US" dirty="0"/>
              <a:t>Triangulation between results coded by humans and concepts extracted by text mining is good for </a:t>
            </a:r>
            <a:r>
              <a:rPr lang="en-US" altLang="en-US" dirty="0" smtClean="0"/>
              <a:t>a small project.</a:t>
            </a:r>
          </a:p>
          <a:p>
            <a:r>
              <a:rPr lang="en-US" altLang="en-US" dirty="0" smtClean="0"/>
              <a:t>When there are too many documents, </a:t>
            </a:r>
            <a:r>
              <a:rPr lang="en-US" altLang="en-US" dirty="0" smtClean="0">
                <a:solidFill>
                  <a:srgbClr val="FF0000"/>
                </a:solidFill>
              </a:rPr>
              <a:t>sample a subset </a:t>
            </a:r>
            <a:r>
              <a:rPr lang="en-US" altLang="en-US" dirty="0" smtClean="0"/>
              <a:t>for human coders for comparison or use text mining only.</a:t>
            </a:r>
            <a:endParaRPr lang="en-US" altLang="en-US" dirty="0"/>
          </a:p>
          <a:p>
            <a:endParaRPr lang="en-US" dirty="0"/>
          </a:p>
        </p:txBody>
      </p:sp>
    </p:spTree>
    <p:extLst>
      <p:ext uri="{BB962C8B-B14F-4D97-AF65-F5344CB8AC3E}">
        <p14:creationId xmlns:p14="http://schemas.microsoft.com/office/powerpoint/2010/main" val="3817319879"/>
      </p:ext>
    </p:extLst>
  </p:cSld>
  <p:clrMapOvr>
    <a:masterClrMapping/>
  </p:clrMapOvr>
</p:sld>
</file>

<file path=ppt/theme/theme1.xml><?xml version="1.0" encoding="utf-8"?>
<a:theme xmlns:a="http://schemas.openxmlformats.org/drawingml/2006/main" name="Numbers design template">
  <a:themeElements>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7F796F"/>
        </a:dk1>
        <a:lt1>
          <a:srgbClr val="FFFFFF"/>
        </a:lt1>
        <a:dk2>
          <a:srgbClr val="BDBB92"/>
        </a:dk2>
        <a:lt2>
          <a:srgbClr val="FFFFCC"/>
        </a:lt2>
        <a:accent1>
          <a:srgbClr val="8B91B9"/>
        </a:accent1>
        <a:accent2>
          <a:srgbClr val="D5D9B7"/>
        </a:accent2>
        <a:accent3>
          <a:srgbClr val="DBDAC7"/>
        </a:accent3>
        <a:accent4>
          <a:srgbClr val="DADADA"/>
        </a:accent4>
        <a:accent5>
          <a:srgbClr val="C4C7D9"/>
        </a:accent5>
        <a:accent6>
          <a:srgbClr val="C1C4A6"/>
        </a:accent6>
        <a:hlink>
          <a:srgbClr val="B46875"/>
        </a:hlink>
        <a:folHlink>
          <a:srgbClr val="C2BAA7"/>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Numbers design template</Template>
  <TotalTime>1396</TotalTime>
  <Words>4160</Words>
  <Application>Microsoft Office PowerPoint</Application>
  <PresentationFormat>On-screen Show (4:3)</PresentationFormat>
  <Paragraphs>367</Paragraphs>
  <Slides>108</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108</vt:i4>
      </vt:variant>
    </vt:vector>
  </HeadingPairs>
  <TitlesOfParts>
    <vt:vector size="115" baseType="lpstr">
      <vt:lpstr>ＭＳ Ｐゴシック</vt:lpstr>
      <vt:lpstr>Arial</vt:lpstr>
      <vt:lpstr>Calibri</vt:lpstr>
      <vt:lpstr>Times New Roman</vt:lpstr>
      <vt:lpstr>Wingdings</vt:lpstr>
      <vt:lpstr>Wingdings 2</vt:lpstr>
      <vt:lpstr>Numbers design template</vt:lpstr>
      <vt:lpstr>Text Mining</vt:lpstr>
      <vt:lpstr>What is text mining?</vt:lpstr>
      <vt:lpstr>What is text mining?</vt:lpstr>
      <vt:lpstr>Question 1</vt:lpstr>
      <vt:lpstr>PowerPoint Presentation</vt:lpstr>
      <vt:lpstr>Question 2</vt:lpstr>
      <vt:lpstr>Text mining predicted winner</vt:lpstr>
      <vt:lpstr>Question 3</vt:lpstr>
      <vt:lpstr>Question 3</vt:lpstr>
      <vt:lpstr>How is anti-terrorism  related to text mining?</vt:lpstr>
      <vt:lpstr>Question 4</vt:lpstr>
      <vt:lpstr>Question 4</vt:lpstr>
      <vt:lpstr>Google Books Ngram Viewer</vt:lpstr>
      <vt:lpstr>Google Books Ngram Viewer</vt:lpstr>
      <vt:lpstr>Google Books Ngram Viewer</vt:lpstr>
      <vt:lpstr>Google Books Ngram Viewer</vt:lpstr>
      <vt:lpstr>Google Trends: Content analysis</vt:lpstr>
      <vt:lpstr>Google Trends: Content analysis</vt:lpstr>
      <vt:lpstr>Google Trends: Content analysis</vt:lpstr>
      <vt:lpstr>The forerunners of TM</vt:lpstr>
      <vt:lpstr>Qualitative method</vt:lpstr>
      <vt:lpstr>Another forerunner</vt:lpstr>
      <vt:lpstr>Hypothesis generation</vt:lpstr>
      <vt:lpstr>Don R. Swanson</vt:lpstr>
      <vt:lpstr>Artificial intelligence</vt:lpstr>
      <vt:lpstr>Artificial intelligence</vt:lpstr>
      <vt:lpstr>Natural Language Processing</vt:lpstr>
      <vt:lpstr>Human languages are contextual</vt:lpstr>
      <vt:lpstr>Ungraded Pop quiz: Which of the following statements is true?</vt:lpstr>
      <vt:lpstr>Ambiguous and multiple meanings</vt:lpstr>
      <vt:lpstr>Can AI understand?</vt:lpstr>
      <vt:lpstr>Can AI understand?</vt:lpstr>
      <vt:lpstr>What does it mean?</vt:lpstr>
      <vt:lpstr>Can AI understand?</vt:lpstr>
      <vt:lpstr>Can AI understand?</vt:lpstr>
      <vt:lpstr>Can AI figure out what these mean?</vt:lpstr>
      <vt:lpstr>Steps</vt:lpstr>
      <vt:lpstr>PowerPoint Presentation</vt:lpstr>
      <vt:lpstr>PowerPoint Presentation</vt:lpstr>
      <vt:lpstr>Tokenization</vt:lpstr>
      <vt:lpstr>Garden path sentences</vt:lpstr>
      <vt:lpstr>Stop-word removal</vt:lpstr>
      <vt:lpstr>Solution: BERT</vt:lpstr>
      <vt:lpstr>BERT &amp; Transformer</vt:lpstr>
      <vt:lpstr>BERT</vt:lpstr>
      <vt:lpstr>BERT</vt:lpstr>
      <vt:lpstr>Stemming and Lemmatization</vt:lpstr>
      <vt:lpstr>Software modules</vt:lpstr>
      <vt:lpstr>Example 1</vt:lpstr>
      <vt:lpstr>Text Explorer in JMP</vt:lpstr>
      <vt:lpstr>Text Explorer in JMP</vt:lpstr>
      <vt:lpstr>Word Cloud</vt:lpstr>
      <vt:lpstr>Latent class analysis</vt:lpstr>
      <vt:lpstr>Latent class analysis</vt:lpstr>
      <vt:lpstr>LCA and MDS</vt:lpstr>
      <vt:lpstr>PowerPoint Presentation</vt:lpstr>
      <vt:lpstr>PowerPoint Presentation</vt:lpstr>
      <vt:lpstr>Name the cluster</vt:lpstr>
      <vt:lpstr>Sentiment analysis</vt:lpstr>
      <vt:lpstr>Example 2 of Text Explorer</vt:lpstr>
      <vt:lpstr>Example 2: JMP Text Explorer</vt:lpstr>
      <vt:lpstr>Sentiment analysis</vt:lpstr>
      <vt:lpstr>Sentiment analysis</vt:lpstr>
      <vt:lpstr>Challenges to SA</vt:lpstr>
      <vt:lpstr>Sarcasm </vt:lpstr>
      <vt:lpstr>Sarcastic or serious? </vt:lpstr>
      <vt:lpstr>Solution: CNN</vt:lpstr>
      <vt:lpstr>Negation</vt:lpstr>
      <vt:lpstr>Solution: BERT</vt:lpstr>
      <vt:lpstr>Value-shifting</vt:lpstr>
      <vt:lpstr>Irrealis</vt:lpstr>
      <vt:lpstr>Assignment 10</vt:lpstr>
      <vt:lpstr>IBM SPSS Modeler:  Text Analytics</vt:lpstr>
      <vt:lpstr>IBM SPSS Modeler:  Text Analytics</vt:lpstr>
      <vt:lpstr>IBM SPSS Modeler:  Text Analytics</vt:lpstr>
      <vt:lpstr>IBM SPSS Modeler:  Text Analytics</vt:lpstr>
      <vt:lpstr>PowerPoint Presentation</vt:lpstr>
      <vt:lpstr>Example of positive recommendation</vt:lpstr>
      <vt:lpstr>Example of negative recommendation</vt:lpstr>
      <vt:lpstr>IBM SPSS Modeler</vt:lpstr>
      <vt:lpstr>IBM SPSS Modeler: </vt:lpstr>
      <vt:lpstr>Categorization</vt:lpstr>
      <vt:lpstr>Category Bar by frequency</vt:lpstr>
      <vt:lpstr>Category Web: </vt:lpstr>
      <vt:lpstr>Pre-built categorization: Customer Survey</vt:lpstr>
      <vt:lpstr>Example of sub-categories</vt:lpstr>
      <vt:lpstr>Question</vt:lpstr>
      <vt:lpstr>Mine documents</vt:lpstr>
      <vt:lpstr>Mine documents</vt:lpstr>
      <vt:lpstr>Similar question</vt:lpstr>
      <vt:lpstr>Example 3:  Psychology of religion</vt:lpstr>
      <vt:lpstr>Context</vt:lpstr>
      <vt:lpstr>Context</vt:lpstr>
      <vt:lpstr>PowerPoint Presentation</vt:lpstr>
      <vt:lpstr>Limitation of Bering’s study</vt:lpstr>
      <vt:lpstr>Purpose</vt:lpstr>
      <vt:lpstr>Methodology</vt:lpstr>
      <vt:lpstr>EOOQ</vt:lpstr>
      <vt:lpstr>New categories driven  by the data</vt:lpstr>
      <vt:lpstr>MAXQDA</vt:lpstr>
      <vt:lpstr>Content analysis results</vt:lpstr>
      <vt:lpstr>Code relation chart in MAXQDA</vt:lpstr>
      <vt:lpstr>SPSS results</vt:lpstr>
      <vt:lpstr>SPSS Category web</vt:lpstr>
      <vt:lpstr>Conclusion</vt:lpstr>
      <vt:lpstr>Recommendations</vt:lpstr>
      <vt:lpstr>Recommendations</vt:lpstr>
      <vt:lpstr>Recommendations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Chong Ho Yu</cp:lastModifiedBy>
  <cp:revision>274</cp:revision>
  <cp:lastPrinted>2014-11-11T04:49:41Z</cp:lastPrinted>
  <dcterms:created xsi:type="dcterms:W3CDTF">2010-06-29T21:52:42Z</dcterms:created>
  <dcterms:modified xsi:type="dcterms:W3CDTF">2021-03-30T20:29:30Z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TC010690501033</vt:lpwstr>
  </property>
</Properties>
</file>